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ed Hat Text Medium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Red Hat Display Medium"/>
      <p:regular r:id="rId35"/>
      <p:bold r:id="rId36"/>
      <p:italic r:id="rId37"/>
      <p:boldItalic r:id="rId38"/>
    </p:embeddedFont>
    <p:embeddedFont>
      <p:font typeface="Overpass"/>
      <p:regular r:id="rId39"/>
      <p:bold r:id="rId40"/>
      <p:italic r:id="rId41"/>
      <p:boldItalic r:id="rId42"/>
    </p:embeddedFont>
    <p:embeddedFont>
      <p:font typeface="Red Hat Display"/>
      <p:regular r:id="rId43"/>
      <p:bold r:id="rId44"/>
      <p:italic r:id="rId45"/>
      <p:boldItalic r:id="rId46"/>
    </p:embeddedFont>
    <p:embeddedFont>
      <p:font typeface="Red Hat Text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55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55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-bold.fntdata"/><Relationship Id="rId42" Type="http://schemas.openxmlformats.org/officeDocument/2006/relationships/font" Target="fonts/Overpass-boldItalic.fntdata"/><Relationship Id="rId41" Type="http://schemas.openxmlformats.org/officeDocument/2006/relationships/font" Target="fonts/Overpass-italic.fntdata"/><Relationship Id="rId44" Type="http://schemas.openxmlformats.org/officeDocument/2006/relationships/font" Target="fonts/RedHatDisplay-bold.fntdata"/><Relationship Id="rId43" Type="http://schemas.openxmlformats.org/officeDocument/2006/relationships/font" Target="fonts/RedHatDisplay-regular.fntdata"/><Relationship Id="rId46" Type="http://schemas.openxmlformats.org/officeDocument/2006/relationships/font" Target="fonts/RedHatDisplay-boldItalic.fntdata"/><Relationship Id="rId45" Type="http://schemas.openxmlformats.org/officeDocument/2006/relationships/font" Target="fonts/RedHatDispl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edHatText-bold.fntdata"/><Relationship Id="rId47" Type="http://schemas.openxmlformats.org/officeDocument/2006/relationships/font" Target="fonts/RedHatText-regular.fntdata"/><Relationship Id="rId49" Type="http://schemas.openxmlformats.org/officeDocument/2006/relationships/font" Target="fonts/RedHatTex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edHatTextMedium-boldItalic.fntdata"/><Relationship Id="rId33" Type="http://schemas.openxmlformats.org/officeDocument/2006/relationships/font" Target="fonts/Lato-italic.fntdata"/><Relationship Id="rId32" Type="http://schemas.openxmlformats.org/officeDocument/2006/relationships/font" Target="fonts/Lato-bold.fntdata"/><Relationship Id="rId35" Type="http://schemas.openxmlformats.org/officeDocument/2006/relationships/font" Target="fonts/RedHatDisplayMedium-regular.fntdata"/><Relationship Id="rId34" Type="http://schemas.openxmlformats.org/officeDocument/2006/relationships/font" Target="fonts/Lato-boldItalic.fntdata"/><Relationship Id="rId37" Type="http://schemas.openxmlformats.org/officeDocument/2006/relationships/font" Target="fonts/RedHatDisplayMedium-italic.fntdata"/><Relationship Id="rId36" Type="http://schemas.openxmlformats.org/officeDocument/2006/relationships/font" Target="fonts/RedHatDisplayMedium-bold.fntdata"/><Relationship Id="rId39" Type="http://schemas.openxmlformats.org/officeDocument/2006/relationships/font" Target="fonts/Overpass-regular.fntdata"/><Relationship Id="rId38" Type="http://schemas.openxmlformats.org/officeDocument/2006/relationships/font" Target="fonts/RedHatDisplayMedium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edHatTextMedium-bold.fntdata"/><Relationship Id="rId27" Type="http://schemas.openxmlformats.org/officeDocument/2006/relationships/font" Target="fonts/RedHatTextMedium-regular.fntdata"/><Relationship Id="rId29" Type="http://schemas.openxmlformats.org/officeDocument/2006/relationships/font" Target="fonts/RedHatTextMedium-italic.fntdata"/><Relationship Id="rId50" Type="http://schemas.openxmlformats.org/officeDocument/2006/relationships/font" Target="fonts/RedHatTex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81c12d0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481c12d0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2ef1b0663_0_2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2ef1b0663_0_2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4f4e3933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4f4e3933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2ef1b0663_0_5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2ef1b0663_0_5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34f4e3933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34f4e3933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35d9f5793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35d9f5793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34f4e3933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34f4e3933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47716335e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47716335e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5d9f5793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5d9f5793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4f4e3933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4f4e3933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5d9f579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5d9f579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2ef1b0663_0_2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2ef1b0663_0_2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7035df2e6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47035df2e6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2ef1b0663_0_3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2ef1b0663_0_3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49c693f0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349c693f0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4f4e393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4f4e393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pn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1.png"/><Relationship Id="rId8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pn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1.png"/><Relationship Id="rId8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-26900"/>
            <a:ext cx="12192000" cy="6885000"/>
          </a:xfrm>
          <a:prstGeom prst="rect">
            <a:avLst/>
          </a:prstGeom>
          <a:gradFill>
            <a:gsLst>
              <a:gs pos="0">
                <a:srgbClr val="1B4546"/>
              </a:gs>
              <a:gs pos="45000">
                <a:srgbClr val="135967"/>
              </a:gs>
              <a:gs pos="100000">
                <a:srgbClr val="43ADA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0" y="6052850"/>
            <a:ext cx="12192000" cy="81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Display"/>
              <a:buNone/>
              <a:defRPr sz="28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2" type="subTitle"/>
          </p:nvPr>
        </p:nvSpPr>
        <p:spPr>
          <a:xfrm>
            <a:off x="2083725" y="4605500"/>
            <a:ext cx="2040300" cy="60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 sz="14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3" type="subTitle"/>
          </p:nvPr>
        </p:nvSpPr>
        <p:spPr>
          <a:xfrm>
            <a:off x="4471850" y="4605500"/>
            <a:ext cx="2040300" cy="60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Medium"/>
              <a:buNone/>
              <a:defRPr sz="14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ed Hat Text Medium"/>
              <a:buNone/>
              <a:defRPr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89" name="Google Shape;89;p1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3575" y="6265625"/>
            <a:ext cx="1353225" cy="3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, subhead, and body">
  <p:cSld name="CUSTOM_4_17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95" name="Google Shape;95;p1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>
            <p:ph idx="2" type="subTitle"/>
          </p:nvPr>
        </p:nvSpPr>
        <p:spPr>
          <a:xfrm>
            <a:off x="885125" y="1653550"/>
            <a:ext cx="10422000" cy="29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4" type="body"/>
          </p:nvPr>
        </p:nvSpPr>
        <p:spPr>
          <a:xfrm>
            <a:off x="2438400" y="2286000"/>
            <a:ext cx="7315200" cy="36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body">
  <p:cSld name="CUSTOM_4_17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1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2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 Medium"/>
              <a:buNone/>
              <a:defRPr sz="1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885050" y="1100350"/>
            <a:ext cx="10422000" cy="55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110" name="Google Shape;110;p15"/>
          <p:cNvSpPr txBox="1"/>
          <p:nvPr>
            <p:ph idx="3" type="body"/>
          </p:nvPr>
        </p:nvSpPr>
        <p:spPr>
          <a:xfrm>
            <a:off x="2438400" y="2286000"/>
            <a:ext cx="7315200" cy="36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Title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0" y="-26900"/>
            <a:ext cx="4481100" cy="6885000"/>
          </a:xfrm>
          <a:prstGeom prst="rect">
            <a:avLst/>
          </a:prstGeom>
          <a:gradFill>
            <a:gsLst>
              <a:gs pos="0">
                <a:srgbClr val="1B4546"/>
              </a:gs>
              <a:gs pos="45000">
                <a:srgbClr val="135967"/>
              </a:gs>
              <a:gs pos="100000">
                <a:srgbClr val="43ADA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6"/>
          <p:cNvCxnSpPr/>
          <p:nvPr/>
        </p:nvCxnSpPr>
        <p:spPr>
          <a:xfrm rot="10800000">
            <a:off x="481392" y="632575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6"/>
          <p:cNvSpPr txBox="1"/>
          <p:nvPr>
            <p:ph idx="1" type="subTitle"/>
          </p:nvPr>
        </p:nvSpPr>
        <p:spPr>
          <a:xfrm>
            <a:off x="5660525" y="3971650"/>
            <a:ext cx="4446300" cy="914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None/>
              <a:defRPr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5660525" y="1709031"/>
            <a:ext cx="5736300" cy="2117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2" type="subTitle"/>
          </p:nvPr>
        </p:nvSpPr>
        <p:spPr>
          <a:xfrm>
            <a:off x="5660525" y="5318275"/>
            <a:ext cx="2040300" cy="60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 Medium"/>
              <a:buNone/>
              <a:defRPr sz="14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3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3732775" y="224300"/>
            <a:ext cx="428225" cy="4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5">
            <a:alphaModFix amt="36000"/>
          </a:blip>
          <a:stretch>
            <a:fillRect/>
          </a:stretch>
        </p:blipFill>
        <p:spPr>
          <a:xfrm>
            <a:off x="2918475" y="2394788"/>
            <a:ext cx="512600" cy="5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6">
            <a:alphaModFix amt="36000"/>
          </a:blip>
          <a:stretch>
            <a:fillRect/>
          </a:stretch>
        </p:blipFill>
        <p:spPr>
          <a:xfrm>
            <a:off x="3752617" y="1781713"/>
            <a:ext cx="428225" cy="4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7">
            <a:alphaModFix amt="36000"/>
          </a:blip>
          <a:stretch>
            <a:fillRect/>
          </a:stretch>
        </p:blipFill>
        <p:spPr>
          <a:xfrm>
            <a:off x="2915525" y="977450"/>
            <a:ext cx="548775" cy="5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8">
            <a:alphaModFix amt="36000"/>
          </a:blip>
          <a:stretch>
            <a:fillRect/>
          </a:stretch>
        </p:blipFill>
        <p:spPr>
          <a:xfrm>
            <a:off x="2310638" y="300475"/>
            <a:ext cx="428225" cy="4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9">
            <a:alphaModFix amt="36000"/>
          </a:blip>
          <a:stretch>
            <a:fillRect/>
          </a:stretch>
        </p:blipFill>
        <p:spPr>
          <a:xfrm>
            <a:off x="1572775" y="1037725"/>
            <a:ext cx="428225" cy="4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>
          <a:blip r:embed="rId10">
            <a:alphaModFix amt="36000"/>
          </a:blip>
          <a:stretch>
            <a:fillRect/>
          </a:stretch>
        </p:blipFill>
        <p:spPr>
          <a:xfrm>
            <a:off x="888525" y="224300"/>
            <a:ext cx="428225" cy="4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11">
            <a:alphaModFix amt="36000"/>
          </a:blip>
          <a:stretch>
            <a:fillRect/>
          </a:stretch>
        </p:blipFill>
        <p:spPr>
          <a:xfrm>
            <a:off x="2290825" y="1803645"/>
            <a:ext cx="385425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12">
            <a:alphaModFix amt="36000"/>
          </a:blip>
          <a:stretch>
            <a:fillRect/>
          </a:stretch>
        </p:blipFill>
        <p:spPr>
          <a:xfrm>
            <a:off x="868695" y="1803100"/>
            <a:ext cx="385425" cy="38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13">
            <a:alphaModFix amt="36000"/>
          </a:blip>
          <a:stretch>
            <a:fillRect/>
          </a:stretch>
        </p:blipFill>
        <p:spPr>
          <a:xfrm>
            <a:off x="1535988" y="2415350"/>
            <a:ext cx="471500" cy="4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>
          <a:blip r:embed="rId14">
            <a:alphaModFix amt="36000"/>
          </a:blip>
          <a:stretch>
            <a:fillRect/>
          </a:stretch>
        </p:blipFill>
        <p:spPr>
          <a:xfrm>
            <a:off x="2273899" y="3125050"/>
            <a:ext cx="471500" cy="4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>
          <a:blip r:embed="rId9">
            <a:alphaModFix amt="36000"/>
          </a:blip>
          <a:stretch>
            <a:fillRect/>
          </a:stretch>
        </p:blipFill>
        <p:spPr>
          <a:xfrm>
            <a:off x="888525" y="3146688"/>
            <a:ext cx="428225" cy="4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7">
            <a:alphaModFix amt="36000"/>
          </a:blip>
          <a:stretch>
            <a:fillRect/>
          </a:stretch>
        </p:blipFill>
        <p:spPr>
          <a:xfrm>
            <a:off x="3672500" y="3086425"/>
            <a:ext cx="548775" cy="5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1557638" y="3984863"/>
            <a:ext cx="428225" cy="4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>
          <a:blip r:embed="rId10">
            <a:alphaModFix amt="36000"/>
          </a:blip>
          <a:stretch>
            <a:fillRect/>
          </a:stretch>
        </p:blipFill>
        <p:spPr>
          <a:xfrm>
            <a:off x="2975800" y="3984875"/>
            <a:ext cx="428225" cy="4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>
          <a:blip r:embed="rId14">
            <a:alphaModFix amt="36000"/>
          </a:blip>
          <a:stretch>
            <a:fillRect/>
          </a:stretch>
        </p:blipFill>
        <p:spPr>
          <a:xfrm>
            <a:off x="153324" y="3941600"/>
            <a:ext cx="471500" cy="4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closing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0" y="-26900"/>
            <a:ext cx="4481100" cy="6885000"/>
          </a:xfrm>
          <a:prstGeom prst="rect">
            <a:avLst/>
          </a:prstGeom>
          <a:gradFill>
            <a:gsLst>
              <a:gs pos="0">
                <a:srgbClr val="1B4546"/>
              </a:gs>
              <a:gs pos="45000">
                <a:srgbClr val="135967"/>
              </a:gs>
              <a:gs pos="100000">
                <a:srgbClr val="43ADA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1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7"/>
          <p:cNvSpPr txBox="1"/>
          <p:nvPr>
            <p:ph type="title"/>
          </p:nvPr>
        </p:nvSpPr>
        <p:spPr>
          <a:xfrm>
            <a:off x="5660525" y="568626"/>
            <a:ext cx="5736300" cy="1929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43" name="Google Shape;143;p17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2" type="subTitle"/>
          </p:nvPr>
        </p:nvSpPr>
        <p:spPr>
          <a:xfrm>
            <a:off x="5660525" y="2752400"/>
            <a:ext cx="4446300" cy="152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17"/>
          <p:cNvSpPr txBox="1"/>
          <p:nvPr>
            <p:ph idx="3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147" name="Google Shape;147;p17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3732775" y="224300"/>
            <a:ext cx="428225" cy="4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>
          <a:blip r:embed="rId5">
            <a:alphaModFix amt="36000"/>
          </a:blip>
          <a:stretch>
            <a:fillRect/>
          </a:stretch>
        </p:blipFill>
        <p:spPr>
          <a:xfrm>
            <a:off x="2918475" y="2394788"/>
            <a:ext cx="512600" cy="5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>
          <a:blip r:embed="rId6">
            <a:alphaModFix amt="36000"/>
          </a:blip>
          <a:stretch>
            <a:fillRect/>
          </a:stretch>
        </p:blipFill>
        <p:spPr>
          <a:xfrm>
            <a:off x="3752617" y="1781713"/>
            <a:ext cx="428225" cy="4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>
          <a:blip r:embed="rId7">
            <a:alphaModFix amt="36000"/>
          </a:blip>
          <a:stretch>
            <a:fillRect/>
          </a:stretch>
        </p:blipFill>
        <p:spPr>
          <a:xfrm>
            <a:off x="2915525" y="977450"/>
            <a:ext cx="548775" cy="5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>
          <a:blip r:embed="rId8">
            <a:alphaModFix amt="36000"/>
          </a:blip>
          <a:stretch>
            <a:fillRect/>
          </a:stretch>
        </p:blipFill>
        <p:spPr>
          <a:xfrm>
            <a:off x="2310638" y="300475"/>
            <a:ext cx="428225" cy="4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>
          <a:blip r:embed="rId9">
            <a:alphaModFix amt="36000"/>
          </a:blip>
          <a:stretch>
            <a:fillRect/>
          </a:stretch>
        </p:blipFill>
        <p:spPr>
          <a:xfrm>
            <a:off x="1572775" y="1037725"/>
            <a:ext cx="428225" cy="4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7"/>
          <p:cNvPicPr preferRelativeResize="0"/>
          <p:nvPr/>
        </p:nvPicPr>
        <p:blipFill>
          <a:blip r:embed="rId10">
            <a:alphaModFix amt="36000"/>
          </a:blip>
          <a:stretch>
            <a:fillRect/>
          </a:stretch>
        </p:blipFill>
        <p:spPr>
          <a:xfrm>
            <a:off x="888525" y="224300"/>
            <a:ext cx="428225" cy="4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>
          <a:blip r:embed="rId11">
            <a:alphaModFix amt="36000"/>
          </a:blip>
          <a:stretch>
            <a:fillRect/>
          </a:stretch>
        </p:blipFill>
        <p:spPr>
          <a:xfrm>
            <a:off x="2290825" y="1803645"/>
            <a:ext cx="385425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12">
            <a:alphaModFix amt="36000"/>
          </a:blip>
          <a:stretch>
            <a:fillRect/>
          </a:stretch>
        </p:blipFill>
        <p:spPr>
          <a:xfrm>
            <a:off x="868695" y="1803100"/>
            <a:ext cx="385425" cy="38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13">
            <a:alphaModFix amt="36000"/>
          </a:blip>
          <a:stretch>
            <a:fillRect/>
          </a:stretch>
        </p:blipFill>
        <p:spPr>
          <a:xfrm>
            <a:off x="1535988" y="2415350"/>
            <a:ext cx="471500" cy="4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14">
            <a:alphaModFix amt="36000"/>
          </a:blip>
          <a:stretch>
            <a:fillRect/>
          </a:stretch>
        </p:blipFill>
        <p:spPr>
          <a:xfrm>
            <a:off x="2273899" y="3125050"/>
            <a:ext cx="471500" cy="4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9">
            <a:alphaModFix amt="36000"/>
          </a:blip>
          <a:stretch>
            <a:fillRect/>
          </a:stretch>
        </p:blipFill>
        <p:spPr>
          <a:xfrm>
            <a:off x="888525" y="3146688"/>
            <a:ext cx="428225" cy="4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7">
            <a:alphaModFix amt="36000"/>
          </a:blip>
          <a:stretch>
            <a:fillRect/>
          </a:stretch>
        </p:blipFill>
        <p:spPr>
          <a:xfrm>
            <a:off x="3672500" y="3086425"/>
            <a:ext cx="548775" cy="5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1557638" y="3984863"/>
            <a:ext cx="428225" cy="4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10">
            <a:alphaModFix amt="36000"/>
          </a:blip>
          <a:stretch>
            <a:fillRect/>
          </a:stretch>
        </p:blipFill>
        <p:spPr>
          <a:xfrm>
            <a:off x="2975800" y="3984875"/>
            <a:ext cx="428225" cy="4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14">
            <a:alphaModFix amt="36000"/>
          </a:blip>
          <a:stretch>
            <a:fillRect/>
          </a:stretch>
        </p:blipFill>
        <p:spPr>
          <a:xfrm>
            <a:off x="153324" y="3941600"/>
            <a:ext cx="471500" cy="4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2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6.png"/><Relationship Id="rId8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Relationship Id="rId6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openshift-pipelines/pipelines-as-code" TargetMode="External"/><Relationship Id="rId4" Type="http://schemas.openxmlformats.org/officeDocument/2006/relationships/hyperlink" Target="https://pipelinesascode.com/" TargetMode="External"/><Relationship Id="rId5" Type="http://schemas.openxmlformats.org/officeDocument/2006/relationships/image" Target="../media/image40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openshift-pipelines/pipelines-as-code" TargetMode="External"/><Relationship Id="rId4" Type="http://schemas.openxmlformats.org/officeDocument/2006/relationships/hyperlink" Target="https://pipelinesascode.com/" TargetMode="External"/><Relationship Id="rId5" Type="http://schemas.openxmlformats.org/officeDocument/2006/relationships/hyperlink" Target="https://sm43.medium.com/world-of-tekton-part-1-999738d63e25" TargetMode="External"/><Relationship Id="rId6" Type="http://schemas.openxmlformats.org/officeDocument/2006/relationships/hyperlink" Target="https://sm43.medium.com/openshift-tekton-pipelines-as-code-v2-bb356ee66010" TargetMode="External"/><Relationship Id="rId7" Type="http://schemas.openxmlformats.org/officeDocument/2006/relationships/image" Target="../media/image3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redhat.com/en/topics/devops/what-is-ci-cd" TargetMode="External"/><Relationship Id="rId4" Type="http://schemas.openxmlformats.org/officeDocument/2006/relationships/hyperlink" Target="https://www.redhat.com/en/topics/devops/what-cicd-pipelin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8" name="Google Shape;168;p18"/>
          <p:cNvGrpSpPr/>
          <p:nvPr/>
        </p:nvGrpSpPr>
        <p:grpSpPr>
          <a:xfrm>
            <a:off x="3637775" y="227250"/>
            <a:ext cx="8095000" cy="980813"/>
            <a:chOff x="3637775" y="455850"/>
            <a:chExt cx="8095000" cy="980813"/>
          </a:xfrm>
        </p:grpSpPr>
        <p:pic>
          <p:nvPicPr>
            <p:cNvPr id="169" name="Google Shape;169;p18"/>
            <p:cNvPicPr preferRelativeResize="0"/>
            <p:nvPr/>
          </p:nvPicPr>
          <p:blipFill>
            <a:blip r:embed="rId3">
              <a:alphaModFix amt="36000"/>
            </a:blip>
            <a:stretch>
              <a:fillRect/>
            </a:stretch>
          </p:blipFill>
          <p:spPr>
            <a:xfrm>
              <a:off x="6482025" y="455850"/>
              <a:ext cx="428225" cy="428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8"/>
            <p:cNvPicPr preferRelativeResize="0"/>
            <p:nvPr/>
          </p:nvPicPr>
          <p:blipFill>
            <a:blip r:embed="rId4">
              <a:alphaModFix amt="36000"/>
            </a:blip>
            <a:stretch>
              <a:fillRect/>
            </a:stretch>
          </p:blipFill>
          <p:spPr>
            <a:xfrm>
              <a:off x="8929163" y="924063"/>
              <a:ext cx="512600" cy="51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8"/>
            <p:cNvPicPr preferRelativeResize="0"/>
            <p:nvPr/>
          </p:nvPicPr>
          <p:blipFill>
            <a:blip r:embed="rId5">
              <a:alphaModFix amt="36000"/>
            </a:blip>
            <a:stretch>
              <a:fillRect/>
            </a:stretch>
          </p:blipFill>
          <p:spPr>
            <a:xfrm>
              <a:off x="9815167" y="532025"/>
              <a:ext cx="428225" cy="428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8"/>
            <p:cNvPicPr preferRelativeResize="0"/>
            <p:nvPr/>
          </p:nvPicPr>
          <p:blipFill>
            <a:blip r:embed="rId6">
              <a:alphaModFix amt="36000"/>
            </a:blip>
            <a:stretch>
              <a:fillRect/>
            </a:stretch>
          </p:blipFill>
          <p:spPr>
            <a:xfrm>
              <a:off x="5664775" y="872800"/>
              <a:ext cx="548775" cy="548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8"/>
            <p:cNvPicPr preferRelativeResize="0"/>
            <p:nvPr/>
          </p:nvPicPr>
          <p:blipFill>
            <a:blip r:embed="rId7">
              <a:alphaModFix amt="36000"/>
            </a:blip>
            <a:stretch>
              <a:fillRect/>
            </a:stretch>
          </p:blipFill>
          <p:spPr>
            <a:xfrm>
              <a:off x="5059888" y="532025"/>
              <a:ext cx="428225" cy="428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8"/>
            <p:cNvPicPr preferRelativeResize="0"/>
            <p:nvPr/>
          </p:nvPicPr>
          <p:blipFill>
            <a:blip r:embed="rId8">
              <a:alphaModFix amt="36000"/>
            </a:blip>
            <a:stretch>
              <a:fillRect/>
            </a:stretch>
          </p:blipFill>
          <p:spPr>
            <a:xfrm>
              <a:off x="4322025" y="933075"/>
              <a:ext cx="428225" cy="428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8"/>
            <p:cNvPicPr preferRelativeResize="0"/>
            <p:nvPr/>
          </p:nvPicPr>
          <p:blipFill>
            <a:blip r:embed="rId9">
              <a:alphaModFix amt="36000"/>
            </a:blip>
            <a:stretch>
              <a:fillRect/>
            </a:stretch>
          </p:blipFill>
          <p:spPr>
            <a:xfrm>
              <a:off x="3637775" y="455850"/>
              <a:ext cx="428225" cy="428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8"/>
            <p:cNvPicPr preferRelativeResize="0"/>
            <p:nvPr/>
          </p:nvPicPr>
          <p:blipFill>
            <a:blip r:embed="rId10">
              <a:alphaModFix amt="36000"/>
            </a:blip>
            <a:stretch>
              <a:fillRect/>
            </a:stretch>
          </p:blipFill>
          <p:spPr>
            <a:xfrm>
              <a:off x="11347350" y="553957"/>
              <a:ext cx="385425" cy="38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8"/>
            <p:cNvPicPr preferRelativeResize="0"/>
            <p:nvPr/>
          </p:nvPicPr>
          <p:blipFill>
            <a:blip r:embed="rId11">
              <a:alphaModFix amt="36000"/>
            </a:blip>
            <a:stretch>
              <a:fillRect/>
            </a:stretch>
          </p:blipFill>
          <p:spPr>
            <a:xfrm>
              <a:off x="8225020" y="553425"/>
              <a:ext cx="385425" cy="38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18"/>
            <p:cNvPicPr preferRelativeResize="0"/>
            <p:nvPr/>
          </p:nvPicPr>
          <p:blipFill>
            <a:blip r:embed="rId12">
              <a:alphaModFix amt="36000"/>
            </a:blip>
            <a:stretch>
              <a:fillRect/>
            </a:stretch>
          </p:blipFill>
          <p:spPr>
            <a:xfrm>
              <a:off x="7263288" y="944625"/>
              <a:ext cx="471500" cy="471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18"/>
            <p:cNvPicPr preferRelativeResize="0"/>
            <p:nvPr/>
          </p:nvPicPr>
          <p:blipFill>
            <a:blip r:embed="rId13">
              <a:alphaModFix amt="36000"/>
            </a:blip>
            <a:stretch>
              <a:fillRect/>
            </a:stretch>
          </p:blipFill>
          <p:spPr>
            <a:xfrm>
              <a:off x="10524249" y="944625"/>
              <a:ext cx="471500" cy="471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" name="Google Shape;180;p18"/>
          <p:cNvSpPr txBox="1"/>
          <p:nvPr>
            <p:ph type="title"/>
          </p:nvPr>
        </p:nvSpPr>
        <p:spPr>
          <a:xfrm>
            <a:off x="1169475" y="2353225"/>
            <a:ext cx="9763200" cy="746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Tekton Pipelines As Code</a:t>
            </a:r>
            <a:endParaRPr sz="5800"/>
          </a:p>
        </p:txBody>
      </p:sp>
      <p:sp>
        <p:nvSpPr>
          <p:cNvPr id="181" name="Google Shape;181;p18"/>
          <p:cNvSpPr txBox="1"/>
          <p:nvPr>
            <p:ph idx="2" type="subTitle"/>
          </p:nvPr>
        </p:nvSpPr>
        <p:spPr>
          <a:xfrm>
            <a:off x="1169325" y="4768894"/>
            <a:ext cx="2040300" cy="60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Shivam Mukhade</a:t>
            </a:r>
            <a:endParaRPr sz="1800"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182" name="Google Shape;182;p1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18"/>
          <p:cNvSpPr txBox="1"/>
          <p:nvPr/>
        </p:nvSpPr>
        <p:spPr>
          <a:xfrm>
            <a:off x="1169475" y="3476925"/>
            <a:ext cx="990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 opinionated CI based on Tekton Pipelines</a:t>
            </a:r>
            <a:endParaRPr sz="2400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/>
          <p:nvPr>
            <p:ph type="title"/>
          </p:nvPr>
        </p:nvSpPr>
        <p:spPr>
          <a:xfrm>
            <a:off x="885050" y="566950"/>
            <a:ext cx="10422000" cy="55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Tekton Triggers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2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27"/>
          <p:cNvSpPr txBox="1"/>
          <p:nvPr/>
        </p:nvSpPr>
        <p:spPr>
          <a:xfrm>
            <a:off x="698500" y="1200000"/>
            <a:ext cx="7177500" cy="3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ed Hat Display"/>
              <a:buChar char="●"/>
            </a:pPr>
            <a:r>
              <a:rPr lang="en" sz="2200">
                <a:latin typeface="Red Hat Display"/>
                <a:ea typeface="Red Hat Display"/>
                <a:cs typeface="Red Hat Display"/>
                <a:sym typeface="Red Hat Display"/>
              </a:rPr>
              <a:t>Event triggering with Tekton!</a:t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ed Hat Display"/>
              <a:buChar char="●"/>
            </a:pPr>
            <a:r>
              <a:rPr lang="en" sz="2200">
                <a:latin typeface="Red Hat Display"/>
                <a:ea typeface="Red Hat Display"/>
                <a:cs typeface="Red Hat Display"/>
                <a:sym typeface="Red Hat Display"/>
              </a:rPr>
              <a:t>Triggers will execute pipeline but won’t report </a:t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8" name="Google Shape;308;p27"/>
          <p:cNvSpPr/>
          <p:nvPr/>
        </p:nvSpPr>
        <p:spPr>
          <a:xfrm>
            <a:off x="1068925" y="3155950"/>
            <a:ext cx="1689000" cy="99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Git Platform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(eg. GitHub)</a:t>
            </a:r>
            <a:endParaRPr sz="1900"/>
          </a:p>
        </p:txBody>
      </p:sp>
      <p:sp>
        <p:nvSpPr>
          <p:cNvPr id="309" name="Google Shape;309;p27"/>
          <p:cNvSpPr/>
          <p:nvPr/>
        </p:nvSpPr>
        <p:spPr>
          <a:xfrm>
            <a:off x="5107525" y="3155950"/>
            <a:ext cx="1689000" cy="99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Tekton Triggers</a:t>
            </a:r>
            <a:endParaRPr sz="2000"/>
          </a:p>
        </p:txBody>
      </p:sp>
      <p:sp>
        <p:nvSpPr>
          <p:cNvPr id="310" name="Google Shape;310;p27"/>
          <p:cNvSpPr/>
          <p:nvPr/>
        </p:nvSpPr>
        <p:spPr>
          <a:xfrm>
            <a:off x="9108025" y="3155950"/>
            <a:ext cx="1689000" cy="99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Start PipelineRun</a:t>
            </a:r>
            <a:endParaRPr sz="1900"/>
          </a:p>
        </p:txBody>
      </p:sp>
      <p:sp>
        <p:nvSpPr>
          <p:cNvPr id="311" name="Google Shape;311;p27"/>
          <p:cNvSpPr/>
          <p:nvPr/>
        </p:nvSpPr>
        <p:spPr>
          <a:xfrm>
            <a:off x="3342175" y="3486100"/>
            <a:ext cx="1181100" cy="33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7361725" y="3486100"/>
            <a:ext cx="1181100" cy="33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"/>
          <p:cNvSpPr txBox="1"/>
          <p:nvPr>
            <p:ph idx="12" type="sldNum"/>
          </p:nvPr>
        </p:nvSpPr>
        <p:spPr>
          <a:xfrm>
            <a:off x="83213" y="63092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28"/>
          <p:cNvSpPr txBox="1"/>
          <p:nvPr>
            <p:ph type="title"/>
          </p:nvPr>
        </p:nvSpPr>
        <p:spPr>
          <a:xfrm>
            <a:off x="5077088" y="1848725"/>
            <a:ext cx="7031700" cy="1807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</a:t>
            </a:r>
            <a:r>
              <a:rPr lang="en" sz="4000"/>
              <a:t>ipelines As Code</a:t>
            </a:r>
            <a:endParaRPr sz="4000"/>
          </a:p>
        </p:txBody>
      </p:sp>
      <p:sp>
        <p:nvSpPr>
          <p:cNvPr id="319" name="Google Shape;319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 txBox="1"/>
          <p:nvPr>
            <p:ph type="title"/>
          </p:nvPr>
        </p:nvSpPr>
        <p:spPr>
          <a:xfrm>
            <a:off x="885050" y="566950"/>
            <a:ext cx="10422000" cy="55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Overview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2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29"/>
          <p:cNvSpPr/>
          <p:nvPr/>
        </p:nvSpPr>
        <p:spPr>
          <a:xfrm>
            <a:off x="916525" y="3155950"/>
            <a:ext cx="1689000" cy="99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Git Platform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(eg. GitHub)</a:t>
            </a:r>
            <a:endParaRPr sz="1900"/>
          </a:p>
        </p:txBody>
      </p:sp>
      <p:sp>
        <p:nvSpPr>
          <p:cNvPr id="327" name="Google Shape;327;p29"/>
          <p:cNvSpPr/>
          <p:nvPr/>
        </p:nvSpPr>
        <p:spPr>
          <a:xfrm>
            <a:off x="5107525" y="3155950"/>
            <a:ext cx="1689000" cy="99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Pipelines As Code</a:t>
            </a:r>
            <a:endParaRPr sz="2000"/>
          </a:p>
        </p:txBody>
      </p:sp>
      <p:sp>
        <p:nvSpPr>
          <p:cNvPr id="328" name="Google Shape;328;p29"/>
          <p:cNvSpPr/>
          <p:nvPr/>
        </p:nvSpPr>
        <p:spPr>
          <a:xfrm>
            <a:off x="9108025" y="3155950"/>
            <a:ext cx="1689000" cy="99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PipelineRun</a:t>
            </a:r>
            <a:endParaRPr sz="1900"/>
          </a:p>
        </p:txBody>
      </p:sp>
      <p:sp>
        <p:nvSpPr>
          <p:cNvPr id="329" name="Google Shape;329;p29"/>
          <p:cNvSpPr/>
          <p:nvPr/>
        </p:nvSpPr>
        <p:spPr>
          <a:xfrm>
            <a:off x="3189775" y="3232150"/>
            <a:ext cx="1181100" cy="33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"/>
          <p:cNvSpPr txBox="1"/>
          <p:nvPr/>
        </p:nvSpPr>
        <p:spPr>
          <a:xfrm>
            <a:off x="2649925" y="2082850"/>
            <a:ext cx="226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ed Hat Display"/>
                <a:ea typeface="Red Hat Display"/>
                <a:cs typeface="Red Hat Display"/>
                <a:sym typeface="Red Hat Display"/>
              </a:rPr>
              <a:t>When a Pull Request is created, platform sends the Event</a:t>
            </a:r>
            <a:endParaRPr sz="16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1" name="Google Shape;331;p29"/>
          <p:cNvSpPr/>
          <p:nvPr/>
        </p:nvSpPr>
        <p:spPr>
          <a:xfrm>
            <a:off x="7418925" y="3435350"/>
            <a:ext cx="1181100" cy="431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9"/>
          <p:cNvSpPr txBox="1"/>
          <p:nvPr/>
        </p:nvSpPr>
        <p:spPr>
          <a:xfrm>
            <a:off x="6879075" y="2232550"/>
            <a:ext cx="226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ed Hat Display"/>
                <a:ea typeface="Red Hat Display"/>
                <a:cs typeface="Red Hat Display"/>
                <a:sym typeface="Red Hat Display"/>
              </a:rPr>
              <a:t>Execute the PipelineRun on behalf of User</a:t>
            </a:r>
            <a:endParaRPr sz="16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3" name="Google Shape;333;p29"/>
          <p:cNvSpPr/>
          <p:nvPr/>
        </p:nvSpPr>
        <p:spPr>
          <a:xfrm>
            <a:off x="4955125" y="2167475"/>
            <a:ext cx="6019800" cy="2895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 txBox="1"/>
          <p:nvPr/>
        </p:nvSpPr>
        <p:spPr>
          <a:xfrm>
            <a:off x="2649925" y="4289950"/>
            <a:ext cx="226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ed Hat Display"/>
                <a:ea typeface="Red Hat Display"/>
                <a:cs typeface="Red Hat Display"/>
                <a:sym typeface="Red Hat Display"/>
              </a:rPr>
              <a:t>Report the status back on </a:t>
            </a:r>
            <a:r>
              <a:rPr lang="en" sz="1600">
                <a:latin typeface="Red Hat Display"/>
                <a:ea typeface="Red Hat Display"/>
                <a:cs typeface="Red Hat Display"/>
                <a:sym typeface="Red Hat Display"/>
              </a:rPr>
              <a:t>the Pull Request</a:t>
            </a:r>
            <a:endParaRPr sz="16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5" name="Google Shape;335;p29"/>
          <p:cNvSpPr/>
          <p:nvPr/>
        </p:nvSpPr>
        <p:spPr>
          <a:xfrm>
            <a:off x="3189775" y="3722950"/>
            <a:ext cx="1181100" cy="330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 txBox="1"/>
          <p:nvPr/>
        </p:nvSpPr>
        <p:spPr>
          <a:xfrm>
            <a:off x="6834625" y="4631975"/>
            <a:ext cx="22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ed Hat Display"/>
                <a:ea typeface="Red Hat Display"/>
                <a:cs typeface="Red Hat Display"/>
                <a:sym typeface="Red Hat Display"/>
              </a:rPr>
              <a:t>Kubernetes Cluster</a:t>
            </a:r>
            <a:endParaRPr sz="16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30"/>
          <p:cNvSpPr txBox="1"/>
          <p:nvPr/>
        </p:nvSpPr>
        <p:spPr>
          <a:xfrm>
            <a:off x="446075" y="1100350"/>
            <a:ext cx="52041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Pipelines as Code</a:t>
            </a:r>
            <a:endParaRPr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Google Shape;343;p30"/>
          <p:cNvSpPr txBox="1"/>
          <p:nvPr/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Red Hat Text Medium"/>
                <a:ea typeface="Red Hat Text Medium"/>
                <a:cs typeface="Red Hat Text Medium"/>
                <a:sym typeface="Red Hat Text Medium"/>
              </a:rPr>
              <a:t>‹#›</a:t>
            </a:fld>
            <a:endParaRPr sz="8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344" name="Google Shape;344;p30"/>
          <p:cNvSpPr txBox="1"/>
          <p:nvPr/>
        </p:nvSpPr>
        <p:spPr>
          <a:xfrm>
            <a:off x="457200" y="2089000"/>
            <a:ext cx="7355700" cy="3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ed Hat Display"/>
              <a:buChar char="●"/>
            </a:pPr>
            <a:r>
              <a:rPr lang="en" sz="220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Git as the source of pipeline definition</a:t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ed Hat Display"/>
              <a:buChar char="●"/>
            </a:pPr>
            <a:r>
              <a:rPr lang="en" sz="2200">
                <a:latin typeface="Red Hat Display"/>
                <a:ea typeface="Red Hat Display"/>
                <a:cs typeface="Red Hat Display"/>
                <a:sym typeface="Red Hat Display"/>
              </a:rPr>
              <a:t>Pipelines retrieved and run from Git</a:t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ed Hat Display"/>
              <a:buChar char="●"/>
            </a:pPr>
            <a:r>
              <a:rPr lang="en" sz="2200">
                <a:latin typeface="Red Hat Display"/>
                <a:ea typeface="Red Hat Display"/>
                <a:cs typeface="Red Hat Display"/>
                <a:sym typeface="Red Hat Display"/>
              </a:rPr>
              <a:t>Pipeline per Git event (push, pull-request)</a:t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ed Hat Display"/>
              <a:buChar char="●"/>
            </a:pPr>
            <a:r>
              <a:rPr lang="en" sz="2200">
                <a:latin typeface="Red Hat Display"/>
                <a:ea typeface="Red Hat Display"/>
                <a:cs typeface="Red Hat Display"/>
                <a:sym typeface="Red Hat Display"/>
              </a:rPr>
              <a:t>Pipeline status on GitHub commit and pr</a:t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ed Hat Display"/>
              <a:buChar char="●"/>
            </a:pPr>
            <a:r>
              <a:rPr lang="en" sz="2200">
                <a:latin typeface="Red Hat Display"/>
                <a:ea typeface="Red Hat Display"/>
                <a:cs typeface="Red Hat Display"/>
                <a:sym typeface="Red Hat Display"/>
              </a:rPr>
              <a:t>Integrated with GitHub Checks </a:t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ed Hat Display"/>
              <a:buChar char="●"/>
            </a:pPr>
            <a:r>
              <a:rPr lang="en" sz="2200">
                <a:latin typeface="Red Hat Display"/>
                <a:ea typeface="Red Hat Display"/>
                <a:cs typeface="Red Hat Display"/>
                <a:sym typeface="Red Hat Display"/>
              </a:rPr>
              <a:t>Restart pipelines via pull-request comments</a:t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45" name="Google Shape;345;p30"/>
          <p:cNvPicPr preferRelativeResize="0"/>
          <p:nvPr/>
        </p:nvPicPr>
        <p:blipFill rotWithShape="1">
          <a:blip r:embed="rId3">
            <a:alphaModFix/>
          </a:blip>
          <a:srcRect b="50553" l="18982" r="0" t="13301"/>
          <a:stretch/>
        </p:blipFill>
        <p:spPr>
          <a:xfrm>
            <a:off x="7077075" y="1177725"/>
            <a:ext cx="5065974" cy="12250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46" name="Google Shape;346;p30"/>
          <p:cNvPicPr preferRelativeResize="0"/>
          <p:nvPr/>
        </p:nvPicPr>
        <p:blipFill rotWithShape="1">
          <a:blip r:embed="rId4">
            <a:alphaModFix/>
          </a:blip>
          <a:srcRect b="34967" l="9238" r="16379" t="39196"/>
          <a:stretch/>
        </p:blipFill>
        <p:spPr>
          <a:xfrm>
            <a:off x="6146475" y="2486776"/>
            <a:ext cx="5065974" cy="8162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47" name="Google Shape;347;p30"/>
          <p:cNvPicPr preferRelativeResize="0"/>
          <p:nvPr/>
        </p:nvPicPr>
        <p:blipFill rotWithShape="1">
          <a:blip r:embed="rId5">
            <a:alphaModFix/>
          </a:blip>
          <a:srcRect b="27530" l="0" r="42571" t="0"/>
          <a:stretch/>
        </p:blipFill>
        <p:spPr>
          <a:xfrm>
            <a:off x="7077075" y="3451450"/>
            <a:ext cx="5065974" cy="32899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48" name="Google Shape;34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6475" y="235125"/>
            <a:ext cx="5065974" cy="85341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31"/>
          <p:cNvSpPr txBox="1"/>
          <p:nvPr/>
        </p:nvSpPr>
        <p:spPr>
          <a:xfrm>
            <a:off x="3036875" y="871750"/>
            <a:ext cx="52041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Pipelines as Code</a:t>
            </a:r>
            <a:endParaRPr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31"/>
          <p:cNvSpPr txBox="1"/>
          <p:nvPr/>
        </p:nvSpPr>
        <p:spPr>
          <a:xfrm>
            <a:off x="447775" y="1454150"/>
            <a:ext cx="53076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ed Hat Display"/>
              <a:buChar char="●"/>
            </a:pPr>
            <a:r>
              <a:rPr lang="en" sz="2200">
                <a:latin typeface="Red Hat Display"/>
                <a:ea typeface="Red Hat Display"/>
                <a:cs typeface="Red Hat Display"/>
                <a:sym typeface="Red Hat Display"/>
              </a:rPr>
              <a:t>Support using </a:t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ed Hat Display"/>
              <a:buChar char="○"/>
            </a:pPr>
            <a:r>
              <a:rPr lang="en" sz="2200">
                <a:latin typeface="Red Hat Display"/>
                <a:ea typeface="Red Hat Display"/>
                <a:cs typeface="Red Hat Display"/>
                <a:sym typeface="Red Hat Display"/>
              </a:rPr>
              <a:t>GitHub App</a:t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ed Hat Display"/>
              <a:buChar char="○"/>
            </a:pPr>
            <a:r>
              <a:rPr lang="en" sz="2200">
                <a:latin typeface="Red Hat Display"/>
                <a:ea typeface="Red Hat Display"/>
                <a:cs typeface="Red Hat Display"/>
                <a:sym typeface="Red Hat Display"/>
              </a:rPr>
              <a:t> Webhook</a:t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683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ed Hat Display"/>
              <a:buChar char="■"/>
            </a:pPr>
            <a:r>
              <a:rPr lang="en" sz="2200">
                <a:latin typeface="Red Hat Display"/>
                <a:ea typeface="Red Hat Display"/>
                <a:cs typeface="Red Hat Display"/>
                <a:sym typeface="Red Hat Display"/>
              </a:rPr>
              <a:t>GitHub</a:t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683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ed Hat Display"/>
              <a:buChar char="■"/>
            </a:pPr>
            <a:r>
              <a:rPr lang="en" sz="2200">
                <a:latin typeface="Red Hat Display"/>
                <a:ea typeface="Red Hat Display"/>
                <a:cs typeface="Red Hat Display"/>
                <a:sym typeface="Red Hat Display"/>
              </a:rPr>
              <a:t>GitLab</a:t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683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ed Hat Display"/>
              <a:buChar char="■"/>
            </a:pPr>
            <a:r>
              <a:rPr lang="en" sz="2200">
                <a:latin typeface="Red Hat Display"/>
                <a:ea typeface="Red Hat Display"/>
                <a:cs typeface="Red Hat Display"/>
                <a:sym typeface="Red Hat Display"/>
              </a:rPr>
              <a:t>Bitbucket Cloud/Server</a:t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6" name="Google Shape;356;p31"/>
          <p:cNvSpPr txBox="1"/>
          <p:nvPr/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Red Hat Text Medium"/>
                <a:ea typeface="Red Hat Text Medium"/>
                <a:cs typeface="Red Hat Text Medium"/>
                <a:sym typeface="Red Hat Text Medium"/>
              </a:rPr>
              <a:t>‹#›</a:t>
            </a:fld>
            <a:endParaRPr sz="8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pic>
        <p:nvPicPr>
          <p:cNvPr id="357" name="Google Shape;357;p31" title="GitHub App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047" y="4514150"/>
            <a:ext cx="4846651" cy="195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1" title="Webhook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2650" y="4140975"/>
            <a:ext cx="3923916" cy="23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7423" y="975825"/>
            <a:ext cx="4617402" cy="288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 txBox="1"/>
          <p:nvPr/>
        </p:nvSpPr>
        <p:spPr>
          <a:xfrm>
            <a:off x="371575" y="1260125"/>
            <a:ext cx="5412900" cy="3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ed Hat Display"/>
              <a:buChar char="●"/>
            </a:pPr>
            <a:r>
              <a:rPr lang="en" sz="2200" u="sng">
                <a:solidFill>
                  <a:schemeClr val="hlink"/>
                </a:solidFill>
                <a:latin typeface="Red Hat Display"/>
                <a:ea typeface="Red Hat Display"/>
                <a:cs typeface="Red Hat Display"/>
                <a:sym typeface="Red Hat Display"/>
                <a:hlinkClick r:id="rId3"/>
              </a:rPr>
              <a:t>openshift-pipelines/pipelines-as-code</a:t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ed Hat Display"/>
              <a:buChar char="●"/>
            </a:pPr>
            <a:r>
              <a:rPr lang="en" sz="2200" u="sng">
                <a:solidFill>
                  <a:schemeClr val="hlink"/>
                </a:solidFill>
                <a:latin typeface="Red Hat Display"/>
                <a:ea typeface="Red Hat Display"/>
                <a:cs typeface="Red Hat Display"/>
                <a:sym typeface="Red Hat Display"/>
                <a:hlinkClick r:id="rId4"/>
              </a:rPr>
              <a:t>https://pipelinesascode.com/</a:t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5" name="Google Shape;365;p3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32"/>
          <p:cNvSpPr txBox="1"/>
          <p:nvPr/>
        </p:nvSpPr>
        <p:spPr>
          <a:xfrm>
            <a:off x="3417750" y="656750"/>
            <a:ext cx="52041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ed Hat Display"/>
                <a:ea typeface="Red Hat Display"/>
                <a:cs typeface="Red Hat Display"/>
                <a:sym typeface="Red Hat Display"/>
              </a:rPr>
              <a:t>What’s Next?</a:t>
            </a:r>
            <a:endParaRPr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Google Shape;367;p32"/>
          <p:cNvSpPr txBox="1"/>
          <p:nvPr/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Red Hat Text Medium"/>
                <a:ea typeface="Red Hat Text Medium"/>
                <a:cs typeface="Red Hat Text Medium"/>
                <a:sym typeface="Red Hat Text Medium"/>
              </a:rPr>
              <a:t>‹#›</a:t>
            </a:fld>
            <a:endParaRPr sz="8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pic>
        <p:nvPicPr>
          <p:cNvPr id="368" name="Google Shape;36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0800" y="1132150"/>
            <a:ext cx="5148900" cy="2493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2"/>
          <p:cNvPicPr preferRelativeResize="0"/>
          <p:nvPr/>
        </p:nvPicPr>
        <p:blipFill rotWithShape="1">
          <a:blip r:embed="rId6">
            <a:alphaModFix/>
          </a:blip>
          <a:srcRect b="-6139" l="0" r="0" t="6140"/>
          <a:stretch/>
        </p:blipFill>
        <p:spPr>
          <a:xfrm>
            <a:off x="5693475" y="3753230"/>
            <a:ext cx="5309232" cy="2481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7775" y="3626050"/>
            <a:ext cx="5017100" cy="30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"/>
          <p:cNvSpPr txBox="1"/>
          <p:nvPr/>
        </p:nvSpPr>
        <p:spPr>
          <a:xfrm>
            <a:off x="447775" y="2028150"/>
            <a:ext cx="7355700" cy="3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Pipelines As Code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u="sng">
                <a:solidFill>
                  <a:schemeClr val="hlink"/>
                </a:solidFill>
                <a:hlinkClick r:id="rId4"/>
              </a:rPr>
              <a:t>https://pipelinesascode.com/</a:t>
            </a:r>
            <a:br>
              <a:rPr lang="en" sz="2200"/>
            </a:b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/>
              <a:t>Blogs: (sm43.medium.com)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300" u="sng">
                <a:solidFill>
                  <a:schemeClr val="hlink"/>
                </a:solidFill>
                <a:hlinkClick r:id="rId5"/>
              </a:rPr>
              <a:t>World of Tekton</a:t>
            </a:r>
            <a:endParaRPr sz="23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300" u="sng">
                <a:solidFill>
                  <a:schemeClr val="hlink"/>
                </a:solidFill>
                <a:hlinkClick r:id="rId6"/>
              </a:rPr>
              <a:t>OpenShift/Tekton Pipelines As Code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76" name="Google Shape;376;p3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33"/>
          <p:cNvSpPr txBox="1"/>
          <p:nvPr/>
        </p:nvSpPr>
        <p:spPr>
          <a:xfrm>
            <a:off x="3493950" y="1113950"/>
            <a:ext cx="52041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ed Hat Display"/>
                <a:ea typeface="Red Hat Display"/>
                <a:cs typeface="Red Hat Display"/>
                <a:sym typeface="Red Hat Display"/>
              </a:rPr>
              <a:t>References</a:t>
            </a:r>
            <a:endParaRPr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33"/>
          <p:cNvSpPr txBox="1"/>
          <p:nvPr/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Red Hat Text Medium"/>
                <a:ea typeface="Red Hat Text Medium"/>
                <a:cs typeface="Red Hat Text Medium"/>
                <a:sym typeface="Red Hat Text Medium"/>
              </a:rPr>
              <a:t>‹#›</a:t>
            </a:fld>
            <a:endParaRPr sz="8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pic>
        <p:nvPicPr>
          <p:cNvPr id="379" name="Google Shape;379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4825" y="1785950"/>
            <a:ext cx="6186301" cy="36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34"/>
          <p:cNvSpPr txBox="1"/>
          <p:nvPr>
            <p:ph type="title"/>
          </p:nvPr>
        </p:nvSpPr>
        <p:spPr>
          <a:xfrm>
            <a:off x="5621564" y="1518301"/>
            <a:ext cx="5736300" cy="979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86" name="Google Shape;386;p34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Pipelines As Code</a:t>
            </a:r>
            <a:endParaRPr/>
          </a:p>
        </p:txBody>
      </p:sp>
      <p:sp>
        <p:nvSpPr>
          <p:cNvPr id="387" name="Google Shape;387;p3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8" name="Google Shape;388;p3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9" name="Google Shape;389;p34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0" name="Google Shape;390;p34"/>
          <p:cNvSpPr txBox="1"/>
          <p:nvPr/>
        </p:nvSpPr>
        <p:spPr>
          <a:xfrm>
            <a:off x="304800" y="304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1" name="Google Shape;391;p34"/>
          <p:cNvSpPr txBox="1"/>
          <p:nvPr/>
        </p:nvSpPr>
        <p:spPr>
          <a:xfrm>
            <a:off x="457200" y="457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2" name="Google Shape;392;p3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3" name="Google Shape;393;p3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/>
        </p:nvSpPr>
        <p:spPr>
          <a:xfrm>
            <a:off x="447775" y="1930875"/>
            <a:ext cx="9130200" cy="3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ed Hat Display"/>
              <a:buChar char="●"/>
            </a:pPr>
            <a:r>
              <a:rPr lang="en" sz="2200">
                <a:latin typeface="Red Hat Display"/>
                <a:ea typeface="Red Hat Display"/>
                <a:cs typeface="Red Hat Display"/>
                <a:sym typeface="Red Hat Display"/>
              </a:rPr>
              <a:t>CI/CD Pipeline?</a:t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ed Hat Display"/>
              <a:buChar char="●"/>
            </a:pPr>
            <a:r>
              <a:rPr lang="en" sz="2200">
                <a:latin typeface="Red Hat Display"/>
                <a:ea typeface="Red Hat Display"/>
                <a:cs typeface="Red Hat Display"/>
                <a:sym typeface="Red Hat Display"/>
              </a:rPr>
              <a:t>Tekton Pipelines Overview</a:t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ed Hat Display"/>
              <a:buChar char="●"/>
            </a:pPr>
            <a:r>
              <a:rPr lang="en" sz="2200">
                <a:latin typeface="Red Hat Display"/>
                <a:ea typeface="Red Hat Display"/>
                <a:cs typeface="Red Hat Display"/>
                <a:sym typeface="Red Hat Display"/>
              </a:rPr>
              <a:t>Introduction to </a:t>
            </a:r>
            <a:r>
              <a:rPr lang="en" sz="2200">
                <a:latin typeface="Red Hat Display"/>
                <a:ea typeface="Red Hat Display"/>
                <a:cs typeface="Red Hat Display"/>
                <a:sym typeface="Red Hat Display"/>
              </a:rPr>
              <a:t>Pipelines As Code?</a:t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ed Hat Display"/>
              <a:buChar char="●"/>
            </a:pPr>
            <a:r>
              <a:rPr lang="en" sz="2200">
                <a:latin typeface="Red Hat Display"/>
                <a:ea typeface="Red Hat Display"/>
                <a:cs typeface="Red Hat Display"/>
                <a:sym typeface="Red Hat Display"/>
              </a:rPr>
              <a:t>Why Pipelines As Code? </a:t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ed Hat Display"/>
              <a:buChar char="●"/>
            </a:pPr>
            <a:r>
              <a:rPr lang="en" sz="2200">
                <a:latin typeface="Red Hat Display"/>
                <a:ea typeface="Red Hat Display"/>
                <a:cs typeface="Red Hat Display"/>
                <a:sym typeface="Red Hat Display"/>
              </a:rPr>
              <a:t>Demo :)</a:t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89" name="Google Shape;189;p1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19"/>
          <p:cNvSpPr txBox="1"/>
          <p:nvPr/>
        </p:nvSpPr>
        <p:spPr>
          <a:xfrm>
            <a:off x="3493950" y="1113950"/>
            <a:ext cx="52041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ed Hat Display"/>
                <a:ea typeface="Red Hat Display"/>
                <a:cs typeface="Red Hat Display"/>
                <a:sym typeface="Red Hat Display"/>
              </a:rPr>
              <a:t>Agenda</a:t>
            </a:r>
            <a:endParaRPr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Red Hat Text Medium"/>
                <a:ea typeface="Red Hat Text Medium"/>
                <a:cs typeface="Red Hat Text Medium"/>
                <a:sym typeface="Red Hat Text Medium"/>
              </a:rPr>
              <a:t>‹#›</a:t>
            </a:fld>
            <a:endParaRPr sz="8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/>
        </p:nvSpPr>
        <p:spPr>
          <a:xfrm>
            <a:off x="371575" y="2104350"/>
            <a:ext cx="10438200" cy="42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Hat Display"/>
              <a:buChar char="●"/>
            </a:pPr>
            <a:r>
              <a:rPr lang="en" sz="22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 continuous integration and continuous deployment (</a:t>
            </a:r>
            <a:r>
              <a:rPr lang="en" sz="2200" u="sng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CI/CD</a:t>
            </a:r>
            <a:r>
              <a:rPr lang="en" sz="22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) pipeline is a series of steps that must be performed in order to deliver a new version of software. </a:t>
            </a:r>
            <a:r>
              <a:rPr lang="en" sz="2200" u="sng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Ref</a:t>
            </a:r>
            <a:r>
              <a:rPr lang="en" sz="22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.</a:t>
            </a:r>
            <a:endParaRPr sz="2200">
              <a:solidFill>
                <a:schemeClr val="dk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Hat Display"/>
              <a:buChar char="●"/>
            </a:pPr>
            <a:r>
              <a:rPr lang="en" sz="22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By automating CI/CD throughout development, testing, production, and monitoring phases of the software development lifecycle, organizations are able to develop higher quality code, faster.</a:t>
            </a:r>
            <a:endParaRPr sz="2200">
              <a:solidFill>
                <a:schemeClr val="dk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Hat Display"/>
              <a:buChar char="●"/>
            </a:pPr>
            <a:r>
              <a:rPr lang="en" sz="22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Examples:</a:t>
            </a:r>
            <a:endParaRPr sz="2200">
              <a:solidFill>
                <a:schemeClr val="dk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Hat Display"/>
              <a:buChar char="○"/>
            </a:pPr>
            <a:r>
              <a:rPr lang="en" sz="22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When someone create a pull request, run unit test, e2e,  build test and deploy</a:t>
            </a:r>
            <a:endParaRPr sz="2200">
              <a:solidFill>
                <a:schemeClr val="dk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ed Hat Display"/>
              <a:buChar char="○"/>
            </a:pPr>
            <a:r>
              <a:rPr lang="en" sz="22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When a commit is merged, deploy the code</a:t>
            </a:r>
            <a:endParaRPr sz="2200">
              <a:solidFill>
                <a:schemeClr val="dk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97" name="Google Shape;197;p2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3493950" y="1113950"/>
            <a:ext cx="52041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What is a CI/CD pipeline?</a:t>
            </a:r>
            <a:endParaRPr sz="2800">
              <a:solidFill>
                <a:schemeClr val="dk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Red Hat Text Medium"/>
                <a:ea typeface="Red Hat Text Medium"/>
                <a:cs typeface="Red Hat Text Medium"/>
                <a:sym typeface="Red Hat Text Medium"/>
              </a:rPr>
              <a:t>‹#›</a:t>
            </a:fld>
            <a:endParaRPr sz="8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300" y="1001016"/>
            <a:ext cx="5105402" cy="163670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 txBox="1"/>
          <p:nvPr/>
        </p:nvSpPr>
        <p:spPr>
          <a:xfrm>
            <a:off x="1451700" y="2767000"/>
            <a:ext cx="9288600" cy="15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rPr>
              <a:t>An open-source project for providing a  set of shared and standard components for building Kubernetes-style CI/CD systems</a:t>
            </a:r>
            <a:endParaRPr sz="2400">
              <a:solidFill>
                <a:schemeClr val="dk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6675" y="4273600"/>
            <a:ext cx="1343025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 txBox="1"/>
          <p:nvPr/>
        </p:nvSpPr>
        <p:spPr>
          <a:xfrm>
            <a:off x="1451700" y="5364350"/>
            <a:ext cx="92886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Governed by the Continuous Delivery Foundation</a:t>
            </a:r>
            <a:endParaRPr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Overpass"/>
                <a:ea typeface="Overpass"/>
                <a:cs typeface="Overpass"/>
                <a:sym typeface="Overpass"/>
              </a:rPr>
              <a:t>Contributions from Google, Red Hat, Cloudbees, IBM, Pivotal and many more</a:t>
            </a:r>
            <a:endParaRPr>
              <a:solidFill>
                <a:srgbClr val="674EA7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idx="12" type="sldNum"/>
          </p:nvPr>
        </p:nvSpPr>
        <p:spPr>
          <a:xfrm>
            <a:off x="57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680600" y="2220176"/>
            <a:ext cx="1657200" cy="553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git clone 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885000" y="842375"/>
            <a:ext cx="104220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ed Hat Display"/>
                <a:ea typeface="Red Hat Display"/>
                <a:cs typeface="Red Hat Display"/>
                <a:sym typeface="Red Hat Display"/>
              </a:rPr>
              <a:t>Example</a:t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3045200" y="2220176"/>
            <a:ext cx="1657200" cy="553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go test..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217" name="Google Shape;217;p22"/>
          <p:cNvCxnSpPr>
            <a:endCxn id="216" idx="1"/>
          </p:cNvCxnSpPr>
          <p:nvPr/>
        </p:nvCxnSpPr>
        <p:spPr>
          <a:xfrm>
            <a:off x="2337800" y="2496776"/>
            <a:ext cx="70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2"/>
          <p:cNvCxnSpPr/>
          <p:nvPr/>
        </p:nvCxnSpPr>
        <p:spPr>
          <a:xfrm>
            <a:off x="4702400" y="2496776"/>
            <a:ext cx="70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2"/>
          <p:cNvSpPr/>
          <p:nvPr/>
        </p:nvSpPr>
        <p:spPr>
          <a:xfrm>
            <a:off x="5409800" y="2220176"/>
            <a:ext cx="1657200" cy="553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golangci-lint run</a:t>
            </a: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...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7774400" y="2220176"/>
            <a:ext cx="1657200" cy="553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…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221" name="Google Shape;221;p22"/>
          <p:cNvCxnSpPr/>
          <p:nvPr/>
        </p:nvCxnSpPr>
        <p:spPr>
          <a:xfrm>
            <a:off x="7067000" y="2496776"/>
            <a:ext cx="70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2"/>
          <p:cNvCxnSpPr/>
          <p:nvPr/>
        </p:nvCxnSpPr>
        <p:spPr>
          <a:xfrm>
            <a:off x="9431600" y="2496776"/>
            <a:ext cx="70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2"/>
          <p:cNvSpPr/>
          <p:nvPr/>
        </p:nvSpPr>
        <p:spPr>
          <a:xfrm>
            <a:off x="10139000" y="2220176"/>
            <a:ext cx="1657200" cy="553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Done!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742075" y="1497650"/>
            <a:ext cx="407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If we do it manually for a go project..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742075" y="3213450"/>
            <a:ext cx="547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Now, let’s see how to define using Tekton resources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...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680600" y="4415176"/>
            <a:ext cx="1657200" cy="553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git clone Task 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27" name="Google Shape;227;p22"/>
          <p:cNvSpPr/>
          <p:nvPr/>
        </p:nvSpPr>
        <p:spPr>
          <a:xfrm>
            <a:off x="3045200" y="4415176"/>
            <a:ext cx="1657200" cy="553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go test Task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228" name="Google Shape;228;p22"/>
          <p:cNvCxnSpPr>
            <a:endCxn id="227" idx="1"/>
          </p:cNvCxnSpPr>
          <p:nvPr/>
        </p:nvCxnSpPr>
        <p:spPr>
          <a:xfrm>
            <a:off x="2337800" y="4691776"/>
            <a:ext cx="70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2"/>
          <p:cNvCxnSpPr/>
          <p:nvPr/>
        </p:nvCxnSpPr>
        <p:spPr>
          <a:xfrm>
            <a:off x="4702400" y="4691776"/>
            <a:ext cx="70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2"/>
          <p:cNvSpPr/>
          <p:nvPr/>
        </p:nvSpPr>
        <p:spPr>
          <a:xfrm>
            <a:off x="5409800" y="4415176"/>
            <a:ext cx="1657200" cy="553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golanglint Task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665875" y="5462414"/>
            <a:ext cx="1657200" cy="553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git clone Task 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3030475" y="5462414"/>
            <a:ext cx="1657200" cy="553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npm test </a:t>
            </a: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Task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233" name="Google Shape;233;p22"/>
          <p:cNvCxnSpPr>
            <a:endCxn id="232" idx="1"/>
          </p:cNvCxnSpPr>
          <p:nvPr/>
        </p:nvCxnSpPr>
        <p:spPr>
          <a:xfrm>
            <a:off x="2323075" y="5739014"/>
            <a:ext cx="70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2"/>
          <p:cNvCxnSpPr/>
          <p:nvPr/>
        </p:nvCxnSpPr>
        <p:spPr>
          <a:xfrm>
            <a:off x="4687675" y="5739014"/>
            <a:ext cx="70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2"/>
          <p:cNvSpPr/>
          <p:nvPr/>
        </p:nvSpPr>
        <p:spPr>
          <a:xfrm>
            <a:off x="5395075" y="5462414"/>
            <a:ext cx="1657200" cy="553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npm lint</a:t>
            </a: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 Task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36" name="Google Shape;236;p22"/>
          <p:cNvSpPr txBox="1"/>
          <p:nvPr/>
        </p:nvSpPr>
        <p:spPr>
          <a:xfrm>
            <a:off x="7982600" y="4414350"/>
            <a:ext cx="137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(Go)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2"/>
          <p:cNvSpPr txBox="1"/>
          <p:nvPr/>
        </p:nvSpPr>
        <p:spPr>
          <a:xfrm>
            <a:off x="7983800" y="5462425"/>
            <a:ext cx="137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(NodeJs)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2"/>
          <p:cNvSpPr/>
          <p:nvPr/>
        </p:nvSpPr>
        <p:spPr>
          <a:xfrm>
            <a:off x="446700" y="3988675"/>
            <a:ext cx="2128200" cy="242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1225800" y="1882150"/>
            <a:ext cx="9520800" cy="400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1964422" y="3139209"/>
            <a:ext cx="1581900" cy="1555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Task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2209509" y="3716161"/>
            <a:ext cx="1077900" cy="3573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step</a:t>
            </a:r>
            <a:endParaRPr sz="130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2209494" y="4150200"/>
            <a:ext cx="1077900" cy="3573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step</a:t>
            </a:r>
            <a:endParaRPr sz="130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5246332" y="2665803"/>
            <a:ext cx="1581900" cy="876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Task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5498194" y="3096994"/>
            <a:ext cx="1077900" cy="3573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step</a:t>
            </a:r>
            <a:endParaRPr sz="130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5246332" y="3787173"/>
            <a:ext cx="1581900" cy="1836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Task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5498194" y="4266976"/>
            <a:ext cx="1077900" cy="3573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step</a:t>
            </a:r>
            <a:endParaRPr sz="130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5498179" y="4722575"/>
            <a:ext cx="1077900" cy="3573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step</a:t>
            </a:r>
            <a:endParaRPr sz="130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8397667" y="3139209"/>
            <a:ext cx="1581900" cy="1555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Task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8649586" y="3716181"/>
            <a:ext cx="1077900" cy="3573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step</a:t>
            </a:r>
            <a:endParaRPr sz="130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8649572" y="4150220"/>
            <a:ext cx="1077900" cy="3573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step</a:t>
            </a:r>
            <a:endParaRPr sz="130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256" name="Google Shape;256;p23"/>
          <p:cNvCxnSpPr>
            <a:stCxn id="245" idx="3"/>
            <a:endCxn id="248" idx="1"/>
          </p:cNvCxnSpPr>
          <p:nvPr/>
        </p:nvCxnSpPr>
        <p:spPr>
          <a:xfrm flipH="1" rot="10800000">
            <a:off x="3546322" y="3104109"/>
            <a:ext cx="1700100" cy="8127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3"/>
          <p:cNvCxnSpPr>
            <a:stCxn id="245" idx="3"/>
            <a:endCxn id="250" idx="1"/>
          </p:cNvCxnSpPr>
          <p:nvPr/>
        </p:nvCxnSpPr>
        <p:spPr>
          <a:xfrm>
            <a:off x="3546322" y="3916809"/>
            <a:ext cx="1700100" cy="7887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3"/>
          <p:cNvCxnSpPr>
            <a:stCxn id="248" idx="3"/>
            <a:endCxn id="253" idx="1"/>
          </p:cNvCxnSpPr>
          <p:nvPr/>
        </p:nvCxnSpPr>
        <p:spPr>
          <a:xfrm>
            <a:off x="6828232" y="3104103"/>
            <a:ext cx="1569300" cy="8127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3"/>
          <p:cNvCxnSpPr>
            <a:stCxn id="250" idx="3"/>
            <a:endCxn id="253" idx="1"/>
          </p:cNvCxnSpPr>
          <p:nvPr/>
        </p:nvCxnSpPr>
        <p:spPr>
          <a:xfrm flipH="1" rot="10800000">
            <a:off x="6828232" y="3916773"/>
            <a:ext cx="1569300" cy="7887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3"/>
          <p:cNvSpPr txBox="1"/>
          <p:nvPr/>
        </p:nvSpPr>
        <p:spPr>
          <a:xfrm>
            <a:off x="1464150" y="2017875"/>
            <a:ext cx="8274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Pipeline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5498179" y="5155729"/>
            <a:ext cx="1077900" cy="3573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step</a:t>
            </a:r>
            <a:endParaRPr sz="130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62" name="Google Shape;262;p23"/>
          <p:cNvSpPr txBox="1"/>
          <p:nvPr/>
        </p:nvSpPr>
        <p:spPr>
          <a:xfrm>
            <a:off x="885000" y="1100350"/>
            <a:ext cx="104220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Tekton Concepts</a:t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885050" y="566950"/>
            <a:ext cx="10422000" cy="55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Tekton Concepts: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Pipeline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2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24"/>
          <p:cNvSpPr txBox="1"/>
          <p:nvPr/>
        </p:nvSpPr>
        <p:spPr>
          <a:xfrm>
            <a:off x="6761450" y="1586236"/>
            <a:ext cx="4934400" cy="4681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kind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Pipeline</a:t>
            </a:r>
            <a:endParaRPr sz="1200">
              <a:solidFill>
                <a:srgbClr val="448C2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metadata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deploy-dev</a:t>
            </a:r>
            <a:endParaRPr sz="1200">
              <a:solidFill>
                <a:srgbClr val="448C2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spec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IMAGE_TAG</a:t>
            </a:r>
            <a:endParaRPr sz="1200">
              <a:solidFill>
                <a:srgbClr val="448C2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tasks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git</a:t>
            </a:r>
            <a:endParaRPr sz="1200">
              <a:solidFill>
                <a:srgbClr val="448C2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taskRef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git-clone</a:t>
            </a:r>
            <a:endParaRPr sz="1200">
              <a:solidFill>
                <a:srgbClr val="448C2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9C5D27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build</a:t>
            </a:r>
            <a:endParaRPr sz="1200">
              <a:solidFill>
                <a:srgbClr val="448C2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taskRef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buildah</a:t>
            </a:r>
            <a:endParaRPr sz="1200">
              <a:solidFill>
                <a:srgbClr val="448C2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9C5D27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runAfter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["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git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deploy</a:t>
            </a:r>
            <a:endParaRPr sz="1200">
              <a:solidFill>
                <a:srgbClr val="448C2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taskRef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oc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-deploy</a:t>
            </a:r>
            <a:endParaRPr sz="1200">
              <a:solidFill>
                <a:srgbClr val="448C2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9C5D27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runAfter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["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build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1200">
              <a:solidFill>
                <a:srgbClr val="4B69C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762000" y="2089000"/>
            <a:ext cx="5873700" cy="3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ed Hat Display"/>
              <a:buChar char="●"/>
            </a:pPr>
            <a:r>
              <a:rPr lang="en" sz="2200">
                <a:latin typeface="Red Hat Display"/>
                <a:ea typeface="Red Hat Display"/>
                <a:cs typeface="Red Hat Display"/>
                <a:sym typeface="Red Hat Display"/>
              </a:rPr>
              <a:t>A graph of Tasks: concurrent &amp; sequential</a:t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ed Hat Display"/>
              <a:buChar char="●"/>
            </a:pPr>
            <a:r>
              <a:rPr lang="en" sz="2200">
                <a:latin typeface="Red Hat Display"/>
                <a:ea typeface="Red Hat Display"/>
                <a:cs typeface="Red Hat Display"/>
                <a:sym typeface="Red Hat Display"/>
              </a:rPr>
              <a:t>Tasks run on different nodes</a:t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ed Hat Display"/>
              <a:buChar char="●"/>
            </a:pPr>
            <a:r>
              <a:rPr lang="en" sz="2200">
                <a:latin typeface="Red Hat Display"/>
                <a:ea typeface="Red Hat Display"/>
                <a:cs typeface="Red Hat Display"/>
                <a:sym typeface="Red Hat Display"/>
              </a:rPr>
              <a:t>Task execution logic</a:t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ed Hat Display"/>
              <a:buChar char="○"/>
            </a:pPr>
            <a:r>
              <a:rPr lang="en" sz="2200">
                <a:latin typeface="Red Hat Display"/>
                <a:ea typeface="Red Hat Display"/>
                <a:cs typeface="Red Hat Display"/>
                <a:sym typeface="Red Hat Display"/>
              </a:rPr>
              <a:t>Conditional </a:t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ed Hat Display"/>
              <a:buChar char="○"/>
            </a:pPr>
            <a:r>
              <a:rPr lang="en" sz="2200">
                <a:latin typeface="Red Hat Display"/>
                <a:ea typeface="Red Hat Display"/>
                <a:cs typeface="Red Hat Display"/>
                <a:sym typeface="Red Hat Display"/>
              </a:rPr>
              <a:t>Retries</a:t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ed Hat Display"/>
              <a:buChar char="●"/>
            </a:pPr>
            <a:r>
              <a:rPr lang="en" sz="2200">
                <a:latin typeface="Red Hat Display"/>
                <a:ea typeface="Red Hat Display"/>
                <a:cs typeface="Red Hat Display"/>
                <a:sym typeface="Red Hat Display"/>
              </a:rPr>
              <a:t>Share data between tasks</a:t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9779200" y="3204461"/>
            <a:ext cx="1230900" cy="406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git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9779200" y="4035644"/>
            <a:ext cx="1230900" cy="406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build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9779200" y="4866828"/>
            <a:ext cx="1230900" cy="406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deploy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274" name="Google Shape;274;p24"/>
          <p:cNvCxnSpPr>
            <a:stCxn id="271" idx="2"/>
            <a:endCxn id="272" idx="0"/>
          </p:cNvCxnSpPr>
          <p:nvPr/>
        </p:nvCxnSpPr>
        <p:spPr>
          <a:xfrm>
            <a:off x="10394650" y="3610661"/>
            <a:ext cx="0" cy="4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4"/>
          <p:cNvCxnSpPr>
            <a:stCxn id="272" idx="2"/>
            <a:endCxn id="273" idx="0"/>
          </p:cNvCxnSpPr>
          <p:nvPr/>
        </p:nvCxnSpPr>
        <p:spPr>
          <a:xfrm>
            <a:off x="10394650" y="4441844"/>
            <a:ext cx="0" cy="4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>
            <p:ph type="title"/>
          </p:nvPr>
        </p:nvSpPr>
        <p:spPr>
          <a:xfrm>
            <a:off x="885050" y="566950"/>
            <a:ext cx="10422000" cy="55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Task,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Pipeline &amp; PipelineRun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2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25"/>
          <p:cNvSpPr txBox="1"/>
          <p:nvPr/>
        </p:nvSpPr>
        <p:spPr>
          <a:xfrm>
            <a:off x="3273400" y="1488361"/>
            <a:ext cx="4934400" cy="4681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kind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Pipeline</a:t>
            </a:r>
            <a:endParaRPr sz="1200">
              <a:solidFill>
                <a:srgbClr val="448C2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metadata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deploy-dev</a:t>
            </a:r>
            <a:endParaRPr sz="1200">
              <a:solidFill>
                <a:srgbClr val="448C2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spec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IMAGE_TAG</a:t>
            </a:r>
            <a:endParaRPr sz="1200">
              <a:solidFill>
                <a:srgbClr val="448C2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tasks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git</a:t>
            </a:r>
            <a:endParaRPr sz="1200">
              <a:solidFill>
                <a:srgbClr val="448C2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taskRef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git-clone</a:t>
            </a:r>
            <a:endParaRPr sz="1200">
              <a:solidFill>
                <a:srgbClr val="448C2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9C5D27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build</a:t>
            </a:r>
            <a:endParaRPr sz="1200">
              <a:solidFill>
                <a:srgbClr val="448C2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taskRef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buildah</a:t>
            </a:r>
            <a:endParaRPr sz="1200">
              <a:solidFill>
                <a:srgbClr val="448C2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9C5D27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runAfter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["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git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deploy</a:t>
            </a:r>
            <a:endParaRPr sz="1200">
              <a:solidFill>
                <a:srgbClr val="448C2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taskRef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oc-deploy</a:t>
            </a:r>
            <a:endParaRPr sz="1200">
              <a:solidFill>
                <a:srgbClr val="448C2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9C5D27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runAfter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["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build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1200">
              <a:solidFill>
                <a:srgbClr val="4B69C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25"/>
          <p:cNvSpPr/>
          <p:nvPr/>
        </p:nvSpPr>
        <p:spPr>
          <a:xfrm>
            <a:off x="6299400" y="2709161"/>
            <a:ext cx="1230900" cy="406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git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4" name="Google Shape;284;p25"/>
          <p:cNvSpPr/>
          <p:nvPr/>
        </p:nvSpPr>
        <p:spPr>
          <a:xfrm>
            <a:off x="6299400" y="3540344"/>
            <a:ext cx="1230900" cy="406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build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5" name="Google Shape;285;p25"/>
          <p:cNvSpPr/>
          <p:nvPr/>
        </p:nvSpPr>
        <p:spPr>
          <a:xfrm>
            <a:off x="6299400" y="4371528"/>
            <a:ext cx="1230900" cy="406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deploy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286" name="Google Shape;286;p25"/>
          <p:cNvCxnSpPr/>
          <p:nvPr/>
        </p:nvCxnSpPr>
        <p:spPr>
          <a:xfrm>
            <a:off x="6909000" y="3140761"/>
            <a:ext cx="0" cy="4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5"/>
          <p:cNvCxnSpPr>
            <a:stCxn id="284" idx="2"/>
            <a:endCxn id="285" idx="0"/>
          </p:cNvCxnSpPr>
          <p:nvPr/>
        </p:nvCxnSpPr>
        <p:spPr>
          <a:xfrm>
            <a:off x="6914850" y="3946544"/>
            <a:ext cx="0" cy="4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25"/>
          <p:cNvSpPr txBox="1"/>
          <p:nvPr/>
        </p:nvSpPr>
        <p:spPr>
          <a:xfrm>
            <a:off x="8366550" y="1120152"/>
            <a:ext cx="2532300" cy="1732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kind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PipelineRun</a:t>
            </a:r>
            <a:endParaRPr sz="1200">
              <a:solidFill>
                <a:srgbClr val="448C2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metadata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deploy-dev-run-1</a:t>
            </a:r>
            <a:endParaRPr sz="1200">
              <a:solidFill>
                <a:srgbClr val="448C2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spec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pipelineRef:</a:t>
            </a:r>
            <a:endParaRPr sz="1200">
              <a:solidFill>
                <a:srgbClr val="4B6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  name: deploy-dev</a:t>
            </a:r>
            <a:endParaRPr sz="1200">
              <a:solidFill>
                <a:srgbClr val="4B6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B69C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25"/>
          <p:cNvSpPr txBox="1"/>
          <p:nvPr/>
        </p:nvSpPr>
        <p:spPr>
          <a:xfrm>
            <a:off x="8353850" y="3039152"/>
            <a:ext cx="2532300" cy="1732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kind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PipelineRun</a:t>
            </a:r>
            <a:endParaRPr sz="1200">
              <a:solidFill>
                <a:srgbClr val="448C2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metadata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deploy-dev-run-2</a:t>
            </a:r>
            <a:endParaRPr sz="1200">
              <a:solidFill>
                <a:srgbClr val="448C2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spec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ipelineRef:</a:t>
            </a:r>
            <a:endParaRPr sz="1200">
              <a:solidFill>
                <a:srgbClr val="4B6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  name: deploy-dev</a:t>
            </a:r>
            <a:endParaRPr sz="1200">
              <a:solidFill>
                <a:srgbClr val="4B6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B69C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25"/>
          <p:cNvSpPr txBox="1"/>
          <p:nvPr/>
        </p:nvSpPr>
        <p:spPr>
          <a:xfrm>
            <a:off x="8366550" y="5006327"/>
            <a:ext cx="2532300" cy="1732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kind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PipelineRun</a:t>
            </a:r>
            <a:endParaRPr sz="1200">
              <a:solidFill>
                <a:srgbClr val="448C2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metadata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deploy-dev-run-3</a:t>
            </a:r>
            <a:endParaRPr sz="1200">
              <a:solidFill>
                <a:srgbClr val="448C2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spec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pipelineRef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4B6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  name: deploy-dev</a:t>
            </a:r>
            <a:endParaRPr sz="1200">
              <a:solidFill>
                <a:srgbClr val="4B6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B69C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25"/>
          <p:cNvSpPr txBox="1"/>
          <p:nvPr/>
        </p:nvSpPr>
        <p:spPr>
          <a:xfrm>
            <a:off x="328350" y="1272550"/>
            <a:ext cx="2532300" cy="1489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kind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endParaRPr sz="1200">
              <a:solidFill>
                <a:srgbClr val="448C2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metadata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git-clone</a:t>
            </a:r>
            <a:endParaRPr sz="1200">
              <a:solidFill>
                <a:srgbClr val="448C2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spec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….</a:t>
            </a:r>
            <a:endParaRPr sz="1200">
              <a:solidFill>
                <a:srgbClr val="4B6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B69C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Google Shape;292;p25"/>
          <p:cNvSpPr txBox="1"/>
          <p:nvPr/>
        </p:nvSpPr>
        <p:spPr>
          <a:xfrm>
            <a:off x="417250" y="2962950"/>
            <a:ext cx="2532300" cy="1489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kind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endParaRPr sz="1200">
              <a:solidFill>
                <a:srgbClr val="448C2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metadata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buildah</a:t>
            </a:r>
            <a:endParaRPr sz="1200">
              <a:solidFill>
                <a:srgbClr val="448C2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spec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….</a:t>
            </a:r>
            <a:endParaRPr sz="1200">
              <a:solidFill>
                <a:srgbClr val="4B6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B69C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25"/>
          <p:cNvSpPr txBox="1"/>
          <p:nvPr/>
        </p:nvSpPr>
        <p:spPr>
          <a:xfrm>
            <a:off x="432675" y="4739525"/>
            <a:ext cx="2532300" cy="1489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kind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endParaRPr sz="1200">
              <a:solidFill>
                <a:srgbClr val="448C2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metadata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oc-deploy</a:t>
            </a:r>
            <a:endParaRPr sz="1200">
              <a:solidFill>
                <a:srgbClr val="448C2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spec</a:t>
            </a:r>
            <a:r>
              <a:rPr lang="en" sz="12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….</a:t>
            </a:r>
            <a:endParaRPr sz="1200">
              <a:solidFill>
                <a:srgbClr val="4B6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B69C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/>
          <p:nvPr>
            <p:ph type="title"/>
          </p:nvPr>
        </p:nvSpPr>
        <p:spPr>
          <a:xfrm>
            <a:off x="885050" y="566950"/>
            <a:ext cx="10422000" cy="55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Tekton Hub (hub.tekton.dev)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2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0" name="Google Shape;3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625" y="1334100"/>
            <a:ext cx="9283999" cy="48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