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5"/>
  </p:notesMasterIdLst>
  <p:sldIdLst>
    <p:sldId id="388" r:id="rId2"/>
    <p:sldId id="328" r:id="rId3"/>
    <p:sldId id="259" r:id="rId4"/>
    <p:sldId id="389" r:id="rId5"/>
    <p:sldId id="303" r:id="rId6"/>
    <p:sldId id="298" r:id="rId7"/>
    <p:sldId id="396" r:id="rId8"/>
    <p:sldId id="400" r:id="rId9"/>
    <p:sldId id="391" r:id="rId10"/>
    <p:sldId id="390" r:id="rId11"/>
    <p:sldId id="401" r:id="rId12"/>
    <p:sldId id="402" r:id="rId13"/>
    <p:sldId id="403" r:id="rId14"/>
    <p:sldId id="407" r:id="rId15"/>
    <p:sldId id="404" r:id="rId16"/>
    <p:sldId id="398" r:id="rId17"/>
    <p:sldId id="399" r:id="rId18"/>
    <p:sldId id="392" r:id="rId19"/>
    <p:sldId id="393" r:id="rId20"/>
    <p:sldId id="405" r:id="rId21"/>
    <p:sldId id="406" r:id="rId22"/>
    <p:sldId id="311" r:id="rId23"/>
    <p:sldId id="312" r:id="rId24"/>
  </p:sldIdLst>
  <p:sldSz cx="9144000" cy="6858000" type="screen4x3"/>
  <p:notesSz cx="6858000" cy="9144000"/>
  <p:embeddedFontLst>
    <p:embeddedFont>
      <p:font typeface="나눔고딕" panose="020B0600000101010101" charset="-127"/>
      <p:regular r:id="rId26"/>
      <p:bold r:id="rId27"/>
    </p:embeddedFont>
    <p:embeddedFont>
      <p:font typeface="맑은 고딕" panose="020B0503020000020004" pitchFamily="50" charset="-127"/>
      <p:regular r:id="rId28"/>
      <p:bold r:id="rId2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min" initials="j" lastIdx="1" clrIdx="0">
    <p:extLst>
      <p:ext uri="{19B8F6BF-5375-455C-9EA6-DF929625EA0E}">
        <p15:presenceInfo xmlns:p15="http://schemas.microsoft.com/office/powerpoint/2012/main" userId="j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3DCF"/>
    <a:srgbClr val="9A95D9"/>
    <a:srgbClr val="E22A5F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1" autoAdjust="0"/>
    <p:restoredTop sz="94660"/>
  </p:normalViewPr>
  <p:slideViewPr>
    <p:cSldViewPr>
      <p:cViewPr varScale="1">
        <p:scale>
          <a:sx n="81" d="100"/>
          <a:sy n="81" d="100"/>
        </p:scale>
        <p:origin x="1488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9AA4D7-2BD2-416B-8FA0-8FCC06E76C9B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DF1F03-564C-4BE3-B555-31FD32DBDF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004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3C92C-C1DF-4E74-B1FC-576F8D14034B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3EE2-15E7-4F64-AE98-A055634AE5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556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3C92C-C1DF-4E74-B1FC-576F8D14034B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3EE2-15E7-4F64-AE98-A055634AE5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8122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3C92C-C1DF-4E74-B1FC-576F8D14034B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3EE2-15E7-4F64-AE98-A055634AE5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21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3C92C-C1DF-4E74-B1FC-576F8D14034B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3EE2-15E7-4F64-AE98-A055634AE5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552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3C92C-C1DF-4E74-B1FC-576F8D14034B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3EE2-15E7-4F64-AE98-A055634AE5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42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3C92C-C1DF-4E74-B1FC-576F8D14034B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3EE2-15E7-4F64-AE98-A055634AE5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2982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3C92C-C1DF-4E74-B1FC-576F8D14034B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3EE2-15E7-4F64-AE98-A055634AE5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676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3C92C-C1DF-4E74-B1FC-576F8D14034B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3EE2-15E7-4F64-AE98-A055634AE5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004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3C92C-C1DF-4E74-B1FC-576F8D14034B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3EE2-15E7-4F64-AE98-A055634AE5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107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3C92C-C1DF-4E74-B1FC-576F8D14034B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3EE2-15E7-4F64-AE98-A055634AE5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283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3C92C-C1DF-4E74-B1FC-576F8D14034B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3EE2-15E7-4F64-AE98-A055634AE5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0953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3C92C-C1DF-4E74-B1FC-576F8D14034B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73EE2-15E7-4F64-AE98-A055634AE5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3352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PierfrancescoSoffritti/Handy" TargetMode="External"/><Relationship Id="rId3" Type="http://schemas.openxmlformats.org/officeDocument/2006/relationships/hyperlink" Target="https://developers.google.com/ar/" TargetMode="External"/><Relationship Id="rId7" Type="http://schemas.openxmlformats.org/officeDocument/2006/relationships/hyperlink" Target="https://aws.amazon.com/ko" TargetMode="External"/><Relationship Id="rId2" Type="http://schemas.openxmlformats.org/officeDocument/2006/relationships/hyperlink" Target="https://developer.android.com/studio/?hl=ko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qlite.org/index.html" TargetMode="External"/><Relationship Id="rId5" Type="http://schemas.openxmlformats.org/officeDocument/2006/relationships/hyperlink" Target="https://www.mysql.com/" TargetMode="External"/><Relationship Id="rId4" Type="http://schemas.openxmlformats.org/officeDocument/2006/relationships/hyperlink" Target="https://visualstudio.microsoft.com/ko/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5585372" y="3645024"/>
            <a:ext cx="1656000" cy="0"/>
          </a:xfrm>
          <a:prstGeom prst="line">
            <a:avLst/>
          </a:prstGeom>
          <a:ln w="76200">
            <a:solidFill>
              <a:srgbClr val="443DC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555267" y="3645024"/>
            <a:ext cx="3348000" cy="0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3245372" y="2276872"/>
            <a:ext cx="3996000" cy="0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573267" y="2276872"/>
            <a:ext cx="1656000" cy="0"/>
          </a:xfrm>
          <a:prstGeom prst="line">
            <a:avLst/>
          </a:prstGeom>
          <a:ln w="76200">
            <a:solidFill>
              <a:srgbClr val="443DC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4680104" y="3645024"/>
            <a:ext cx="1656000" cy="0"/>
          </a:xfrm>
          <a:prstGeom prst="line">
            <a:avLst/>
          </a:prstGeom>
          <a:ln w="76200">
            <a:solidFill>
              <a:srgbClr val="9A95D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907703" y="2451086"/>
            <a:ext cx="513488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사람들의 간헐적 통증 개선을 위한 수지침 지원 </a:t>
            </a:r>
            <a:r>
              <a:rPr lang="ko-KR" altLang="en-US" sz="32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어플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508104" y="4878556"/>
            <a:ext cx="263820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2014152007 </a:t>
            </a:r>
            <a:r>
              <a:rPr lang="ko-KR" altLang="en-US" sz="1600" b="1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김준수</a:t>
            </a:r>
            <a:endParaRPr lang="en-US" altLang="ko-KR" sz="1600" b="1">
              <a:ln>
                <a:solidFill>
                  <a:schemeClr val="bg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r"/>
            <a:r>
              <a:rPr lang="en-US" altLang="ko-KR" sz="1600" b="1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2014152027 </a:t>
            </a:r>
            <a:r>
              <a:rPr lang="ko-KR" altLang="en-US" sz="1600" b="1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이정민</a:t>
            </a:r>
            <a:endParaRPr lang="en-US" altLang="ko-KR" sz="1600" b="1">
              <a:ln>
                <a:solidFill>
                  <a:schemeClr val="bg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r"/>
            <a:r>
              <a:rPr lang="en-US" altLang="ko-KR" sz="1600" b="1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2014152036 </a:t>
            </a:r>
            <a:r>
              <a:rPr lang="ko-KR" altLang="en-US" sz="1600" b="1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지승민</a:t>
            </a:r>
            <a:endParaRPr lang="en-US" altLang="ko-KR" sz="1600" b="1">
              <a:ln>
                <a:solidFill>
                  <a:schemeClr val="bg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r"/>
            <a:r>
              <a:rPr lang="ko-KR" altLang="en-US" sz="1600" b="1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지도교수 서대영 교수님</a:t>
            </a:r>
            <a:endParaRPr lang="en-US" altLang="ko-KR" sz="1600" b="1">
              <a:ln>
                <a:solidFill>
                  <a:schemeClr val="bg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907703" y="3811820"/>
            <a:ext cx="5134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Health care support app based on hand </a:t>
            </a:r>
            <a:r>
              <a:rPr lang="en-US" altLang="ko-KR" sz="14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acupunture</a:t>
            </a:r>
            <a:endParaRPr lang="ko-KR" altLang="en-US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548787"/>
      </p:ext>
    </p:ext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437118" y="470056"/>
            <a:ext cx="7564977" cy="997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12322" y="294566"/>
            <a:ext cx="862642" cy="361774"/>
          </a:xfrm>
          <a:prstGeom prst="rect">
            <a:avLst/>
          </a:prstGeom>
          <a:solidFill>
            <a:srgbClr val="443DC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/>
          </a:p>
        </p:txBody>
      </p:sp>
      <p:sp>
        <p:nvSpPr>
          <p:cNvPr id="10" name="TextBox 9"/>
          <p:cNvSpPr txBox="1"/>
          <p:nvPr/>
        </p:nvSpPr>
        <p:spPr>
          <a:xfrm>
            <a:off x="69388" y="331989"/>
            <a:ext cx="780932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endParaRPr lang="ko-KR" altLang="en-US" sz="1100" b="1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37030" y="492871"/>
            <a:ext cx="2598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400" b="1" dirty="0"/>
              <a:t>시스템 구성도</a:t>
            </a:r>
          </a:p>
          <a:p>
            <a:endParaRPr lang="ko-KR" altLang="en-US" sz="1400" b="1" dirty="0">
              <a:ln>
                <a:solidFill>
                  <a:schemeClr val="bg1">
                    <a:alpha val="0"/>
                  </a:schemeClr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958621" y="470624"/>
            <a:ext cx="925218" cy="0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5" name="이등변 삼각형 14"/>
          <p:cNvSpPr/>
          <p:nvPr/>
        </p:nvSpPr>
        <p:spPr>
          <a:xfrm rot="5400000">
            <a:off x="777619" y="357635"/>
            <a:ext cx="364209" cy="238075"/>
          </a:xfrm>
          <a:prstGeom prst="triangle">
            <a:avLst/>
          </a:prstGeom>
          <a:solidFill>
            <a:srgbClr val="443DC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/>
          <p:cNvCxnSpPr/>
          <p:nvPr/>
        </p:nvCxnSpPr>
        <p:spPr>
          <a:xfrm>
            <a:off x="459854" y="1124744"/>
            <a:ext cx="8216602" cy="0"/>
          </a:xfrm>
          <a:prstGeom prst="line">
            <a:avLst/>
          </a:prstGeom>
          <a:ln w="34925">
            <a:solidFill>
              <a:srgbClr val="9A95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459854" y="6309320"/>
            <a:ext cx="8216602" cy="0"/>
          </a:xfrm>
          <a:prstGeom prst="line">
            <a:avLst/>
          </a:prstGeom>
          <a:ln w="34925">
            <a:solidFill>
              <a:srgbClr val="9A95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83568" y="1275695"/>
            <a:ext cx="2428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sz="2400" b="1" dirty="0"/>
              <a:t>시스템 구성도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737360"/>
            <a:ext cx="8352928" cy="4499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287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 flipV="1">
            <a:off x="3671900" y="3391297"/>
            <a:ext cx="2484276" cy="1969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2951820" y="2839228"/>
            <a:ext cx="720080" cy="578020"/>
          </a:xfrm>
          <a:prstGeom prst="rect">
            <a:avLst/>
          </a:prstGeom>
          <a:solidFill>
            <a:srgbClr val="443D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88396" y="2832964"/>
            <a:ext cx="648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5</a:t>
            </a:r>
            <a:endParaRPr kumimoji="0" lang="en-US" altLang="ko-KR" sz="3200" b="1" i="0" u="none" strike="noStrike" kern="1200" cap="none" spc="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66002" y="3424075"/>
            <a:ext cx="45771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개발환경 및 개발방법</a:t>
            </a:r>
            <a:endParaRPr kumimoji="0" lang="en-US" altLang="ko-KR" sz="3200" b="0" i="0" u="none" strike="noStrike" kern="1200" cap="none" spc="0" normalizeH="0" baseline="0" noProof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8535091"/>
      </p:ext>
    </p:extLst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437118" y="470056"/>
            <a:ext cx="7564977" cy="997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12322" y="294566"/>
            <a:ext cx="862642" cy="361774"/>
          </a:xfrm>
          <a:prstGeom prst="rect">
            <a:avLst/>
          </a:prstGeom>
          <a:solidFill>
            <a:srgbClr val="443DC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388" y="331989"/>
            <a:ext cx="780932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1" i="0" u="none" strike="noStrike" kern="1200" cap="none" spc="-15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37030" y="492871"/>
            <a:ext cx="2598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5. </a:t>
            </a:r>
            <a:r>
              <a:rPr kumimoji="0" lang="ko-KR" altLang="en-US" sz="1200" b="0" i="0" u="none" strike="noStrike" kern="1200" cap="none" spc="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개발환경 및 개발방법</a:t>
            </a:r>
            <a:endParaRPr kumimoji="0" lang="ko-KR" altLang="en-US" sz="1200" b="0" i="0" u="none" strike="noStrike" kern="1200" cap="none" spc="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958621" y="470624"/>
            <a:ext cx="925218" cy="0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5" name="이등변 삼각형 14"/>
          <p:cNvSpPr/>
          <p:nvPr/>
        </p:nvSpPr>
        <p:spPr>
          <a:xfrm rot="5400000">
            <a:off x="777619" y="357635"/>
            <a:ext cx="364209" cy="238075"/>
          </a:xfrm>
          <a:prstGeom prst="triangle">
            <a:avLst/>
          </a:prstGeom>
          <a:solidFill>
            <a:srgbClr val="443DC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2771800" y="769870"/>
            <a:ext cx="568863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459854" y="1124744"/>
            <a:ext cx="8216602" cy="0"/>
          </a:xfrm>
          <a:prstGeom prst="line">
            <a:avLst/>
          </a:prstGeom>
          <a:ln w="34925">
            <a:solidFill>
              <a:srgbClr val="9A95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459854" y="6309320"/>
            <a:ext cx="8216602" cy="0"/>
          </a:xfrm>
          <a:prstGeom prst="line">
            <a:avLst/>
          </a:prstGeom>
          <a:ln w="34925">
            <a:solidFill>
              <a:srgbClr val="9A95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90257" y="1341118"/>
            <a:ext cx="74407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굴림" panose="020B0600000101010101" pitchFamily="50" charset="-127"/>
                <a:cs typeface="+mn-cs"/>
              </a:rPr>
              <a:t>스마트폰을 통해 제공하는 서비스로서 구글의 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굴림" panose="020B0600000101010101" pitchFamily="50" charset="-127"/>
                <a:cs typeface="+mn-cs"/>
              </a:rPr>
              <a:t>AR Core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굴림" panose="020B0600000101010101" pitchFamily="50" charset="-127"/>
                <a:cs typeface="+mn-cs"/>
              </a:rPr>
              <a:t>를 지원하는 기종인 안드로이드의 갤럭시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굴림" panose="020B0600000101010101" pitchFamily="50" charset="-127"/>
                <a:cs typeface="+mn-cs"/>
              </a:rPr>
              <a:t>’’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굴림" panose="020B0600000101010101" pitchFamily="50" charset="-127"/>
                <a:cs typeface="+mn-cs"/>
              </a:rPr>
              <a:t>를 사용한다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굴림" panose="020B0600000101010101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굴림" panose="020B0600000101010101" pitchFamily="50" charset="-127"/>
                <a:cs typeface="+mn-cs"/>
              </a:rPr>
              <a:t>Ios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굴림" panose="020B0600000101010101" pitchFamily="50" charset="-127"/>
                <a:cs typeface="+mn-cs"/>
              </a:rPr>
              <a:t>가 아닌 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굴림" panose="020B0600000101010101" pitchFamily="50" charset="-127"/>
                <a:cs typeface="+mn-cs"/>
              </a:rPr>
              <a:t>android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굴림" panose="020B0600000101010101" pitchFamily="50" charset="-127"/>
                <a:cs typeface="+mn-cs"/>
              </a:rPr>
              <a:t>를 사용하는 이유</a:t>
            </a:r>
            <a:endParaRPr kumimoji="0" lang="en-US" altLang="ko-K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굴림" panose="020B0600000101010101" pitchFamily="50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E5971AA-8D11-40E2-9909-42A98A81CD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939" y="2393110"/>
            <a:ext cx="5291517" cy="370958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0A0DA57-5DE3-4CD6-83F8-B658A7A823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303" y="2580030"/>
            <a:ext cx="1719497" cy="341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061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437118" y="470056"/>
            <a:ext cx="7564977" cy="997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12322" y="294566"/>
            <a:ext cx="862642" cy="361774"/>
          </a:xfrm>
          <a:prstGeom prst="rect">
            <a:avLst/>
          </a:prstGeom>
          <a:solidFill>
            <a:srgbClr val="443DC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388" y="331989"/>
            <a:ext cx="780932" cy="261610"/>
          </a:xfrm>
          <a:prstGeom prst="rect">
            <a:avLst/>
          </a:prstGeom>
          <a:solidFill>
            <a:srgbClr val="443DCF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1" i="0" u="none" strike="noStrike" kern="1200" cap="none" spc="-15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37030" y="492871"/>
            <a:ext cx="2598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5. </a:t>
            </a:r>
            <a:r>
              <a:rPr kumimoji="0" lang="ko-KR" altLang="en-US" sz="1200" b="0" i="0" u="none" strike="noStrike" kern="1200" cap="none" spc="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개발환경 및 개발방법</a:t>
            </a:r>
            <a:endParaRPr kumimoji="0" lang="ko-KR" altLang="en-US" sz="1200" b="0" i="0" u="none" strike="noStrike" kern="1200" cap="none" spc="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958621" y="470624"/>
            <a:ext cx="925218" cy="0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5" name="이등변 삼각형 14"/>
          <p:cNvSpPr/>
          <p:nvPr/>
        </p:nvSpPr>
        <p:spPr>
          <a:xfrm rot="5400000">
            <a:off x="777619" y="357635"/>
            <a:ext cx="364209" cy="238075"/>
          </a:xfrm>
          <a:prstGeom prst="triangle">
            <a:avLst/>
          </a:prstGeom>
          <a:solidFill>
            <a:srgbClr val="443DC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2771800" y="769870"/>
            <a:ext cx="568863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459854" y="1124744"/>
            <a:ext cx="8216602" cy="0"/>
          </a:xfrm>
          <a:prstGeom prst="line">
            <a:avLst/>
          </a:prstGeom>
          <a:ln w="34925">
            <a:solidFill>
              <a:srgbClr val="9A95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459854" y="6309320"/>
            <a:ext cx="8216602" cy="0"/>
          </a:xfrm>
          <a:prstGeom prst="line">
            <a:avLst/>
          </a:prstGeom>
          <a:ln w="34925">
            <a:solidFill>
              <a:srgbClr val="9A95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90257" y="1341118"/>
            <a:ext cx="7440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굴림" panose="020B0600000101010101" pitchFamily="50" charset="-127"/>
                <a:cs typeface="+mn-cs"/>
              </a:rPr>
              <a:t>본 시스템을 개발하기위해 어플리케이션을 위한 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굴림" panose="020B0600000101010101" pitchFamily="50" charset="-127"/>
                <a:cs typeface="+mn-cs"/>
              </a:rPr>
              <a:t>Android Studio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굴림" panose="020B0600000101010101" pitchFamily="50" charset="-127"/>
                <a:cs typeface="+mn-cs"/>
              </a:rPr>
              <a:t>그 외 개발 언어나 개발 운영체제 등</a:t>
            </a:r>
            <a:endParaRPr kumimoji="0" lang="en-US" altLang="ko-K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굴림" panose="020B0600000101010101" pitchFamily="50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D494425-FB17-42D3-B4A9-EF2374628E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51" y="2060848"/>
            <a:ext cx="4104456" cy="1757220"/>
          </a:xfrm>
          <a:prstGeom prst="rect">
            <a:avLst/>
          </a:prstGeom>
        </p:spPr>
      </p:pic>
      <p:pic>
        <p:nvPicPr>
          <p:cNvPr id="16" name="그림 3">
            <a:extLst>
              <a:ext uri="{FF2B5EF4-FFF2-40B4-BE49-F238E27FC236}">
                <a16:creationId xmlns:a16="http://schemas.microsoft.com/office/drawing/2014/main" id="{D18A5A1E-54E8-47D3-B94C-9C5FAC66E1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2568" y="2131337"/>
            <a:ext cx="1204913" cy="141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79478F1-A6CE-4BF4-894F-9ECE0BB92DB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57" y="4916293"/>
            <a:ext cx="5061863" cy="850393"/>
          </a:xfrm>
          <a:prstGeom prst="rect">
            <a:avLst/>
          </a:prstGeom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1D055DAA-43F8-435C-83BB-24424F9259F9}"/>
              </a:ext>
            </a:extLst>
          </p:cNvPr>
          <p:cNvSpPr/>
          <p:nvPr/>
        </p:nvSpPr>
        <p:spPr>
          <a:xfrm>
            <a:off x="5004048" y="2648987"/>
            <a:ext cx="1440160" cy="351311"/>
          </a:xfrm>
          <a:prstGeom prst="rightArrow">
            <a:avLst/>
          </a:prstGeom>
          <a:noFill/>
          <a:ln>
            <a:solidFill>
              <a:srgbClr val="6161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C41E223-4244-4CAB-AA5A-D08AE2BB6A0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8372" y="4922388"/>
            <a:ext cx="685801" cy="844298"/>
          </a:xfrm>
          <a:prstGeom prst="rect">
            <a:avLst/>
          </a:prstGeom>
        </p:spPr>
      </p:pic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0367DFE7-5DDE-4D67-B832-F5DE06253742}"/>
              </a:ext>
            </a:extLst>
          </p:cNvPr>
          <p:cNvSpPr/>
          <p:nvPr/>
        </p:nvSpPr>
        <p:spPr>
          <a:xfrm>
            <a:off x="5810738" y="5169617"/>
            <a:ext cx="1051756" cy="351311"/>
          </a:xfrm>
          <a:prstGeom prst="rightArrow">
            <a:avLst/>
          </a:prstGeom>
          <a:noFill/>
          <a:ln>
            <a:solidFill>
              <a:srgbClr val="865F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F3AE4F-21A9-48FF-AF8B-C900B3D7F9E8}"/>
              </a:ext>
            </a:extLst>
          </p:cNvPr>
          <p:cNvSpPr txBox="1"/>
          <p:nvPr/>
        </p:nvSpPr>
        <p:spPr>
          <a:xfrm>
            <a:off x="590257" y="4510861"/>
            <a:ext cx="3318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굴림" panose="020B0600000101010101" pitchFamily="50" charset="-127"/>
                <a:cs typeface="+mn-cs"/>
              </a:rPr>
              <a:t>openCV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굴림" panose="020B0600000101010101" pitchFamily="50" charset="-127"/>
                <a:cs typeface="+mn-cs"/>
              </a:rPr>
              <a:t>를 위한 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굴림" panose="020B0600000101010101" pitchFamily="50" charset="-127"/>
                <a:cs typeface="+mn-cs"/>
              </a:rPr>
              <a:t>Visual Studio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18925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437118" y="470056"/>
            <a:ext cx="7564977" cy="997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12322" y="294566"/>
            <a:ext cx="862642" cy="361774"/>
          </a:xfrm>
          <a:prstGeom prst="rect">
            <a:avLst/>
          </a:prstGeom>
          <a:solidFill>
            <a:srgbClr val="443DC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388" y="331989"/>
            <a:ext cx="780932" cy="261610"/>
          </a:xfrm>
          <a:prstGeom prst="rect">
            <a:avLst/>
          </a:prstGeom>
          <a:solidFill>
            <a:srgbClr val="443DCF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1" i="0" u="none" strike="noStrike" kern="1200" cap="none" spc="-15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37030" y="492871"/>
            <a:ext cx="2598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5. </a:t>
            </a:r>
            <a:r>
              <a:rPr kumimoji="0" lang="ko-KR" altLang="en-US" sz="1200" b="0" i="0" u="none" strike="noStrike" kern="1200" cap="none" spc="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개발환경 및 개발방법</a:t>
            </a:r>
            <a:endParaRPr kumimoji="0" lang="ko-KR" altLang="en-US" sz="1200" b="0" i="0" u="none" strike="noStrike" kern="1200" cap="none" spc="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958621" y="470624"/>
            <a:ext cx="925218" cy="0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5" name="이등변 삼각형 14"/>
          <p:cNvSpPr/>
          <p:nvPr/>
        </p:nvSpPr>
        <p:spPr>
          <a:xfrm rot="5400000">
            <a:off x="777619" y="357635"/>
            <a:ext cx="364209" cy="238075"/>
          </a:xfrm>
          <a:prstGeom prst="triangle">
            <a:avLst/>
          </a:prstGeom>
          <a:solidFill>
            <a:srgbClr val="443DC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2771800" y="769870"/>
            <a:ext cx="568863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459854" y="1124744"/>
            <a:ext cx="8216602" cy="0"/>
          </a:xfrm>
          <a:prstGeom prst="line">
            <a:avLst/>
          </a:prstGeom>
          <a:ln w="34925">
            <a:solidFill>
              <a:srgbClr val="9A95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459854" y="6309320"/>
            <a:ext cx="8216602" cy="0"/>
          </a:xfrm>
          <a:prstGeom prst="line">
            <a:avLst/>
          </a:prstGeom>
          <a:ln w="34925">
            <a:solidFill>
              <a:srgbClr val="9A95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90257" y="1341118"/>
            <a:ext cx="7440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굴림" panose="020B0600000101010101" pitchFamily="50" charset="-127"/>
                <a:cs typeface="+mn-cs"/>
              </a:rPr>
              <a:t>웹서버를 구축하기 위한 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굴림" panose="020B0600000101010101" pitchFamily="50" charset="-127"/>
                <a:cs typeface="+mn-cs"/>
              </a:rPr>
              <a:t>Amazon Web Service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688F2FD-CFD5-4F7F-ABCC-EFFF918237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812476"/>
            <a:ext cx="4542183" cy="170615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353A192-DBC0-4E84-8A9D-97315B348EDF}"/>
              </a:ext>
            </a:extLst>
          </p:cNvPr>
          <p:cNvSpPr txBox="1"/>
          <p:nvPr/>
        </p:nvSpPr>
        <p:spPr>
          <a:xfrm>
            <a:off x="590257" y="4197197"/>
            <a:ext cx="7440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굴림" panose="020B0600000101010101" pitchFamily="50" charset="-127"/>
                <a:cs typeface="+mn-cs"/>
              </a:rPr>
              <a:t>An</a:t>
            </a:r>
            <a:r>
              <a:rPr lang="en-US" altLang="ko-KR">
                <a:solidFill>
                  <a:prstClr val="black"/>
                </a:solidFill>
                <a:latin typeface="맑은 고딕"/>
                <a:ea typeface="굴림" panose="020B0600000101010101" pitchFamily="50" charset="-127"/>
              </a:rPr>
              <a:t>droid </a:t>
            </a:r>
            <a:r>
              <a:rPr lang="ko-KR" altLang="en-US">
                <a:solidFill>
                  <a:prstClr val="black"/>
                </a:solidFill>
                <a:latin typeface="맑은 고딕"/>
                <a:ea typeface="굴림" panose="020B0600000101010101" pitchFamily="50" charset="-127"/>
              </a:rPr>
              <a:t>내장 </a:t>
            </a:r>
            <a:r>
              <a:rPr lang="en-US" altLang="ko-KR">
                <a:solidFill>
                  <a:prstClr val="black"/>
                </a:solidFill>
                <a:latin typeface="맑은 고딕"/>
                <a:ea typeface="굴림" panose="020B0600000101010101" pitchFamily="50" charset="-127"/>
              </a:rPr>
              <a:t>DB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굴림" panose="020B0600000101010101" pitchFamily="50" charset="-127"/>
                <a:cs typeface="+mn-cs"/>
              </a:rPr>
              <a:t>를 위한 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굴림" panose="020B0600000101010101" pitchFamily="50" charset="-127"/>
                <a:cs typeface="+mn-cs"/>
              </a:rPr>
              <a:t>SQLite &amp; 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굴림" panose="020B0600000101010101" pitchFamily="50" charset="-127"/>
                <a:cs typeface="+mn-cs"/>
              </a:rPr>
              <a:t>웹서버 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굴림" panose="020B0600000101010101" pitchFamily="50" charset="-127"/>
                <a:cs typeface="+mn-cs"/>
              </a:rPr>
              <a:t>DB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굴림" panose="020B0600000101010101" pitchFamily="50" charset="-127"/>
                <a:cs typeface="+mn-cs"/>
              </a:rPr>
              <a:t>를 위한 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굴림" panose="020B0600000101010101" pitchFamily="50" charset="-127"/>
                <a:cs typeface="+mn-cs"/>
              </a:rPr>
              <a:t>Mysql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006180DF-8752-4502-AFBA-AE0991364D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4758999"/>
            <a:ext cx="2143125" cy="1019175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230CB60C-BE4F-4CDD-9C15-2CC3E704A9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4723490"/>
            <a:ext cx="194310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8705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437118" y="470056"/>
            <a:ext cx="7564977" cy="997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12322" y="294566"/>
            <a:ext cx="862642" cy="361774"/>
          </a:xfrm>
          <a:prstGeom prst="rect">
            <a:avLst/>
          </a:prstGeom>
          <a:solidFill>
            <a:srgbClr val="443DC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388" y="331989"/>
            <a:ext cx="780932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1" i="0" u="none" strike="noStrike" kern="1200" cap="none" spc="-15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37030" y="492871"/>
            <a:ext cx="2598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5. </a:t>
            </a:r>
            <a:r>
              <a:rPr kumimoji="0" lang="ko-KR" altLang="en-US" sz="1200" b="0" i="0" u="none" strike="noStrike" kern="1200" cap="none" spc="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개발환경 및 개발방법</a:t>
            </a:r>
            <a:endParaRPr kumimoji="0" lang="ko-KR" altLang="en-US" sz="1200" b="0" i="0" u="none" strike="noStrike" kern="1200" cap="none" spc="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958621" y="470624"/>
            <a:ext cx="925218" cy="0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5" name="이등변 삼각형 14"/>
          <p:cNvSpPr/>
          <p:nvPr/>
        </p:nvSpPr>
        <p:spPr>
          <a:xfrm rot="5400000">
            <a:off x="777619" y="357635"/>
            <a:ext cx="364209" cy="238075"/>
          </a:xfrm>
          <a:prstGeom prst="triangle">
            <a:avLst/>
          </a:prstGeom>
          <a:solidFill>
            <a:srgbClr val="443DC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2771800" y="769870"/>
            <a:ext cx="568863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459854" y="1124744"/>
            <a:ext cx="8216602" cy="0"/>
          </a:xfrm>
          <a:prstGeom prst="line">
            <a:avLst/>
          </a:prstGeom>
          <a:ln w="34925">
            <a:solidFill>
              <a:srgbClr val="9A95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459854" y="6309320"/>
            <a:ext cx="8216602" cy="0"/>
          </a:xfrm>
          <a:prstGeom prst="line">
            <a:avLst/>
          </a:prstGeom>
          <a:ln w="34925">
            <a:solidFill>
              <a:srgbClr val="9A95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90257" y="1341118"/>
            <a:ext cx="44137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굴림" panose="020B0600000101010101" pitchFamily="50" charset="-127"/>
                <a:cs typeface="+mn-cs"/>
              </a:rPr>
              <a:t>AR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굴림" panose="020B0600000101010101" pitchFamily="50" charset="-127"/>
                <a:cs typeface="+mn-cs"/>
              </a:rPr>
              <a:t>기능을 구현하기 위한 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굴림" panose="020B0600000101010101" pitchFamily="50" charset="-127"/>
                <a:cs typeface="+mn-cs"/>
              </a:rPr>
              <a:t>SDK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굴림" panose="020B0600000101010101" pitchFamily="50" charset="-127"/>
                <a:cs typeface="+mn-cs"/>
              </a:rPr>
              <a:t>인 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굴림" panose="020B0600000101010101" pitchFamily="50" charset="-127"/>
                <a:cs typeface="+mn-cs"/>
              </a:rPr>
              <a:t>AR Core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굴림" panose="020B0600000101010101" pitchFamily="50" charset="-127"/>
                <a:cs typeface="+mn-cs"/>
              </a:rPr>
              <a:t>왜 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굴림" panose="020B0600000101010101" pitchFamily="50" charset="-127"/>
                <a:cs typeface="+mn-cs"/>
              </a:rPr>
              <a:t>Apple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굴림" panose="020B0600000101010101" pitchFamily="50" charset="-127"/>
                <a:cs typeface="+mn-cs"/>
              </a:rPr>
              <a:t>사의 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굴림" panose="020B0600000101010101" pitchFamily="50" charset="-127"/>
                <a:cs typeface="+mn-cs"/>
              </a:rPr>
              <a:t>Arkit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굴림" panose="020B0600000101010101" pitchFamily="50" charset="-127"/>
                <a:cs typeface="+mn-cs"/>
              </a:rPr>
              <a:t>을 사용하지 않았는가</a:t>
            </a:r>
            <a:endParaRPr kumimoji="0" lang="en-US" altLang="ko-K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굴림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굴림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굴림" panose="020B0600000101010101" pitchFamily="50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DA05C7D-7FB4-490D-93D1-986EEFAED6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57" y="2356916"/>
            <a:ext cx="5624235" cy="154666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22240D3-6F4A-4D0F-B2C7-C35DC0139398}"/>
              </a:ext>
            </a:extLst>
          </p:cNvPr>
          <p:cNvSpPr txBox="1"/>
          <p:nvPr/>
        </p:nvSpPr>
        <p:spPr>
          <a:xfrm>
            <a:off x="590257" y="4227066"/>
            <a:ext cx="80861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굴림" panose="020B0600000101010101" pitchFamily="50" charset="-127"/>
                <a:cs typeface="+mn-cs"/>
              </a:rPr>
              <a:t>ARCore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굴림" panose="020B0600000101010101" pitchFamily="50" charset="-127"/>
                <a:cs typeface="+mn-cs"/>
              </a:rPr>
              <a:t>는 증강 현실 환경 구축을위한 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굴림" panose="020B0600000101010101" pitchFamily="50" charset="-127"/>
                <a:cs typeface="+mn-cs"/>
              </a:rPr>
              <a:t>Google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굴림" panose="020B0600000101010101" pitchFamily="50" charset="-127"/>
                <a:cs typeface="+mn-cs"/>
              </a:rPr>
              <a:t>의 플랫폼으로 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굴림" panose="020B0600000101010101" pitchFamily="50" charset="-127"/>
                <a:cs typeface="+mn-cs"/>
              </a:rPr>
              <a:t>Android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굴림" panose="020B0600000101010101" pitchFamily="50" charset="-127"/>
                <a:cs typeface="+mn-cs"/>
              </a:rPr>
              <a:t>환경에서는 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굴림" panose="020B0600000101010101" pitchFamily="50" charset="-127"/>
                <a:cs typeface="+mn-cs"/>
              </a:rPr>
              <a:t>android 7.0 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굴림" panose="020B0600000101010101" pitchFamily="50" charset="-127"/>
                <a:cs typeface="+mn-cs"/>
              </a:rPr>
              <a:t>이상부터 작동됨</a:t>
            </a:r>
            <a:endParaRPr kumimoji="0" lang="en-US" altLang="ko-K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굴림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굴림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굴림" panose="020B0600000101010101" pitchFamily="50" charset="-127"/>
                <a:cs typeface="+mn-cs"/>
              </a:rPr>
              <a:t>위치를 파악하고 추적하는 모션 추적 기능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굴림" panose="020B0600000101010101" pitchFamily="50" charset="-127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굴림" panose="020B0600000101010101" pitchFamily="50" charset="-127"/>
                <a:cs typeface="+mn-cs"/>
              </a:rPr>
              <a:t>환경에 대한 이해를 바탕으로 모든 종류의 표면의 크기와 위치를 감지 할 수 있는 기능이 쓰일것임</a:t>
            </a:r>
            <a:endParaRPr kumimoji="0" lang="en-US" altLang="ko-K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굴림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31132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 flipV="1">
            <a:off x="3671900" y="3391297"/>
            <a:ext cx="2484276" cy="1969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2951820" y="2839228"/>
            <a:ext cx="720080" cy="578020"/>
          </a:xfrm>
          <a:prstGeom prst="rect">
            <a:avLst/>
          </a:prstGeom>
          <a:solidFill>
            <a:srgbClr val="443D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988396" y="2832964"/>
            <a:ext cx="648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797614" y="3501008"/>
            <a:ext cx="53354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itchFamily="50" charset="-127"/>
                <a:ea typeface="맑은 고딕" pitchFamily="50" charset="-127"/>
              </a:rPr>
              <a:t>업무 분담</a:t>
            </a:r>
            <a:endParaRPr lang="ko-KR" altLang="en-US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3726360"/>
      </p:ext>
    </p:extLst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437118" y="470056"/>
            <a:ext cx="7564977" cy="997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12322" y="294566"/>
            <a:ext cx="862642" cy="361774"/>
          </a:xfrm>
          <a:prstGeom prst="rect">
            <a:avLst/>
          </a:prstGeom>
          <a:solidFill>
            <a:srgbClr val="443DC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/>
          </a:p>
        </p:txBody>
      </p:sp>
      <p:sp>
        <p:nvSpPr>
          <p:cNvPr id="10" name="TextBox 9"/>
          <p:cNvSpPr txBox="1"/>
          <p:nvPr/>
        </p:nvSpPr>
        <p:spPr>
          <a:xfrm>
            <a:off x="69388" y="331989"/>
            <a:ext cx="780932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endParaRPr lang="ko-KR" altLang="en-US" sz="1100" b="1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37030" y="492871"/>
            <a:ext cx="25988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6. </a:t>
            </a:r>
            <a:r>
              <a:rPr lang="ko-KR" altLang="en-US" sz="1400" b="1" dirty="0"/>
              <a:t>업무 분담</a:t>
            </a:r>
            <a:endParaRPr lang="ko-KR" altLang="en-US" sz="1400" b="1" dirty="0">
              <a:ln>
                <a:solidFill>
                  <a:schemeClr val="bg1">
                    <a:alpha val="0"/>
                  </a:schemeClr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958621" y="470624"/>
            <a:ext cx="925218" cy="0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5" name="이등변 삼각형 14"/>
          <p:cNvSpPr/>
          <p:nvPr/>
        </p:nvSpPr>
        <p:spPr>
          <a:xfrm rot="5400000">
            <a:off x="777619" y="357635"/>
            <a:ext cx="364209" cy="238075"/>
          </a:xfrm>
          <a:prstGeom prst="triangle">
            <a:avLst/>
          </a:prstGeom>
          <a:solidFill>
            <a:srgbClr val="443DC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/>
          <p:cNvCxnSpPr/>
          <p:nvPr/>
        </p:nvCxnSpPr>
        <p:spPr>
          <a:xfrm>
            <a:off x="459854" y="1124744"/>
            <a:ext cx="8216602" cy="0"/>
          </a:xfrm>
          <a:prstGeom prst="line">
            <a:avLst/>
          </a:prstGeom>
          <a:ln w="34925">
            <a:solidFill>
              <a:srgbClr val="9A95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459854" y="6309320"/>
            <a:ext cx="8216602" cy="0"/>
          </a:xfrm>
          <a:prstGeom prst="line">
            <a:avLst/>
          </a:prstGeom>
          <a:ln w="34925">
            <a:solidFill>
              <a:srgbClr val="9A95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7084871"/>
              </p:ext>
            </p:extLst>
          </p:nvPr>
        </p:nvGraphicFramePr>
        <p:xfrm>
          <a:off x="755576" y="1484784"/>
          <a:ext cx="7650732" cy="4213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18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192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126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186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김준수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이정민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지승민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23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자료탐색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600" dirty="0"/>
                    </a:p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52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Applicati</a:t>
                      </a:r>
                      <a:endParaRPr lang="en-US" altLang="ko-K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앱</a:t>
                      </a:r>
                      <a:endParaRPr lang="en-US" altLang="ko-KR" sz="1600" dirty="0"/>
                    </a:p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서버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600" dirty="0"/>
                        <a:t>DB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921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아두이노</a:t>
                      </a:r>
                      <a:r>
                        <a:rPr lang="ko-KR" altLang="en-US" sz="1600" dirty="0"/>
                        <a:t> 데이터 처리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ko-KR" altLang="en-US" sz="1600" dirty="0" err="1"/>
                        <a:t>블루투스</a:t>
                      </a:r>
                      <a:r>
                        <a:rPr lang="ko-KR" altLang="en-US" sz="1600" dirty="0"/>
                        <a:t> 통신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ko-KR" altLang="en-US" sz="1600" dirty="0"/>
                        <a:t>센서 데이터 처리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아두이노</a:t>
                      </a:r>
                      <a:r>
                        <a:rPr lang="ko-KR" altLang="en-US" sz="1600" dirty="0"/>
                        <a:t> 데이터 처리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ko-KR" altLang="en-US" sz="1600" dirty="0" err="1"/>
                        <a:t>블루투스</a:t>
                      </a:r>
                      <a:r>
                        <a:rPr lang="ko-KR" altLang="en-US" sz="1600" dirty="0"/>
                        <a:t> 통신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600" dirty="0"/>
                        <a:t>Application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baseline="0" dirty="0"/>
                        <a:t>개발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aseline="0" dirty="0"/>
                        <a:t>수지침 데이터를 저장할 서버 및 </a:t>
                      </a:r>
                      <a:r>
                        <a:rPr lang="en-US" altLang="ko-KR" sz="1600" baseline="0" dirty="0"/>
                        <a:t>DB </a:t>
                      </a:r>
                      <a:r>
                        <a:rPr lang="ko-KR" altLang="en-US" sz="1600" baseline="0" dirty="0"/>
                        <a:t>개발</a:t>
                      </a:r>
                      <a:r>
                        <a:rPr lang="en-US" altLang="ko-KR" sz="1600" baseline="0" dirty="0"/>
                        <a:t>, 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921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테스트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데이터 송수신 테스트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ko-KR" altLang="en-US" sz="1600" dirty="0"/>
                        <a:t>작동 및 제어 테스트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ko-KR" altLang="en-US" sz="1600" dirty="0"/>
                        <a:t>통합테스트 및 유지보수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25274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 flipV="1">
            <a:off x="3671900" y="3391297"/>
            <a:ext cx="2484276" cy="1969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2951820" y="2839228"/>
            <a:ext cx="720080" cy="578020"/>
          </a:xfrm>
          <a:prstGeom prst="rect">
            <a:avLst/>
          </a:prstGeom>
          <a:solidFill>
            <a:srgbClr val="443D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988396" y="2832964"/>
            <a:ext cx="648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666002" y="3424075"/>
            <a:ext cx="45771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itchFamily="50" charset="-127"/>
                <a:ea typeface="맑은 고딕" pitchFamily="50" charset="-127"/>
              </a:rPr>
              <a:t>종합설계 수행일정</a:t>
            </a:r>
            <a:endParaRPr lang="en-US" altLang="ko-KR" sz="320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6419348"/>
      </p:ext>
    </p:extLst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437118" y="470056"/>
            <a:ext cx="7564977" cy="997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12322" y="294566"/>
            <a:ext cx="862642" cy="361774"/>
          </a:xfrm>
          <a:prstGeom prst="rect">
            <a:avLst/>
          </a:prstGeom>
          <a:solidFill>
            <a:srgbClr val="443DC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/>
          </a:p>
        </p:txBody>
      </p:sp>
      <p:sp>
        <p:nvSpPr>
          <p:cNvPr id="10" name="TextBox 9"/>
          <p:cNvSpPr txBox="1"/>
          <p:nvPr/>
        </p:nvSpPr>
        <p:spPr>
          <a:xfrm>
            <a:off x="69388" y="331989"/>
            <a:ext cx="780932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endParaRPr lang="ko-KR" altLang="en-US" sz="1100" b="1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37030" y="492871"/>
            <a:ext cx="25988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종합설계 수행일정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958621" y="470624"/>
            <a:ext cx="925218" cy="0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5" name="이등변 삼각형 14"/>
          <p:cNvSpPr/>
          <p:nvPr/>
        </p:nvSpPr>
        <p:spPr>
          <a:xfrm rot="5400000">
            <a:off x="777619" y="357635"/>
            <a:ext cx="364209" cy="238075"/>
          </a:xfrm>
          <a:prstGeom prst="triangle">
            <a:avLst/>
          </a:prstGeom>
          <a:solidFill>
            <a:srgbClr val="443DC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/>
          <p:cNvCxnSpPr/>
          <p:nvPr/>
        </p:nvCxnSpPr>
        <p:spPr>
          <a:xfrm>
            <a:off x="459854" y="1124744"/>
            <a:ext cx="8216602" cy="0"/>
          </a:xfrm>
          <a:prstGeom prst="line">
            <a:avLst/>
          </a:prstGeom>
          <a:ln w="34925">
            <a:solidFill>
              <a:srgbClr val="9A95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459854" y="6309320"/>
            <a:ext cx="8216602" cy="0"/>
          </a:xfrm>
          <a:prstGeom prst="line">
            <a:avLst/>
          </a:prstGeom>
          <a:ln w="34925">
            <a:solidFill>
              <a:srgbClr val="9A95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854" y="1309896"/>
            <a:ext cx="8216602" cy="4891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339752" y="1600743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12-1</a:t>
            </a:r>
            <a:r>
              <a:rPr lang="ko-KR" altLang="en-US"/>
              <a:t>월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2339881"/>
            <a:ext cx="20297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/>
              <a:t>개발에 필요한 라이브러리</a:t>
            </a:r>
            <a:endParaRPr lang="en-US" altLang="ko-KR" sz="1200"/>
          </a:p>
          <a:p>
            <a:pPr algn="r"/>
            <a:r>
              <a:rPr lang="ko-KR" altLang="en-US" sz="1200"/>
              <a:t>조사 및 관련 예제 분석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7674120" y="1600743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7-9</a:t>
            </a:r>
            <a:r>
              <a:rPr lang="ko-KR" altLang="en-US"/>
              <a:t>월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382355" y="1600743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2</a:t>
            </a:r>
            <a:r>
              <a:rPr lang="ko-KR" altLang="en-US"/>
              <a:t>월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189658" y="1600743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3</a:t>
            </a:r>
            <a:r>
              <a:rPr lang="ko-KR" altLang="en-US"/>
              <a:t>월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959668" y="1600743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4</a:t>
            </a:r>
            <a:r>
              <a:rPr lang="ko-KR" altLang="en-US"/>
              <a:t>월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885984" y="1600743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5</a:t>
            </a:r>
            <a:r>
              <a:rPr lang="ko-KR" altLang="en-US"/>
              <a:t>월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777472" y="1600743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6</a:t>
            </a:r>
            <a:r>
              <a:rPr lang="ko-KR" altLang="en-US"/>
              <a:t>월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72125" y="2864196"/>
            <a:ext cx="1553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ko-KR" sz="1200"/>
              <a:t>분석 내용 토대로 개발 및 디버깅</a:t>
            </a:r>
            <a:endParaRPr lang="ko-KR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728988" y="3451293"/>
            <a:ext cx="1579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프로토 타입 완성 및</a:t>
            </a:r>
            <a:endParaRPr lang="en-US" altLang="ko-KR" sz="1200"/>
          </a:p>
          <a:p>
            <a:pPr algn="r"/>
            <a:r>
              <a:rPr lang="ko-KR" altLang="en-US" sz="1200"/>
              <a:t>오류 분석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646486" y="5186598"/>
            <a:ext cx="1678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종합적인 피드백 반영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731602" y="5722531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종합 설계 최종 준비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421211" y="3987226"/>
            <a:ext cx="1887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프로젝트 성능 개선 여부</a:t>
            </a:r>
            <a:endParaRPr lang="en-US" altLang="ko-KR" sz="1200"/>
          </a:p>
          <a:p>
            <a:pPr algn="r"/>
            <a:r>
              <a:rPr lang="ko-KR" altLang="en-US" sz="1200"/>
              <a:t>토의 및 발표 준비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925759" y="4549068"/>
            <a:ext cx="13708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/>
              <a:t>발표후 고칠점 및</a:t>
            </a:r>
            <a:endParaRPr lang="en-US" altLang="ko-KR" sz="1200"/>
          </a:p>
          <a:p>
            <a:pPr algn="r"/>
            <a:r>
              <a:rPr lang="ko-KR" altLang="en-US" sz="1200"/>
              <a:t>수정사항 반영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555701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437118" y="470056"/>
            <a:ext cx="7564977" cy="997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12322" y="294566"/>
            <a:ext cx="862642" cy="361774"/>
          </a:xfrm>
          <a:prstGeom prst="rect">
            <a:avLst/>
          </a:prstGeom>
          <a:solidFill>
            <a:srgbClr val="443DC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69388" y="331989"/>
            <a:ext cx="780932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endParaRPr lang="ko-KR" altLang="en-US" sz="1100" b="1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37030" y="492871"/>
            <a:ext cx="2598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목차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958621" y="470624"/>
            <a:ext cx="925218" cy="0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5" name="이등변 삼각형 14"/>
          <p:cNvSpPr/>
          <p:nvPr/>
        </p:nvSpPr>
        <p:spPr>
          <a:xfrm rot="5400000">
            <a:off x="777619" y="357635"/>
            <a:ext cx="364209" cy="238075"/>
          </a:xfrm>
          <a:prstGeom prst="triangle">
            <a:avLst/>
          </a:prstGeom>
          <a:solidFill>
            <a:srgbClr val="443DC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1" name="직선 연결선 20"/>
          <p:cNvCxnSpPr/>
          <p:nvPr/>
        </p:nvCxnSpPr>
        <p:spPr>
          <a:xfrm>
            <a:off x="459854" y="1124744"/>
            <a:ext cx="8216602" cy="0"/>
          </a:xfrm>
          <a:prstGeom prst="line">
            <a:avLst/>
          </a:prstGeom>
          <a:ln w="34925">
            <a:solidFill>
              <a:srgbClr val="9A95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459854" y="6309320"/>
            <a:ext cx="8216602" cy="0"/>
          </a:xfrm>
          <a:prstGeom prst="line">
            <a:avLst/>
          </a:prstGeom>
          <a:ln w="34925">
            <a:solidFill>
              <a:srgbClr val="9A95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840686" y="1556792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졸업 연구 개요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50320" y="2040131"/>
            <a:ext cx="230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관련 연구 및 사례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50320" y="2528958"/>
            <a:ext cx="2141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시스템 시나리오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40686" y="3001220"/>
            <a:ext cx="1911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시스템 구성도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40686" y="3475420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5. </a:t>
            </a:r>
            <a:r>
              <a:rPr lang="ko-KR" altLang="en-US" dirty="0"/>
              <a:t>개발 환경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62050" y="3951820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6. </a:t>
            </a:r>
            <a:r>
              <a:rPr lang="ko-KR" altLang="en-US" dirty="0"/>
              <a:t>업무 분담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40686" y="4445648"/>
            <a:ext cx="2454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7. </a:t>
            </a:r>
            <a:r>
              <a:rPr lang="ko-KR" altLang="en-US" dirty="0"/>
              <a:t>졸업연구 수행 일정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40686" y="4939476"/>
            <a:ext cx="2807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8. </a:t>
            </a:r>
            <a:r>
              <a:rPr lang="ko-KR" altLang="en-US" dirty="0"/>
              <a:t>필요 기술 </a:t>
            </a:r>
            <a:r>
              <a:rPr lang="en-US" altLang="ko-KR" dirty="0"/>
              <a:t>&amp; </a:t>
            </a:r>
            <a:r>
              <a:rPr lang="ko-KR" altLang="en-US" dirty="0"/>
              <a:t>선행 연구</a:t>
            </a:r>
          </a:p>
        </p:txBody>
      </p:sp>
    </p:spTree>
    <p:extLst>
      <p:ext uri="{BB962C8B-B14F-4D97-AF65-F5344CB8AC3E}">
        <p14:creationId xmlns:p14="http://schemas.microsoft.com/office/powerpoint/2010/main" val="37131007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 flipV="1">
            <a:off x="3671900" y="3391297"/>
            <a:ext cx="2484276" cy="1969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2951820" y="2839228"/>
            <a:ext cx="720080" cy="578020"/>
          </a:xfrm>
          <a:prstGeom prst="rect">
            <a:avLst/>
          </a:prstGeom>
          <a:solidFill>
            <a:srgbClr val="443D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88396" y="2832964"/>
            <a:ext cx="648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8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666002" y="3424075"/>
            <a:ext cx="45771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참고문헌 및 출처</a:t>
            </a:r>
            <a:endParaRPr kumimoji="0" lang="en-US" altLang="ko-KR" sz="3200" b="0" i="0" u="none" strike="noStrike" kern="1200" cap="none" spc="0" normalizeH="0" baseline="0" noProof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4433331"/>
      </p:ext>
    </p:extLst>
  </p:cSld>
  <p:clrMapOvr>
    <a:masterClrMapping/>
  </p:clrMapOvr>
  <p:transition spd="slow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437118" y="470056"/>
            <a:ext cx="7564977" cy="997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12322" y="294566"/>
            <a:ext cx="862642" cy="361774"/>
          </a:xfrm>
          <a:prstGeom prst="rect">
            <a:avLst/>
          </a:prstGeom>
          <a:solidFill>
            <a:srgbClr val="443DC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388" y="331989"/>
            <a:ext cx="780932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1" i="0" u="none" strike="noStrike" kern="1200" cap="none" spc="-15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37030" y="492871"/>
            <a:ext cx="2598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8. </a:t>
            </a:r>
            <a:r>
              <a:rPr kumimoji="0" lang="ko-KR" altLang="en-US" sz="1200" b="0" i="0" u="none" strike="noStrike" kern="1200" cap="none" spc="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참고문헌 및 출처</a:t>
            </a:r>
            <a:endParaRPr kumimoji="0" lang="ko-KR" altLang="en-US" sz="1200" b="0" i="0" u="none" strike="noStrike" kern="1200" cap="none" spc="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958621" y="470624"/>
            <a:ext cx="925218" cy="0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5" name="이등변 삼각형 14"/>
          <p:cNvSpPr/>
          <p:nvPr/>
        </p:nvSpPr>
        <p:spPr>
          <a:xfrm rot="5400000">
            <a:off x="777619" y="357635"/>
            <a:ext cx="364209" cy="238075"/>
          </a:xfrm>
          <a:prstGeom prst="triangle">
            <a:avLst/>
          </a:prstGeom>
          <a:solidFill>
            <a:srgbClr val="443DC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2771800" y="769870"/>
            <a:ext cx="568863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459854" y="1124744"/>
            <a:ext cx="8216602" cy="0"/>
          </a:xfrm>
          <a:prstGeom prst="line">
            <a:avLst/>
          </a:prstGeom>
          <a:ln w="34925">
            <a:solidFill>
              <a:srgbClr val="9A95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459854" y="6309320"/>
            <a:ext cx="8216602" cy="0"/>
          </a:xfrm>
          <a:prstGeom prst="line">
            <a:avLst/>
          </a:prstGeom>
          <a:ln w="34925">
            <a:solidFill>
              <a:srgbClr val="9A95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90257" y="1341118"/>
            <a:ext cx="744079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혼자서 쉽게 하는 건강 수지침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저자 곽순애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출판 넥서스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BOOKS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Android Studio - 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  <a:hlinkClick r:id="rId2"/>
              </a:rPr>
              <a:t>https://developer.android.com/studio/?hl=ko</a:t>
            </a:r>
            <a:endParaRPr kumimoji="0" lang="en-US" altLang="ko-K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AR Core SDK – 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  <a:hlinkClick r:id="rId3"/>
              </a:rPr>
              <a:t>https://developers.google.com/ar/</a:t>
            </a:r>
            <a:endParaRPr kumimoji="0" lang="en-US" altLang="ko-K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Visual Studio – 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  <a:hlinkClick r:id="rId4"/>
              </a:rPr>
              <a:t>https://visualstudio.Microsoft.com/ko/</a:t>
            </a:r>
            <a:endParaRPr kumimoji="0" lang="en-US" altLang="ko-K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lvl="0">
              <a:defRPr/>
            </a:pPr>
            <a:r>
              <a:rPr lang="en-US" altLang="ko-KR">
                <a:solidFill>
                  <a:prstClr val="black"/>
                </a:solidFill>
              </a:rPr>
              <a:t>Mysql – </a:t>
            </a:r>
            <a:r>
              <a:rPr lang="en-US" altLang="ko-KR">
                <a:solidFill>
                  <a:prstClr val="black"/>
                </a:solidFill>
                <a:hlinkClick r:id="rId5"/>
              </a:rPr>
              <a:t>https://www.mysql.com/</a:t>
            </a:r>
            <a:endParaRPr lang="en-US" altLang="ko-KR">
              <a:solidFill>
                <a:prstClr val="black"/>
              </a:solidFill>
            </a:endParaRPr>
          </a:p>
          <a:p>
            <a:pPr lvl="0">
              <a:defRPr/>
            </a:pPr>
            <a:endParaRPr lang="en-US" altLang="ko-KR">
              <a:solidFill>
                <a:prstClr val="black"/>
              </a:solidFill>
            </a:endParaRPr>
          </a:p>
          <a:p>
            <a:pPr lvl="0">
              <a:defRPr/>
            </a:pPr>
            <a:r>
              <a:rPr lang="en-US" altLang="ko-KR">
                <a:solidFill>
                  <a:prstClr val="black"/>
                </a:solidFill>
              </a:rPr>
              <a:t>SQLite – </a:t>
            </a:r>
            <a:r>
              <a:rPr lang="en-US" altLang="ko-KR">
                <a:solidFill>
                  <a:prstClr val="black"/>
                </a:solidFill>
                <a:hlinkClick r:id="rId6"/>
              </a:rPr>
              <a:t>https://www.sqlite.org/index.html</a:t>
            </a:r>
            <a:endParaRPr lang="en-US" altLang="ko-KR">
              <a:solidFill>
                <a:prstClr val="black"/>
              </a:solidFill>
            </a:endParaRPr>
          </a:p>
          <a:p>
            <a:pPr lvl="0">
              <a:defRPr/>
            </a:pPr>
            <a:endParaRPr lang="en-US" altLang="ko-KR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lvl="0">
              <a:defRPr/>
            </a:pPr>
            <a:r>
              <a:rPr lang="en-US" altLang="ko-KR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AWS - </a:t>
            </a:r>
            <a:r>
              <a:rPr lang="en-US" altLang="ko-KR">
                <a:solidFill>
                  <a:prstClr val="black"/>
                </a:solidFill>
                <a:hlinkClick r:id="rId7"/>
              </a:rPr>
              <a:t>https://aws.amazon.com/ko</a:t>
            </a:r>
            <a:endParaRPr lang="en-US" altLang="ko-KR">
              <a:solidFill>
                <a:prstClr val="black"/>
              </a:solidFill>
            </a:endParaRPr>
          </a:p>
          <a:p>
            <a:pPr lvl="0">
              <a:defRPr/>
            </a:pPr>
            <a:endParaRPr lang="en-US" altLang="ko-KR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lvl="0">
              <a:defRPr/>
            </a:pPr>
            <a:r>
              <a:rPr lang="en-US" altLang="ko-KR">
                <a:solidFill>
                  <a:prstClr val="black"/>
                </a:solidFill>
              </a:rPr>
              <a:t>Opencv</a:t>
            </a:r>
            <a:r>
              <a:rPr lang="ko-KR" altLang="en-US">
                <a:solidFill>
                  <a:prstClr val="black"/>
                </a:solidFill>
              </a:rPr>
              <a:t>를 이용한</a:t>
            </a:r>
            <a:endParaRPr lang="en-US" altLang="ko-KR">
              <a:solidFill>
                <a:prstClr val="black"/>
              </a:solidFill>
            </a:endParaRPr>
          </a:p>
          <a:p>
            <a:pPr lvl="0">
              <a:defRPr/>
            </a:pPr>
            <a:r>
              <a:rPr lang="ko-KR" altLang="en-US">
                <a:solidFill>
                  <a:prstClr val="black"/>
                </a:solidFill>
              </a:rPr>
              <a:t>손식별 예제 </a:t>
            </a:r>
            <a:r>
              <a:rPr lang="en-US" altLang="ko-KR">
                <a:solidFill>
                  <a:prstClr val="black"/>
                </a:solidFill>
              </a:rPr>
              <a:t>– </a:t>
            </a:r>
            <a:r>
              <a:rPr lang="en-US" altLang="ko-KR">
                <a:solidFill>
                  <a:prstClr val="black"/>
                </a:solidFill>
                <a:hlinkClick r:id="rId8"/>
              </a:rPr>
              <a:t>https://github.com/PierfrancescoSoffritti/Handy</a:t>
            </a:r>
            <a:endParaRPr lang="en-US" altLang="ko-KR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lvl="0">
              <a:defRPr/>
            </a:pPr>
            <a:endParaRPr lang="en-US" altLang="ko-KR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40280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630562" y="2774538"/>
            <a:ext cx="377820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itchFamily="50" charset="-127"/>
                <a:ea typeface="맑은 고딕" pitchFamily="50" charset="-127"/>
              </a:rPr>
              <a:t>Q &amp; A</a:t>
            </a:r>
            <a:endParaRPr lang="ko-KR" altLang="en-US" sz="8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7361930"/>
      </p:ext>
    </p:extLst>
  </p:cSld>
  <p:clrMapOvr>
    <a:masterClrMapping/>
  </p:clrMapOvr>
  <p:transition spd="slow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3779912" y="3280224"/>
            <a:ext cx="1872208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678584" y="3337247"/>
            <a:ext cx="1693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감사합니다</a:t>
            </a:r>
            <a:endParaRPr lang="ko-KR" altLang="en-US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131840" y="2991215"/>
            <a:ext cx="720080" cy="578020"/>
          </a:xfrm>
          <a:prstGeom prst="rect">
            <a:avLst/>
          </a:prstGeom>
          <a:solidFill>
            <a:srgbClr val="443D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324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 flipV="1">
            <a:off x="3671900" y="3391297"/>
            <a:ext cx="2484276" cy="1969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2951820" y="2839228"/>
            <a:ext cx="720080" cy="578020"/>
          </a:xfrm>
          <a:prstGeom prst="rect">
            <a:avLst/>
          </a:prstGeom>
          <a:solidFill>
            <a:srgbClr val="443D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988396" y="2832964"/>
            <a:ext cx="648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60914" y="3424003"/>
            <a:ext cx="29952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itchFamily="50" charset="-127"/>
                <a:ea typeface="맑은 고딕" pitchFamily="50" charset="-127"/>
              </a:rPr>
              <a:t>졸업 연구 개요</a:t>
            </a:r>
            <a:endParaRPr lang="ko-KR" altLang="en-US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0688220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437118" y="470056"/>
            <a:ext cx="7564977" cy="997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12322" y="294566"/>
            <a:ext cx="862642" cy="361774"/>
          </a:xfrm>
          <a:prstGeom prst="rect">
            <a:avLst/>
          </a:prstGeom>
          <a:solidFill>
            <a:srgbClr val="443DC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69388" y="331989"/>
            <a:ext cx="780932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endParaRPr lang="ko-KR" altLang="en-US" sz="1100" b="1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37030" y="492871"/>
            <a:ext cx="25988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졸업 연구 개요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958621" y="470624"/>
            <a:ext cx="925218" cy="0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5" name="이등변 삼각형 14"/>
          <p:cNvSpPr/>
          <p:nvPr/>
        </p:nvSpPr>
        <p:spPr>
          <a:xfrm rot="5400000">
            <a:off x="777619" y="357635"/>
            <a:ext cx="364209" cy="238075"/>
          </a:xfrm>
          <a:prstGeom prst="triangle">
            <a:avLst/>
          </a:prstGeom>
          <a:solidFill>
            <a:srgbClr val="443DC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1" name="직선 연결선 20"/>
          <p:cNvCxnSpPr/>
          <p:nvPr/>
        </p:nvCxnSpPr>
        <p:spPr>
          <a:xfrm>
            <a:off x="459854" y="1124744"/>
            <a:ext cx="8216602" cy="0"/>
          </a:xfrm>
          <a:prstGeom prst="line">
            <a:avLst/>
          </a:prstGeom>
          <a:ln w="34925">
            <a:solidFill>
              <a:srgbClr val="9A95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459854" y="6309320"/>
            <a:ext cx="8216602" cy="0"/>
          </a:xfrm>
          <a:prstGeom prst="line">
            <a:avLst/>
          </a:prstGeom>
          <a:ln w="34925">
            <a:solidFill>
              <a:srgbClr val="9A95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13873" y="1214641"/>
            <a:ext cx="2045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○</a:t>
            </a:r>
            <a:r>
              <a:rPr lang="en-US" altLang="ko-KR" dirty="0"/>
              <a:t> </a:t>
            </a:r>
            <a:r>
              <a:rPr lang="ko-KR" altLang="en-US" dirty="0"/>
              <a:t>연구 개발 배경</a:t>
            </a: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821619" y="1993271"/>
            <a:ext cx="31870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- </a:t>
            </a:r>
            <a:r>
              <a:rPr lang="ko-KR" altLang="en-US" sz="1400" dirty="0"/>
              <a:t>일반인의 혈 자리에 대한 지식 부족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821619" y="1618272"/>
            <a:ext cx="61927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- </a:t>
            </a:r>
            <a:r>
              <a:rPr lang="ko-KR" altLang="en-US" sz="1400" dirty="0"/>
              <a:t>사소한 몸의 이상에 대해 사람 들은 무시하고 그냥 넘어가는 경우가 많음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849128" y="2368270"/>
            <a:ext cx="68483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- </a:t>
            </a:r>
            <a:r>
              <a:rPr lang="ko-KR" altLang="en-US" sz="1400" dirty="0"/>
              <a:t>여러 분야에서 사용 되는 증강현실</a:t>
            </a:r>
            <a:r>
              <a:rPr lang="en-US" altLang="ko-KR" sz="1400" dirty="0"/>
              <a:t>(AR) </a:t>
            </a:r>
            <a:r>
              <a:rPr lang="ko-KR" altLang="en-US" sz="1400" dirty="0"/>
              <a:t>기술을 이용한 건강 보조 프로그램의 부족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13873" y="2759549"/>
            <a:ext cx="1968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○</a:t>
            </a:r>
            <a:r>
              <a:rPr lang="en-US" altLang="ko-KR" dirty="0"/>
              <a:t> </a:t>
            </a:r>
            <a:r>
              <a:rPr lang="ko-KR" altLang="en-US" dirty="0"/>
              <a:t>연구 개발 목적</a:t>
            </a:r>
            <a:endParaRPr lang="en-US" altLang="ko-KR" dirty="0"/>
          </a:p>
        </p:txBody>
      </p:sp>
      <p:sp>
        <p:nvSpPr>
          <p:cNvPr id="25" name="TextBox 24"/>
          <p:cNvSpPr txBox="1"/>
          <p:nvPr/>
        </p:nvSpPr>
        <p:spPr>
          <a:xfrm>
            <a:off x="849128" y="3212383"/>
            <a:ext cx="523252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400" dirty="0"/>
              <a:t>몸의 갑작스러운 두통</a:t>
            </a:r>
            <a:r>
              <a:rPr lang="en-US" altLang="ko-KR" sz="1400" dirty="0"/>
              <a:t>, </a:t>
            </a:r>
            <a:r>
              <a:rPr lang="ko-KR" altLang="en-US" sz="1400" dirty="0"/>
              <a:t>요통</a:t>
            </a:r>
            <a:r>
              <a:rPr lang="en-US" altLang="ko-KR" sz="1400" dirty="0"/>
              <a:t>, </a:t>
            </a:r>
            <a:r>
              <a:rPr lang="ko-KR" altLang="en-US" sz="1400" dirty="0"/>
              <a:t>급체 와 같은 이상이 생겼을 때</a:t>
            </a:r>
            <a:r>
              <a:rPr lang="en-US" altLang="ko-KR" sz="1400" dirty="0"/>
              <a:t>, </a:t>
            </a:r>
          </a:p>
          <a:p>
            <a:r>
              <a:rPr lang="ko-KR" altLang="en-US" sz="1400" dirty="0"/>
              <a:t>   스마트 폰 </a:t>
            </a:r>
            <a:r>
              <a:rPr lang="ko-KR" altLang="en-US" sz="1400" dirty="0" err="1"/>
              <a:t>어플을</a:t>
            </a:r>
            <a:r>
              <a:rPr lang="ko-KR" altLang="en-US" sz="1400" dirty="0"/>
              <a:t> 통해 증상을 완화시킬 수 있는</a:t>
            </a:r>
            <a:r>
              <a:rPr lang="en-US" altLang="ko-KR" sz="1400" dirty="0"/>
              <a:t> </a:t>
            </a:r>
          </a:p>
          <a:p>
            <a:r>
              <a:rPr lang="ko-KR" altLang="en-US" sz="1400" dirty="0"/>
              <a:t>   손의 혈을 찾아 지압하여 통증을 완화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864650" y="4118430"/>
            <a:ext cx="67104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400" dirty="0"/>
              <a:t>사용 기록을 로그로 기록하여 심한 통증 현상이 </a:t>
            </a:r>
            <a:r>
              <a:rPr lang="en-US" altLang="ko-KR" sz="1400" dirty="0"/>
              <a:t>5</a:t>
            </a:r>
            <a:r>
              <a:rPr lang="ko-KR" altLang="en-US" sz="1400" dirty="0"/>
              <a:t>회 이상 누적되어 나타날 경우</a:t>
            </a:r>
            <a:endParaRPr lang="en-US" altLang="ko-KR" sz="1400" dirty="0"/>
          </a:p>
          <a:p>
            <a:r>
              <a:rPr lang="en-US" altLang="ko-KR" sz="1400" dirty="0"/>
              <a:t>   </a:t>
            </a:r>
            <a:r>
              <a:rPr lang="ko-KR" altLang="en-US" sz="1400" dirty="0"/>
              <a:t>병원 방문 요망 </a:t>
            </a:r>
            <a:r>
              <a:rPr lang="ko-KR" altLang="en-US" sz="1400" dirty="0" err="1"/>
              <a:t>알람을</a:t>
            </a:r>
            <a:r>
              <a:rPr lang="ko-KR" altLang="en-US" sz="1400" dirty="0"/>
              <a:t> 띄워 건강에 도움을 주는 보조 프로그램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614776" y="4670327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○</a:t>
            </a:r>
            <a:r>
              <a:rPr lang="en-US" altLang="ko-KR" dirty="0"/>
              <a:t> </a:t>
            </a:r>
            <a:r>
              <a:rPr lang="ko-KR" altLang="en-US" dirty="0"/>
              <a:t>기대 효과</a:t>
            </a:r>
            <a:endParaRPr lang="en-US" altLang="ko-KR" dirty="0"/>
          </a:p>
        </p:txBody>
      </p:sp>
      <p:sp>
        <p:nvSpPr>
          <p:cNvPr id="30" name="TextBox 29"/>
          <p:cNvSpPr txBox="1"/>
          <p:nvPr/>
        </p:nvSpPr>
        <p:spPr>
          <a:xfrm>
            <a:off x="958621" y="5063357"/>
            <a:ext cx="600837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/>
              <a:t>일반인 들이 스마트 폰 을 이용하여 쉽게 혈 자리를 직관적으로 보며 </a:t>
            </a:r>
            <a:endParaRPr lang="en-US" altLang="ko-KR" sz="1400" dirty="0"/>
          </a:p>
          <a:p>
            <a:r>
              <a:rPr lang="en-US" altLang="ko-KR" sz="1400" dirty="0"/>
              <a:t>     </a:t>
            </a:r>
            <a:r>
              <a:rPr lang="ko-KR" altLang="en-US" sz="1400" dirty="0"/>
              <a:t>지압 하여 통증을 완화 하여 건강에 도움을 줌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   </a:t>
            </a:r>
            <a:r>
              <a:rPr lang="ko-KR" altLang="en-US" sz="1400" dirty="0"/>
              <a:t> 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58621" y="5686339"/>
            <a:ext cx="67810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/>
              <a:t>반복되는 통증을 알려줌 </a:t>
            </a:r>
            <a:r>
              <a:rPr lang="ko-KR" altLang="en-US" sz="1400" dirty="0" err="1"/>
              <a:t>으로</a:t>
            </a:r>
            <a:r>
              <a:rPr lang="ko-KR" altLang="en-US" sz="1400" dirty="0"/>
              <a:t> 써 병원에 안가고 참고 사는 사람들에게 경각심을</a:t>
            </a:r>
            <a:endParaRPr lang="en-US" altLang="ko-KR" sz="1400" dirty="0"/>
          </a:p>
          <a:p>
            <a:r>
              <a:rPr lang="en-US" altLang="ko-KR" sz="1400" dirty="0"/>
              <a:t>    </a:t>
            </a:r>
            <a:r>
              <a:rPr lang="ko-KR" altLang="en-US" sz="1400" dirty="0"/>
              <a:t>심어 주어 병원으로 유도</a:t>
            </a:r>
            <a:r>
              <a:rPr lang="en-US" altLang="ko-KR" sz="1400" dirty="0"/>
              <a:t>   </a:t>
            </a:r>
            <a:r>
              <a:rPr lang="ko-KR" alt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36054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 flipV="1">
            <a:off x="3671900" y="3391297"/>
            <a:ext cx="2484276" cy="1969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2951820" y="2839228"/>
            <a:ext cx="720080" cy="578020"/>
          </a:xfrm>
          <a:prstGeom prst="rect">
            <a:avLst/>
          </a:prstGeom>
          <a:solidFill>
            <a:srgbClr val="443D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988396" y="2832964"/>
            <a:ext cx="648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951820" y="3501008"/>
            <a:ext cx="53354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itchFamily="50" charset="-127"/>
                <a:ea typeface="맑은 고딕" pitchFamily="50" charset="-127"/>
              </a:rPr>
              <a:t>관련 </a:t>
            </a:r>
            <a:r>
              <a:rPr lang="ko-KR" altLang="en-US" sz="3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itchFamily="50" charset="-127"/>
                <a:ea typeface="맑은 고딕" pitchFamily="50" charset="-127"/>
              </a:rPr>
              <a:t>연구 및 사례</a:t>
            </a:r>
            <a:endParaRPr lang="ko-KR" altLang="en-US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6963783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437118" y="470056"/>
            <a:ext cx="7564977" cy="997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12322" y="294566"/>
            <a:ext cx="862642" cy="361774"/>
          </a:xfrm>
          <a:prstGeom prst="rect">
            <a:avLst/>
          </a:prstGeom>
          <a:solidFill>
            <a:srgbClr val="443DC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/>
          </a:p>
        </p:txBody>
      </p:sp>
      <p:sp>
        <p:nvSpPr>
          <p:cNvPr id="10" name="TextBox 9"/>
          <p:cNvSpPr txBox="1"/>
          <p:nvPr/>
        </p:nvSpPr>
        <p:spPr>
          <a:xfrm>
            <a:off x="69388" y="331989"/>
            <a:ext cx="780932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endParaRPr lang="ko-KR" altLang="en-US" sz="1100" b="1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37030" y="492871"/>
            <a:ext cx="2598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400" b="1" dirty="0"/>
              <a:t>관련 연구 사례 </a:t>
            </a:r>
            <a:r>
              <a:rPr lang="en-US" altLang="ko-KR" sz="1400" b="1" dirty="0"/>
              <a:t>&amp; </a:t>
            </a:r>
            <a:r>
              <a:rPr lang="ko-KR" altLang="en-US" sz="1400" b="1" dirty="0"/>
              <a:t>구현기능</a:t>
            </a:r>
          </a:p>
          <a:p>
            <a:endParaRPr lang="ko-KR" altLang="en-US" sz="1400" b="1" dirty="0">
              <a:ln>
                <a:solidFill>
                  <a:schemeClr val="bg1">
                    <a:alpha val="0"/>
                  </a:schemeClr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958621" y="470624"/>
            <a:ext cx="925218" cy="0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5" name="이등변 삼각형 14"/>
          <p:cNvSpPr/>
          <p:nvPr/>
        </p:nvSpPr>
        <p:spPr>
          <a:xfrm rot="5400000">
            <a:off x="777619" y="357635"/>
            <a:ext cx="364209" cy="238075"/>
          </a:xfrm>
          <a:prstGeom prst="triangle">
            <a:avLst/>
          </a:prstGeom>
          <a:solidFill>
            <a:srgbClr val="443DC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/>
          <p:cNvCxnSpPr/>
          <p:nvPr/>
        </p:nvCxnSpPr>
        <p:spPr>
          <a:xfrm>
            <a:off x="459854" y="1124744"/>
            <a:ext cx="8216602" cy="0"/>
          </a:xfrm>
          <a:prstGeom prst="line">
            <a:avLst/>
          </a:prstGeom>
          <a:ln w="34925">
            <a:solidFill>
              <a:srgbClr val="9A95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459854" y="6309320"/>
            <a:ext cx="8216602" cy="0"/>
          </a:xfrm>
          <a:prstGeom prst="line">
            <a:avLst/>
          </a:prstGeom>
          <a:ln w="34925">
            <a:solidFill>
              <a:srgbClr val="9A95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83568" y="1275695"/>
            <a:ext cx="2537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sz="2400" b="1" dirty="0"/>
              <a:t>관련 연구 사례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361994"/>
              </p:ext>
            </p:extLst>
          </p:nvPr>
        </p:nvGraphicFramePr>
        <p:xfrm>
          <a:off x="980049" y="1844824"/>
          <a:ext cx="6908535" cy="323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28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28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75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명 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 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차별성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466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한화 생명의 라이프플러스 </a:t>
                      </a:r>
                      <a:r>
                        <a:rPr lang="ko-KR" altLang="en-US" sz="16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아이조아</a:t>
                      </a:r>
                      <a:r>
                        <a:rPr lang="ko-KR" altLang="en-US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어린이 보험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증강현실 </a:t>
                      </a:r>
                      <a:r>
                        <a:rPr lang="ko-KR" altLang="en-US" sz="16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앱과</a:t>
                      </a:r>
                      <a:r>
                        <a:rPr lang="ko-KR" altLang="en-US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연동되는 스마트 전동칫솔 동작 인식 기술을 이용</a:t>
                      </a:r>
                      <a:r>
                        <a:rPr lang="en-US" altLang="ko-KR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</a:t>
                      </a:r>
                      <a:r>
                        <a:rPr lang="en-US" altLang="ko-KR" sz="16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6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양치습관을 측정하고 목표를 달성하면 보험료 할인 및 선물</a:t>
                      </a:r>
                      <a:r>
                        <a:rPr lang="en-US" altLang="ko-KR" sz="16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6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혜택</a:t>
                      </a:r>
                      <a:endParaRPr lang="ko-KR" altLang="en-US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별도의 기기 없이 </a:t>
                      </a:r>
                      <a:r>
                        <a:rPr lang="ko-KR" altLang="en-US" sz="16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스마트폰</a:t>
                      </a:r>
                      <a:r>
                        <a:rPr lang="ko-KR" altLang="en-US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카메라로 사용</a:t>
                      </a:r>
                      <a:r>
                        <a:rPr lang="en-US" altLang="ko-KR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</a:t>
                      </a:r>
                    </a:p>
                    <a:p>
                      <a:pPr algn="just" latinLnBrk="1"/>
                      <a:r>
                        <a:rPr lang="ko-KR" altLang="en-US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건강 정보 알림 기능</a:t>
                      </a:r>
                      <a:r>
                        <a:rPr lang="en-US" altLang="ko-KR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466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메디니스</a:t>
                      </a:r>
                      <a:r>
                        <a:rPr lang="ko-KR" altLang="en-US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6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씨아추</a:t>
                      </a:r>
                      <a:r>
                        <a:rPr lang="ko-KR" altLang="en-US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6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손마사지기</a:t>
                      </a:r>
                      <a:endParaRPr lang="ko-KR" altLang="en-US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성별</a:t>
                      </a:r>
                      <a:r>
                        <a:rPr lang="en-US" altLang="ko-KR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모드 를 </a:t>
                      </a:r>
                      <a:r>
                        <a:rPr lang="ko-KR" altLang="en-US" sz="16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입력받아</a:t>
                      </a:r>
                      <a:r>
                        <a:rPr lang="ko-KR" altLang="en-US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손을 기기 안에 넣으면 지압을 해줌</a:t>
                      </a:r>
                      <a:r>
                        <a:rPr lang="en-US" altLang="ko-KR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 + </a:t>
                      </a:r>
                      <a:r>
                        <a:rPr lang="ko-KR" altLang="en-US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위에 기능</a:t>
                      </a:r>
                      <a:endParaRPr lang="en-US" altLang="ko-KR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  <a:r>
                        <a:rPr lang="ko-KR" altLang="en-US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자동으로 해주진 않지만 혈 자리를 직접 눈으로 볼 수 있고 필요 부위만 지압 가능</a:t>
                      </a:r>
                      <a:r>
                        <a:rPr lang="en-US" altLang="ko-KR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049017" y="5258577"/>
            <a:ext cx="72667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조사를 해봤을 때 건강을 보조해주는 프로그램 은 많았지만 증강현실 기술이 </a:t>
            </a:r>
            <a:endParaRPr lang="en-US" altLang="ko-KR" sz="1600" b="1" dirty="0"/>
          </a:p>
          <a:p>
            <a:r>
              <a:rPr lang="ko-KR" altLang="en-US" sz="1600" b="1" dirty="0"/>
              <a:t>추가된 사례가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많지 않고 수지침에 대한 보조 프로그램 자체가 많지 않음</a:t>
            </a:r>
            <a:r>
              <a:rPr lang="en-US" altLang="ko-KR" sz="16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28138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 flipV="1">
            <a:off x="3671900" y="3391297"/>
            <a:ext cx="2484276" cy="1969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2951820" y="2839228"/>
            <a:ext cx="720080" cy="578020"/>
          </a:xfrm>
          <a:prstGeom prst="rect">
            <a:avLst/>
          </a:prstGeom>
          <a:solidFill>
            <a:srgbClr val="443D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988396" y="2832964"/>
            <a:ext cx="648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951820" y="3501008"/>
            <a:ext cx="53354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itchFamily="50" charset="-127"/>
                <a:ea typeface="맑은 고딕" pitchFamily="50" charset="-127"/>
              </a:rPr>
              <a:t>시스템 수행 시나리오</a:t>
            </a:r>
            <a:endParaRPr lang="ko-KR" altLang="en-US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5462303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681F07B-A3E2-4FAB-A9E8-D715AA25A5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5384" y="4594924"/>
            <a:ext cx="2258547" cy="1183479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33C871BE-8DEE-419D-9E73-E6B0691DDF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6757" y="3156189"/>
            <a:ext cx="2017331" cy="2017331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>
            <a:off x="437118" y="470056"/>
            <a:ext cx="7564977" cy="997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12322" y="294566"/>
            <a:ext cx="862642" cy="361774"/>
          </a:xfrm>
          <a:prstGeom prst="rect">
            <a:avLst/>
          </a:prstGeom>
          <a:solidFill>
            <a:srgbClr val="443DC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388" y="331989"/>
            <a:ext cx="780932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1" i="0" u="none" strike="noStrike" kern="1200" cap="none" spc="-15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37030" y="492871"/>
            <a:ext cx="2598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3. </a:t>
            </a:r>
            <a:r>
              <a:rPr kumimoji="0" lang="ko-KR" altLang="en-US" sz="1200" b="0" i="0" u="none" strike="noStrike" kern="1200" cap="none" spc="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시스템 수행 시나리오</a:t>
            </a:r>
            <a:endParaRPr kumimoji="0" lang="ko-KR" altLang="en-US" sz="1200" b="0" i="0" u="none" strike="noStrike" kern="1200" cap="none" spc="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958621" y="470624"/>
            <a:ext cx="925218" cy="0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5" name="이등변 삼각형 14"/>
          <p:cNvSpPr/>
          <p:nvPr/>
        </p:nvSpPr>
        <p:spPr>
          <a:xfrm rot="5400000">
            <a:off x="777619" y="357635"/>
            <a:ext cx="364209" cy="238075"/>
          </a:xfrm>
          <a:prstGeom prst="triangle">
            <a:avLst/>
          </a:prstGeom>
          <a:solidFill>
            <a:srgbClr val="443DC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2771800" y="769870"/>
            <a:ext cx="568863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459854" y="1124744"/>
            <a:ext cx="8216602" cy="0"/>
          </a:xfrm>
          <a:prstGeom prst="line">
            <a:avLst/>
          </a:prstGeom>
          <a:ln w="34925">
            <a:solidFill>
              <a:srgbClr val="9A95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459854" y="6309320"/>
            <a:ext cx="8216602" cy="0"/>
          </a:xfrm>
          <a:prstGeom prst="line">
            <a:avLst/>
          </a:prstGeom>
          <a:ln w="34925">
            <a:solidFill>
              <a:srgbClr val="9A95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2C305CE-10E4-4825-A76E-B1700E173920}"/>
              </a:ext>
            </a:extLst>
          </p:cNvPr>
          <p:cNvSpPr txBox="1"/>
          <p:nvPr/>
        </p:nvSpPr>
        <p:spPr>
          <a:xfrm>
            <a:off x="437118" y="1333349"/>
            <a:ext cx="82166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사용자는 스마트폰 카메라로 촬영되는 현실의 손모양을 인식해 손모양과 매핑시켜진 혈자리 위치를 보게 된다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AWS</a:t>
            </a:r>
            <a:r>
              <a: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와 연동된 웹서버를 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이용해서 혈자리의 정보를 저장해놓고 사용자는 그 정보를 검색해볼 수 있다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지압된 혈자리는 내장 데이터베이스 로그에 남아 기록에 저장된다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.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52545BF-414E-4D48-9BEA-23D755B2470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86" y="3644660"/>
            <a:ext cx="1102455" cy="110245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EFD15FD-24A7-410C-A5C6-5E783AAA372F}"/>
              </a:ext>
            </a:extLst>
          </p:cNvPr>
          <p:cNvSpPr txBox="1"/>
          <p:nvPr/>
        </p:nvSpPr>
        <p:spPr>
          <a:xfrm>
            <a:off x="729701" y="4767731"/>
            <a:ext cx="659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User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F721A3D-4319-41BE-92F1-5264BC6EBF10}"/>
              </a:ext>
            </a:extLst>
          </p:cNvPr>
          <p:cNvSpPr txBox="1"/>
          <p:nvPr/>
        </p:nvSpPr>
        <p:spPr>
          <a:xfrm>
            <a:off x="3851920" y="4804188"/>
            <a:ext cx="846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Phone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10E7E4-091F-4AB1-8953-68BE61E3FB33}"/>
              </a:ext>
            </a:extLst>
          </p:cNvPr>
          <p:cNvSpPr txBox="1"/>
          <p:nvPr/>
        </p:nvSpPr>
        <p:spPr>
          <a:xfrm>
            <a:off x="7350517" y="4283804"/>
            <a:ext cx="1150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Database</a:t>
            </a: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82CB2E90-42EE-4A05-ADAE-8C57BAF9ABB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8509" y="2806087"/>
            <a:ext cx="1111547" cy="1488217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5DA1FC42-7BFC-47FE-8847-0489F00F078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951" y="3427130"/>
            <a:ext cx="1019513" cy="101951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02E93557-D482-4A94-BA7D-87EF2B5B911F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1805955" y="4152053"/>
            <a:ext cx="1540802" cy="1280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6AF02226-06D4-4798-B752-86BF60B87D19}"/>
              </a:ext>
            </a:extLst>
          </p:cNvPr>
          <p:cNvCxnSpPr>
            <a:cxnSpLocks/>
          </p:cNvCxnSpPr>
          <p:nvPr/>
        </p:nvCxnSpPr>
        <p:spPr>
          <a:xfrm>
            <a:off x="5379627" y="4638750"/>
            <a:ext cx="1460795" cy="46275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DD86A518-7F23-404C-9F8D-1ED7E55FA9DA}"/>
              </a:ext>
            </a:extLst>
          </p:cNvPr>
          <p:cNvCxnSpPr>
            <a:cxnSpLocks/>
          </p:cNvCxnSpPr>
          <p:nvPr/>
        </p:nvCxnSpPr>
        <p:spPr>
          <a:xfrm flipH="1" flipV="1">
            <a:off x="1799413" y="4294304"/>
            <a:ext cx="1547344" cy="291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831E3A7C-1BE5-4F38-9406-2E9A2F1E78E2}"/>
              </a:ext>
            </a:extLst>
          </p:cNvPr>
          <p:cNvCxnSpPr>
            <a:cxnSpLocks/>
          </p:cNvCxnSpPr>
          <p:nvPr/>
        </p:nvCxnSpPr>
        <p:spPr>
          <a:xfrm flipH="1" flipV="1">
            <a:off x="5385847" y="4804188"/>
            <a:ext cx="1476515" cy="4848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5C3A1CD-B114-4E7A-85C5-7851194D0F4D}"/>
              </a:ext>
            </a:extLst>
          </p:cNvPr>
          <p:cNvSpPr txBox="1"/>
          <p:nvPr/>
        </p:nvSpPr>
        <p:spPr>
          <a:xfrm>
            <a:off x="7287898" y="5576097"/>
            <a:ext cx="128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Webserver</a:t>
            </a: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8A7FA714-A90E-423B-A0BB-127A49CEE610}"/>
              </a:ext>
            </a:extLst>
          </p:cNvPr>
          <p:cNvCxnSpPr>
            <a:cxnSpLocks/>
          </p:cNvCxnSpPr>
          <p:nvPr/>
        </p:nvCxnSpPr>
        <p:spPr>
          <a:xfrm flipV="1">
            <a:off x="5373756" y="3461943"/>
            <a:ext cx="1650758" cy="43228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2AB0B2D-843C-4072-BC8B-5929C38682AD}"/>
              </a:ext>
            </a:extLst>
          </p:cNvPr>
          <p:cNvCxnSpPr>
            <a:cxnSpLocks/>
          </p:cNvCxnSpPr>
          <p:nvPr/>
        </p:nvCxnSpPr>
        <p:spPr>
          <a:xfrm flipH="1">
            <a:off x="5373756" y="3622352"/>
            <a:ext cx="1650758" cy="42016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6960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 flipV="1">
            <a:off x="3671900" y="3391297"/>
            <a:ext cx="2484276" cy="1969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2951820" y="2839228"/>
            <a:ext cx="720080" cy="578020"/>
          </a:xfrm>
          <a:prstGeom prst="rect">
            <a:avLst/>
          </a:prstGeom>
          <a:solidFill>
            <a:srgbClr val="443D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988396" y="2832964"/>
            <a:ext cx="648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03848" y="3501008"/>
            <a:ext cx="53354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itchFamily="50" charset="-127"/>
                <a:ea typeface="맑은 고딕" pitchFamily="50" charset="-127"/>
              </a:rPr>
              <a:t>시스템 구성도</a:t>
            </a:r>
            <a:endParaRPr lang="ko-KR" altLang="en-US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8309516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2317</TotalTime>
  <Words>752</Words>
  <Application>Microsoft Office PowerPoint</Application>
  <PresentationFormat>화면 슬라이드 쇼(4:3)</PresentationFormat>
  <Paragraphs>149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8" baseType="lpstr">
      <vt:lpstr>맑은 고딕</vt:lpstr>
      <vt:lpstr>나눔고딕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sonyoonjeong</dc:creator>
  <cp:lastModifiedBy>지 승민</cp:lastModifiedBy>
  <cp:revision>214</cp:revision>
  <dcterms:created xsi:type="dcterms:W3CDTF">2015-09-21T02:41:14Z</dcterms:created>
  <dcterms:modified xsi:type="dcterms:W3CDTF">2018-12-14T15:16:58Z</dcterms:modified>
</cp:coreProperties>
</file>