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88" r:id="rId2"/>
    <p:sldId id="328" r:id="rId3"/>
    <p:sldId id="259" r:id="rId4"/>
    <p:sldId id="409" r:id="rId5"/>
    <p:sldId id="303" r:id="rId6"/>
    <p:sldId id="298" r:id="rId7"/>
    <p:sldId id="396" r:id="rId8"/>
    <p:sldId id="400" r:id="rId9"/>
    <p:sldId id="410" r:id="rId10"/>
    <p:sldId id="391" r:id="rId11"/>
    <p:sldId id="390" r:id="rId12"/>
    <p:sldId id="401" r:id="rId13"/>
    <p:sldId id="402" r:id="rId14"/>
    <p:sldId id="403" r:id="rId15"/>
    <p:sldId id="407" r:id="rId16"/>
    <p:sldId id="404" r:id="rId17"/>
    <p:sldId id="398" r:id="rId18"/>
    <p:sldId id="399" r:id="rId19"/>
    <p:sldId id="392" r:id="rId20"/>
    <p:sldId id="393" r:id="rId21"/>
    <p:sldId id="405" r:id="rId22"/>
    <p:sldId id="406" r:id="rId23"/>
    <p:sldId id="311" r:id="rId24"/>
    <p:sldId id="31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in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3DCF"/>
    <a:srgbClr val="9A95D9"/>
    <a:srgbClr val="E22A5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570"/>
  </p:normalViewPr>
  <p:slideViewPr>
    <p:cSldViewPr>
      <p:cViewPr varScale="1">
        <p:scale>
          <a:sx n="108" d="100"/>
          <a:sy n="108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A4D7-2BD2-416B-8FA0-8FCC06E76C9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1F03-564C-4BE3-B555-31FD32DBD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0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2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C92C-C1DF-4E74-B1FC-576F8D14034B}" type="datetimeFigureOut">
              <a:rPr lang="ko-KR" altLang="en-US" smtClean="0"/>
              <a:t>2018. 12. 16.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r/" TargetMode="External"/><Relationship Id="rId4" Type="http://schemas.openxmlformats.org/officeDocument/2006/relationships/hyperlink" Target="https://visualstudio.microsoft.com/ko/" TargetMode="External"/><Relationship Id="rId5" Type="http://schemas.openxmlformats.org/officeDocument/2006/relationships/hyperlink" Target="https://www.mysql.com/" TargetMode="External"/><Relationship Id="rId6" Type="http://schemas.openxmlformats.org/officeDocument/2006/relationships/hyperlink" Target="https://www.sqlite.org/index.html" TargetMode="External"/><Relationship Id="rId7" Type="http://schemas.openxmlformats.org/officeDocument/2006/relationships/hyperlink" Target="https://aws.amazon.com/ko" TargetMode="External"/><Relationship Id="rId8" Type="http://schemas.openxmlformats.org/officeDocument/2006/relationships/hyperlink" Target="https://github.com/PierfrancescoSoffritti/Hand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tudio/?hl=k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585372" y="3645024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5267" y="3645024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45372" y="2276872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73267" y="2276872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0104" y="3645024"/>
            <a:ext cx="1656000" cy="0"/>
          </a:xfrm>
          <a:prstGeom prst="line">
            <a:avLst/>
          </a:prstGeom>
          <a:ln w="76200">
            <a:solidFill>
              <a:srgbClr val="9A95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3" y="2451086"/>
            <a:ext cx="5134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간헐적 통증 개선을 위한 수지침 지원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4878556"/>
            <a:ext cx="2638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2014152007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김준수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2014152027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이정민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2014152036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지승민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지도교수 서대영 교수님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3" y="3811820"/>
            <a:ext cx="513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Health care support app based on hand </a:t>
            </a:r>
            <a:r>
              <a:rPr lang="en-US" altLang="ko-KR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acupunture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4878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30951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dirty="0"/>
              <a:t>시스템 구성도</a:t>
            </a:r>
          </a:p>
          <a:p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1275695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400" b="1" dirty="0"/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" y="1734990"/>
            <a:ext cx="9074612" cy="51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8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6002" y="3424075"/>
            <a:ext cx="45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  <a:endParaRPr kumimoji="0" lang="en-US" altLang="ko-KR" sz="32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3509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스마트폰을 통해 제공하는 서비스로서 구글의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 Core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지원하는 기종인 안드로이드의 갤럭시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’’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사용한다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E5971AA-8D11-40E2-9909-42A98A81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39" y="2393110"/>
            <a:ext cx="5291517" cy="3709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0A0DA57-5DE3-4CD6-83F8-B658A7A82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3" y="2580030"/>
            <a:ext cx="1719497" cy="34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solidFill>
            <a:srgbClr val="443DCF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본 시스템을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개발하기위해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 어플리케이션을 위한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 Studio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D494425-FB17-42D3-B4A9-EF237462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1" y="1844824"/>
            <a:ext cx="4104456" cy="1757220"/>
          </a:xfrm>
          <a:prstGeom prst="rect">
            <a:avLst/>
          </a:prstGeom>
        </p:spPr>
      </p:pic>
      <p:pic>
        <p:nvPicPr>
          <p:cNvPr id="16" name="그림 3">
            <a:extLst>
              <a:ext uri="{FF2B5EF4-FFF2-40B4-BE49-F238E27FC236}">
                <a16:creationId xmlns="" xmlns:a16="http://schemas.microsoft.com/office/drawing/2014/main" id="{D18A5A1E-54E8-47D3-B94C-9C5FAC66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8" y="1915313"/>
            <a:ext cx="1204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79478F1-A6CE-4BF4-894F-9ECE0BB92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4" y="4653136"/>
            <a:ext cx="5061863" cy="85039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1D055DAA-43F8-435C-83BB-24424F9259F9}"/>
              </a:ext>
            </a:extLst>
          </p:cNvPr>
          <p:cNvSpPr/>
          <p:nvPr/>
        </p:nvSpPr>
        <p:spPr>
          <a:xfrm>
            <a:off x="5004048" y="2432963"/>
            <a:ext cx="1440160" cy="351311"/>
          </a:xfrm>
          <a:prstGeom prst="rightArrow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C41E223-4244-4CAB-AA5A-D08AE2BB6A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59" y="4659231"/>
            <a:ext cx="685801" cy="84429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="" xmlns:a16="http://schemas.microsoft.com/office/drawing/2014/main" id="{0367DFE7-5DDE-4D67-B832-F5DE06253742}"/>
              </a:ext>
            </a:extLst>
          </p:cNvPr>
          <p:cNvSpPr/>
          <p:nvPr/>
        </p:nvSpPr>
        <p:spPr>
          <a:xfrm>
            <a:off x="5848925" y="4906460"/>
            <a:ext cx="1051756" cy="351311"/>
          </a:xfrm>
          <a:prstGeom prst="rightArrow">
            <a:avLst/>
          </a:prstGeom>
          <a:noFill/>
          <a:ln>
            <a:solidFill>
              <a:srgbClr val="865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1F3AE4F-21A9-48FF-AF8B-C900B3D7F9E8}"/>
              </a:ext>
            </a:extLst>
          </p:cNvPr>
          <p:cNvSpPr txBox="1"/>
          <p:nvPr/>
        </p:nvSpPr>
        <p:spPr>
          <a:xfrm>
            <a:off x="590257" y="4161536"/>
            <a:ext cx="331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openCV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Visual Studio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9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solidFill>
            <a:srgbClr val="443DCF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웹서버를 구축하기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Amazon Web 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688F2FD-CFD5-4F7F-ABCC-EFFF91823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12476"/>
            <a:ext cx="4542183" cy="17061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53A192-DBC0-4E84-8A9D-97315B348EDF}"/>
              </a:ext>
            </a:extLst>
          </p:cNvPr>
          <p:cNvSpPr txBox="1"/>
          <p:nvPr/>
        </p:nvSpPr>
        <p:spPr>
          <a:xfrm>
            <a:off x="590257" y="4197197"/>
            <a:ext cx="74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droid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내장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DB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SQLite &amp;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웹서버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DB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Mysql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06180DF-8752-4502-AFBA-AE099136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58999"/>
            <a:ext cx="2143125" cy="10191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30CB60C-BE4F-4CDD-9C15-2CC3E704A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723490"/>
            <a:ext cx="1943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441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기능을 구현하기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SDK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인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 Core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DA05C7D-7FB4-490D-93D1-986EEFAE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7" y="2075475"/>
            <a:ext cx="5624235" cy="1546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22240D3-6F4A-4D0F-B2C7-C35DC0139398}"/>
              </a:ext>
            </a:extLst>
          </p:cNvPr>
          <p:cNvSpPr txBox="1"/>
          <p:nvPr/>
        </p:nvSpPr>
        <p:spPr>
          <a:xfrm>
            <a:off x="590257" y="3834206"/>
            <a:ext cx="80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ARCore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는 증강 현실 환경 구축을위한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Google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의 플랫폼으로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환경에서는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 7.0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이상부터 작동됨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위치를 파악하고 추적하는 모션 추적 기능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환경에 대한 이해를 바탕으로 모든 종류의 표면의 크기와 위치를 감지 할 수 있는 기능이 쓰일것임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1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7614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 분담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2636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업무 분담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91797"/>
              </p:ext>
            </p:extLst>
          </p:nvPr>
        </p:nvGraphicFramePr>
        <p:xfrm>
          <a:off x="755576" y="1484784"/>
          <a:ext cx="7650732" cy="469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1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19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26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이정민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지승민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Arcore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방안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Opencv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관련 예제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앱을</a:t>
                      </a:r>
                      <a:r>
                        <a:rPr lang="ko-KR" altLang="en-US" sz="1600" dirty="0" smtClean="0"/>
                        <a:t> 만들기 위한 정보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sqlite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사용방법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서버를 만들기 위한 정보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smtClean="0"/>
                        <a:t>mysql </a:t>
                      </a:r>
                      <a:r>
                        <a:rPr lang="ko-KR" altLang="en-US" sz="1600" dirty="0" smtClean="0"/>
                        <a:t>사용방법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Arcore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Arcore</a:t>
                      </a:r>
                      <a:r>
                        <a:rPr lang="en-US" altLang="ko-KR" sz="1600" baseline="0" dirty="0" smtClean="0"/>
                        <a:t> SDK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본 시스템 </a:t>
                      </a:r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개발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내장 </a:t>
                      </a:r>
                      <a:r>
                        <a:rPr lang="en-US" altLang="ko-KR" sz="1600" baseline="0" dirty="0" smtClean="0"/>
                        <a:t>DB </a:t>
                      </a:r>
                      <a:r>
                        <a:rPr lang="ko-KR" altLang="en-US" sz="1600" baseline="0" dirty="0" smtClean="0"/>
                        <a:t>연동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수지침 데이터를 저장할 서버 및 </a:t>
                      </a:r>
                      <a:r>
                        <a:rPr lang="en-US" altLang="ko-KR" sz="1600" baseline="0" dirty="0"/>
                        <a:t>DB </a:t>
                      </a:r>
                      <a:r>
                        <a:rPr lang="ko-KR" altLang="en-US" sz="1600" baseline="0" dirty="0"/>
                        <a:t>개발</a:t>
                      </a:r>
                      <a:r>
                        <a:rPr lang="en-US" altLang="ko-KR" sz="1600" baseline="0" dirty="0"/>
                        <a:t>,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공통</a:t>
                      </a:r>
                      <a:r>
                        <a:rPr lang="ko-KR" altLang="en-US" baseline="0" dirty="0" smtClean="0"/>
                        <a:t> 사항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수지침 정보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Opencv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소스분석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데이터 송수신 테스트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작동 및 제어 테스트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통합테스트 및 유지보수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2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6002" y="3424075"/>
            <a:ext cx="45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종합설계 수행일정</a:t>
            </a:r>
            <a:endParaRPr lang="en-US" altLang="ko-KR" sz="32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1934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686" y="15567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0320" y="2040131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0320" y="252895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시나리오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686" y="300122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구성도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0686" y="34754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050" y="39518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업무 분담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686" y="444564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졸업연구 수행 일정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686" y="493947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필요 기술 </a:t>
            </a:r>
            <a:r>
              <a:rPr lang="en-US" altLang="ko-KR" dirty="0"/>
              <a:t>&amp; </a:t>
            </a:r>
            <a:r>
              <a:rPr lang="ko-KR" altLang="en-US" dirty="0"/>
              <a:t>선행 연구</a:t>
            </a:r>
          </a:p>
        </p:txBody>
      </p:sp>
    </p:spTree>
    <p:extLst>
      <p:ext uri="{BB962C8B-B14F-4D97-AF65-F5344CB8AC3E}">
        <p14:creationId xmlns:p14="http://schemas.microsoft.com/office/powerpoint/2010/main" val="371310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종합설계 수행일정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4" y="1309896"/>
            <a:ext cx="8216602" cy="489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6007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12-1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3988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/>
              <a:t>개발에 필요한 라이브러리</a:t>
            </a:r>
            <a:endParaRPr lang="en-US" altLang="ko-KR" sz="1200"/>
          </a:p>
          <a:p>
            <a:pPr algn="r"/>
            <a:r>
              <a:rPr lang="ko-KR" altLang="en-US" sz="1200"/>
              <a:t>조사 및 관련 예제 분석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74120" y="160074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7-9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82355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9658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9668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85984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7472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2125" y="2864196"/>
            <a:ext cx="155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ko-KR" sz="1200"/>
              <a:t>분석 내용 토대로 개발 및 디버깅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8988" y="3451293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프로토 타입 완성 및</a:t>
            </a:r>
            <a:endParaRPr lang="en-US" altLang="ko-KR" sz="1200"/>
          </a:p>
          <a:p>
            <a:pPr algn="r"/>
            <a:r>
              <a:rPr lang="ko-KR" altLang="en-US" sz="1200"/>
              <a:t>오류 분석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46486" y="518659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종합적인 피드백 반영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31602" y="572253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종합 설계 최종 준비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211" y="3987226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프로젝트 성능 개선 여부</a:t>
            </a:r>
            <a:endParaRPr lang="en-US" altLang="ko-KR" sz="1200"/>
          </a:p>
          <a:p>
            <a:pPr algn="r"/>
            <a:r>
              <a:rPr lang="ko-KR" altLang="en-US" sz="1200"/>
              <a:t>토의 및 발표 준비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25759" y="45490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/>
              <a:t>발표후 고칠점 및</a:t>
            </a:r>
            <a:endParaRPr lang="en-US" altLang="ko-KR" sz="1200"/>
          </a:p>
          <a:p>
            <a:pPr algn="r"/>
            <a:r>
              <a:rPr lang="ko-KR" altLang="en-US" sz="1200"/>
              <a:t>수정사항 반영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570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6002" y="3424075"/>
            <a:ext cx="45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참고문헌 및 출처</a:t>
            </a:r>
            <a:endParaRPr kumimoji="0" lang="en-US" altLang="ko-KR" sz="32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433331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참고문헌 및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혼자서 쉽게 하는 건강 수지침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저자 곽순애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출판 넥서스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BOOKS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-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2"/>
              </a:rPr>
              <a:t>https://developer.android.com/studio/?hl=ko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 Core SDK –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3"/>
              </a:rPr>
              <a:t>https://developers.google.com/ar/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Visual Studio –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4"/>
              </a:rPr>
              <a:t>https://visualstudio.Microsoft.com/ko/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Mysql – </a:t>
            </a:r>
            <a:r>
              <a:rPr lang="en-US" altLang="ko-KR">
                <a:solidFill>
                  <a:prstClr val="black"/>
                </a:solidFill>
                <a:hlinkClick r:id="rId5"/>
              </a:rPr>
              <a:t>https://www.mysql.com/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SQLite – </a:t>
            </a:r>
            <a:r>
              <a:rPr lang="en-US" altLang="ko-KR">
                <a:solidFill>
                  <a:prstClr val="black"/>
                </a:solidFill>
                <a:hlinkClick r:id="rId6"/>
              </a:rPr>
              <a:t>https://www.sqlite.org/index.html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AWS - </a:t>
            </a:r>
            <a:r>
              <a:rPr lang="en-US" altLang="ko-KR">
                <a:solidFill>
                  <a:prstClr val="black"/>
                </a:solidFill>
                <a:hlinkClick r:id="rId7"/>
              </a:rPr>
              <a:t>https://aws.amazon.com/ko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Opencv</a:t>
            </a:r>
            <a:r>
              <a:rPr lang="ko-KR" altLang="en-US">
                <a:solidFill>
                  <a:prstClr val="black"/>
                </a:solidFill>
              </a:rPr>
              <a:t>를 이용한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손식별 예제 </a:t>
            </a:r>
            <a:r>
              <a:rPr lang="en-US" altLang="ko-KR">
                <a:solidFill>
                  <a:prstClr val="black"/>
                </a:solidFill>
              </a:rPr>
              <a:t>– </a:t>
            </a:r>
            <a:r>
              <a:rPr lang="en-US" altLang="ko-KR">
                <a:solidFill>
                  <a:prstClr val="black"/>
                </a:solidFill>
                <a:hlinkClick r:id="rId8"/>
              </a:rPr>
              <a:t>https://github.com/PierfrancescoSoffritti/Handy</a:t>
            </a: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02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0562" y="2774538"/>
            <a:ext cx="3778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Q &amp; A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361930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779912" y="3280224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8584" y="3337247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2991215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0914" y="3424003"/>
            <a:ext cx="299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졸업 연구 개요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68822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졸업 연구 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3873" y="121464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○</a:t>
            </a:r>
            <a:r>
              <a:rPr lang="en-US" altLang="ko-KR" dirty="0"/>
              <a:t> </a:t>
            </a:r>
            <a:r>
              <a:rPr lang="ko-KR" altLang="en-US" dirty="0"/>
              <a:t>연구 개발 배경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1619" y="1993271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일반인의 혈 자리에 대한 지식 부족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1619" y="1618272"/>
            <a:ext cx="619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사소한 몸의 이상에 대해 사람 들은 무시하고 그냥 넘어가는 경우가 많음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49128" y="2368270"/>
            <a:ext cx="6848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여러 분야에서 사용 되는 증강현실</a:t>
            </a:r>
            <a:r>
              <a:rPr lang="en-US" altLang="ko-KR" sz="1400" dirty="0"/>
              <a:t>(AR) </a:t>
            </a:r>
            <a:r>
              <a:rPr lang="ko-KR" altLang="en-US" sz="1400" dirty="0"/>
              <a:t>기술을 이용한 건강 보조 프로그램의 부족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873" y="275954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○</a:t>
            </a:r>
            <a:r>
              <a:rPr lang="en-US" altLang="ko-KR" dirty="0"/>
              <a:t> </a:t>
            </a:r>
            <a:r>
              <a:rPr lang="ko-KR" altLang="en-US" dirty="0"/>
              <a:t>연구 개발 목적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849128" y="3212383"/>
            <a:ext cx="5232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/>
              <a:t>몸의 갑작스러운 두통</a:t>
            </a:r>
            <a:r>
              <a:rPr lang="en-US" altLang="ko-KR" sz="1400" dirty="0"/>
              <a:t>, </a:t>
            </a:r>
            <a:r>
              <a:rPr lang="ko-KR" altLang="en-US" sz="1400" dirty="0"/>
              <a:t>요통</a:t>
            </a:r>
            <a:r>
              <a:rPr lang="en-US" altLang="ko-KR" sz="1400" dirty="0"/>
              <a:t>, </a:t>
            </a:r>
            <a:r>
              <a:rPr lang="ko-KR" altLang="en-US" sz="1400" dirty="0"/>
              <a:t>급체 와 같은 이상이 생겼을 때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   스마트 폰 </a:t>
            </a:r>
            <a:r>
              <a:rPr lang="ko-KR" altLang="en-US" sz="1400" dirty="0" err="1"/>
              <a:t>어플을</a:t>
            </a:r>
            <a:r>
              <a:rPr lang="ko-KR" altLang="en-US" sz="1400" dirty="0"/>
              <a:t> 통해 증상을 완화시킬 수 있는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손의 혈을 찾아 지압하여 통증을 완화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64650" y="4118430"/>
            <a:ext cx="6710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/>
              <a:t>사용 기록을 로그로 기록하여 심한 통증 현상이 </a:t>
            </a:r>
            <a:r>
              <a:rPr lang="en-US" altLang="ko-KR" sz="1400" dirty="0"/>
              <a:t>5</a:t>
            </a:r>
            <a:r>
              <a:rPr lang="ko-KR" altLang="en-US" sz="1400" dirty="0"/>
              <a:t>회 이상 누적되어 나타날 경우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병원 방문 요망 </a:t>
            </a:r>
            <a:r>
              <a:rPr lang="ko-KR" altLang="en-US" sz="1400" dirty="0" err="1"/>
              <a:t>알람을</a:t>
            </a:r>
            <a:r>
              <a:rPr lang="ko-KR" altLang="en-US" sz="1400" dirty="0"/>
              <a:t> 띄워 건강에 도움을 주는 보조 프로그램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4776" y="467032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○</a:t>
            </a:r>
            <a:r>
              <a:rPr lang="en-US" altLang="ko-KR" dirty="0"/>
              <a:t> </a:t>
            </a:r>
            <a:r>
              <a:rPr lang="ko-KR" altLang="en-US" dirty="0"/>
              <a:t>기대 효과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958621" y="5063357"/>
            <a:ext cx="6008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일반인 들이 스마트 폰 을 이용하여 쉽게 혈 자리를 직관적으로 보며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지압 하여 통증을 완화 하여 건강에 도움을 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621" y="5686339"/>
            <a:ext cx="6781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반복되는 통증을 알려줌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써 병원에 안가고 참고 사는 사람들에게 경각심을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심어 주어 병원으로 유도</a:t>
            </a:r>
            <a:r>
              <a:rPr lang="en-US" altLang="ko-KR" sz="1400" dirty="0"/>
              <a:t>   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4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820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연구 및 사례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96378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/>
              <a:t>관련 연구 사례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구현기능</a:t>
            </a:r>
          </a:p>
          <a:p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1275695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400" b="1" dirty="0"/>
              <a:t>관련 연구 사례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1994"/>
              </p:ext>
            </p:extLst>
          </p:nvPr>
        </p:nvGraphicFramePr>
        <p:xfrm>
          <a:off x="980049" y="1844824"/>
          <a:ext cx="690853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2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7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 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한화 생명의 라이프플러스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아이조아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어린이 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증강현실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앱과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연동되는 스마트 전동칫솔 동작 인식 기술을 이용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양치습관을 측정하고 목표를 달성하면 보험료 할인 및 선물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혜택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별도의 기기 없이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스마트폰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카메라로 사용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algn="just"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 정보 알림 기능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메디니스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씨아추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손마사지기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성별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모드 를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입력받아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손을 기기 안에 넣으면 지압을 해줌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+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위에 기능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자동으로 해주진 않지만 혈 자리를 직접 눈으로 볼 수 있고 필요 부위만 지압 가능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49017" y="5258577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조사를 해봤을 때 건강을 보조해주는 프로그램 은 많았지만 증강현실 기술이 </a:t>
            </a:r>
            <a:endParaRPr lang="en-US" altLang="ko-KR" sz="1600" b="1" dirty="0"/>
          </a:p>
          <a:p>
            <a:r>
              <a:rPr lang="ko-KR" altLang="en-US" sz="1600" b="1" dirty="0"/>
              <a:t>추가된 사례가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많지 않고 수지침에 대한 보조 프로그램 자체가 많지 않음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13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820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 수행 시나리오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46230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681F07B-A3E2-4FAB-A9E8-D715AA25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84" y="4594924"/>
            <a:ext cx="2258547" cy="11834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3C871BE-8DEE-419D-9E73-E6B0691DD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7" y="3156189"/>
            <a:ext cx="2017331" cy="201733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수행 시나리오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C305CE-10E4-4825-A76E-B1700E173920}"/>
              </a:ext>
            </a:extLst>
          </p:cNvPr>
          <p:cNvSpPr txBox="1"/>
          <p:nvPr/>
        </p:nvSpPr>
        <p:spPr>
          <a:xfrm>
            <a:off x="437118" y="1333349"/>
            <a:ext cx="8216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사용자는 스마트폰 카메라로 촬영되는 현실의 손모양을 인식해 손모양과 매핑시켜진 혈자리 위치를 보게 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AWS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와 연동된 웹서버를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이용해서 혈자리의 정보를 저장해놓고 사용자는 그 정보를 검색해볼 수 있다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지압된 혈자리는 내장 데이터베이스 로그에 남아 기록에 저장된다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52545BF-414E-4D48-9BEA-23D755B247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6" y="3644660"/>
            <a:ext cx="1102455" cy="11024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EFD15FD-24A7-410C-A5C6-5E783AAA372F}"/>
              </a:ext>
            </a:extLst>
          </p:cNvPr>
          <p:cNvSpPr txBox="1"/>
          <p:nvPr/>
        </p:nvSpPr>
        <p:spPr>
          <a:xfrm>
            <a:off x="729701" y="4767731"/>
            <a:ext cx="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F721A3D-4319-41BE-92F1-5264BC6EBF10}"/>
              </a:ext>
            </a:extLst>
          </p:cNvPr>
          <p:cNvSpPr txBox="1"/>
          <p:nvPr/>
        </p:nvSpPr>
        <p:spPr>
          <a:xfrm>
            <a:off x="3851920" y="4804188"/>
            <a:ext cx="8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Phone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10E7E4-091F-4AB1-8953-68BE61E3FB33}"/>
              </a:ext>
            </a:extLst>
          </p:cNvPr>
          <p:cNvSpPr txBox="1"/>
          <p:nvPr/>
        </p:nvSpPr>
        <p:spPr>
          <a:xfrm>
            <a:off x="7350517" y="4283804"/>
            <a:ext cx="115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82CB2E90-42EE-4A05-ADAE-8C57BAF9AB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09" y="2806087"/>
            <a:ext cx="1111547" cy="14882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DA1FC42-7BFC-47FE-8847-0489F00F0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51" y="3427130"/>
            <a:ext cx="1019513" cy="1019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02E93557-D482-4A94-BA7D-87EF2B5B911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805955" y="4152053"/>
            <a:ext cx="1540802" cy="128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F02226-06D4-4798-B752-86BF60B87D19}"/>
              </a:ext>
            </a:extLst>
          </p:cNvPr>
          <p:cNvCxnSpPr>
            <a:cxnSpLocks/>
          </p:cNvCxnSpPr>
          <p:nvPr/>
        </p:nvCxnSpPr>
        <p:spPr>
          <a:xfrm>
            <a:off x="5379627" y="4638750"/>
            <a:ext cx="1460795" cy="462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DD86A518-7F23-404C-9F8D-1ED7E55FA9DA}"/>
              </a:ext>
            </a:extLst>
          </p:cNvPr>
          <p:cNvCxnSpPr>
            <a:cxnSpLocks/>
          </p:cNvCxnSpPr>
          <p:nvPr/>
        </p:nvCxnSpPr>
        <p:spPr>
          <a:xfrm flipH="1" flipV="1">
            <a:off x="1799413" y="4294304"/>
            <a:ext cx="1547344" cy="29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831E3A7C-1BE5-4F38-9406-2E9A2F1E78E2}"/>
              </a:ext>
            </a:extLst>
          </p:cNvPr>
          <p:cNvCxnSpPr>
            <a:cxnSpLocks/>
          </p:cNvCxnSpPr>
          <p:nvPr/>
        </p:nvCxnSpPr>
        <p:spPr>
          <a:xfrm flipH="1" flipV="1">
            <a:off x="5385847" y="4804188"/>
            <a:ext cx="1476515" cy="4848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5C3A1CD-B114-4E7A-85C5-7851194D0F4D}"/>
              </a:ext>
            </a:extLst>
          </p:cNvPr>
          <p:cNvSpPr txBox="1"/>
          <p:nvPr/>
        </p:nvSpPr>
        <p:spPr>
          <a:xfrm>
            <a:off x="7287898" y="5576097"/>
            <a:ext cx="128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Webserver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8A7FA714-A90E-423B-A0BB-127A49CEE610}"/>
              </a:ext>
            </a:extLst>
          </p:cNvPr>
          <p:cNvCxnSpPr>
            <a:cxnSpLocks/>
          </p:cNvCxnSpPr>
          <p:nvPr/>
        </p:nvCxnSpPr>
        <p:spPr>
          <a:xfrm flipV="1">
            <a:off x="5373756" y="3461943"/>
            <a:ext cx="1650758" cy="432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E2AB0B2D-843C-4072-BC8B-5929C38682AD}"/>
              </a:ext>
            </a:extLst>
          </p:cNvPr>
          <p:cNvCxnSpPr>
            <a:cxnSpLocks/>
          </p:cNvCxnSpPr>
          <p:nvPr/>
        </p:nvCxnSpPr>
        <p:spPr>
          <a:xfrm flipH="1">
            <a:off x="5373756" y="3622352"/>
            <a:ext cx="1650758" cy="420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6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수행 시나리오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EFD15FD-24A7-410C-A5C6-5E783AAA372F}"/>
              </a:ext>
            </a:extLst>
          </p:cNvPr>
          <p:cNvSpPr txBox="1"/>
          <p:nvPr/>
        </p:nvSpPr>
        <p:spPr>
          <a:xfrm>
            <a:off x="1197051" y="4782988"/>
            <a:ext cx="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F721A3D-4319-41BE-92F1-5264BC6EBF10}"/>
              </a:ext>
            </a:extLst>
          </p:cNvPr>
          <p:cNvSpPr txBox="1"/>
          <p:nvPr/>
        </p:nvSpPr>
        <p:spPr>
          <a:xfrm>
            <a:off x="3907277" y="4780804"/>
            <a:ext cx="8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Phone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10E7E4-091F-4AB1-8953-68BE61E3FB33}"/>
              </a:ext>
            </a:extLst>
          </p:cNvPr>
          <p:cNvSpPr txBox="1"/>
          <p:nvPr/>
        </p:nvSpPr>
        <p:spPr>
          <a:xfrm>
            <a:off x="6770987" y="4749583"/>
            <a:ext cx="115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4" y="1318718"/>
            <a:ext cx="2376016" cy="31249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18718"/>
            <a:ext cx="2736304" cy="3149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60" y="1400992"/>
            <a:ext cx="2678337" cy="306747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FD15FD-24A7-410C-A5C6-5E783AAA372F}"/>
              </a:ext>
            </a:extLst>
          </p:cNvPr>
          <p:cNvSpPr txBox="1"/>
          <p:nvPr/>
        </p:nvSpPr>
        <p:spPr>
          <a:xfrm>
            <a:off x="459854" y="5400028"/>
            <a:ext cx="783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사용자가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어플을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통하여 통증을 선택하고 손을 카메라에 비췄을 때 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있는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혈자리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정보를 받아와 특정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혈자리를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손에 표시한다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60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741</Words>
  <Application>Microsoft Macintosh PowerPoint</Application>
  <PresentationFormat>On-screen Show (4:3)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나눔고딕</vt:lpstr>
      <vt:lpstr>Arial</vt:lpstr>
      <vt:lpstr>Wingdings</vt:lpstr>
      <vt:lpstr>굴림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sonyoonjeong</dc:creator>
  <cp:lastModifiedBy>Microsoft Office User</cp:lastModifiedBy>
  <cp:revision>220</cp:revision>
  <dcterms:created xsi:type="dcterms:W3CDTF">2015-09-21T02:41:14Z</dcterms:created>
  <dcterms:modified xsi:type="dcterms:W3CDTF">2018-12-16T13:27:45Z</dcterms:modified>
</cp:coreProperties>
</file>