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8548AA-1631-4DEE-8798-405E057C6FF6}">
  <a:tblStyle styleId="{488548AA-1631-4DEE-8798-405E057C6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6d86471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6d86471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d86471e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6d86471e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6d86471e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6d86471e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d86471e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d86471e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6d86471e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6d86471e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d86471e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6d86471e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6d86471e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6d86471e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6d86471e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6d86471e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6d86471e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6d86471e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d86471e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6d86471e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rgbClr val="674EA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4635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Modeling human working memory’s involvement in Bayesian inference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618644"/>
            <a:ext cx="42426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L.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125" y="0"/>
            <a:ext cx="9144000" cy="1275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Discussion: Seems WM is involved to some degree in Bayesian inference in this task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 model with capacity limitations &amp; temporal decay is </a:t>
            </a:r>
            <a:r>
              <a:rPr lang="en"/>
              <a:t>the</a:t>
            </a:r>
            <a:r>
              <a:rPr lang="en"/>
              <a:t> winning model in </a:t>
            </a:r>
            <a:r>
              <a:rPr lang="en"/>
              <a:t>terms</a:t>
            </a:r>
            <a:r>
              <a:rPr lang="en"/>
              <a:t> of AIC &amp; BIC, and it nicely reproduces many aspects of human learning curves.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...but not perfectly!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directions: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a hybrid model which involves both systems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Play around with other free parameters in the BI model, like the probability of decay past capacity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Fix the recovery of the ꞵ parameter in both models (will help clarify the set size &amp; uncertainty effects in simulated behavior)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125" y="0"/>
            <a:ext cx="9144000" cy="1275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Thank you to Professor Anne Collins and William Ryan for use of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Thank you to Wei Ji and to Hormet for the helpful feedback on my BI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thanks to my classmates for a fun semester of Bayesian Modeling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125" y="0"/>
            <a:ext cx="9144000" cy="1275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Introduction: Multiple systems for learning from reward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 (RL)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Based in the basal ganglia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Reliant on dopaminergic reward prediction errors (RPE)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Learning from discrepancy between observed and expected outcomes (incremental)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Long-term, robust </a:t>
            </a:r>
            <a:r>
              <a:rPr lang="en"/>
              <a:t>storage</a:t>
            </a:r>
            <a:r>
              <a:rPr lang="en"/>
              <a:t> of values of actions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Working memory (WM)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Reliant primarily on </a:t>
            </a:r>
            <a:r>
              <a:rPr lang="en"/>
              <a:t>prefrontal</a:t>
            </a:r>
            <a:r>
              <a:rPr lang="en"/>
              <a:t> cortex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Instant, accurate storage of information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Capacity limited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Representations decay with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Humans can use WM as storage in deterministic reward learning tasks to improve the speed of their learning (Collins &amp; Frank, 2012)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we quantify the involvement of WM in a probabilistic RL task?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125" y="0"/>
            <a:ext cx="9144000" cy="1275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Methods: The Task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505700"/>
            <a:ext cx="3843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 complete 14 </a:t>
            </a:r>
            <a:r>
              <a:rPr lang="en"/>
              <a:t>independent</a:t>
            </a:r>
            <a:r>
              <a:rPr lang="en"/>
              <a:t> learning blocks with varying set sizes (ns) and varying </a:t>
            </a:r>
            <a:r>
              <a:rPr lang="en"/>
              <a:t>probabilities</a:t>
            </a:r>
            <a:r>
              <a:rPr lang="en"/>
              <a:t> of reward.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three possible classes, which correspond to the correct action to take to get rewarded (1, 2, or 3)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Subjects must classify each stimulus through trial and error. They press one of three buttons and then receive +1 or +0 reward for their choice.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288" y="1410063"/>
            <a:ext cx="47339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125" y="0"/>
            <a:ext cx="9144000" cy="1275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Methods: The Bayesian inference (BI)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505700"/>
            <a:ext cx="82929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 learn p(c|x,stim), where x is reward history.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learning is </a:t>
            </a:r>
            <a:r>
              <a:rPr lang="en"/>
              <a:t>independent</a:t>
            </a:r>
            <a:r>
              <a:rPr lang="en"/>
              <a:t> across stimuli, and I assume a flat prior </a:t>
            </a:r>
            <a:r>
              <a:rPr lang="en"/>
              <a:t>over classes, so p(c|x,stim) simplifies to a function of evidence accumulated for one stimulus at a time: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p(c|x) = ∑</a:t>
            </a:r>
            <a:r>
              <a:rPr baseline="30000" lang="en"/>
              <a:t>T</a:t>
            </a:r>
            <a:r>
              <a:rPr lang="en"/>
              <a:t> p(x</a:t>
            </a:r>
            <a:r>
              <a:rPr baseline="-25000" lang="en"/>
              <a:t>t</a:t>
            </a:r>
            <a:r>
              <a:rPr lang="en"/>
              <a:t>|c) where x is r = 1 or r = 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receive feedback, subjects must make a choice (ĉ). The feedback from this choice is incorporated into the posterior over classes according to the following likelihoods: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p( r = 1 | ĉ = c ) = p</a:t>
            </a:r>
            <a:r>
              <a:rPr baseline="-25000" lang="en"/>
              <a:t>reward</a:t>
            </a: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p( r = 0 | ĉ = c ) = 1 - p</a:t>
            </a:r>
            <a:r>
              <a:rPr baseline="-25000" lang="en"/>
              <a:t>reward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p( r = 0 | ĉ ≠ c )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p( r = 1 | ĉ ≠ c ) = 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p</a:t>
            </a:r>
            <a:r>
              <a:rPr baseline="-25000" lang="en"/>
              <a:t>reward </a:t>
            </a:r>
            <a:r>
              <a:rPr lang="en"/>
              <a:t>is 0.92 or 0.76, depending on the block.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450825" y="3364925"/>
            <a:ext cx="2057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ĉ = 2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= 1			r = 0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6718700" y="3856675"/>
            <a:ext cx="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8068869" y="3856675"/>
            <a:ext cx="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>
            <a:off x="6286500" y="4927050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7659291" y="4927050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 rot="-5400000">
            <a:off x="5029200" y="3669725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p(c|x</a:t>
            </a:r>
            <a:r>
              <a:rPr baseline="-25000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611550" y="4455550"/>
            <a:ext cx="1929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706925" y="4616300"/>
            <a:ext cx="192900" cy="31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8240325" y="4616300"/>
            <a:ext cx="192900" cy="31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979575" y="4691300"/>
            <a:ext cx="192900" cy="2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25" y="0"/>
            <a:ext cx="9144000" cy="1275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Methods: The Bayesian inference (BI)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727475" y="21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{488548AA-1631-4DEE-8798-405E057C6FF6}</a:tableStyleId>
              </a:tblPr>
              <a:tblGrid>
                <a:gridCol w="439550"/>
                <a:gridCol w="439550"/>
                <a:gridCol w="439550"/>
              </a:tblGrid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7"/>
          <p:cNvSpPr txBox="1"/>
          <p:nvPr/>
        </p:nvSpPr>
        <p:spPr>
          <a:xfrm>
            <a:off x="621500" y="1468050"/>
            <a:ext cx="78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Evidence is stored in working memory as it comes in. Older evidence,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capacity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K trials ago or more, has 50% chance of decay.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879875" y="227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{488548AA-1631-4DEE-8798-405E057C6FF6}</a:tableStyleId>
              </a:tblPr>
              <a:tblGrid>
                <a:gridCol w="439550"/>
                <a:gridCol w="439550"/>
                <a:gridCol w="439550"/>
              </a:tblGrid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7"/>
          <p:cNvGraphicFramePr/>
          <p:nvPr/>
        </p:nvGraphicFramePr>
        <p:xfrm>
          <a:off x="1032275" y="242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{488548AA-1631-4DEE-8798-405E057C6FF6}</a:tableStyleId>
              </a:tblPr>
              <a:tblGrid>
                <a:gridCol w="439550"/>
                <a:gridCol w="439550"/>
                <a:gridCol w="439550"/>
              </a:tblGrid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7"/>
          <p:cNvGraphicFramePr/>
          <p:nvPr/>
        </p:nvGraphicFramePr>
        <p:xfrm>
          <a:off x="1184675" y="258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{488548AA-1631-4DEE-8798-405E057C6FF6}</a:tableStyleId>
              </a:tblPr>
              <a:tblGrid>
                <a:gridCol w="439550"/>
                <a:gridCol w="439550"/>
                <a:gridCol w="439550"/>
              </a:tblGrid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Google Shape;110;p17"/>
          <p:cNvGraphicFramePr/>
          <p:nvPr/>
        </p:nvGraphicFramePr>
        <p:xfrm>
          <a:off x="1337075" y="27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{488548AA-1631-4DEE-8798-405E057C6FF6}</a:tableStyleId>
              </a:tblPr>
              <a:tblGrid>
                <a:gridCol w="439550"/>
                <a:gridCol w="439550"/>
                <a:gridCol w="439550"/>
              </a:tblGrid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Google Shape;111;p17"/>
          <p:cNvGraphicFramePr/>
          <p:nvPr/>
        </p:nvGraphicFramePr>
        <p:xfrm>
          <a:off x="1489475" y="288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{488548AA-1631-4DEE-8798-405E057C6FF6}</a:tableStyleId>
              </a:tblPr>
              <a:tblGrid>
                <a:gridCol w="439550"/>
                <a:gridCol w="439550"/>
                <a:gridCol w="439550"/>
              </a:tblGrid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Google Shape;112;p17"/>
          <p:cNvGraphicFramePr/>
          <p:nvPr/>
        </p:nvGraphicFramePr>
        <p:xfrm>
          <a:off x="1641875" y="30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{488548AA-1631-4DEE-8798-405E057C6FF6}</a:tableStyleId>
              </a:tblPr>
              <a:tblGrid>
                <a:gridCol w="439550"/>
                <a:gridCol w="439550"/>
                <a:gridCol w="439550"/>
              </a:tblGrid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17"/>
          <p:cNvGraphicFramePr/>
          <p:nvPr/>
        </p:nvGraphicFramePr>
        <p:xfrm>
          <a:off x="1794275" y="31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{488548AA-1631-4DEE-8798-405E057C6FF6}</a:tableStyleId>
              </a:tblPr>
              <a:tblGrid>
                <a:gridCol w="439550"/>
                <a:gridCol w="439550"/>
                <a:gridCol w="439550"/>
              </a:tblGrid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14" name="Google Shape;114;p17"/>
          <p:cNvCxnSpPr/>
          <p:nvPr/>
        </p:nvCxnSpPr>
        <p:spPr>
          <a:xfrm>
            <a:off x="2657475" y="2571750"/>
            <a:ext cx="5682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3032525" y="25240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 =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572000" y="2505600"/>
            <a:ext cx="372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pieces of evidence are put into storage in the order they come in, preserving stimulus &amp; action information, but lining all information up together in temporal order.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125" y="0"/>
            <a:ext cx="9144000" cy="1275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Methods: The reinforcement learning (RL)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505700"/>
            <a:ext cx="8378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(value) learner, with forgetting &amp; incremental updates: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baseline="-25000" lang="en"/>
              <a:t>t</a:t>
            </a:r>
            <a:r>
              <a:rPr lang="en"/>
              <a:t>(s,c) = </a:t>
            </a:r>
            <a:r>
              <a:rPr lang="en"/>
              <a:t>Q</a:t>
            </a:r>
            <a:r>
              <a:rPr baseline="-25000" lang="en"/>
              <a:t>t</a:t>
            </a:r>
            <a:r>
              <a:rPr lang="en"/>
              <a:t>(s,c) + α*(r - </a:t>
            </a:r>
            <a:r>
              <a:rPr lang="en"/>
              <a:t>Q</a:t>
            </a:r>
            <a:r>
              <a:rPr baseline="-25000" lang="en"/>
              <a:t>t-1</a:t>
            </a:r>
            <a:r>
              <a:rPr lang="en"/>
              <a:t>(s,c))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s is the stimulus at hand, c is the button response (classification), α is the RL learning rate, and r is the reward just seen (0 or 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 values also decay back to their initial values (Q</a:t>
            </a:r>
            <a:r>
              <a:rPr baseline="-25000" lang="en"/>
              <a:t>init</a:t>
            </a:r>
            <a:r>
              <a:rPr lang="en"/>
              <a:t>) with time through a </a:t>
            </a:r>
            <a:r>
              <a:rPr i="1" lang="en"/>
              <a:t>forget </a:t>
            </a:r>
            <a:r>
              <a:rPr lang="en"/>
              <a:t>parameter: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Q = Q - </a:t>
            </a:r>
            <a:r>
              <a:rPr i="1" lang="en"/>
              <a:t>forget</a:t>
            </a:r>
            <a:r>
              <a:rPr lang="en"/>
              <a:t>*(Q - </a:t>
            </a:r>
            <a:r>
              <a:rPr lang="en"/>
              <a:t>Q</a:t>
            </a:r>
            <a:r>
              <a:rPr baseline="-25000" lang="en"/>
              <a:t>init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both RL and BI models, choices are made with a softmax procedure, with inverse temperature parameter ꞵ.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125" y="0"/>
            <a:ext cx="9144000" cy="1275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Human learning curves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3752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 = 35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Subjects learn correct actions very quickly in blocks with more reliable feedback and small set size.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clear effects of both set size and uncertainty in </a:t>
            </a:r>
            <a:r>
              <a:rPr lang="en"/>
              <a:t>asymptotic</a:t>
            </a:r>
            <a:r>
              <a:rPr lang="en"/>
              <a:t> accuracy, as well as speed of learning.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66041" l="0" r="0" t="0"/>
          <a:stretch/>
        </p:blipFill>
        <p:spPr>
          <a:xfrm>
            <a:off x="311700" y="1299722"/>
            <a:ext cx="4245636" cy="30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619625" y="4581900"/>
            <a:ext cx="252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Thanks to Prof Anne Collins for these data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hoto of Anne Collins"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225" y="3274525"/>
            <a:ext cx="1468050" cy="13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125" y="0"/>
            <a:ext cx="9144000" cy="1275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Results: Model comparison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25" y="2102500"/>
            <a:ext cx="8839200" cy="197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25" y="4339825"/>
            <a:ext cx="9144000" cy="8037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title"/>
          </p:nvPr>
        </p:nvSpPr>
        <p:spPr>
          <a:xfrm>
            <a:off x="258150" y="44227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Results: Simulated learning curves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37083" l="0" r="0" t="0"/>
          <a:stretch/>
        </p:blipFill>
        <p:spPr>
          <a:xfrm>
            <a:off x="1311300" y="1"/>
            <a:ext cx="3232818" cy="433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7868" l="0" r="0" t="63703"/>
          <a:stretch/>
        </p:blipFill>
        <p:spPr>
          <a:xfrm>
            <a:off x="4643250" y="2326225"/>
            <a:ext cx="3215725" cy="195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66342" l="0" r="0" t="0"/>
          <a:stretch/>
        </p:blipFill>
        <p:spPr>
          <a:xfrm>
            <a:off x="4634700" y="0"/>
            <a:ext cx="3232825" cy="232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