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0" autoAdjust="0"/>
    <p:restoredTop sz="94647" autoAdjust="0"/>
  </p:normalViewPr>
  <p:slideViewPr>
    <p:cSldViewPr>
      <p:cViewPr>
        <p:scale>
          <a:sx n="45" d="100"/>
          <a:sy n="45" d="100"/>
        </p:scale>
        <p:origin x="5432" y="3120"/>
      </p:cViewPr>
      <p:guideLst>
        <p:guide orient="horz" pos="10368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163" y="0"/>
            <a:ext cx="30353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D2A02-BA2D-F748-A7F0-8EF1DA740F06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1288" y="1162050"/>
            <a:ext cx="4181475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AB1CC-EAED-4C45-964B-2423A816F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1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AB1CC-EAED-4C45-964B-2423A816F1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7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3159680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3" y="0"/>
            <a:ext cx="73152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2156400"/>
            <a:ext cx="43891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0233600" y="32329437"/>
            <a:ext cx="3548062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FFFFFF"/>
                </a:solidFill>
                <a:latin typeface="+mn-lt"/>
                <a:ea typeface="Droid Serif"/>
                <a:cs typeface="Droid Serif"/>
                <a:sym typeface="Droid Serif"/>
              </a:rPr>
              <a:t>Printed by SJU Print Services</a:t>
            </a:r>
            <a:endParaRPr lang="en" sz="2000" dirty="0">
              <a:solidFill>
                <a:srgbClr val="FFFFFF"/>
              </a:solidFill>
              <a:latin typeface="+mn-lt"/>
              <a:ea typeface="Droid Serif"/>
              <a:cs typeface="Droid Serif"/>
              <a:sym typeface="Droid Serif"/>
            </a:endParaRPr>
          </a:p>
        </p:txBody>
      </p: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5715000" y="181690"/>
            <a:ext cx="32918400" cy="204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800" b="1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NFL-Picks</a:t>
            </a:r>
            <a:endParaRPr lang="en-US" sz="8800" b="1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5486400" y="2095500"/>
            <a:ext cx="32918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Colin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Deckert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Lou </a:t>
            </a:r>
            <a:r>
              <a:rPr lang="en-US" sz="5400" dirty="0" err="1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Dignam</a:t>
            </a:r>
            <a:r>
              <a:rPr lang="en-US" sz="54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; Sean Monahan</a:t>
            </a:r>
            <a:endParaRPr lang="en-US" sz="5400" baseline="30000" dirty="0" smtClean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50800" dist="50800" dir="54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Saint Joseph’s University, Department of Computer Science</a:t>
            </a:r>
            <a:endParaRPr lang="en-US" sz="4000" dirty="0">
              <a:solidFill>
                <a:schemeClr val="bg1"/>
              </a:solidFill>
              <a:effectLst>
                <a:outerShdw blurRad="50800" dist="50800" dir="54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463040" y="5638800"/>
            <a:ext cx="13167360" cy="815607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The NFL season lasts 17 weeks, with 30 teams. Our project </a:t>
            </a:r>
            <a:r>
              <a:rPr lang="en-US" sz="2800" dirty="0" smtClean="0">
                <a:latin typeface="Calibri"/>
                <a:cs typeface="Calibri"/>
              </a:rPr>
              <a:t>is </a:t>
            </a:r>
            <a:r>
              <a:rPr lang="en-US" sz="2800" dirty="0">
                <a:latin typeface="Calibri"/>
                <a:cs typeface="Calibri"/>
              </a:rPr>
              <a:t>a website that hosts user-made pools.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Users </a:t>
            </a:r>
            <a:r>
              <a:rPr lang="en-US" sz="2800" dirty="0">
                <a:latin typeface="Calibri"/>
                <a:cs typeface="Calibri"/>
              </a:rPr>
              <a:t>will use on site credits to buy into a </a:t>
            </a:r>
            <a:r>
              <a:rPr lang="en-US" sz="2800" dirty="0" smtClean="0">
                <a:latin typeface="Calibri"/>
                <a:cs typeface="Calibri"/>
              </a:rPr>
              <a:t>pool.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user chooses </a:t>
            </a:r>
            <a:r>
              <a:rPr lang="en-US" sz="2800" dirty="0">
                <a:latin typeface="Calibri"/>
                <a:cs typeface="Calibri"/>
              </a:rPr>
              <a:t>one team every week that they have not yet </a:t>
            </a:r>
            <a:r>
              <a:rPr lang="en-US" sz="2800" dirty="0" smtClean="0">
                <a:latin typeface="Calibri"/>
                <a:cs typeface="Calibri"/>
              </a:rPr>
              <a:t>chosen.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Once </a:t>
            </a:r>
            <a:r>
              <a:rPr lang="en-US" sz="2800" dirty="0">
                <a:latin typeface="Calibri"/>
                <a:cs typeface="Calibri"/>
              </a:rPr>
              <a:t>they choose this team, they may not choose the team again for the rest of that season for that pool.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that team wins, </a:t>
            </a:r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user earns the same amount of points as that team scored. 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If </a:t>
            </a:r>
            <a:r>
              <a:rPr lang="en-US" sz="2800" dirty="0">
                <a:latin typeface="Calibri"/>
                <a:cs typeface="Calibri"/>
              </a:rPr>
              <a:t>the team the user chose loses, the user scores 0 points</a:t>
            </a:r>
            <a:r>
              <a:rPr lang="en-US" sz="2800" dirty="0" smtClean="0">
                <a:latin typeface="Calibri"/>
                <a:cs typeface="Calibri"/>
              </a:rPr>
              <a:t>.</a:t>
            </a:r>
          </a:p>
          <a:p>
            <a:r>
              <a:rPr lang="en-US" sz="2800" dirty="0" smtClean="0">
                <a:latin typeface="Calibri"/>
                <a:cs typeface="Calibri"/>
              </a:rPr>
              <a:t> </a:t>
            </a:r>
          </a:p>
          <a:p>
            <a:r>
              <a:rPr lang="en-US" sz="2800" dirty="0" smtClean="0">
                <a:latin typeface="Calibri"/>
                <a:cs typeface="Calibri"/>
              </a:rPr>
              <a:t>At </a:t>
            </a:r>
            <a:r>
              <a:rPr lang="en-US" sz="2800" dirty="0">
                <a:latin typeface="Calibri"/>
                <a:cs typeface="Calibri"/>
              </a:rPr>
              <a:t>the end of the season, the user with the most points wins the pool</a:t>
            </a:r>
            <a:r>
              <a:rPr lang="en-US" sz="2800" dirty="0" smtClean="0">
                <a:latin typeface="Calibri"/>
                <a:cs typeface="Calibri"/>
              </a:rPr>
              <a:t>. 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The </a:t>
            </a:r>
            <a:r>
              <a:rPr lang="en-US" sz="2800" dirty="0">
                <a:latin typeface="Calibri"/>
                <a:cs typeface="Calibri"/>
              </a:rPr>
              <a:t>total credits </a:t>
            </a:r>
            <a:r>
              <a:rPr lang="en-US" sz="2800" dirty="0" smtClean="0">
                <a:latin typeface="Calibri"/>
                <a:cs typeface="Calibri"/>
              </a:rPr>
              <a:t>in the pot will </a:t>
            </a:r>
            <a:r>
              <a:rPr lang="en-US" sz="2800" dirty="0">
                <a:latin typeface="Calibri"/>
                <a:cs typeface="Calibri"/>
              </a:rPr>
              <a:t>be divided up fairly between the </a:t>
            </a:r>
            <a:r>
              <a:rPr lang="en-US" sz="2800" dirty="0">
                <a:latin typeface="Calibri"/>
                <a:cs typeface="Calibri"/>
              </a:rPr>
              <a:t>top 3 scoring </a:t>
            </a:r>
            <a:r>
              <a:rPr lang="en-US" sz="2800" dirty="0" smtClean="0">
                <a:latin typeface="Calibri"/>
                <a:cs typeface="Calibri"/>
              </a:rPr>
              <a:t>users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6304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Rules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5361920" y="14933770"/>
            <a:ext cx="13167360" cy="72327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an open-source front-end web framework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contains CSS design templates for common HTML elements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This made designing our site simple and straightforward and resulted in a clean look that is easy to view and understand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Also, since </a:t>
            </a:r>
            <a:r>
              <a:rPr lang="en-US" sz="3200" b="1" dirty="0" smtClean="0">
                <a:latin typeface="Calibri" pitchFamily="34" charset="0"/>
              </a:rPr>
              <a:t>Bootstrap </a:t>
            </a:r>
            <a:r>
              <a:rPr lang="en-US" sz="3200" dirty="0" smtClean="0">
                <a:latin typeface="Calibri" pitchFamily="34" charset="0"/>
              </a:rPr>
              <a:t>is open-source, there are a variety of plugins that have been made for it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These plugins allowed us to </a:t>
            </a:r>
            <a:r>
              <a:rPr lang="en-US" sz="3200" dirty="0">
                <a:latin typeface="Calibri" pitchFamily="34" charset="0"/>
              </a:rPr>
              <a:t>add some functionality that would have taken much more </a:t>
            </a:r>
            <a:r>
              <a:rPr lang="en-US" sz="3200" dirty="0" smtClean="0">
                <a:latin typeface="Calibri" pitchFamily="34" charset="0"/>
              </a:rPr>
              <a:t>time and effort if we were to write the code for them on our own</a:t>
            </a:r>
            <a:endParaRPr lang="en-US" sz="3200" dirty="0" smtClean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46304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Storing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5361920" y="5638800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is a widely used scripting language that </a:t>
            </a:r>
            <a:r>
              <a:rPr lang="en-US" sz="3200" dirty="0">
                <a:latin typeface="Calibri" pitchFamily="34" charset="0"/>
              </a:rPr>
              <a:t>can be easily used to connect to a database and retrieve the data stored in it.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can also be embedded into HTML, which is the standard mark-up language used to create webpages. 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Therefore, </a:t>
            </a:r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allowed us to easily fetch the data from our database and display it on our site</a:t>
            </a:r>
            <a:r>
              <a:rPr lang="en-US" sz="3200" b="1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We also chose </a:t>
            </a:r>
            <a:r>
              <a:rPr lang="en-US" sz="3200" b="1" dirty="0">
                <a:latin typeface="Calibri" pitchFamily="34" charset="0"/>
              </a:rPr>
              <a:t>PHP </a:t>
            </a:r>
            <a:r>
              <a:rPr lang="en-US" sz="3200" dirty="0">
                <a:latin typeface="Calibri" pitchFamily="34" charset="0"/>
              </a:rPr>
              <a:t>because it has built-in tools designed specifically for connecting and retrieving data from a </a:t>
            </a:r>
            <a:r>
              <a:rPr lang="en-US" sz="3200" b="1" dirty="0">
                <a:latin typeface="Calibri" pitchFamily="34" charset="0"/>
              </a:rPr>
              <a:t>MySQL </a:t>
            </a:r>
            <a:r>
              <a:rPr lang="en-US" sz="3200" dirty="0">
                <a:latin typeface="Calibri" pitchFamily="34" charset="0"/>
              </a:rPr>
              <a:t>database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PHP </a:t>
            </a:r>
            <a:r>
              <a:rPr lang="en-US" sz="3200" dirty="0" smtClean="0">
                <a:latin typeface="Calibri" pitchFamily="34" charset="0"/>
              </a:rPr>
              <a:t>acted as a seamless link between our data and our front-end user interface.</a:t>
            </a:r>
            <a:endParaRPr lang="en-US" sz="3200" b="1" dirty="0" smtClean="0">
              <a:latin typeface="Calibri" pitchFamily="34" charset="0"/>
            </a:endParaRPr>
          </a:p>
          <a:p>
            <a:pPr eaLnBrk="1" hangingPunct="1"/>
            <a:endParaRPr lang="en-US" sz="3200" b="1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361920" y="5007665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Displaying the Data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803600" y="5715000"/>
            <a:ext cx="13167360" cy="82176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is a programming language that serves as one of three core technologies in </a:t>
            </a:r>
            <a:r>
              <a:rPr lang="en-US" sz="3200" dirty="0">
                <a:latin typeface="Calibri" pitchFamily="34" charset="0"/>
              </a:rPr>
              <a:t>w</a:t>
            </a:r>
            <a:r>
              <a:rPr lang="en-US" sz="3200" dirty="0" smtClean="0">
                <a:latin typeface="Calibri" pitchFamily="34" charset="0"/>
              </a:rPr>
              <a:t>eb development, the other two being HTML and CSS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allowed us to make our web pages more dynamic and easy to use</a:t>
            </a:r>
          </a:p>
          <a:p>
            <a:pPr eaLnBrk="1" hangingPunct="1"/>
            <a:endParaRPr lang="en-US" sz="3200" b="1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It can be used to manipulate the HTML DOM, allowing us to change our web pages on the fly without having to reload the page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Moreover, manipulating the HTML DOM became especially easy with the use of </a:t>
            </a:r>
            <a:r>
              <a:rPr lang="en-US" sz="3200" b="1" dirty="0" smtClean="0">
                <a:latin typeface="Calibri" pitchFamily="34" charset="0"/>
              </a:rPr>
              <a:t>jQuery</a:t>
            </a:r>
            <a:r>
              <a:rPr lang="en-US" sz="3200" dirty="0" smtClean="0">
                <a:latin typeface="Calibri" pitchFamily="34" charset="0"/>
              </a:rPr>
              <a:t>, a cross-platform </a:t>
            </a:r>
            <a:r>
              <a:rPr lang="en-US" sz="3200" b="1" dirty="0" smtClean="0">
                <a:latin typeface="Calibri" pitchFamily="34" charset="0"/>
              </a:rPr>
              <a:t>JavaScript </a:t>
            </a:r>
            <a:r>
              <a:rPr lang="en-US" sz="3200" dirty="0" smtClean="0">
                <a:latin typeface="Calibri" pitchFamily="34" charset="0"/>
              </a:rPr>
              <a:t>library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 smtClean="0">
                <a:latin typeface="Calibri" pitchFamily="34" charset="0"/>
              </a:rPr>
              <a:t>jQuery </a:t>
            </a:r>
            <a:r>
              <a:rPr lang="en-US" sz="3200" dirty="0" smtClean="0">
                <a:latin typeface="Calibri" pitchFamily="34" charset="0"/>
              </a:rPr>
              <a:t>combined with Ajax calls allowed us to retrieve data from our database and dynamically display that data on our web pages asynchronously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803600" y="50292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Making it User Friendly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8879800" y="14935200"/>
            <a:ext cx="13167360" cy="67403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Calibri" pitchFamily="34" charset="0"/>
              </a:rPr>
              <a:t>We took a lot of inspiration from similar fantasy sports sites such as </a:t>
            </a:r>
            <a:r>
              <a:rPr lang="en-US" sz="3200" b="1" dirty="0" smtClean="0">
                <a:latin typeface="Calibri" pitchFamily="34" charset="0"/>
              </a:rPr>
              <a:t>Yahoo </a:t>
            </a:r>
            <a:r>
              <a:rPr lang="en-US" sz="3200" dirty="0" smtClean="0">
                <a:latin typeface="Calibri" pitchFamily="34" charset="0"/>
              </a:rPr>
              <a:t>and </a:t>
            </a:r>
            <a:r>
              <a:rPr lang="en-US" sz="3200" b="1" dirty="0" smtClean="0">
                <a:latin typeface="Calibri" pitchFamily="34" charset="0"/>
              </a:rPr>
              <a:t>ESPN</a:t>
            </a:r>
            <a:endParaRPr lang="en-US" sz="3200" dirty="0" smtClean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 layout for the page where the user submits their picks was inspired by </a:t>
            </a:r>
            <a:r>
              <a:rPr lang="en-US" sz="3200" b="1" dirty="0" smtClean="0">
                <a:latin typeface="Calibri" pitchFamily="34" charset="0"/>
              </a:rPr>
              <a:t>Yahoo’s Pro Football </a:t>
            </a:r>
            <a:r>
              <a:rPr lang="en-US" sz="3200" b="1" dirty="0" err="1" smtClean="0">
                <a:latin typeface="Calibri" pitchFamily="34" charset="0"/>
              </a:rPr>
              <a:t>Pick’em</a:t>
            </a:r>
            <a:r>
              <a:rPr lang="en-US" sz="3200" dirty="0" smtClean="0">
                <a:latin typeface="Calibri" pitchFamily="34" charset="0"/>
              </a:rPr>
              <a:t>, which offers a simple, visually appealing design that makes it easy for the user to perform this core function of the site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 smtClean="0">
                <a:latin typeface="Calibri" pitchFamily="34" charset="0"/>
              </a:rPr>
              <a:t>The inclusion of </a:t>
            </a:r>
            <a:r>
              <a:rPr lang="en-US" sz="3200" smtClean="0">
                <a:latin typeface="Calibri" pitchFamily="34" charset="0"/>
              </a:rPr>
              <a:t>a Twitter feed </a:t>
            </a:r>
            <a:r>
              <a:rPr lang="en-US" sz="3200" dirty="0" smtClean="0">
                <a:latin typeface="Calibri" pitchFamily="34" charset="0"/>
              </a:rPr>
              <a:t>on the home page was inspired by </a:t>
            </a:r>
            <a:r>
              <a:rPr lang="en-US" sz="3200" b="1" dirty="0" smtClean="0">
                <a:latin typeface="Calibri" pitchFamily="34" charset="0"/>
              </a:rPr>
              <a:t>ESPN’s </a:t>
            </a:r>
            <a:r>
              <a:rPr lang="en-US" sz="3200" dirty="0" smtClean="0">
                <a:latin typeface="Calibri" pitchFamily="34" charset="0"/>
              </a:rPr>
              <a:t>inclusion of a news feed on their fantasy sports home page, which </a:t>
            </a:r>
            <a:r>
              <a:rPr lang="en-US" sz="3200" smtClean="0">
                <a:latin typeface="Calibri" pitchFamily="34" charset="0"/>
              </a:rPr>
              <a:t>provides users </a:t>
            </a:r>
            <a:r>
              <a:rPr lang="en-US" sz="3200" dirty="0" smtClean="0">
                <a:latin typeface="Calibri" pitchFamily="34" charset="0"/>
              </a:rPr>
              <a:t>with valuable information without the inconvenience of having to leave </a:t>
            </a:r>
            <a:r>
              <a:rPr lang="en-US" sz="3200" smtClean="0">
                <a:latin typeface="Calibri" pitchFamily="34" charset="0"/>
              </a:rPr>
              <a:t>the site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879800" y="1424940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Taking Inspiration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872885"/>
              </p:ext>
            </p:extLst>
          </p:nvPr>
        </p:nvGraphicFramePr>
        <p:xfrm>
          <a:off x="15417460" y="25538739"/>
          <a:ext cx="13157540" cy="55922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89385"/>
                <a:gridCol w="3289385"/>
                <a:gridCol w="3289385"/>
                <a:gridCol w="3289385"/>
              </a:tblGrid>
              <a:tr h="798896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Heading</a:t>
                      </a:r>
                      <a:endParaRPr lang="en-US" sz="2800" dirty="0"/>
                    </a:p>
                  </a:txBody>
                  <a:tcPr marL="125336" marR="125336" marT="35251" marB="3525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800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790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4001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356</a:t>
                      </a:r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856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290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228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134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238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954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875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976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324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325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301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  <a:tr h="79889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Item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199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137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186</a:t>
                      </a:r>
                      <a:endParaRPr lang="en-US" sz="2800" dirty="0"/>
                    </a:p>
                  </a:txBody>
                  <a:tcPr marL="125336" marR="125336" marT="35251" marB="35251" anchor="ctr"/>
                </a:tc>
              </a:tr>
            </a:tbl>
          </a:graphicData>
        </a:graphic>
      </p:graphicFrame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63040" y="14935203"/>
            <a:ext cx="13167360" cy="77251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365760" tIns="457200" rIns="365760" bIns="36576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+mn-lt"/>
              </a:rPr>
              <a:t>We chose to use a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database to store our data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 commonly used database technology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offers scalability and flexibility. Meaning it is capable of supporting both small amounts of data and extremely large amounts of data.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is also fast and easy to manage. This allowed </a:t>
            </a:r>
            <a:r>
              <a:rPr lang="en-US" sz="3200" dirty="0" smtClean="0">
                <a:latin typeface="+mn-lt"/>
              </a:rPr>
              <a:t>us </a:t>
            </a:r>
            <a:r>
              <a:rPr lang="en-US" sz="3200" dirty="0" smtClean="0">
                <a:latin typeface="+mn-lt"/>
              </a:rPr>
              <a:t>to quickly get our database up and running and place more focus on the design and functionality of our site.</a:t>
            </a: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dirty="0" smtClean="0">
                <a:latin typeface="+mn-lt"/>
              </a:rPr>
              <a:t>The simple management tools </a:t>
            </a:r>
            <a:r>
              <a:rPr lang="en-US" sz="3200" b="1" dirty="0" smtClean="0">
                <a:latin typeface="+mn-lt"/>
              </a:rPr>
              <a:t>MySQL </a:t>
            </a:r>
            <a:r>
              <a:rPr lang="en-US" sz="3200" dirty="0" smtClean="0">
                <a:latin typeface="+mn-lt"/>
              </a:rPr>
              <a:t>provides also allowed us to easily test and evolve our database as we discovered what was needed to implement the features we desired.</a:t>
            </a:r>
            <a:endParaRPr lang="en-US" sz="3200" b="1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361920" y="14247970"/>
            <a:ext cx="1316736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Giving it Style</a:t>
            </a:r>
            <a:endParaRPr lang="en-US" sz="4400" b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49" name="Picture 178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1800" y="28129474"/>
            <a:ext cx="4114800" cy="2848707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79" descr="Pictur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0" y="28129536"/>
            <a:ext cx="4114800" cy="284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2928263" y="31184431"/>
            <a:ext cx="3847824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</a:t>
            </a:r>
            <a:r>
              <a:rPr lang="en-US" sz="2400" dirty="0">
                <a:latin typeface="Calibri" pitchFamily="34" charset="0"/>
              </a:rPr>
              <a:t>Calibri.</a:t>
            </a:r>
          </a:p>
        </p:txBody>
      </p:sp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9100461" y="31184431"/>
            <a:ext cx="3847824" cy="43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</a:t>
            </a:r>
            <a:r>
              <a:rPr lang="en-US" sz="2400" dirty="0">
                <a:latin typeface="Calibri" pitchFamily="34" charset="0"/>
              </a:rPr>
              <a:t>Calibri.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353800" y="-34824"/>
            <a:ext cx="11036300" cy="3291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8400" y="0"/>
            <a:ext cx="10772612" cy="32918400"/>
          </a:xfrm>
          <a:prstGeom prst="rect">
            <a:avLst/>
          </a:prstGeom>
        </p:spPr>
      </p:pic>
      <p:pic>
        <p:nvPicPr>
          <p:cNvPr id="38" name="Picture 3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1084" y="30054268"/>
            <a:ext cx="2481076" cy="24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1495" y="30054267"/>
            <a:ext cx="2464859" cy="24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233172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Screenshots can go down here</a:t>
            </a:r>
            <a:endParaRPr lang="en-US" dirty="0"/>
          </a:p>
        </p:txBody>
      </p:sp>
      <p:pic>
        <p:nvPicPr>
          <p:cNvPr id="8" name="Picture 7" descr="sju_red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Picture 40" descr="sju_red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0" y="533400"/>
            <a:ext cx="3124200" cy="313969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733</Words>
  <Application>Microsoft Macintosh PowerPoint</Application>
  <PresentationFormat>Custom</PresentationFormat>
  <Paragraphs>96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Sean</cp:lastModifiedBy>
  <cp:revision>108</cp:revision>
  <cp:lastPrinted>2013-02-12T02:21:55Z</cp:lastPrinted>
  <dcterms:created xsi:type="dcterms:W3CDTF">2013-02-10T21:14:48Z</dcterms:created>
  <dcterms:modified xsi:type="dcterms:W3CDTF">2017-04-03T23:58:19Z</dcterms:modified>
</cp:coreProperties>
</file>