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7004050" cy="9290050"/>
  <p:defaultTextStyle>
    <a:defPPr>
      <a:defRPr lang="en-US"/>
    </a:defPPr>
    <a:lvl1pPr marL="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1pPr>
    <a:lvl2pPr marL="164564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2pPr>
    <a:lvl3pPr marL="329127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3pPr>
    <a:lvl4pPr marL="493691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4pPr>
    <a:lvl5pPr marL="658255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5pPr>
    <a:lvl6pPr marL="822819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6pPr>
    <a:lvl7pPr marL="9873837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7pPr>
    <a:lvl8pPr marL="1151947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8pPr>
    <a:lvl9pPr marL="1316511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368">
          <p15:clr>
            <a:srgbClr val="A4A3A4"/>
          </p15:clr>
        </p15:guide>
        <p15:guide id="2" pos="139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0" autoAdjust="0"/>
    <p:restoredTop sz="94647" autoAdjust="0"/>
  </p:normalViewPr>
  <p:slideViewPr>
    <p:cSldViewPr>
      <p:cViewPr>
        <p:scale>
          <a:sx n="30" d="100"/>
          <a:sy n="30" d="100"/>
        </p:scale>
        <p:origin x="324" y="1470"/>
      </p:cViewPr>
      <p:guideLst>
        <p:guide orient="horz" pos="10368"/>
        <p:guide pos="139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163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D2A02-BA2D-F748-A7F0-8EF1DA740F06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1288" y="1162050"/>
            <a:ext cx="4181475" cy="31353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70400"/>
            <a:ext cx="5603875" cy="36591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491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163" y="882491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AB1CC-EAED-4C45-964B-2423A816F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1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AB1CC-EAED-4C45-964B-2423A816F1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7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3159680" y="0"/>
            <a:ext cx="73152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3" y="0"/>
            <a:ext cx="73152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43891200" cy="411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32156400"/>
            <a:ext cx="438912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0233600" y="32329437"/>
            <a:ext cx="3548062" cy="415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eaLnBrk="1" hangingPunct="1">
              <a:lnSpc>
                <a:spcPct val="115000"/>
              </a:lnSpc>
              <a:spcBef>
                <a:spcPts val="0"/>
              </a:spcBef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  <a:ea typeface="Droid Serif"/>
                <a:cs typeface="Droid Serif"/>
                <a:sym typeface="Droid Serif"/>
              </a:rPr>
              <a:t>Printed by SJU Print Services</a:t>
            </a:r>
            <a:endParaRPr lang="en" sz="2000" dirty="0">
              <a:solidFill>
                <a:srgbClr val="FFFFFF"/>
              </a:solidFill>
              <a:latin typeface="+mn-lt"/>
              <a:ea typeface="Droid Serif"/>
              <a:cs typeface="Droid Serif"/>
              <a:sym typeface="Droid Serif"/>
            </a:endParaRPr>
          </a:p>
        </p:txBody>
      </p:sp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329128" tIns="164564" rIns="329128" bIns="164564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3"/>
          </a:xfrm>
          <a:prstGeom prst="rect">
            <a:avLst/>
          </a:prstGeom>
        </p:spPr>
        <p:txBody>
          <a:bodyPr vert="horz" lIns="329128" tIns="164564" rIns="329128" bIns="164564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3"/>
            <a:ext cx="102412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l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3"/>
            <a:ext cx="138988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ct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3"/>
            <a:ext cx="102412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3291279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2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83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525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6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209" indent="-342842" algn="l" defTabSz="329127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905101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665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342297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7936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64564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29127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93691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58255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22819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873837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51947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316511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5715000" y="181690"/>
            <a:ext cx="32918400" cy="2046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342842" rIns="137137" bIns="342842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8800" b="1" dirty="0" smtClean="0">
                <a:solidFill>
                  <a:schemeClr val="bg1"/>
                </a:solidFill>
                <a:effectLst>
                  <a:outerShdw blurRad="50800" dist="50800" dir="54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NFL-Picks</a:t>
            </a:r>
            <a:endParaRPr lang="en-US" sz="8800" b="1" dirty="0">
              <a:solidFill>
                <a:schemeClr val="bg1"/>
              </a:solidFill>
              <a:effectLst>
                <a:outerShdw blurRad="50800" dist="50800" dir="5400000" algn="tl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5486400" y="2095500"/>
            <a:ext cx="329184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137137" rIns="137137" bIns="137137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5400" dirty="0" smtClean="0">
                <a:solidFill>
                  <a:schemeClr val="bg1"/>
                </a:solidFill>
                <a:effectLst>
                  <a:outerShdw blurRad="50800" dist="50800" dir="54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Colin </a:t>
            </a:r>
            <a:r>
              <a:rPr lang="en-US" sz="5400" dirty="0" err="1" smtClean="0">
                <a:solidFill>
                  <a:schemeClr val="bg1"/>
                </a:solidFill>
                <a:effectLst>
                  <a:outerShdw blurRad="50800" dist="50800" dir="54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Deckert</a:t>
            </a:r>
            <a:r>
              <a:rPr lang="en-US" sz="5400" dirty="0" smtClean="0">
                <a:solidFill>
                  <a:schemeClr val="bg1"/>
                </a:solidFill>
                <a:effectLst>
                  <a:outerShdw blurRad="50800" dist="50800" dir="54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; Lou </a:t>
            </a:r>
            <a:r>
              <a:rPr lang="en-US" sz="5400" dirty="0" err="1" smtClean="0">
                <a:solidFill>
                  <a:schemeClr val="bg1"/>
                </a:solidFill>
                <a:effectLst>
                  <a:outerShdw blurRad="50800" dist="50800" dir="54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Dignam</a:t>
            </a:r>
            <a:r>
              <a:rPr lang="en-US" sz="5400" dirty="0" smtClean="0">
                <a:solidFill>
                  <a:schemeClr val="bg1"/>
                </a:solidFill>
                <a:effectLst>
                  <a:outerShdw blurRad="50800" dist="50800" dir="54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; Sean Monahan</a:t>
            </a:r>
            <a:endParaRPr lang="en-US" sz="5400" baseline="30000" dirty="0" smtClean="0">
              <a:solidFill>
                <a:schemeClr val="bg1"/>
              </a:solidFill>
              <a:effectLst>
                <a:outerShdw blurRad="50800" dist="50800" dir="5400000" algn="tl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  <a:p>
            <a:pPr algn="ctr" eaLnBrk="1" hangingPunct="1">
              <a:spcBef>
                <a:spcPts val="1200"/>
              </a:spcBef>
            </a:pPr>
            <a:r>
              <a:rPr lang="en-US" sz="4000" dirty="0" smtClean="0">
                <a:solidFill>
                  <a:schemeClr val="bg1"/>
                </a:solidFill>
                <a:effectLst>
                  <a:outerShdw blurRad="50800" dist="50800" dir="54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Saint Joseph’s University, Department of Computer Science</a:t>
            </a:r>
            <a:endParaRPr lang="en-US" sz="4000" dirty="0">
              <a:solidFill>
                <a:schemeClr val="bg1"/>
              </a:solidFill>
              <a:effectLst>
                <a:outerShdw blurRad="50800" dist="50800" dir="5400000" algn="tl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463040" y="5638800"/>
            <a:ext cx="13167360" cy="815607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365760" tIns="457200" rIns="365760" bIns="36576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dirty="0">
                <a:latin typeface="Calibri"/>
                <a:cs typeface="Calibri"/>
              </a:rPr>
              <a:t>The NFL season lasts 17 weeks, with 30 teams. Our project </a:t>
            </a:r>
            <a:r>
              <a:rPr lang="en-US" sz="2800" dirty="0" smtClean="0">
                <a:latin typeface="Calibri"/>
                <a:cs typeface="Calibri"/>
              </a:rPr>
              <a:t>is </a:t>
            </a:r>
            <a:r>
              <a:rPr lang="en-US" sz="2800" dirty="0">
                <a:latin typeface="Calibri"/>
                <a:cs typeface="Calibri"/>
              </a:rPr>
              <a:t>a website that hosts user-made pools. </a:t>
            </a:r>
            <a:endParaRPr lang="en-US" sz="2800" dirty="0" smtClean="0">
              <a:latin typeface="Calibri"/>
              <a:cs typeface="Calibri"/>
            </a:endParaRP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Users </a:t>
            </a:r>
            <a:r>
              <a:rPr lang="en-US" sz="2800" dirty="0">
                <a:latin typeface="Calibri"/>
                <a:cs typeface="Calibri"/>
              </a:rPr>
              <a:t>will use on site credits to buy into a </a:t>
            </a:r>
            <a:r>
              <a:rPr lang="en-US" sz="2800" dirty="0" smtClean="0">
                <a:latin typeface="Calibri"/>
                <a:cs typeface="Calibri"/>
              </a:rPr>
              <a:t>pool.</a:t>
            </a: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The user chooses </a:t>
            </a:r>
            <a:r>
              <a:rPr lang="en-US" sz="2800" dirty="0">
                <a:latin typeface="Calibri"/>
                <a:cs typeface="Calibri"/>
              </a:rPr>
              <a:t>one team every week that they have not yet </a:t>
            </a:r>
            <a:r>
              <a:rPr lang="en-US" sz="2800" dirty="0" smtClean="0">
                <a:latin typeface="Calibri"/>
                <a:cs typeface="Calibri"/>
              </a:rPr>
              <a:t>chosen.</a:t>
            </a:r>
          </a:p>
          <a:p>
            <a:r>
              <a:rPr lang="en-US" sz="2800" dirty="0" smtClean="0">
                <a:latin typeface="Calibri"/>
                <a:cs typeface="Calibri"/>
              </a:rPr>
              <a:t> </a:t>
            </a:r>
          </a:p>
          <a:p>
            <a:r>
              <a:rPr lang="en-US" sz="2800" dirty="0" smtClean="0">
                <a:latin typeface="Calibri"/>
                <a:cs typeface="Calibri"/>
              </a:rPr>
              <a:t>Once </a:t>
            </a:r>
            <a:r>
              <a:rPr lang="en-US" sz="2800" dirty="0">
                <a:latin typeface="Calibri"/>
                <a:cs typeface="Calibri"/>
              </a:rPr>
              <a:t>they choose this team, they may not choose the team again for the rest of that season for that pool. </a:t>
            </a:r>
            <a:endParaRPr lang="en-US" sz="2800" dirty="0" smtClean="0">
              <a:latin typeface="Calibri"/>
              <a:cs typeface="Calibri"/>
            </a:endParaRP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If </a:t>
            </a:r>
            <a:r>
              <a:rPr lang="en-US" sz="2800" dirty="0">
                <a:latin typeface="Calibri"/>
                <a:cs typeface="Calibri"/>
              </a:rPr>
              <a:t>that team wins, </a:t>
            </a:r>
            <a:r>
              <a:rPr lang="en-US" sz="2800" dirty="0" smtClean="0">
                <a:latin typeface="Calibri"/>
                <a:cs typeface="Calibri"/>
              </a:rPr>
              <a:t>the </a:t>
            </a:r>
            <a:r>
              <a:rPr lang="en-US" sz="2800" dirty="0">
                <a:latin typeface="Calibri"/>
                <a:cs typeface="Calibri"/>
              </a:rPr>
              <a:t>user earns the same amount of points as that team scored. </a:t>
            </a:r>
            <a:endParaRPr lang="en-US" sz="2800" dirty="0" smtClean="0">
              <a:latin typeface="Calibri"/>
              <a:cs typeface="Calibri"/>
            </a:endParaRP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If </a:t>
            </a:r>
            <a:r>
              <a:rPr lang="en-US" sz="2800" dirty="0">
                <a:latin typeface="Calibri"/>
                <a:cs typeface="Calibri"/>
              </a:rPr>
              <a:t>the team the user chose loses, the user scores 0 points</a:t>
            </a:r>
            <a:r>
              <a:rPr lang="en-US" sz="2800" dirty="0" smtClean="0">
                <a:latin typeface="Calibri"/>
                <a:cs typeface="Calibri"/>
              </a:rPr>
              <a:t>.</a:t>
            </a:r>
          </a:p>
          <a:p>
            <a:r>
              <a:rPr lang="en-US" sz="2800" dirty="0" smtClean="0">
                <a:latin typeface="Calibri"/>
                <a:cs typeface="Calibri"/>
              </a:rPr>
              <a:t> </a:t>
            </a:r>
          </a:p>
          <a:p>
            <a:r>
              <a:rPr lang="en-US" sz="2800" dirty="0" smtClean="0">
                <a:latin typeface="Calibri"/>
                <a:cs typeface="Calibri"/>
              </a:rPr>
              <a:t>At </a:t>
            </a:r>
            <a:r>
              <a:rPr lang="en-US" sz="2800" dirty="0">
                <a:latin typeface="Calibri"/>
                <a:cs typeface="Calibri"/>
              </a:rPr>
              <a:t>the end of the season, the user with the most points wins the pool</a:t>
            </a:r>
            <a:r>
              <a:rPr lang="en-US" sz="2800" dirty="0" smtClean="0">
                <a:latin typeface="Calibri"/>
                <a:cs typeface="Calibri"/>
              </a:rPr>
              <a:t>. </a:t>
            </a: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The </a:t>
            </a:r>
            <a:r>
              <a:rPr lang="en-US" sz="2800" dirty="0">
                <a:latin typeface="Calibri"/>
                <a:cs typeface="Calibri"/>
              </a:rPr>
              <a:t>total credits </a:t>
            </a:r>
            <a:r>
              <a:rPr lang="en-US" sz="2800" dirty="0" smtClean="0">
                <a:latin typeface="Calibri"/>
                <a:cs typeface="Calibri"/>
              </a:rPr>
              <a:t>in the pot will </a:t>
            </a:r>
            <a:r>
              <a:rPr lang="en-US" sz="2800" dirty="0">
                <a:latin typeface="Calibri"/>
                <a:cs typeface="Calibri"/>
              </a:rPr>
              <a:t>be divided up fairly between the top 3 scoring </a:t>
            </a:r>
            <a:r>
              <a:rPr lang="en-US" sz="2800" dirty="0" smtClean="0">
                <a:latin typeface="Calibri"/>
                <a:cs typeface="Calibri"/>
              </a:rPr>
              <a:t>users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63040" y="5007665"/>
            <a:ext cx="1316736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The Rules</a:t>
            </a:r>
            <a:endParaRPr lang="en-US" sz="44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15" name="Text Box 194"/>
          <p:cNvSpPr txBox="1">
            <a:spLocks noChangeArrowheads="1"/>
          </p:cNvSpPr>
          <p:nvPr/>
        </p:nvSpPr>
        <p:spPr bwMode="auto">
          <a:xfrm>
            <a:off x="15361920" y="14933770"/>
            <a:ext cx="13167360" cy="723274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365760" tIns="457200" rIns="365760" bIns="36576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 dirty="0" smtClean="0">
                <a:latin typeface="Calibri" pitchFamily="34" charset="0"/>
              </a:rPr>
              <a:t>Bootstrap </a:t>
            </a:r>
            <a:r>
              <a:rPr lang="en-US" sz="3200" dirty="0" smtClean="0">
                <a:latin typeface="Calibri" pitchFamily="34" charset="0"/>
              </a:rPr>
              <a:t>is an open-source front-end web framework</a:t>
            </a: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r>
              <a:rPr lang="en-US" sz="3200" b="1" dirty="0" smtClean="0">
                <a:latin typeface="Calibri" pitchFamily="34" charset="0"/>
              </a:rPr>
              <a:t>Bootstrap </a:t>
            </a:r>
            <a:r>
              <a:rPr lang="en-US" sz="3200" dirty="0" smtClean="0">
                <a:latin typeface="Calibri" pitchFamily="34" charset="0"/>
              </a:rPr>
              <a:t>contains CSS design templates for common HTML elements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 smtClean="0">
                <a:latin typeface="Calibri" pitchFamily="34" charset="0"/>
              </a:rPr>
              <a:t>This made designing our site simple and straightforward and resulted in a clean look that is easy to view and understand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 smtClean="0">
                <a:latin typeface="Calibri" pitchFamily="34" charset="0"/>
              </a:rPr>
              <a:t>Also, since </a:t>
            </a:r>
            <a:r>
              <a:rPr lang="en-US" sz="3200" b="1" dirty="0" smtClean="0">
                <a:latin typeface="Calibri" pitchFamily="34" charset="0"/>
              </a:rPr>
              <a:t>Bootstrap </a:t>
            </a:r>
            <a:r>
              <a:rPr lang="en-US" sz="3200" dirty="0" smtClean="0">
                <a:latin typeface="Calibri" pitchFamily="34" charset="0"/>
              </a:rPr>
              <a:t>is open-source, there are a variety of plugins that have been made for it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 smtClean="0">
                <a:latin typeface="Calibri" pitchFamily="34" charset="0"/>
              </a:rPr>
              <a:t>These plugins allowed us to </a:t>
            </a:r>
            <a:r>
              <a:rPr lang="en-US" sz="3200" dirty="0">
                <a:latin typeface="Calibri" pitchFamily="34" charset="0"/>
              </a:rPr>
              <a:t>add some functionality that would have taken much more </a:t>
            </a:r>
            <a:r>
              <a:rPr lang="en-US" sz="3200" dirty="0" smtClean="0">
                <a:latin typeface="Calibri" pitchFamily="34" charset="0"/>
              </a:rPr>
              <a:t>time and effort if we were to write the code for them on our own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463040" y="14249400"/>
            <a:ext cx="1316736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Storing the Data</a:t>
            </a:r>
            <a:endParaRPr lang="en-US" sz="44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13" name="Text Box 192"/>
          <p:cNvSpPr txBox="1">
            <a:spLocks noChangeArrowheads="1"/>
          </p:cNvSpPr>
          <p:nvPr/>
        </p:nvSpPr>
        <p:spPr bwMode="auto">
          <a:xfrm>
            <a:off x="15361920" y="5638800"/>
            <a:ext cx="13167360" cy="821763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365760" tIns="457200" rIns="365760" bIns="36576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 dirty="0" smtClean="0">
                <a:latin typeface="Calibri" pitchFamily="34" charset="0"/>
              </a:rPr>
              <a:t>PHP </a:t>
            </a:r>
            <a:r>
              <a:rPr lang="en-US" sz="3200" dirty="0" smtClean="0">
                <a:latin typeface="Calibri" pitchFamily="34" charset="0"/>
              </a:rPr>
              <a:t>is a widely used scripting language that </a:t>
            </a:r>
            <a:r>
              <a:rPr lang="en-US" sz="3200" dirty="0">
                <a:latin typeface="Calibri" pitchFamily="34" charset="0"/>
              </a:rPr>
              <a:t>can be easily used to connect to a database and retrieve the data stored in it.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b="1" dirty="0" smtClean="0">
                <a:latin typeface="Calibri" pitchFamily="34" charset="0"/>
              </a:rPr>
              <a:t>PHP </a:t>
            </a:r>
            <a:r>
              <a:rPr lang="en-US" sz="3200" dirty="0" smtClean="0">
                <a:latin typeface="Calibri" pitchFamily="34" charset="0"/>
              </a:rPr>
              <a:t>can also be embedded into HTML, which is the standard mark-up language used to create webpages. </a:t>
            </a: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r>
              <a:rPr lang="en-US" sz="3200" dirty="0" smtClean="0">
                <a:latin typeface="Calibri" pitchFamily="34" charset="0"/>
              </a:rPr>
              <a:t>Therefore, </a:t>
            </a:r>
            <a:r>
              <a:rPr lang="en-US" sz="3200" b="1" dirty="0" smtClean="0">
                <a:latin typeface="Calibri" pitchFamily="34" charset="0"/>
              </a:rPr>
              <a:t>PHP </a:t>
            </a:r>
            <a:r>
              <a:rPr lang="en-US" sz="3200" dirty="0" smtClean="0">
                <a:latin typeface="Calibri" pitchFamily="34" charset="0"/>
              </a:rPr>
              <a:t>allowed us to easily fetch the data from our database and display it on our site</a:t>
            </a:r>
            <a:r>
              <a:rPr lang="en-US" sz="3200" b="1" dirty="0" smtClean="0">
                <a:latin typeface="Calibri" pitchFamily="34" charset="0"/>
              </a:rPr>
              <a:t>.</a:t>
            </a: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We also chose </a:t>
            </a:r>
            <a:r>
              <a:rPr lang="en-US" sz="3200" b="1" dirty="0">
                <a:latin typeface="Calibri" pitchFamily="34" charset="0"/>
              </a:rPr>
              <a:t>PHP </a:t>
            </a:r>
            <a:r>
              <a:rPr lang="en-US" sz="3200" dirty="0">
                <a:latin typeface="Calibri" pitchFamily="34" charset="0"/>
              </a:rPr>
              <a:t>because it has built-in tools designed specifically for connecting and retrieving data from a </a:t>
            </a:r>
            <a:r>
              <a:rPr lang="en-US" sz="3200" b="1" dirty="0">
                <a:latin typeface="Calibri" pitchFamily="34" charset="0"/>
              </a:rPr>
              <a:t>MySQL </a:t>
            </a:r>
            <a:r>
              <a:rPr lang="en-US" sz="3200" dirty="0">
                <a:latin typeface="Calibri" pitchFamily="34" charset="0"/>
              </a:rPr>
              <a:t>database</a:t>
            </a:r>
            <a:r>
              <a:rPr lang="en-US" sz="3200" dirty="0" smtClean="0">
                <a:latin typeface="Calibri" pitchFamily="34" charset="0"/>
              </a:rPr>
              <a:t>.</a:t>
            </a:r>
            <a:endParaRPr lang="en-US" sz="3200" b="1" dirty="0" smtClean="0">
              <a:latin typeface="Calibri" pitchFamily="34" charset="0"/>
            </a:endParaRP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r>
              <a:rPr lang="en-US" sz="3200" b="1" dirty="0" smtClean="0">
                <a:latin typeface="Calibri" pitchFamily="34" charset="0"/>
              </a:rPr>
              <a:t>PHP </a:t>
            </a:r>
            <a:r>
              <a:rPr lang="en-US" sz="3200" dirty="0" smtClean="0">
                <a:latin typeface="Calibri" pitchFamily="34" charset="0"/>
              </a:rPr>
              <a:t>acted as a seamless link between our data and our front-end user interface.</a:t>
            </a:r>
            <a:endParaRPr lang="en-US" sz="3200" b="1" dirty="0" smtClean="0">
              <a:latin typeface="Calibri" pitchFamily="34" charset="0"/>
            </a:endParaRPr>
          </a:p>
          <a:p>
            <a:pPr eaLnBrk="1" hangingPunct="1"/>
            <a:endParaRPr lang="en-US" sz="3200" b="1" dirty="0"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361920" y="5007665"/>
            <a:ext cx="1316736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Displaying the Data</a:t>
            </a:r>
            <a:endParaRPr lang="en-US" sz="44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12" name="Text Box 191"/>
          <p:cNvSpPr txBox="1">
            <a:spLocks noChangeArrowheads="1"/>
          </p:cNvSpPr>
          <p:nvPr/>
        </p:nvSpPr>
        <p:spPr bwMode="auto">
          <a:xfrm>
            <a:off x="28803600" y="5715000"/>
            <a:ext cx="13167360" cy="821763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365760" tIns="457200" rIns="365760" bIns="36576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 dirty="0" smtClean="0">
                <a:latin typeface="Calibri" pitchFamily="34" charset="0"/>
              </a:rPr>
              <a:t>JavaScript </a:t>
            </a:r>
            <a:r>
              <a:rPr lang="en-US" sz="3200" dirty="0" smtClean="0">
                <a:latin typeface="Calibri" pitchFamily="34" charset="0"/>
              </a:rPr>
              <a:t>is a programming language that serves as one of three core technologies in </a:t>
            </a:r>
            <a:r>
              <a:rPr lang="en-US" sz="3200" dirty="0">
                <a:latin typeface="Calibri" pitchFamily="34" charset="0"/>
              </a:rPr>
              <a:t>w</a:t>
            </a:r>
            <a:r>
              <a:rPr lang="en-US" sz="3200" dirty="0" smtClean="0">
                <a:latin typeface="Calibri" pitchFamily="34" charset="0"/>
              </a:rPr>
              <a:t>eb development, the other two being HTML and CSS</a:t>
            </a: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r>
              <a:rPr lang="en-US" sz="3200" b="1" dirty="0" smtClean="0">
                <a:latin typeface="Calibri" pitchFamily="34" charset="0"/>
              </a:rPr>
              <a:t>JavaScript </a:t>
            </a:r>
            <a:r>
              <a:rPr lang="en-US" sz="3200" dirty="0" smtClean="0">
                <a:latin typeface="Calibri" pitchFamily="34" charset="0"/>
              </a:rPr>
              <a:t>allowed us to make our web pages more dynamic and easy to use</a:t>
            </a: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r>
              <a:rPr lang="en-US" sz="3200" dirty="0" smtClean="0">
                <a:latin typeface="Calibri" pitchFamily="34" charset="0"/>
              </a:rPr>
              <a:t>It can be used to manipulate the HTML DOM, allowing us to change our web pages on the fly without having to reload the page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 smtClean="0">
                <a:latin typeface="Calibri" pitchFamily="34" charset="0"/>
              </a:rPr>
              <a:t>Moreover, manipulating the HTML DOM became especially easy with the use of </a:t>
            </a:r>
            <a:r>
              <a:rPr lang="en-US" sz="3200" b="1" dirty="0" smtClean="0">
                <a:latin typeface="Calibri" pitchFamily="34" charset="0"/>
              </a:rPr>
              <a:t>jQuery</a:t>
            </a:r>
            <a:r>
              <a:rPr lang="en-US" sz="3200" dirty="0" smtClean="0">
                <a:latin typeface="Calibri" pitchFamily="34" charset="0"/>
              </a:rPr>
              <a:t>, a cross-platform </a:t>
            </a:r>
            <a:r>
              <a:rPr lang="en-US" sz="3200" b="1" dirty="0" smtClean="0">
                <a:latin typeface="Calibri" pitchFamily="34" charset="0"/>
              </a:rPr>
              <a:t>JavaScript </a:t>
            </a:r>
            <a:r>
              <a:rPr lang="en-US" sz="3200" dirty="0" smtClean="0">
                <a:latin typeface="Calibri" pitchFamily="34" charset="0"/>
              </a:rPr>
              <a:t>library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b="1" dirty="0" smtClean="0">
                <a:latin typeface="Calibri" pitchFamily="34" charset="0"/>
              </a:rPr>
              <a:t>jQuery </a:t>
            </a:r>
            <a:r>
              <a:rPr lang="en-US" sz="3200" dirty="0" smtClean="0">
                <a:latin typeface="Calibri" pitchFamily="34" charset="0"/>
              </a:rPr>
              <a:t>combined with Ajax calls allowed us to retrieve data from our database and dynamically display that data on our web pages asynchronously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8803600" y="5029200"/>
            <a:ext cx="1316736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Making it User Friendly</a:t>
            </a:r>
            <a:endParaRPr lang="en-US" sz="44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14" name="Text Box 193"/>
          <p:cNvSpPr txBox="1">
            <a:spLocks noChangeArrowheads="1"/>
          </p:cNvSpPr>
          <p:nvPr/>
        </p:nvSpPr>
        <p:spPr bwMode="auto">
          <a:xfrm>
            <a:off x="28879800" y="14935200"/>
            <a:ext cx="13167360" cy="6740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365760" tIns="457200" rIns="365760" bIns="36576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 smtClean="0">
                <a:latin typeface="Calibri" pitchFamily="34" charset="0"/>
              </a:rPr>
              <a:t>We took a lot of inspiration from similar fantasy sports sites such as </a:t>
            </a:r>
            <a:r>
              <a:rPr lang="en-US" sz="3200" b="1" dirty="0" smtClean="0">
                <a:latin typeface="Calibri" pitchFamily="34" charset="0"/>
              </a:rPr>
              <a:t>Yahoo </a:t>
            </a:r>
            <a:r>
              <a:rPr lang="en-US" sz="3200" dirty="0" smtClean="0">
                <a:latin typeface="Calibri" pitchFamily="34" charset="0"/>
              </a:rPr>
              <a:t>and </a:t>
            </a:r>
            <a:r>
              <a:rPr lang="en-US" sz="3200" b="1" dirty="0" smtClean="0">
                <a:latin typeface="Calibri" pitchFamily="34" charset="0"/>
              </a:rPr>
              <a:t>ESPN</a:t>
            </a:r>
            <a:endParaRPr lang="en-US" sz="3200" dirty="0" smtClean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 smtClean="0">
                <a:latin typeface="Calibri" pitchFamily="34" charset="0"/>
              </a:rPr>
              <a:t>The layout for the page where the user submits their picks was inspired by </a:t>
            </a:r>
            <a:r>
              <a:rPr lang="en-US" sz="3200" b="1" dirty="0" smtClean="0">
                <a:latin typeface="Calibri" pitchFamily="34" charset="0"/>
              </a:rPr>
              <a:t>Yahoo’s Pro Football </a:t>
            </a:r>
            <a:r>
              <a:rPr lang="en-US" sz="3200" b="1" dirty="0" err="1" smtClean="0">
                <a:latin typeface="Calibri" pitchFamily="34" charset="0"/>
              </a:rPr>
              <a:t>Pick’em</a:t>
            </a:r>
            <a:r>
              <a:rPr lang="en-US" sz="3200" dirty="0" smtClean="0">
                <a:latin typeface="Calibri" pitchFamily="34" charset="0"/>
              </a:rPr>
              <a:t>, which offers a simple, visually appealing design that makes it easy for the user to perform this core function of the site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 smtClean="0">
                <a:latin typeface="Calibri" pitchFamily="34" charset="0"/>
              </a:rPr>
              <a:t>The inclusion of </a:t>
            </a:r>
            <a:r>
              <a:rPr lang="en-US" sz="3200" smtClean="0">
                <a:latin typeface="Calibri" pitchFamily="34" charset="0"/>
              </a:rPr>
              <a:t>a Twitter feed </a:t>
            </a:r>
            <a:r>
              <a:rPr lang="en-US" sz="3200" dirty="0" smtClean="0">
                <a:latin typeface="Calibri" pitchFamily="34" charset="0"/>
              </a:rPr>
              <a:t>on the home page was inspired by </a:t>
            </a:r>
            <a:r>
              <a:rPr lang="en-US" sz="3200" b="1" dirty="0" smtClean="0">
                <a:latin typeface="Calibri" pitchFamily="34" charset="0"/>
              </a:rPr>
              <a:t>ESPN’s </a:t>
            </a:r>
            <a:r>
              <a:rPr lang="en-US" sz="3200" dirty="0" smtClean="0">
                <a:latin typeface="Calibri" pitchFamily="34" charset="0"/>
              </a:rPr>
              <a:t>inclusion of a news feed on their fantasy sports home page, which </a:t>
            </a:r>
            <a:r>
              <a:rPr lang="en-US" sz="3200" smtClean="0">
                <a:latin typeface="Calibri" pitchFamily="34" charset="0"/>
              </a:rPr>
              <a:t>provides users </a:t>
            </a:r>
            <a:r>
              <a:rPr lang="en-US" sz="3200" dirty="0" smtClean="0">
                <a:latin typeface="Calibri" pitchFamily="34" charset="0"/>
              </a:rPr>
              <a:t>with valuable information without the inconvenience of having to leave </a:t>
            </a:r>
            <a:r>
              <a:rPr lang="en-US" sz="3200" smtClean="0">
                <a:latin typeface="Calibri" pitchFamily="34" charset="0"/>
              </a:rPr>
              <a:t>the site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879800" y="14249400"/>
            <a:ext cx="1316736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Taking Inspiration</a:t>
            </a:r>
            <a:endParaRPr lang="en-US" sz="44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11" name="Text Box 190"/>
          <p:cNvSpPr txBox="1">
            <a:spLocks noChangeArrowheads="1"/>
          </p:cNvSpPr>
          <p:nvPr/>
        </p:nvSpPr>
        <p:spPr bwMode="auto">
          <a:xfrm>
            <a:off x="1463040" y="14935203"/>
            <a:ext cx="13167360" cy="772519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365760" tIns="457200" rIns="365760" bIns="36576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 smtClean="0">
                <a:latin typeface="+mn-lt"/>
              </a:rPr>
              <a:t>We chose to use a </a:t>
            </a:r>
            <a:r>
              <a:rPr lang="en-US" sz="3200" b="1" dirty="0" smtClean="0">
                <a:latin typeface="+mn-lt"/>
              </a:rPr>
              <a:t>MySQL </a:t>
            </a:r>
            <a:r>
              <a:rPr lang="en-US" sz="3200" dirty="0" smtClean="0">
                <a:latin typeface="+mn-lt"/>
              </a:rPr>
              <a:t>database to store our data</a:t>
            </a: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r>
              <a:rPr lang="en-US" sz="3200" b="1" dirty="0" smtClean="0">
                <a:latin typeface="+mn-lt"/>
              </a:rPr>
              <a:t>MySQL </a:t>
            </a:r>
            <a:r>
              <a:rPr lang="en-US" sz="3200" dirty="0" smtClean="0">
                <a:latin typeface="+mn-lt"/>
              </a:rPr>
              <a:t>is a commonly used database technology</a:t>
            </a:r>
          </a:p>
          <a:p>
            <a:pPr eaLnBrk="1" hangingPunct="1"/>
            <a:endParaRPr lang="en-US" sz="3200" b="1" dirty="0">
              <a:latin typeface="+mn-lt"/>
            </a:endParaRPr>
          </a:p>
          <a:p>
            <a:pPr eaLnBrk="1" hangingPunct="1"/>
            <a:r>
              <a:rPr lang="en-US" sz="3200" b="1" dirty="0" smtClean="0">
                <a:latin typeface="+mn-lt"/>
              </a:rPr>
              <a:t>MySQL </a:t>
            </a:r>
            <a:r>
              <a:rPr lang="en-US" sz="3200" dirty="0" smtClean="0">
                <a:latin typeface="+mn-lt"/>
              </a:rPr>
              <a:t>offers scalability and flexibility. Meaning it is capable of supporting both small amounts of data and extremely large amounts of data.</a:t>
            </a:r>
          </a:p>
          <a:p>
            <a:pPr eaLnBrk="1" hangingPunct="1"/>
            <a:endParaRPr lang="en-US" sz="3200" b="1" dirty="0">
              <a:latin typeface="+mn-lt"/>
            </a:endParaRPr>
          </a:p>
          <a:p>
            <a:pPr eaLnBrk="1" hangingPunct="1"/>
            <a:r>
              <a:rPr lang="en-US" sz="3200" b="1" dirty="0" smtClean="0">
                <a:latin typeface="+mn-lt"/>
              </a:rPr>
              <a:t>MySQL </a:t>
            </a:r>
            <a:r>
              <a:rPr lang="en-US" sz="3200" dirty="0" smtClean="0">
                <a:latin typeface="+mn-lt"/>
              </a:rPr>
              <a:t>is also fast and easy to manage. This allowed us to quickly get our database up and running and place more focus on the design and functionality of our site.</a:t>
            </a:r>
          </a:p>
          <a:p>
            <a:pPr eaLnBrk="1" hangingPunct="1"/>
            <a:endParaRPr lang="en-US" sz="3200" b="1" dirty="0">
              <a:latin typeface="+mn-lt"/>
            </a:endParaRPr>
          </a:p>
          <a:p>
            <a:pPr eaLnBrk="1" hangingPunct="1"/>
            <a:r>
              <a:rPr lang="en-US" sz="3200" dirty="0" smtClean="0">
                <a:latin typeface="+mn-lt"/>
              </a:rPr>
              <a:t>The simple management tools </a:t>
            </a:r>
            <a:r>
              <a:rPr lang="en-US" sz="3200" b="1" dirty="0" smtClean="0">
                <a:latin typeface="+mn-lt"/>
              </a:rPr>
              <a:t>MySQL </a:t>
            </a:r>
            <a:r>
              <a:rPr lang="en-US" sz="3200" dirty="0" smtClean="0">
                <a:latin typeface="+mn-lt"/>
              </a:rPr>
              <a:t>provides also allowed us to easily test and evolve our database as we discovered what was needed to implement the features we desired.</a:t>
            </a:r>
            <a:endParaRPr lang="en-US" sz="3200" b="1" dirty="0">
              <a:latin typeface="+mn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361920" y="14247970"/>
            <a:ext cx="1316736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Giving it Style</a:t>
            </a:r>
            <a:endParaRPr lang="en-US" sz="44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51" name="Text Box 180"/>
          <p:cNvSpPr txBox="1">
            <a:spLocks noChangeArrowheads="1"/>
          </p:cNvSpPr>
          <p:nvPr/>
        </p:nvSpPr>
        <p:spPr bwMode="auto">
          <a:xfrm>
            <a:off x="7062969" y="31067410"/>
            <a:ext cx="1967502" cy="561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 dirty="0" smtClean="0">
                <a:latin typeface="Calibri" pitchFamily="34" charset="0"/>
              </a:rPr>
              <a:t>Join a pool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52" name="Text Box 181"/>
          <p:cNvSpPr txBox="1">
            <a:spLocks noChangeArrowheads="1"/>
          </p:cNvSpPr>
          <p:nvPr/>
        </p:nvSpPr>
        <p:spPr bwMode="auto">
          <a:xfrm>
            <a:off x="20723077" y="31067411"/>
            <a:ext cx="2902245" cy="561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 dirty="0" smtClean="0">
                <a:latin typeface="Calibri" pitchFamily="34" charset="0"/>
              </a:rPr>
              <a:t>Make your Picks</a:t>
            </a:r>
            <a:endParaRPr lang="en-US" sz="3200" dirty="0"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353800" y="-34824"/>
            <a:ext cx="11036300" cy="3291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8400" y="0"/>
            <a:ext cx="10772612" cy="32918400"/>
          </a:xfrm>
          <a:prstGeom prst="rect">
            <a:avLst/>
          </a:prstGeom>
        </p:spPr>
      </p:pic>
      <p:pic>
        <p:nvPicPr>
          <p:cNvPr id="38" name="Picture 3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51084" y="30054268"/>
            <a:ext cx="2481076" cy="2481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38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81495" y="30054267"/>
            <a:ext cx="2464859" cy="2464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sju_red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33400"/>
            <a:ext cx="3124200" cy="31396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1" name="Picture 40" descr="sju_red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0" y="533400"/>
            <a:ext cx="3124200" cy="31396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6" name="Picture 2" descr="C:\Users\Lou\Desktop\join_s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173" y="23450459"/>
            <a:ext cx="13397091" cy="677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ou\Desktop\picks_ss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6518" y="23432066"/>
            <a:ext cx="13258164" cy="677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 Box 181"/>
          <p:cNvSpPr txBox="1">
            <a:spLocks noChangeArrowheads="1"/>
          </p:cNvSpPr>
          <p:nvPr/>
        </p:nvSpPr>
        <p:spPr bwMode="auto">
          <a:xfrm>
            <a:off x="34774571" y="31004970"/>
            <a:ext cx="1447800" cy="563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 dirty="0" smtClean="0">
                <a:latin typeface="Calibri" pitchFamily="34" charset="0"/>
              </a:rPr>
              <a:t>Win!</a:t>
            </a:r>
            <a:endParaRPr lang="en-US" sz="3200" dirty="0">
              <a:latin typeface="Calibri" pitchFamily="34" charset="0"/>
            </a:endParaRPr>
          </a:p>
        </p:txBody>
      </p:sp>
      <p:pic>
        <p:nvPicPr>
          <p:cNvPr id="1029" name="Picture 5" descr="C:\Users\Lou\Desktop\win_ss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4528" y="23432065"/>
            <a:ext cx="13107887" cy="662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8375</TotalTime>
  <Words>675</Words>
  <Application>Microsoft Office PowerPoint</Application>
  <PresentationFormat>Custom</PresentationFormat>
  <Paragraphs>69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36x48</dc:title>
  <dc:creator>Jay Larson</dc:creator>
  <dc:description>Quality poster printing
www.genigraphics.com
1-800-790-4001</dc:description>
  <cp:lastModifiedBy>Lou Dignam</cp:lastModifiedBy>
  <cp:revision>111</cp:revision>
  <cp:lastPrinted>2013-02-12T02:21:55Z</cp:lastPrinted>
  <dcterms:created xsi:type="dcterms:W3CDTF">2013-02-10T21:14:48Z</dcterms:created>
  <dcterms:modified xsi:type="dcterms:W3CDTF">2017-04-05T16:51:26Z</dcterms:modified>
</cp:coreProperties>
</file>