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57" r:id="rId3"/>
    <p:sldId id="256" r:id="rId4"/>
    <p:sldId id="258" r:id="rId5"/>
    <p:sldId id="260" r:id="rId6"/>
    <p:sldId id="259"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61"/>
    <p:restoredTop sz="94734"/>
  </p:normalViewPr>
  <p:slideViewPr>
    <p:cSldViewPr snapToGrid="0">
      <p:cViewPr>
        <p:scale>
          <a:sx n="123" d="100"/>
          <a:sy n="123" d="100"/>
        </p:scale>
        <p:origin x="256"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106A-7F3B-E39C-0ECF-D7DF6A48B42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43AF00D-9009-58D1-41C7-91343CCAA9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2468908-A90F-74B0-EBE5-679D91EE9D5D}"/>
              </a:ext>
            </a:extLst>
          </p:cNvPr>
          <p:cNvSpPr>
            <a:spLocks noGrp="1"/>
          </p:cNvSpPr>
          <p:nvPr>
            <p:ph type="dt" sz="half" idx="10"/>
          </p:nvPr>
        </p:nvSpPr>
        <p:spPr/>
        <p:txBody>
          <a:bodyPr/>
          <a:lstStyle/>
          <a:p>
            <a:fld id="{BCF32B5B-E998-D04E-8BA0-939E767CD523}" type="datetimeFigureOut">
              <a:rPr lang="en-GB" smtClean="0"/>
              <a:t>25/09/2023</a:t>
            </a:fld>
            <a:endParaRPr lang="en-GB"/>
          </a:p>
        </p:txBody>
      </p:sp>
      <p:sp>
        <p:nvSpPr>
          <p:cNvPr id="5" name="Footer Placeholder 4">
            <a:extLst>
              <a:ext uri="{FF2B5EF4-FFF2-40B4-BE49-F238E27FC236}">
                <a16:creationId xmlns:a16="http://schemas.microsoft.com/office/drawing/2014/main" id="{729A160E-2F10-5C40-74B1-0D36E5E019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8CE231-9874-1900-E047-8346324D4ED6}"/>
              </a:ext>
            </a:extLst>
          </p:cNvPr>
          <p:cNvSpPr>
            <a:spLocks noGrp="1"/>
          </p:cNvSpPr>
          <p:nvPr>
            <p:ph type="sldNum" sz="quarter" idx="12"/>
          </p:nvPr>
        </p:nvSpPr>
        <p:spPr/>
        <p:txBody>
          <a:bodyPr/>
          <a:lstStyle/>
          <a:p>
            <a:fld id="{DEBE3A65-D741-9346-8118-766391196456}" type="slidenum">
              <a:rPr lang="en-GB" smtClean="0"/>
              <a:t>‹#›</a:t>
            </a:fld>
            <a:endParaRPr lang="en-GB"/>
          </a:p>
        </p:txBody>
      </p:sp>
    </p:spTree>
    <p:extLst>
      <p:ext uri="{BB962C8B-B14F-4D97-AF65-F5344CB8AC3E}">
        <p14:creationId xmlns:p14="http://schemas.microsoft.com/office/powerpoint/2010/main" val="2831546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D4C4-06B6-34B7-3F02-3189FF81C3E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D912751-3325-6139-DD45-456B0627F19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120D370-99DB-6016-DFA6-15B176A3CE4C}"/>
              </a:ext>
            </a:extLst>
          </p:cNvPr>
          <p:cNvSpPr>
            <a:spLocks noGrp="1"/>
          </p:cNvSpPr>
          <p:nvPr>
            <p:ph type="dt" sz="half" idx="10"/>
          </p:nvPr>
        </p:nvSpPr>
        <p:spPr/>
        <p:txBody>
          <a:bodyPr/>
          <a:lstStyle/>
          <a:p>
            <a:fld id="{BCF32B5B-E998-D04E-8BA0-939E767CD523}" type="datetimeFigureOut">
              <a:rPr lang="en-GB" smtClean="0"/>
              <a:t>25/09/2023</a:t>
            </a:fld>
            <a:endParaRPr lang="en-GB"/>
          </a:p>
        </p:txBody>
      </p:sp>
      <p:sp>
        <p:nvSpPr>
          <p:cNvPr id="5" name="Footer Placeholder 4">
            <a:extLst>
              <a:ext uri="{FF2B5EF4-FFF2-40B4-BE49-F238E27FC236}">
                <a16:creationId xmlns:a16="http://schemas.microsoft.com/office/drawing/2014/main" id="{DA96BFF9-F08E-D19F-8AD3-9071C973C6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D2D0CB-1A58-B648-263D-872FE77A1986}"/>
              </a:ext>
            </a:extLst>
          </p:cNvPr>
          <p:cNvSpPr>
            <a:spLocks noGrp="1"/>
          </p:cNvSpPr>
          <p:nvPr>
            <p:ph type="sldNum" sz="quarter" idx="12"/>
          </p:nvPr>
        </p:nvSpPr>
        <p:spPr/>
        <p:txBody>
          <a:bodyPr/>
          <a:lstStyle/>
          <a:p>
            <a:fld id="{DEBE3A65-D741-9346-8118-766391196456}" type="slidenum">
              <a:rPr lang="en-GB" smtClean="0"/>
              <a:t>‹#›</a:t>
            </a:fld>
            <a:endParaRPr lang="en-GB"/>
          </a:p>
        </p:txBody>
      </p:sp>
    </p:spTree>
    <p:extLst>
      <p:ext uri="{BB962C8B-B14F-4D97-AF65-F5344CB8AC3E}">
        <p14:creationId xmlns:p14="http://schemas.microsoft.com/office/powerpoint/2010/main" val="163348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B81022-BA22-8ADB-A7D3-22D20A9D769B}"/>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B8B2C3BF-AFD8-CE62-2361-EDD8C14F373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8BA94A9-3490-4BF4-6C3D-BC110947BC88}"/>
              </a:ext>
            </a:extLst>
          </p:cNvPr>
          <p:cNvSpPr>
            <a:spLocks noGrp="1"/>
          </p:cNvSpPr>
          <p:nvPr>
            <p:ph type="dt" sz="half" idx="10"/>
          </p:nvPr>
        </p:nvSpPr>
        <p:spPr/>
        <p:txBody>
          <a:bodyPr/>
          <a:lstStyle/>
          <a:p>
            <a:fld id="{BCF32B5B-E998-D04E-8BA0-939E767CD523}" type="datetimeFigureOut">
              <a:rPr lang="en-GB" smtClean="0"/>
              <a:t>25/09/2023</a:t>
            </a:fld>
            <a:endParaRPr lang="en-GB"/>
          </a:p>
        </p:txBody>
      </p:sp>
      <p:sp>
        <p:nvSpPr>
          <p:cNvPr id="5" name="Footer Placeholder 4">
            <a:extLst>
              <a:ext uri="{FF2B5EF4-FFF2-40B4-BE49-F238E27FC236}">
                <a16:creationId xmlns:a16="http://schemas.microsoft.com/office/drawing/2014/main" id="{066BD57F-F99B-F79C-4312-E3DC1A8C42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C2F4F5-1FD3-B73E-8F0E-E2BCE640FA34}"/>
              </a:ext>
            </a:extLst>
          </p:cNvPr>
          <p:cNvSpPr>
            <a:spLocks noGrp="1"/>
          </p:cNvSpPr>
          <p:nvPr>
            <p:ph type="sldNum" sz="quarter" idx="12"/>
          </p:nvPr>
        </p:nvSpPr>
        <p:spPr/>
        <p:txBody>
          <a:bodyPr/>
          <a:lstStyle/>
          <a:p>
            <a:fld id="{DEBE3A65-D741-9346-8118-766391196456}" type="slidenum">
              <a:rPr lang="en-GB" smtClean="0"/>
              <a:t>‹#›</a:t>
            </a:fld>
            <a:endParaRPr lang="en-GB"/>
          </a:p>
        </p:txBody>
      </p:sp>
    </p:spTree>
    <p:extLst>
      <p:ext uri="{BB962C8B-B14F-4D97-AF65-F5344CB8AC3E}">
        <p14:creationId xmlns:p14="http://schemas.microsoft.com/office/powerpoint/2010/main" val="277450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FDE7-799A-C471-F467-1946F7B0EDB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E6BB8E9-D8A8-7C54-BD23-FB42CFE45A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B3D5DBC-690B-BED3-F4C3-4FEE4530F35C}"/>
              </a:ext>
            </a:extLst>
          </p:cNvPr>
          <p:cNvSpPr>
            <a:spLocks noGrp="1"/>
          </p:cNvSpPr>
          <p:nvPr>
            <p:ph type="dt" sz="half" idx="10"/>
          </p:nvPr>
        </p:nvSpPr>
        <p:spPr/>
        <p:txBody>
          <a:bodyPr/>
          <a:lstStyle/>
          <a:p>
            <a:fld id="{BCF32B5B-E998-D04E-8BA0-939E767CD523}" type="datetimeFigureOut">
              <a:rPr lang="en-GB" smtClean="0"/>
              <a:t>25/09/2023</a:t>
            </a:fld>
            <a:endParaRPr lang="en-GB"/>
          </a:p>
        </p:txBody>
      </p:sp>
      <p:sp>
        <p:nvSpPr>
          <p:cNvPr id="5" name="Footer Placeholder 4">
            <a:extLst>
              <a:ext uri="{FF2B5EF4-FFF2-40B4-BE49-F238E27FC236}">
                <a16:creationId xmlns:a16="http://schemas.microsoft.com/office/drawing/2014/main" id="{FA336581-1E7D-BBCF-132E-F6DE976A93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E74D88-6553-4BDB-7715-0C8FC47B6CF3}"/>
              </a:ext>
            </a:extLst>
          </p:cNvPr>
          <p:cNvSpPr>
            <a:spLocks noGrp="1"/>
          </p:cNvSpPr>
          <p:nvPr>
            <p:ph type="sldNum" sz="quarter" idx="12"/>
          </p:nvPr>
        </p:nvSpPr>
        <p:spPr/>
        <p:txBody>
          <a:bodyPr/>
          <a:lstStyle/>
          <a:p>
            <a:fld id="{DEBE3A65-D741-9346-8118-766391196456}" type="slidenum">
              <a:rPr lang="en-GB" smtClean="0"/>
              <a:t>‹#›</a:t>
            </a:fld>
            <a:endParaRPr lang="en-GB"/>
          </a:p>
        </p:txBody>
      </p:sp>
    </p:spTree>
    <p:extLst>
      <p:ext uri="{BB962C8B-B14F-4D97-AF65-F5344CB8AC3E}">
        <p14:creationId xmlns:p14="http://schemas.microsoft.com/office/powerpoint/2010/main" val="92732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5C446-2FBD-6EEE-A7BE-EA36DC1B19C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DE9BC60-241F-D62D-F208-9511D339A5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F8F01FE-F432-F21B-7232-C3D2413D33D7}"/>
              </a:ext>
            </a:extLst>
          </p:cNvPr>
          <p:cNvSpPr>
            <a:spLocks noGrp="1"/>
          </p:cNvSpPr>
          <p:nvPr>
            <p:ph type="dt" sz="half" idx="10"/>
          </p:nvPr>
        </p:nvSpPr>
        <p:spPr/>
        <p:txBody>
          <a:bodyPr/>
          <a:lstStyle/>
          <a:p>
            <a:fld id="{BCF32B5B-E998-D04E-8BA0-939E767CD523}" type="datetimeFigureOut">
              <a:rPr lang="en-GB" smtClean="0"/>
              <a:t>25/09/2023</a:t>
            </a:fld>
            <a:endParaRPr lang="en-GB"/>
          </a:p>
        </p:txBody>
      </p:sp>
      <p:sp>
        <p:nvSpPr>
          <p:cNvPr id="5" name="Footer Placeholder 4">
            <a:extLst>
              <a:ext uri="{FF2B5EF4-FFF2-40B4-BE49-F238E27FC236}">
                <a16:creationId xmlns:a16="http://schemas.microsoft.com/office/drawing/2014/main" id="{7619EDCB-5C22-8E5C-ADA6-0EFE8C0E00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441E95-3311-853B-0AC4-6A66CFC72559}"/>
              </a:ext>
            </a:extLst>
          </p:cNvPr>
          <p:cNvSpPr>
            <a:spLocks noGrp="1"/>
          </p:cNvSpPr>
          <p:nvPr>
            <p:ph type="sldNum" sz="quarter" idx="12"/>
          </p:nvPr>
        </p:nvSpPr>
        <p:spPr/>
        <p:txBody>
          <a:bodyPr/>
          <a:lstStyle/>
          <a:p>
            <a:fld id="{DEBE3A65-D741-9346-8118-766391196456}" type="slidenum">
              <a:rPr lang="en-GB" smtClean="0"/>
              <a:t>‹#›</a:t>
            </a:fld>
            <a:endParaRPr lang="en-GB"/>
          </a:p>
        </p:txBody>
      </p:sp>
    </p:spTree>
    <p:extLst>
      <p:ext uri="{BB962C8B-B14F-4D97-AF65-F5344CB8AC3E}">
        <p14:creationId xmlns:p14="http://schemas.microsoft.com/office/powerpoint/2010/main" val="324349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3B42-DC41-AA89-5738-1205EA8D182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133EC60-A0E5-80B3-B996-8A8312E3AFF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4B8DB77F-CB14-FAF9-4CE8-B4E020061B4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A52CB796-1F05-D8A0-374E-0879483C9C5E}"/>
              </a:ext>
            </a:extLst>
          </p:cNvPr>
          <p:cNvSpPr>
            <a:spLocks noGrp="1"/>
          </p:cNvSpPr>
          <p:nvPr>
            <p:ph type="dt" sz="half" idx="10"/>
          </p:nvPr>
        </p:nvSpPr>
        <p:spPr/>
        <p:txBody>
          <a:bodyPr/>
          <a:lstStyle/>
          <a:p>
            <a:fld id="{BCF32B5B-E998-D04E-8BA0-939E767CD523}" type="datetimeFigureOut">
              <a:rPr lang="en-GB" smtClean="0"/>
              <a:t>25/09/2023</a:t>
            </a:fld>
            <a:endParaRPr lang="en-GB"/>
          </a:p>
        </p:txBody>
      </p:sp>
      <p:sp>
        <p:nvSpPr>
          <p:cNvPr id="6" name="Footer Placeholder 5">
            <a:extLst>
              <a:ext uri="{FF2B5EF4-FFF2-40B4-BE49-F238E27FC236}">
                <a16:creationId xmlns:a16="http://schemas.microsoft.com/office/drawing/2014/main" id="{3C52B591-79BD-8080-FC12-7428653F5A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9DE616-A9FA-7CF4-D8D6-BD1B0B18522D}"/>
              </a:ext>
            </a:extLst>
          </p:cNvPr>
          <p:cNvSpPr>
            <a:spLocks noGrp="1"/>
          </p:cNvSpPr>
          <p:nvPr>
            <p:ph type="sldNum" sz="quarter" idx="12"/>
          </p:nvPr>
        </p:nvSpPr>
        <p:spPr/>
        <p:txBody>
          <a:bodyPr/>
          <a:lstStyle/>
          <a:p>
            <a:fld id="{DEBE3A65-D741-9346-8118-766391196456}" type="slidenum">
              <a:rPr lang="en-GB" smtClean="0"/>
              <a:t>‹#›</a:t>
            </a:fld>
            <a:endParaRPr lang="en-GB"/>
          </a:p>
        </p:txBody>
      </p:sp>
    </p:spTree>
    <p:extLst>
      <p:ext uri="{BB962C8B-B14F-4D97-AF65-F5344CB8AC3E}">
        <p14:creationId xmlns:p14="http://schemas.microsoft.com/office/powerpoint/2010/main" val="3812436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17A0F-AC27-6C65-3D68-153782B1A7F0}"/>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03B7EDD-5EC9-FF5D-B249-053CF2750F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80A8092-3494-5B1A-02C0-1B2B919C9B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266830E-FB81-4943-7BFF-7F35E1B6EB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5D24158-51C6-0D34-FDC5-C2A09941C01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3A5F44E-00F1-C00F-FE38-CEEBF5F9CC51}"/>
              </a:ext>
            </a:extLst>
          </p:cNvPr>
          <p:cNvSpPr>
            <a:spLocks noGrp="1"/>
          </p:cNvSpPr>
          <p:nvPr>
            <p:ph type="dt" sz="half" idx="10"/>
          </p:nvPr>
        </p:nvSpPr>
        <p:spPr/>
        <p:txBody>
          <a:bodyPr/>
          <a:lstStyle/>
          <a:p>
            <a:fld id="{BCF32B5B-E998-D04E-8BA0-939E767CD523}" type="datetimeFigureOut">
              <a:rPr lang="en-GB" smtClean="0"/>
              <a:t>25/09/2023</a:t>
            </a:fld>
            <a:endParaRPr lang="en-GB"/>
          </a:p>
        </p:txBody>
      </p:sp>
      <p:sp>
        <p:nvSpPr>
          <p:cNvPr id="8" name="Footer Placeholder 7">
            <a:extLst>
              <a:ext uri="{FF2B5EF4-FFF2-40B4-BE49-F238E27FC236}">
                <a16:creationId xmlns:a16="http://schemas.microsoft.com/office/drawing/2014/main" id="{6AEF5E4F-C608-D32E-1649-6D2DA33C153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C2A3453-F8D3-BE8C-5017-E2AC5E931ED3}"/>
              </a:ext>
            </a:extLst>
          </p:cNvPr>
          <p:cNvSpPr>
            <a:spLocks noGrp="1"/>
          </p:cNvSpPr>
          <p:nvPr>
            <p:ph type="sldNum" sz="quarter" idx="12"/>
          </p:nvPr>
        </p:nvSpPr>
        <p:spPr/>
        <p:txBody>
          <a:bodyPr/>
          <a:lstStyle/>
          <a:p>
            <a:fld id="{DEBE3A65-D741-9346-8118-766391196456}" type="slidenum">
              <a:rPr lang="en-GB" smtClean="0"/>
              <a:t>‹#›</a:t>
            </a:fld>
            <a:endParaRPr lang="en-GB"/>
          </a:p>
        </p:txBody>
      </p:sp>
    </p:spTree>
    <p:extLst>
      <p:ext uri="{BB962C8B-B14F-4D97-AF65-F5344CB8AC3E}">
        <p14:creationId xmlns:p14="http://schemas.microsoft.com/office/powerpoint/2010/main" val="371276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D06F-A170-EE57-04C6-8ED4B8E732C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F4F9FEBC-E9E0-374F-CA5E-C6260002362C}"/>
              </a:ext>
            </a:extLst>
          </p:cNvPr>
          <p:cNvSpPr>
            <a:spLocks noGrp="1"/>
          </p:cNvSpPr>
          <p:nvPr>
            <p:ph type="dt" sz="half" idx="10"/>
          </p:nvPr>
        </p:nvSpPr>
        <p:spPr/>
        <p:txBody>
          <a:bodyPr/>
          <a:lstStyle/>
          <a:p>
            <a:fld id="{BCF32B5B-E998-D04E-8BA0-939E767CD523}" type="datetimeFigureOut">
              <a:rPr lang="en-GB" smtClean="0"/>
              <a:t>25/09/2023</a:t>
            </a:fld>
            <a:endParaRPr lang="en-GB"/>
          </a:p>
        </p:txBody>
      </p:sp>
      <p:sp>
        <p:nvSpPr>
          <p:cNvPr id="4" name="Footer Placeholder 3">
            <a:extLst>
              <a:ext uri="{FF2B5EF4-FFF2-40B4-BE49-F238E27FC236}">
                <a16:creationId xmlns:a16="http://schemas.microsoft.com/office/drawing/2014/main" id="{92169E10-741C-A2EE-2FB5-16EEAB1CC8B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7940276-59FD-A5F8-D10C-4A17B80F9D71}"/>
              </a:ext>
            </a:extLst>
          </p:cNvPr>
          <p:cNvSpPr>
            <a:spLocks noGrp="1"/>
          </p:cNvSpPr>
          <p:nvPr>
            <p:ph type="sldNum" sz="quarter" idx="12"/>
          </p:nvPr>
        </p:nvSpPr>
        <p:spPr/>
        <p:txBody>
          <a:bodyPr/>
          <a:lstStyle/>
          <a:p>
            <a:fld id="{DEBE3A65-D741-9346-8118-766391196456}" type="slidenum">
              <a:rPr lang="en-GB" smtClean="0"/>
              <a:t>‹#›</a:t>
            </a:fld>
            <a:endParaRPr lang="en-GB"/>
          </a:p>
        </p:txBody>
      </p:sp>
    </p:spTree>
    <p:extLst>
      <p:ext uri="{BB962C8B-B14F-4D97-AF65-F5344CB8AC3E}">
        <p14:creationId xmlns:p14="http://schemas.microsoft.com/office/powerpoint/2010/main" val="1307624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B8ED04-A624-60C0-FE08-523EA4AD7308}"/>
              </a:ext>
            </a:extLst>
          </p:cNvPr>
          <p:cNvSpPr>
            <a:spLocks noGrp="1"/>
          </p:cNvSpPr>
          <p:nvPr>
            <p:ph type="dt" sz="half" idx="10"/>
          </p:nvPr>
        </p:nvSpPr>
        <p:spPr/>
        <p:txBody>
          <a:bodyPr/>
          <a:lstStyle/>
          <a:p>
            <a:fld id="{BCF32B5B-E998-D04E-8BA0-939E767CD523}" type="datetimeFigureOut">
              <a:rPr lang="en-GB" smtClean="0"/>
              <a:t>25/09/2023</a:t>
            </a:fld>
            <a:endParaRPr lang="en-GB"/>
          </a:p>
        </p:txBody>
      </p:sp>
      <p:sp>
        <p:nvSpPr>
          <p:cNvPr id="3" name="Footer Placeholder 2">
            <a:extLst>
              <a:ext uri="{FF2B5EF4-FFF2-40B4-BE49-F238E27FC236}">
                <a16:creationId xmlns:a16="http://schemas.microsoft.com/office/drawing/2014/main" id="{8AFDE8CF-CA53-D197-2A06-0823C573560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8512C90-B58A-0AA1-8113-80FE75BE33E7}"/>
              </a:ext>
            </a:extLst>
          </p:cNvPr>
          <p:cNvSpPr>
            <a:spLocks noGrp="1"/>
          </p:cNvSpPr>
          <p:nvPr>
            <p:ph type="sldNum" sz="quarter" idx="12"/>
          </p:nvPr>
        </p:nvSpPr>
        <p:spPr/>
        <p:txBody>
          <a:bodyPr/>
          <a:lstStyle/>
          <a:p>
            <a:fld id="{DEBE3A65-D741-9346-8118-766391196456}" type="slidenum">
              <a:rPr lang="en-GB" smtClean="0"/>
              <a:t>‹#›</a:t>
            </a:fld>
            <a:endParaRPr lang="en-GB"/>
          </a:p>
        </p:txBody>
      </p:sp>
    </p:spTree>
    <p:extLst>
      <p:ext uri="{BB962C8B-B14F-4D97-AF65-F5344CB8AC3E}">
        <p14:creationId xmlns:p14="http://schemas.microsoft.com/office/powerpoint/2010/main" val="1442988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CEAB-4717-21DA-4EEE-3E38E11BE7D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F6755DD4-4262-5214-1646-7238D2995F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899FB9F5-21BD-3E00-C50E-6C0A843C8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D3B9F3-5061-35D2-52AE-22444EF2D7F7}"/>
              </a:ext>
            </a:extLst>
          </p:cNvPr>
          <p:cNvSpPr>
            <a:spLocks noGrp="1"/>
          </p:cNvSpPr>
          <p:nvPr>
            <p:ph type="dt" sz="half" idx="10"/>
          </p:nvPr>
        </p:nvSpPr>
        <p:spPr/>
        <p:txBody>
          <a:bodyPr/>
          <a:lstStyle/>
          <a:p>
            <a:fld id="{BCF32B5B-E998-D04E-8BA0-939E767CD523}" type="datetimeFigureOut">
              <a:rPr lang="en-GB" smtClean="0"/>
              <a:t>25/09/2023</a:t>
            </a:fld>
            <a:endParaRPr lang="en-GB"/>
          </a:p>
        </p:txBody>
      </p:sp>
      <p:sp>
        <p:nvSpPr>
          <p:cNvPr id="6" name="Footer Placeholder 5">
            <a:extLst>
              <a:ext uri="{FF2B5EF4-FFF2-40B4-BE49-F238E27FC236}">
                <a16:creationId xmlns:a16="http://schemas.microsoft.com/office/drawing/2014/main" id="{192E4B25-4F18-7017-C6F2-80404D6F11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BFCD20-15A5-9C2C-0045-74822ACB0274}"/>
              </a:ext>
            </a:extLst>
          </p:cNvPr>
          <p:cNvSpPr>
            <a:spLocks noGrp="1"/>
          </p:cNvSpPr>
          <p:nvPr>
            <p:ph type="sldNum" sz="quarter" idx="12"/>
          </p:nvPr>
        </p:nvSpPr>
        <p:spPr/>
        <p:txBody>
          <a:bodyPr/>
          <a:lstStyle/>
          <a:p>
            <a:fld id="{DEBE3A65-D741-9346-8118-766391196456}" type="slidenum">
              <a:rPr lang="en-GB" smtClean="0"/>
              <a:t>‹#›</a:t>
            </a:fld>
            <a:endParaRPr lang="en-GB"/>
          </a:p>
        </p:txBody>
      </p:sp>
    </p:spTree>
    <p:extLst>
      <p:ext uri="{BB962C8B-B14F-4D97-AF65-F5344CB8AC3E}">
        <p14:creationId xmlns:p14="http://schemas.microsoft.com/office/powerpoint/2010/main" val="93678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E93B-9C02-E082-FC9F-F1050B464AE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5A08DC9B-D08C-6846-11FA-63CDD35F43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312FFB6-A8B6-98CD-74EF-4275B14DA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DA9963-CD09-E15C-CBFD-EB54A7D33A2B}"/>
              </a:ext>
            </a:extLst>
          </p:cNvPr>
          <p:cNvSpPr>
            <a:spLocks noGrp="1"/>
          </p:cNvSpPr>
          <p:nvPr>
            <p:ph type="dt" sz="half" idx="10"/>
          </p:nvPr>
        </p:nvSpPr>
        <p:spPr/>
        <p:txBody>
          <a:bodyPr/>
          <a:lstStyle/>
          <a:p>
            <a:fld id="{BCF32B5B-E998-D04E-8BA0-939E767CD523}" type="datetimeFigureOut">
              <a:rPr lang="en-GB" smtClean="0"/>
              <a:t>25/09/2023</a:t>
            </a:fld>
            <a:endParaRPr lang="en-GB"/>
          </a:p>
        </p:txBody>
      </p:sp>
      <p:sp>
        <p:nvSpPr>
          <p:cNvPr id="6" name="Footer Placeholder 5">
            <a:extLst>
              <a:ext uri="{FF2B5EF4-FFF2-40B4-BE49-F238E27FC236}">
                <a16:creationId xmlns:a16="http://schemas.microsoft.com/office/drawing/2014/main" id="{1DFE51C3-C8E6-4673-F3BC-7EE6F91EFC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F060DB-8B76-3EEB-704D-9E36547ACC1B}"/>
              </a:ext>
            </a:extLst>
          </p:cNvPr>
          <p:cNvSpPr>
            <a:spLocks noGrp="1"/>
          </p:cNvSpPr>
          <p:nvPr>
            <p:ph type="sldNum" sz="quarter" idx="12"/>
          </p:nvPr>
        </p:nvSpPr>
        <p:spPr/>
        <p:txBody>
          <a:bodyPr/>
          <a:lstStyle/>
          <a:p>
            <a:fld id="{DEBE3A65-D741-9346-8118-766391196456}" type="slidenum">
              <a:rPr lang="en-GB" smtClean="0"/>
              <a:t>‹#›</a:t>
            </a:fld>
            <a:endParaRPr lang="en-GB"/>
          </a:p>
        </p:txBody>
      </p:sp>
    </p:spTree>
    <p:extLst>
      <p:ext uri="{BB962C8B-B14F-4D97-AF65-F5344CB8AC3E}">
        <p14:creationId xmlns:p14="http://schemas.microsoft.com/office/powerpoint/2010/main" val="1862007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690BC9-BA7D-A75E-F0EB-EA7C823DAB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0419CC6-5B67-EDCB-18FA-2BEEB8F94A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7DD4E79-F4F0-E041-61C3-FB78B4C528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32B5B-E998-D04E-8BA0-939E767CD523}" type="datetimeFigureOut">
              <a:rPr lang="en-GB" smtClean="0"/>
              <a:t>25/09/2023</a:t>
            </a:fld>
            <a:endParaRPr lang="en-GB"/>
          </a:p>
        </p:txBody>
      </p:sp>
      <p:sp>
        <p:nvSpPr>
          <p:cNvPr id="5" name="Footer Placeholder 4">
            <a:extLst>
              <a:ext uri="{FF2B5EF4-FFF2-40B4-BE49-F238E27FC236}">
                <a16:creationId xmlns:a16="http://schemas.microsoft.com/office/drawing/2014/main" id="{EA703CFB-066C-C035-6CA1-976D14B2CE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1EB4C96-2CD6-3048-0739-646F19F31A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E3A65-D741-9346-8118-766391196456}" type="slidenum">
              <a:rPr lang="en-GB" smtClean="0"/>
              <a:t>‹#›</a:t>
            </a:fld>
            <a:endParaRPr lang="en-GB"/>
          </a:p>
        </p:txBody>
      </p:sp>
    </p:spTree>
    <p:extLst>
      <p:ext uri="{BB962C8B-B14F-4D97-AF65-F5344CB8AC3E}">
        <p14:creationId xmlns:p14="http://schemas.microsoft.com/office/powerpoint/2010/main" val="3246510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18AD-A4C7-493A-D346-DC6AFF015341}"/>
              </a:ext>
            </a:extLst>
          </p:cNvPr>
          <p:cNvSpPr>
            <a:spLocks noGrp="1"/>
          </p:cNvSpPr>
          <p:nvPr>
            <p:ph type="title"/>
          </p:nvPr>
        </p:nvSpPr>
        <p:spPr>
          <a:xfrm>
            <a:off x="838200" y="84568"/>
            <a:ext cx="10515600" cy="1325563"/>
          </a:xfrm>
        </p:spPr>
        <p:txBody>
          <a:bodyPr/>
          <a:lstStyle/>
          <a:p>
            <a:r>
              <a:rPr lang="en-GB" dirty="0"/>
              <a:t>Typology Analysis</a:t>
            </a:r>
          </a:p>
        </p:txBody>
      </p:sp>
      <p:sp>
        <p:nvSpPr>
          <p:cNvPr id="3" name="Content Placeholder 2">
            <a:extLst>
              <a:ext uri="{FF2B5EF4-FFF2-40B4-BE49-F238E27FC236}">
                <a16:creationId xmlns:a16="http://schemas.microsoft.com/office/drawing/2014/main" id="{6C0BC0A7-40AB-E2A0-0D9E-60F8D0934953}"/>
              </a:ext>
            </a:extLst>
          </p:cNvPr>
          <p:cNvSpPr>
            <a:spLocks noGrp="1"/>
          </p:cNvSpPr>
          <p:nvPr>
            <p:ph idx="1"/>
          </p:nvPr>
        </p:nvSpPr>
        <p:spPr>
          <a:xfrm>
            <a:off x="838199" y="1153391"/>
            <a:ext cx="10882745" cy="5507182"/>
          </a:xfrm>
        </p:spPr>
        <p:txBody>
          <a:bodyPr>
            <a:normAutofit fontScale="70000" lnSpcReduction="20000"/>
          </a:bodyPr>
          <a:lstStyle/>
          <a:p>
            <a:r>
              <a:rPr lang="en-GB" dirty="0"/>
              <a:t>There are two sets of Typologies:</a:t>
            </a:r>
          </a:p>
          <a:p>
            <a:pPr lvl="1"/>
            <a:r>
              <a:rPr lang="en-GB" dirty="0">
                <a:solidFill>
                  <a:schemeClr val="tx1">
                    <a:lumMod val="50000"/>
                    <a:lumOff val="50000"/>
                  </a:schemeClr>
                </a:solidFill>
              </a:rPr>
              <a:t>Archive – Typologies that have been archived – we have no visibility of how many times these have be observed within the data</a:t>
            </a:r>
          </a:p>
          <a:p>
            <a:pPr lvl="1"/>
            <a:r>
              <a:rPr lang="en-GB" dirty="0">
                <a:solidFill>
                  <a:schemeClr val="tx1">
                    <a:lumMod val="50000"/>
                    <a:lumOff val="50000"/>
                  </a:schemeClr>
                </a:solidFill>
              </a:rPr>
              <a:t>Latest – Typologies extracted from the latest batch of data – we have counts on the number of times each typology is observed</a:t>
            </a:r>
          </a:p>
          <a:p>
            <a:r>
              <a:rPr lang="en-GB" dirty="0"/>
              <a:t>By analysing the Archive and latest typologies found there are 2 large distinct clusters of typologies that cover a large proportion of the typologies</a:t>
            </a:r>
          </a:p>
          <a:p>
            <a:endParaRPr lang="en-GB" dirty="0"/>
          </a:p>
          <a:p>
            <a:r>
              <a:rPr lang="en-GB" dirty="0"/>
              <a:t>There are a number of other clusters, some large and some small</a:t>
            </a:r>
          </a:p>
          <a:p>
            <a:r>
              <a:rPr lang="en-GB" dirty="0"/>
              <a:t>The largest captures different permutations of 5 red flag indicators</a:t>
            </a:r>
          </a:p>
          <a:p>
            <a:endParaRPr lang="en-GB" dirty="0"/>
          </a:p>
          <a:p>
            <a:r>
              <a:rPr lang="en-GB" dirty="0"/>
              <a:t>The second largest has the same 2 red flag indicators repeated with a number of individual red flag indicators</a:t>
            </a:r>
          </a:p>
          <a:p>
            <a:endParaRPr lang="en-GB" dirty="0"/>
          </a:p>
          <a:p>
            <a:r>
              <a:rPr lang="en-GB" dirty="0"/>
              <a:t>Once these two clusters have been processed other clusters would need only a small number of other red flag indicators to get a full coverage of typologies</a:t>
            </a:r>
          </a:p>
          <a:p>
            <a:endParaRPr lang="en-GB" dirty="0"/>
          </a:p>
          <a:p>
            <a:r>
              <a:rPr lang="en-GB" dirty="0"/>
              <a:t>Assumption: All red flag indicators can be processed</a:t>
            </a:r>
          </a:p>
          <a:p>
            <a:endParaRPr lang="en-GB" dirty="0"/>
          </a:p>
        </p:txBody>
      </p:sp>
    </p:spTree>
    <p:extLst>
      <p:ext uri="{BB962C8B-B14F-4D97-AF65-F5344CB8AC3E}">
        <p14:creationId xmlns:p14="http://schemas.microsoft.com/office/powerpoint/2010/main" val="2569895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spreadsheet&#10;&#10;Description automatically generated">
            <a:extLst>
              <a:ext uri="{FF2B5EF4-FFF2-40B4-BE49-F238E27FC236}">
                <a16:creationId xmlns:a16="http://schemas.microsoft.com/office/drawing/2014/main" id="{7CD420BA-D44C-F94F-7911-DBB3F2D486EE}"/>
              </a:ext>
            </a:extLst>
          </p:cNvPr>
          <p:cNvPicPr>
            <a:picLocks noChangeAspect="1"/>
          </p:cNvPicPr>
          <p:nvPr/>
        </p:nvPicPr>
        <p:blipFill>
          <a:blip r:embed="rId2"/>
          <a:stretch>
            <a:fillRect/>
          </a:stretch>
        </p:blipFill>
        <p:spPr>
          <a:xfrm>
            <a:off x="484910" y="490682"/>
            <a:ext cx="2514600" cy="4089400"/>
          </a:xfrm>
          <a:prstGeom prst="rect">
            <a:avLst/>
          </a:prstGeom>
        </p:spPr>
      </p:pic>
      <p:pic>
        <p:nvPicPr>
          <p:cNvPr id="9" name="Picture 8" descr="A table of numbers with different colored squares&#10;&#10;Description automatically generated">
            <a:extLst>
              <a:ext uri="{FF2B5EF4-FFF2-40B4-BE49-F238E27FC236}">
                <a16:creationId xmlns:a16="http://schemas.microsoft.com/office/drawing/2014/main" id="{5B68CC22-4E5E-1068-8CF9-BB9F580666B8}"/>
              </a:ext>
            </a:extLst>
          </p:cNvPr>
          <p:cNvPicPr>
            <a:picLocks noChangeAspect="1"/>
          </p:cNvPicPr>
          <p:nvPr/>
        </p:nvPicPr>
        <p:blipFill>
          <a:blip r:embed="rId3"/>
          <a:stretch>
            <a:fillRect/>
          </a:stretch>
        </p:blipFill>
        <p:spPr>
          <a:xfrm>
            <a:off x="484910" y="4663210"/>
            <a:ext cx="1689100" cy="1854200"/>
          </a:xfrm>
          <a:prstGeom prst="rect">
            <a:avLst/>
          </a:prstGeom>
        </p:spPr>
      </p:pic>
      <p:sp>
        <p:nvSpPr>
          <p:cNvPr id="10" name="Left Arrow 9">
            <a:extLst>
              <a:ext uri="{FF2B5EF4-FFF2-40B4-BE49-F238E27FC236}">
                <a16:creationId xmlns:a16="http://schemas.microsoft.com/office/drawing/2014/main" id="{1C6D2C33-DD7C-E858-49BC-8F318D385453}"/>
              </a:ext>
            </a:extLst>
          </p:cNvPr>
          <p:cNvSpPr/>
          <p:nvPr/>
        </p:nvSpPr>
        <p:spPr>
          <a:xfrm>
            <a:off x="3058391" y="2722417"/>
            <a:ext cx="1579418" cy="69041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Cluster 1</a:t>
            </a:r>
          </a:p>
        </p:txBody>
      </p:sp>
      <p:sp>
        <p:nvSpPr>
          <p:cNvPr id="11" name="TextBox 10">
            <a:extLst>
              <a:ext uri="{FF2B5EF4-FFF2-40B4-BE49-F238E27FC236}">
                <a16:creationId xmlns:a16="http://schemas.microsoft.com/office/drawing/2014/main" id="{FBB9689A-91FF-A89A-A1E5-E567AFF7D658}"/>
              </a:ext>
            </a:extLst>
          </p:cNvPr>
          <p:cNvSpPr txBox="1"/>
          <p:nvPr/>
        </p:nvSpPr>
        <p:spPr>
          <a:xfrm>
            <a:off x="4717472" y="2743201"/>
            <a:ext cx="7284028" cy="646331"/>
          </a:xfrm>
          <a:prstGeom prst="rect">
            <a:avLst/>
          </a:prstGeom>
          <a:noFill/>
        </p:spPr>
        <p:txBody>
          <a:bodyPr wrap="square" rtlCol="0">
            <a:spAutoFit/>
          </a:bodyPr>
          <a:lstStyle/>
          <a:p>
            <a:r>
              <a:rPr lang="en-GB" dirty="0"/>
              <a:t>The light blue shows the typologies supported by processing the key indicators, the dark blue is when the auxiliary indicators are processed</a:t>
            </a:r>
          </a:p>
        </p:txBody>
      </p:sp>
      <p:sp>
        <p:nvSpPr>
          <p:cNvPr id="12" name="Left Arrow 11">
            <a:extLst>
              <a:ext uri="{FF2B5EF4-FFF2-40B4-BE49-F238E27FC236}">
                <a16:creationId xmlns:a16="http://schemas.microsoft.com/office/drawing/2014/main" id="{81C8C3F4-8380-222A-7926-50F1A7D7F58B}"/>
              </a:ext>
            </a:extLst>
          </p:cNvPr>
          <p:cNvSpPr/>
          <p:nvPr/>
        </p:nvSpPr>
        <p:spPr>
          <a:xfrm>
            <a:off x="3058391" y="796634"/>
            <a:ext cx="1579418" cy="715242"/>
          </a:xfrm>
          <a:prstGeom prst="lef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Cluster 2</a:t>
            </a:r>
          </a:p>
        </p:txBody>
      </p:sp>
      <p:sp>
        <p:nvSpPr>
          <p:cNvPr id="13" name="Left Arrow 12">
            <a:extLst>
              <a:ext uri="{FF2B5EF4-FFF2-40B4-BE49-F238E27FC236}">
                <a16:creationId xmlns:a16="http://schemas.microsoft.com/office/drawing/2014/main" id="{4D5107BC-8226-C278-BF65-AC7D12532936}"/>
              </a:ext>
            </a:extLst>
          </p:cNvPr>
          <p:cNvSpPr/>
          <p:nvPr/>
        </p:nvSpPr>
        <p:spPr>
          <a:xfrm>
            <a:off x="3058391" y="3773053"/>
            <a:ext cx="1579418" cy="540327"/>
          </a:xfrm>
          <a:prstGeom prst="lef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Cluster 3</a:t>
            </a:r>
          </a:p>
        </p:txBody>
      </p:sp>
      <p:sp>
        <p:nvSpPr>
          <p:cNvPr id="14" name="Left Arrow 13">
            <a:extLst>
              <a:ext uri="{FF2B5EF4-FFF2-40B4-BE49-F238E27FC236}">
                <a16:creationId xmlns:a16="http://schemas.microsoft.com/office/drawing/2014/main" id="{4C7BEBC5-E75C-73FA-4255-847166FF1D8E}"/>
              </a:ext>
            </a:extLst>
          </p:cNvPr>
          <p:cNvSpPr/>
          <p:nvPr/>
        </p:nvSpPr>
        <p:spPr>
          <a:xfrm>
            <a:off x="3058391" y="4486567"/>
            <a:ext cx="1579418" cy="540327"/>
          </a:xfrm>
          <a:prstGeom prst="left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Cluster 4</a:t>
            </a:r>
          </a:p>
        </p:txBody>
      </p:sp>
      <p:sp>
        <p:nvSpPr>
          <p:cNvPr id="15" name="Left Arrow 14">
            <a:extLst>
              <a:ext uri="{FF2B5EF4-FFF2-40B4-BE49-F238E27FC236}">
                <a16:creationId xmlns:a16="http://schemas.microsoft.com/office/drawing/2014/main" id="{D1469B4F-6B0C-A581-522F-976BCF7FB753}"/>
              </a:ext>
            </a:extLst>
          </p:cNvPr>
          <p:cNvSpPr/>
          <p:nvPr/>
        </p:nvSpPr>
        <p:spPr>
          <a:xfrm>
            <a:off x="3058391" y="1949448"/>
            <a:ext cx="1579418" cy="540327"/>
          </a:xfrm>
          <a:prstGeom prst="lef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Automatic</a:t>
            </a:r>
          </a:p>
        </p:txBody>
      </p:sp>
      <p:sp>
        <p:nvSpPr>
          <p:cNvPr id="17" name="TextBox 16">
            <a:extLst>
              <a:ext uri="{FF2B5EF4-FFF2-40B4-BE49-F238E27FC236}">
                <a16:creationId xmlns:a16="http://schemas.microsoft.com/office/drawing/2014/main" id="{F04F3B4A-AD9B-F793-456D-9B55A28753C4}"/>
              </a:ext>
            </a:extLst>
          </p:cNvPr>
          <p:cNvSpPr txBox="1"/>
          <p:nvPr/>
        </p:nvSpPr>
        <p:spPr>
          <a:xfrm>
            <a:off x="4717472" y="703120"/>
            <a:ext cx="7284028" cy="923330"/>
          </a:xfrm>
          <a:prstGeom prst="rect">
            <a:avLst/>
          </a:prstGeom>
          <a:noFill/>
        </p:spPr>
        <p:txBody>
          <a:bodyPr wrap="square" rtlCol="0">
            <a:spAutoFit/>
          </a:bodyPr>
          <a:lstStyle/>
          <a:p>
            <a:r>
              <a:rPr lang="en-GB" dirty="0"/>
              <a:t>The light orange shows the typologies supported by processing the key indicators, the dark orange is when the auxiliary indicators are processed. There are 10 auxiliaries that need to be processed </a:t>
            </a:r>
          </a:p>
        </p:txBody>
      </p:sp>
      <p:sp>
        <p:nvSpPr>
          <p:cNvPr id="18" name="TextBox 17">
            <a:extLst>
              <a:ext uri="{FF2B5EF4-FFF2-40B4-BE49-F238E27FC236}">
                <a16:creationId xmlns:a16="http://schemas.microsoft.com/office/drawing/2014/main" id="{E029F527-5A7E-6838-5AB1-E6B39231A2B9}"/>
              </a:ext>
            </a:extLst>
          </p:cNvPr>
          <p:cNvSpPr txBox="1"/>
          <p:nvPr/>
        </p:nvSpPr>
        <p:spPr>
          <a:xfrm>
            <a:off x="4717472" y="1898072"/>
            <a:ext cx="7284028" cy="646331"/>
          </a:xfrm>
          <a:prstGeom prst="rect">
            <a:avLst/>
          </a:prstGeom>
          <a:noFill/>
        </p:spPr>
        <p:txBody>
          <a:bodyPr wrap="square" rtlCol="0">
            <a:spAutoFit/>
          </a:bodyPr>
          <a:lstStyle/>
          <a:p>
            <a:r>
              <a:rPr lang="en-GB" dirty="0"/>
              <a:t>No extra work is required for this cluster – automatically completed once cluster 1 and cluster 2 have been processed</a:t>
            </a:r>
          </a:p>
        </p:txBody>
      </p:sp>
      <p:sp>
        <p:nvSpPr>
          <p:cNvPr id="19" name="TextBox 18">
            <a:extLst>
              <a:ext uri="{FF2B5EF4-FFF2-40B4-BE49-F238E27FC236}">
                <a16:creationId xmlns:a16="http://schemas.microsoft.com/office/drawing/2014/main" id="{4C17D662-B6C2-C378-A9C3-76209C1116A9}"/>
              </a:ext>
            </a:extLst>
          </p:cNvPr>
          <p:cNvSpPr txBox="1"/>
          <p:nvPr/>
        </p:nvSpPr>
        <p:spPr>
          <a:xfrm>
            <a:off x="4717472" y="3851566"/>
            <a:ext cx="7284028" cy="369332"/>
          </a:xfrm>
          <a:prstGeom prst="rect">
            <a:avLst/>
          </a:prstGeom>
          <a:noFill/>
        </p:spPr>
        <p:txBody>
          <a:bodyPr wrap="square" rtlCol="0">
            <a:spAutoFit/>
          </a:bodyPr>
          <a:lstStyle/>
          <a:p>
            <a:r>
              <a:rPr lang="en-GB" dirty="0"/>
              <a:t>Processing the one key indicator (light green) supports a further 9 typologies </a:t>
            </a:r>
          </a:p>
        </p:txBody>
      </p:sp>
      <p:sp>
        <p:nvSpPr>
          <p:cNvPr id="20" name="TextBox 19">
            <a:extLst>
              <a:ext uri="{FF2B5EF4-FFF2-40B4-BE49-F238E27FC236}">
                <a16:creationId xmlns:a16="http://schemas.microsoft.com/office/drawing/2014/main" id="{CC7DE957-2CB6-F561-BD22-B19D74EA9E77}"/>
              </a:ext>
            </a:extLst>
          </p:cNvPr>
          <p:cNvSpPr txBox="1"/>
          <p:nvPr/>
        </p:nvSpPr>
        <p:spPr>
          <a:xfrm>
            <a:off x="4717472" y="4471561"/>
            <a:ext cx="7284028" cy="646331"/>
          </a:xfrm>
          <a:prstGeom prst="rect">
            <a:avLst/>
          </a:prstGeom>
          <a:noFill/>
        </p:spPr>
        <p:txBody>
          <a:bodyPr wrap="square" rtlCol="0">
            <a:spAutoFit/>
          </a:bodyPr>
          <a:lstStyle/>
          <a:p>
            <a:r>
              <a:rPr lang="en-GB" dirty="0"/>
              <a:t>Processing the one key indicator (light orange) and the remaining auxiliary indicator provides a full coverage of all typologies </a:t>
            </a:r>
          </a:p>
        </p:txBody>
      </p:sp>
      <p:sp>
        <p:nvSpPr>
          <p:cNvPr id="21" name="TextBox 20">
            <a:extLst>
              <a:ext uri="{FF2B5EF4-FFF2-40B4-BE49-F238E27FC236}">
                <a16:creationId xmlns:a16="http://schemas.microsoft.com/office/drawing/2014/main" id="{1856567C-15D3-7389-8E30-4F74EBA2F74D}"/>
              </a:ext>
            </a:extLst>
          </p:cNvPr>
          <p:cNvSpPr txBox="1"/>
          <p:nvPr/>
        </p:nvSpPr>
        <p:spPr>
          <a:xfrm>
            <a:off x="4717472" y="5604162"/>
            <a:ext cx="7284028" cy="369332"/>
          </a:xfrm>
          <a:prstGeom prst="rect">
            <a:avLst/>
          </a:prstGeom>
          <a:noFill/>
        </p:spPr>
        <p:txBody>
          <a:bodyPr wrap="square" rtlCol="0">
            <a:spAutoFit/>
          </a:bodyPr>
          <a:lstStyle/>
          <a:p>
            <a:r>
              <a:rPr lang="en-GB" dirty="0"/>
              <a:t>No extra work is required for these clusters</a:t>
            </a:r>
          </a:p>
        </p:txBody>
      </p:sp>
      <p:sp>
        <p:nvSpPr>
          <p:cNvPr id="22" name="Left Arrow 21">
            <a:extLst>
              <a:ext uri="{FF2B5EF4-FFF2-40B4-BE49-F238E27FC236}">
                <a16:creationId xmlns:a16="http://schemas.microsoft.com/office/drawing/2014/main" id="{6B06C43A-EB47-6597-2105-C8D91224FD37}"/>
              </a:ext>
            </a:extLst>
          </p:cNvPr>
          <p:cNvSpPr/>
          <p:nvPr/>
        </p:nvSpPr>
        <p:spPr>
          <a:xfrm>
            <a:off x="3058391" y="5300863"/>
            <a:ext cx="1579418" cy="383893"/>
          </a:xfrm>
          <a:prstGeom prst="lef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Automatic</a:t>
            </a:r>
          </a:p>
        </p:txBody>
      </p:sp>
      <p:sp>
        <p:nvSpPr>
          <p:cNvPr id="23" name="Left Arrow 22">
            <a:extLst>
              <a:ext uri="{FF2B5EF4-FFF2-40B4-BE49-F238E27FC236}">
                <a16:creationId xmlns:a16="http://schemas.microsoft.com/office/drawing/2014/main" id="{A2BD3791-6B3A-F401-A909-629C60F69FD8}"/>
              </a:ext>
            </a:extLst>
          </p:cNvPr>
          <p:cNvSpPr/>
          <p:nvPr/>
        </p:nvSpPr>
        <p:spPr>
          <a:xfrm>
            <a:off x="3058391" y="5589601"/>
            <a:ext cx="1579418" cy="383893"/>
          </a:xfrm>
          <a:prstGeom prst="lef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Automatic</a:t>
            </a:r>
          </a:p>
        </p:txBody>
      </p:sp>
      <p:sp>
        <p:nvSpPr>
          <p:cNvPr id="24" name="Left Arrow 23">
            <a:extLst>
              <a:ext uri="{FF2B5EF4-FFF2-40B4-BE49-F238E27FC236}">
                <a16:creationId xmlns:a16="http://schemas.microsoft.com/office/drawing/2014/main" id="{697E1024-7A6F-8359-BB3F-A7E461AFF2F1}"/>
              </a:ext>
            </a:extLst>
          </p:cNvPr>
          <p:cNvSpPr/>
          <p:nvPr/>
        </p:nvSpPr>
        <p:spPr>
          <a:xfrm>
            <a:off x="3058391" y="5914440"/>
            <a:ext cx="1579418" cy="383893"/>
          </a:xfrm>
          <a:prstGeom prst="lef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Automatic</a:t>
            </a:r>
          </a:p>
        </p:txBody>
      </p:sp>
      <p:sp>
        <p:nvSpPr>
          <p:cNvPr id="25" name="Left Arrow 24">
            <a:extLst>
              <a:ext uri="{FF2B5EF4-FFF2-40B4-BE49-F238E27FC236}">
                <a16:creationId xmlns:a16="http://schemas.microsoft.com/office/drawing/2014/main" id="{02BDF55C-27BA-29B5-89F4-881DE0122D6B}"/>
              </a:ext>
            </a:extLst>
          </p:cNvPr>
          <p:cNvSpPr/>
          <p:nvPr/>
        </p:nvSpPr>
        <p:spPr>
          <a:xfrm>
            <a:off x="3058391" y="4987278"/>
            <a:ext cx="1579418" cy="383893"/>
          </a:xfrm>
          <a:prstGeom prst="lef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Automatic</a:t>
            </a:r>
          </a:p>
        </p:txBody>
      </p:sp>
      <p:sp>
        <p:nvSpPr>
          <p:cNvPr id="26" name="Left Arrow 25">
            <a:extLst>
              <a:ext uri="{FF2B5EF4-FFF2-40B4-BE49-F238E27FC236}">
                <a16:creationId xmlns:a16="http://schemas.microsoft.com/office/drawing/2014/main" id="{C2E82584-3D30-B3E3-F982-532CA755203A}"/>
              </a:ext>
            </a:extLst>
          </p:cNvPr>
          <p:cNvSpPr/>
          <p:nvPr/>
        </p:nvSpPr>
        <p:spPr>
          <a:xfrm>
            <a:off x="3058391" y="6201923"/>
            <a:ext cx="1579418" cy="383893"/>
          </a:xfrm>
          <a:prstGeom prst="lef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Automatic</a:t>
            </a:r>
          </a:p>
        </p:txBody>
      </p:sp>
      <p:sp>
        <p:nvSpPr>
          <p:cNvPr id="27" name="TextBox 26">
            <a:extLst>
              <a:ext uri="{FF2B5EF4-FFF2-40B4-BE49-F238E27FC236}">
                <a16:creationId xmlns:a16="http://schemas.microsoft.com/office/drawing/2014/main" id="{ECEA36E0-049A-60F6-D1A4-9F1BA4897635}"/>
              </a:ext>
            </a:extLst>
          </p:cNvPr>
          <p:cNvSpPr txBox="1"/>
          <p:nvPr/>
        </p:nvSpPr>
        <p:spPr>
          <a:xfrm>
            <a:off x="166254" y="103909"/>
            <a:ext cx="2050754" cy="369332"/>
          </a:xfrm>
          <a:prstGeom prst="rect">
            <a:avLst/>
          </a:prstGeom>
          <a:noFill/>
        </p:spPr>
        <p:txBody>
          <a:bodyPr wrap="none" rtlCol="0">
            <a:spAutoFit/>
          </a:bodyPr>
          <a:lstStyle/>
          <a:p>
            <a:r>
              <a:rPr lang="en-GB" b="1" dirty="0"/>
              <a:t>Typology Clustering</a:t>
            </a:r>
          </a:p>
        </p:txBody>
      </p:sp>
    </p:spTree>
    <p:extLst>
      <p:ext uri="{BB962C8B-B14F-4D97-AF65-F5344CB8AC3E}">
        <p14:creationId xmlns:p14="http://schemas.microsoft.com/office/powerpoint/2010/main" val="245089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5135990-5BE9-BD3E-8E78-E05F5CD1DE89}"/>
              </a:ext>
            </a:extLst>
          </p:cNvPr>
          <p:cNvSpPr/>
          <p:nvPr/>
        </p:nvSpPr>
        <p:spPr>
          <a:xfrm>
            <a:off x="71838" y="953814"/>
            <a:ext cx="2596055" cy="233329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17, 19</a:t>
            </a:r>
          </a:p>
          <a:p>
            <a:pPr algn="ctr"/>
            <a:r>
              <a:rPr lang="en-GB" dirty="0"/>
              <a:t>(11)</a:t>
            </a:r>
          </a:p>
        </p:txBody>
      </p:sp>
      <p:sp>
        <p:nvSpPr>
          <p:cNvPr id="5" name="Oval 4">
            <a:extLst>
              <a:ext uri="{FF2B5EF4-FFF2-40B4-BE49-F238E27FC236}">
                <a16:creationId xmlns:a16="http://schemas.microsoft.com/office/drawing/2014/main" id="{455E1E6A-DFFD-6FF9-38B1-3F20CBD52512}"/>
              </a:ext>
            </a:extLst>
          </p:cNvPr>
          <p:cNvSpPr/>
          <p:nvPr/>
        </p:nvSpPr>
        <p:spPr>
          <a:xfrm>
            <a:off x="3599541" y="118054"/>
            <a:ext cx="2406869" cy="21887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18, 19</a:t>
            </a:r>
          </a:p>
          <a:p>
            <a:pPr algn="ctr"/>
            <a:r>
              <a:rPr lang="en-GB" dirty="0"/>
              <a:t>4, 6, 7, 14</a:t>
            </a:r>
          </a:p>
          <a:p>
            <a:pPr algn="ctr"/>
            <a:r>
              <a:rPr lang="en-GB" dirty="0"/>
              <a:t>(9)</a:t>
            </a:r>
          </a:p>
        </p:txBody>
      </p:sp>
      <p:sp>
        <p:nvSpPr>
          <p:cNvPr id="6" name="Oval 5">
            <a:extLst>
              <a:ext uri="{FF2B5EF4-FFF2-40B4-BE49-F238E27FC236}">
                <a16:creationId xmlns:a16="http://schemas.microsoft.com/office/drawing/2014/main" id="{D65A0BBE-0CF3-C85E-0144-ACA6F0383670}"/>
              </a:ext>
            </a:extLst>
          </p:cNvPr>
          <p:cNvSpPr/>
          <p:nvPr/>
        </p:nvSpPr>
        <p:spPr>
          <a:xfrm>
            <a:off x="2576220" y="2180824"/>
            <a:ext cx="2217683" cy="200747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21, 18, 16, </a:t>
            </a:r>
          </a:p>
          <a:p>
            <a:pPr algn="ctr"/>
            <a:r>
              <a:rPr lang="en-GB" dirty="0"/>
              <a:t>15, 6</a:t>
            </a:r>
          </a:p>
          <a:p>
            <a:pPr algn="ctr"/>
            <a:r>
              <a:rPr lang="en-GB" dirty="0"/>
              <a:t>(7)</a:t>
            </a:r>
          </a:p>
        </p:txBody>
      </p:sp>
      <p:sp>
        <p:nvSpPr>
          <p:cNvPr id="7" name="Oval 6">
            <a:extLst>
              <a:ext uri="{FF2B5EF4-FFF2-40B4-BE49-F238E27FC236}">
                <a16:creationId xmlns:a16="http://schemas.microsoft.com/office/drawing/2014/main" id="{EA076B94-67C8-CE4F-3E08-A6FD81AA3945}"/>
              </a:ext>
            </a:extLst>
          </p:cNvPr>
          <p:cNvSpPr/>
          <p:nvPr/>
        </p:nvSpPr>
        <p:spPr>
          <a:xfrm>
            <a:off x="6144739" y="270798"/>
            <a:ext cx="2506719" cy="22019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16, 22</a:t>
            </a:r>
          </a:p>
          <a:p>
            <a:pPr algn="ctr"/>
            <a:r>
              <a:rPr lang="en-GB" dirty="0"/>
              <a:t>(10)</a:t>
            </a:r>
          </a:p>
        </p:txBody>
      </p:sp>
      <p:sp>
        <p:nvSpPr>
          <p:cNvPr id="8" name="Oval 7">
            <a:extLst>
              <a:ext uri="{FF2B5EF4-FFF2-40B4-BE49-F238E27FC236}">
                <a16:creationId xmlns:a16="http://schemas.microsoft.com/office/drawing/2014/main" id="{BA6D764A-2493-D31F-C64A-4E2D3BF82D95}"/>
              </a:ext>
            </a:extLst>
          </p:cNvPr>
          <p:cNvSpPr/>
          <p:nvPr/>
        </p:nvSpPr>
        <p:spPr>
          <a:xfrm>
            <a:off x="6368568" y="2603279"/>
            <a:ext cx="1198179" cy="10195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15, 18</a:t>
            </a:r>
          </a:p>
          <a:p>
            <a:pPr algn="ctr"/>
            <a:r>
              <a:rPr lang="en-GB" dirty="0"/>
              <a:t>(3)</a:t>
            </a:r>
          </a:p>
        </p:txBody>
      </p:sp>
      <p:sp>
        <p:nvSpPr>
          <p:cNvPr id="9" name="Oval 8">
            <a:extLst>
              <a:ext uri="{FF2B5EF4-FFF2-40B4-BE49-F238E27FC236}">
                <a16:creationId xmlns:a16="http://schemas.microsoft.com/office/drawing/2014/main" id="{8F354B82-66CA-23AD-E357-C0C4020EB23F}"/>
              </a:ext>
            </a:extLst>
          </p:cNvPr>
          <p:cNvSpPr/>
          <p:nvPr/>
        </p:nvSpPr>
        <p:spPr>
          <a:xfrm>
            <a:off x="10220460" y="3140948"/>
            <a:ext cx="1030014" cy="99322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15, 20</a:t>
            </a:r>
          </a:p>
          <a:p>
            <a:pPr algn="ctr"/>
            <a:r>
              <a:rPr lang="en-GB" dirty="0"/>
              <a:t>(2)</a:t>
            </a:r>
          </a:p>
        </p:txBody>
      </p:sp>
      <p:sp>
        <p:nvSpPr>
          <p:cNvPr id="10" name="Oval 9">
            <a:extLst>
              <a:ext uri="{FF2B5EF4-FFF2-40B4-BE49-F238E27FC236}">
                <a16:creationId xmlns:a16="http://schemas.microsoft.com/office/drawing/2014/main" id="{9E661739-14C0-C4F5-E9B1-85697F18FDBF}"/>
              </a:ext>
            </a:extLst>
          </p:cNvPr>
          <p:cNvSpPr/>
          <p:nvPr/>
        </p:nvSpPr>
        <p:spPr>
          <a:xfrm>
            <a:off x="7743791" y="3276433"/>
            <a:ext cx="1030014" cy="99322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12, 15</a:t>
            </a:r>
          </a:p>
          <a:p>
            <a:pPr algn="ctr"/>
            <a:r>
              <a:rPr lang="en-GB" dirty="0"/>
              <a:t>(2)</a:t>
            </a:r>
          </a:p>
        </p:txBody>
      </p:sp>
      <p:sp>
        <p:nvSpPr>
          <p:cNvPr id="11" name="Oval 10">
            <a:extLst>
              <a:ext uri="{FF2B5EF4-FFF2-40B4-BE49-F238E27FC236}">
                <a16:creationId xmlns:a16="http://schemas.microsoft.com/office/drawing/2014/main" id="{7865A419-9D62-37F9-4D1F-DA10B68A203C}"/>
              </a:ext>
            </a:extLst>
          </p:cNvPr>
          <p:cNvSpPr/>
          <p:nvPr/>
        </p:nvSpPr>
        <p:spPr>
          <a:xfrm>
            <a:off x="8889164" y="2325409"/>
            <a:ext cx="1030014" cy="99322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16, 18</a:t>
            </a:r>
          </a:p>
          <a:p>
            <a:pPr algn="ctr"/>
            <a:r>
              <a:rPr lang="en-GB" dirty="0"/>
              <a:t>(2)</a:t>
            </a:r>
          </a:p>
        </p:txBody>
      </p:sp>
      <p:sp>
        <p:nvSpPr>
          <p:cNvPr id="12" name="Oval 11">
            <a:extLst>
              <a:ext uri="{FF2B5EF4-FFF2-40B4-BE49-F238E27FC236}">
                <a16:creationId xmlns:a16="http://schemas.microsoft.com/office/drawing/2014/main" id="{8D97CD36-255C-7C21-1A7F-3F4B2EB3FE1C}"/>
              </a:ext>
            </a:extLst>
          </p:cNvPr>
          <p:cNvSpPr/>
          <p:nvPr/>
        </p:nvSpPr>
        <p:spPr>
          <a:xfrm>
            <a:off x="8773805" y="953814"/>
            <a:ext cx="1030014" cy="99322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2, 19</a:t>
            </a:r>
          </a:p>
          <a:p>
            <a:pPr algn="ctr"/>
            <a:r>
              <a:rPr lang="en-GB" dirty="0"/>
              <a:t>(2)</a:t>
            </a:r>
          </a:p>
        </p:txBody>
      </p:sp>
      <p:sp>
        <p:nvSpPr>
          <p:cNvPr id="13" name="Oval 12">
            <a:extLst>
              <a:ext uri="{FF2B5EF4-FFF2-40B4-BE49-F238E27FC236}">
                <a16:creationId xmlns:a16="http://schemas.microsoft.com/office/drawing/2014/main" id="{77600172-5E48-60B6-93FE-5B0224FE8703}"/>
              </a:ext>
            </a:extLst>
          </p:cNvPr>
          <p:cNvSpPr/>
          <p:nvPr/>
        </p:nvSpPr>
        <p:spPr>
          <a:xfrm>
            <a:off x="10735467" y="1810220"/>
            <a:ext cx="1030014" cy="99322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2, 18</a:t>
            </a:r>
          </a:p>
          <a:p>
            <a:pPr algn="ctr"/>
            <a:r>
              <a:rPr lang="en-GB" dirty="0"/>
              <a:t>(2)</a:t>
            </a:r>
          </a:p>
        </p:txBody>
      </p:sp>
      <p:sp>
        <p:nvSpPr>
          <p:cNvPr id="14" name="TextBox 13">
            <a:extLst>
              <a:ext uri="{FF2B5EF4-FFF2-40B4-BE49-F238E27FC236}">
                <a16:creationId xmlns:a16="http://schemas.microsoft.com/office/drawing/2014/main" id="{1A4326CB-50E7-2181-9F4A-0C2CE547E77D}"/>
              </a:ext>
            </a:extLst>
          </p:cNvPr>
          <p:cNvSpPr txBox="1"/>
          <p:nvPr/>
        </p:nvSpPr>
        <p:spPr>
          <a:xfrm>
            <a:off x="94594" y="4162093"/>
            <a:ext cx="10344242" cy="2677656"/>
          </a:xfrm>
          <a:prstGeom prst="rect">
            <a:avLst/>
          </a:prstGeom>
          <a:noFill/>
        </p:spPr>
        <p:txBody>
          <a:bodyPr wrap="none" rtlCol="0">
            <a:spAutoFit/>
          </a:bodyPr>
          <a:lstStyle/>
          <a:p>
            <a:r>
              <a:rPr lang="en-GB" sz="1200" dirty="0"/>
              <a:t>2   A single client depositing multiple cheques for the prevailing monthly minimum domestic worker wage.</a:t>
            </a:r>
          </a:p>
          <a:p>
            <a:r>
              <a:rPr lang="en-GB" sz="1200" dirty="0"/>
              <a:t>4   Cash deposits made at multiple locations</a:t>
            </a:r>
          </a:p>
          <a:p>
            <a:r>
              <a:rPr lang="en-GB" sz="1200" dirty="0"/>
              <a:t>6   Change of the Name / Surname on an account of a female customer such as to suggest a sham marriage</a:t>
            </a:r>
          </a:p>
          <a:p>
            <a:r>
              <a:rPr lang="en-GB" sz="1200" dirty="0"/>
              <a:t>7   Customer is making frequent ATM cash withdrawals at unusual time such as middle of the night (2200-0600) with no apparent legitimate reason</a:t>
            </a:r>
          </a:p>
          <a:p>
            <a:r>
              <a:rPr lang="en-GB" sz="1200" dirty="0"/>
              <a:t>12 Frequent payments for travel related expenses to/from high-risk countries</a:t>
            </a:r>
          </a:p>
          <a:p>
            <a:r>
              <a:rPr lang="en-GB" sz="1200" dirty="0"/>
              <a:t>14 High volume of credit card authorisations for accommodation/ vehicles with no subsequent charge, suggesting payment was made in cash</a:t>
            </a:r>
          </a:p>
          <a:p>
            <a:r>
              <a:rPr lang="en-GB" sz="1200" dirty="0"/>
              <a:t>15 Income of the personal account owner is significantly higher than expected</a:t>
            </a:r>
          </a:p>
          <a:p>
            <a:r>
              <a:rPr lang="en-GB" sz="1200" dirty="0"/>
              <a:t>16 Living expenses that suggest sustenance of many individuals</a:t>
            </a:r>
          </a:p>
          <a:p>
            <a:r>
              <a:rPr lang="en-GB" sz="1200" dirty="0"/>
              <a:t>17 Payments made to advertisers of illicit services</a:t>
            </a:r>
          </a:p>
          <a:p>
            <a:r>
              <a:rPr lang="en-GB" sz="1200" dirty="0"/>
              <a:t>18 Payments made to/received from blacklisted recruitment agencies</a:t>
            </a:r>
          </a:p>
          <a:p>
            <a:r>
              <a:rPr lang="en-GB" sz="1200" dirty="0"/>
              <a:t>19 Phone number/ email address associated with a customer is also found on escort/ sex/ adult service advertisements.</a:t>
            </a:r>
          </a:p>
          <a:p>
            <a:r>
              <a:rPr lang="en-GB" sz="1200" dirty="0"/>
              <a:t>20 Unexplained payments to high-risk jurisdictions for modern slavery</a:t>
            </a:r>
          </a:p>
          <a:p>
            <a:r>
              <a:rPr lang="en-GB" sz="1200" dirty="0"/>
              <a:t>21 Unusually high number of unrelated individuals residing at the same address</a:t>
            </a:r>
          </a:p>
          <a:p>
            <a:r>
              <a:rPr lang="en-GB" sz="1200" dirty="0"/>
              <a:t>22 When making F2F payments individual customer is repeatedly avoiding ID threshold, indicating an individual’s ID documents may have been taken from him/her</a:t>
            </a:r>
          </a:p>
        </p:txBody>
      </p:sp>
      <p:sp>
        <p:nvSpPr>
          <p:cNvPr id="15" name="TextBox 14">
            <a:extLst>
              <a:ext uri="{FF2B5EF4-FFF2-40B4-BE49-F238E27FC236}">
                <a16:creationId xmlns:a16="http://schemas.microsoft.com/office/drawing/2014/main" id="{64F7752E-F29D-4E7C-BF06-FD801E314387}"/>
              </a:ext>
            </a:extLst>
          </p:cNvPr>
          <p:cNvSpPr txBox="1"/>
          <p:nvPr/>
        </p:nvSpPr>
        <p:spPr>
          <a:xfrm>
            <a:off x="94594" y="189186"/>
            <a:ext cx="2943050" cy="369332"/>
          </a:xfrm>
          <a:prstGeom prst="rect">
            <a:avLst/>
          </a:prstGeom>
          <a:noFill/>
        </p:spPr>
        <p:txBody>
          <a:bodyPr wrap="none" rtlCol="0">
            <a:spAutoFit/>
          </a:bodyPr>
          <a:lstStyle/>
          <a:p>
            <a:r>
              <a:rPr lang="en-GB" b="1" dirty="0"/>
              <a:t>Archived Typology Clustering</a:t>
            </a:r>
          </a:p>
        </p:txBody>
      </p:sp>
      <p:sp>
        <p:nvSpPr>
          <p:cNvPr id="2" name="TextBox 1">
            <a:extLst>
              <a:ext uri="{FF2B5EF4-FFF2-40B4-BE49-F238E27FC236}">
                <a16:creationId xmlns:a16="http://schemas.microsoft.com/office/drawing/2014/main" id="{9FD17623-88DE-7DB1-223A-7C97DF52041F}"/>
              </a:ext>
            </a:extLst>
          </p:cNvPr>
          <p:cNvSpPr txBox="1"/>
          <p:nvPr/>
        </p:nvSpPr>
        <p:spPr>
          <a:xfrm>
            <a:off x="8489375" y="76490"/>
            <a:ext cx="3919761" cy="646331"/>
          </a:xfrm>
          <a:prstGeom prst="rect">
            <a:avLst/>
          </a:prstGeom>
          <a:noFill/>
        </p:spPr>
        <p:txBody>
          <a:bodyPr wrap="square" rtlCol="0">
            <a:spAutoFit/>
          </a:bodyPr>
          <a:lstStyle/>
          <a:p>
            <a:r>
              <a:rPr lang="en-GB" dirty="0">
                <a:solidFill>
                  <a:srgbClr val="FF0000"/>
                </a:solidFill>
              </a:rPr>
              <a:t>Numbers in brackets show number of typologies described by each cluster</a:t>
            </a:r>
          </a:p>
        </p:txBody>
      </p:sp>
    </p:spTree>
    <p:extLst>
      <p:ext uri="{BB962C8B-B14F-4D97-AF65-F5344CB8AC3E}">
        <p14:creationId xmlns:p14="http://schemas.microsoft.com/office/powerpoint/2010/main" val="261274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5135990-5BE9-BD3E-8E78-E05F5CD1DE89}"/>
              </a:ext>
            </a:extLst>
          </p:cNvPr>
          <p:cNvSpPr/>
          <p:nvPr/>
        </p:nvSpPr>
        <p:spPr>
          <a:xfrm>
            <a:off x="71838" y="953814"/>
            <a:ext cx="2596055" cy="2333297"/>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17, 19</a:t>
            </a:r>
          </a:p>
          <a:p>
            <a:pPr algn="ctr"/>
            <a:r>
              <a:rPr lang="en-GB" dirty="0"/>
              <a:t>(426)</a:t>
            </a:r>
          </a:p>
        </p:txBody>
      </p:sp>
      <p:sp>
        <p:nvSpPr>
          <p:cNvPr id="5" name="Oval 4">
            <a:extLst>
              <a:ext uri="{FF2B5EF4-FFF2-40B4-BE49-F238E27FC236}">
                <a16:creationId xmlns:a16="http://schemas.microsoft.com/office/drawing/2014/main" id="{455E1E6A-DFFD-6FF9-38B1-3F20CBD52512}"/>
              </a:ext>
            </a:extLst>
          </p:cNvPr>
          <p:cNvSpPr/>
          <p:nvPr/>
        </p:nvSpPr>
        <p:spPr>
          <a:xfrm>
            <a:off x="3599541" y="118054"/>
            <a:ext cx="2406869" cy="21887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18, 19</a:t>
            </a:r>
          </a:p>
          <a:p>
            <a:pPr algn="ctr"/>
            <a:r>
              <a:rPr lang="en-GB" dirty="0"/>
              <a:t>4, 6, 7, 14</a:t>
            </a:r>
          </a:p>
          <a:p>
            <a:pPr algn="ctr"/>
            <a:r>
              <a:rPr lang="en-GB" dirty="0"/>
              <a:t>(0)</a:t>
            </a:r>
          </a:p>
        </p:txBody>
      </p:sp>
      <p:sp>
        <p:nvSpPr>
          <p:cNvPr id="6" name="Oval 5">
            <a:extLst>
              <a:ext uri="{FF2B5EF4-FFF2-40B4-BE49-F238E27FC236}">
                <a16:creationId xmlns:a16="http://schemas.microsoft.com/office/drawing/2014/main" id="{D65A0BBE-0CF3-C85E-0144-ACA6F0383670}"/>
              </a:ext>
            </a:extLst>
          </p:cNvPr>
          <p:cNvSpPr/>
          <p:nvPr/>
        </p:nvSpPr>
        <p:spPr>
          <a:xfrm>
            <a:off x="2576220" y="2180824"/>
            <a:ext cx="2217683" cy="200747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21, 18, 16, </a:t>
            </a:r>
          </a:p>
          <a:p>
            <a:pPr algn="ctr"/>
            <a:r>
              <a:rPr lang="en-GB" dirty="0"/>
              <a:t>15, 6</a:t>
            </a:r>
          </a:p>
          <a:p>
            <a:pPr algn="ctr"/>
            <a:r>
              <a:rPr lang="en-GB" dirty="0"/>
              <a:t>(521)</a:t>
            </a:r>
          </a:p>
        </p:txBody>
      </p:sp>
      <p:sp>
        <p:nvSpPr>
          <p:cNvPr id="7" name="Oval 6">
            <a:extLst>
              <a:ext uri="{FF2B5EF4-FFF2-40B4-BE49-F238E27FC236}">
                <a16:creationId xmlns:a16="http://schemas.microsoft.com/office/drawing/2014/main" id="{EA076B94-67C8-CE4F-3E08-A6FD81AA3945}"/>
              </a:ext>
            </a:extLst>
          </p:cNvPr>
          <p:cNvSpPr/>
          <p:nvPr/>
        </p:nvSpPr>
        <p:spPr>
          <a:xfrm>
            <a:off x="6144739" y="270798"/>
            <a:ext cx="2506719" cy="220191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16, 22</a:t>
            </a:r>
          </a:p>
          <a:p>
            <a:pPr algn="ctr"/>
            <a:r>
              <a:rPr lang="en-GB" dirty="0"/>
              <a:t>(42)</a:t>
            </a:r>
          </a:p>
        </p:txBody>
      </p:sp>
      <p:sp>
        <p:nvSpPr>
          <p:cNvPr id="8" name="Oval 7">
            <a:extLst>
              <a:ext uri="{FF2B5EF4-FFF2-40B4-BE49-F238E27FC236}">
                <a16:creationId xmlns:a16="http://schemas.microsoft.com/office/drawing/2014/main" id="{BA6D764A-2493-D31F-C64A-4E2D3BF82D95}"/>
              </a:ext>
            </a:extLst>
          </p:cNvPr>
          <p:cNvSpPr/>
          <p:nvPr/>
        </p:nvSpPr>
        <p:spPr>
          <a:xfrm>
            <a:off x="6368568" y="2603279"/>
            <a:ext cx="1198179" cy="10195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15, 18</a:t>
            </a:r>
          </a:p>
          <a:p>
            <a:pPr algn="ctr"/>
            <a:r>
              <a:rPr lang="en-GB" dirty="0"/>
              <a:t>(0)</a:t>
            </a:r>
          </a:p>
        </p:txBody>
      </p:sp>
      <p:sp>
        <p:nvSpPr>
          <p:cNvPr id="9" name="Oval 8">
            <a:extLst>
              <a:ext uri="{FF2B5EF4-FFF2-40B4-BE49-F238E27FC236}">
                <a16:creationId xmlns:a16="http://schemas.microsoft.com/office/drawing/2014/main" id="{8F354B82-66CA-23AD-E357-C0C4020EB23F}"/>
              </a:ext>
            </a:extLst>
          </p:cNvPr>
          <p:cNvSpPr/>
          <p:nvPr/>
        </p:nvSpPr>
        <p:spPr>
          <a:xfrm>
            <a:off x="10220460" y="3140948"/>
            <a:ext cx="1030014" cy="993227"/>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15, 20</a:t>
            </a:r>
          </a:p>
          <a:p>
            <a:pPr algn="ctr"/>
            <a:r>
              <a:rPr lang="en-GB" dirty="0"/>
              <a:t>(13)</a:t>
            </a:r>
          </a:p>
        </p:txBody>
      </p:sp>
      <p:sp>
        <p:nvSpPr>
          <p:cNvPr id="10" name="Oval 9">
            <a:extLst>
              <a:ext uri="{FF2B5EF4-FFF2-40B4-BE49-F238E27FC236}">
                <a16:creationId xmlns:a16="http://schemas.microsoft.com/office/drawing/2014/main" id="{9E661739-14C0-C4F5-E9B1-85697F18FDBF}"/>
              </a:ext>
            </a:extLst>
          </p:cNvPr>
          <p:cNvSpPr/>
          <p:nvPr/>
        </p:nvSpPr>
        <p:spPr>
          <a:xfrm>
            <a:off x="7743791" y="3276433"/>
            <a:ext cx="1030014" cy="99322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12, 15</a:t>
            </a:r>
          </a:p>
          <a:p>
            <a:pPr algn="ctr"/>
            <a:r>
              <a:rPr lang="en-GB" dirty="0"/>
              <a:t>(0)</a:t>
            </a:r>
          </a:p>
        </p:txBody>
      </p:sp>
      <p:sp>
        <p:nvSpPr>
          <p:cNvPr id="11" name="Oval 10">
            <a:extLst>
              <a:ext uri="{FF2B5EF4-FFF2-40B4-BE49-F238E27FC236}">
                <a16:creationId xmlns:a16="http://schemas.microsoft.com/office/drawing/2014/main" id="{7865A419-9D62-37F9-4D1F-DA10B68A203C}"/>
              </a:ext>
            </a:extLst>
          </p:cNvPr>
          <p:cNvSpPr/>
          <p:nvPr/>
        </p:nvSpPr>
        <p:spPr>
          <a:xfrm>
            <a:off x="8889164" y="2325409"/>
            <a:ext cx="1030014" cy="993227"/>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16, 18</a:t>
            </a:r>
          </a:p>
          <a:p>
            <a:pPr algn="ctr"/>
            <a:r>
              <a:rPr lang="en-GB" dirty="0"/>
              <a:t>(4)</a:t>
            </a:r>
          </a:p>
        </p:txBody>
      </p:sp>
      <p:sp>
        <p:nvSpPr>
          <p:cNvPr id="12" name="Oval 11">
            <a:extLst>
              <a:ext uri="{FF2B5EF4-FFF2-40B4-BE49-F238E27FC236}">
                <a16:creationId xmlns:a16="http://schemas.microsoft.com/office/drawing/2014/main" id="{8D97CD36-255C-7C21-1A7F-3F4B2EB3FE1C}"/>
              </a:ext>
            </a:extLst>
          </p:cNvPr>
          <p:cNvSpPr/>
          <p:nvPr/>
        </p:nvSpPr>
        <p:spPr>
          <a:xfrm>
            <a:off x="8773805" y="953814"/>
            <a:ext cx="1030014" cy="99322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2, 19</a:t>
            </a:r>
          </a:p>
          <a:p>
            <a:pPr algn="ctr"/>
            <a:r>
              <a:rPr lang="en-GB" dirty="0"/>
              <a:t>(0)</a:t>
            </a:r>
          </a:p>
        </p:txBody>
      </p:sp>
      <p:sp>
        <p:nvSpPr>
          <p:cNvPr id="13" name="Oval 12">
            <a:extLst>
              <a:ext uri="{FF2B5EF4-FFF2-40B4-BE49-F238E27FC236}">
                <a16:creationId xmlns:a16="http://schemas.microsoft.com/office/drawing/2014/main" id="{77600172-5E48-60B6-93FE-5B0224FE8703}"/>
              </a:ext>
            </a:extLst>
          </p:cNvPr>
          <p:cNvSpPr/>
          <p:nvPr/>
        </p:nvSpPr>
        <p:spPr>
          <a:xfrm>
            <a:off x="10735467" y="1810220"/>
            <a:ext cx="1030014" cy="993227"/>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2, 18</a:t>
            </a:r>
          </a:p>
          <a:p>
            <a:pPr algn="ctr"/>
            <a:r>
              <a:rPr lang="en-GB" dirty="0"/>
              <a:t>(1)</a:t>
            </a:r>
          </a:p>
        </p:txBody>
      </p:sp>
      <p:sp>
        <p:nvSpPr>
          <p:cNvPr id="15" name="TextBox 14">
            <a:extLst>
              <a:ext uri="{FF2B5EF4-FFF2-40B4-BE49-F238E27FC236}">
                <a16:creationId xmlns:a16="http://schemas.microsoft.com/office/drawing/2014/main" id="{64F7752E-F29D-4E7C-BF06-FD801E314387}"/>
              </a:ext>
            </a:extLst>
          </p:cNvPr>
          <p:cNvSpPr txBox="1"/>
          <p:nvPr/>
        </p:nvSpPr>
        <p:spPr>
          <a:xfrm>
            <a:off x="94594" y="189186"/>
            <a:ext cx="2674835" cy="369332"/>
          </a:xfrm>
          <a:prstGeom prst="rect">
            <a:avLst/>
          </a:prstGeom>
          <a:noFill/>
        </p:spPr>
        <p:txBody>
          <a:bodyPr wrap="none" rtlCol="0">
            <a:spAutoFit/>
          </a:bodyPr>
          <a:lstStyle/>
          <a:p>
            <a:r>
              <a:rPr lang="en-GB" b="1" dirty="0"/>
              <a:t>Latest Typology Clustering</a:t>
            </a:r>
          </a:p>
        </p:txBody>
      </p:sp>
      <p:sp>
        <p:nvSpPr>
          <p:cNvPr id="18" name="TextBox 17">
            <a:extLst>
              <a:ext uri="{FF2B5EF4-FFF2-40B4-BE49-F238E27FC236}">
                <a16:creationId xmlns:a16="http://schemas.microsoft.com/office/drawing/2014/main" id="{645F10E8-D18B-97D6-B82C-38B64D16F1EC}"/>
              </a:ext>
            </a:extLst>
          </p:cNvPr>
          <p:cNvSpPr txBox="1"/>
          <p:nvPr/>
        </p:nvSpPr>
        <p:spPr>
          <a:xfrm>
            <a:off x="77802" y="3490891"/>
            <a:ext cx="2357825" cy="461665"/>
          </a:xfrm>
          <a:prstGeom prst="rect">
            <a:avLst/>
          </a:prstGeom>
          <a:noFill/>
        </p:spPr>
        <p:txBody>
          <a:bodyPr wrap="none" rtlCol="0">
            <a:spAutoFit/>
          </a:bodyPr>
          <a:lstStyle/>
          <a:p>
            <a:r>
              <a:rPr lang="en-GB" sz="1200" dirty="0">
                <a:solidFill>
                  <a:srgbClr val="FF0000"/>
                </a:solidFill>
              </a:rPr>
              <a:t>Red Circles 	in latest and archive</a:t>
            </a:r>
          </a:p>
          <a:p>
            <a:r>
              <a:rPr lang="en-GB" sz="1200" dirty="0">
                <a:solidFill>
                  <a:srgbClr val="0070C0"/>
                </a:solidFill>
              </a:rPr>
              <a:t>Blue Circles 	only in archive</a:t>
            </a:r>
          </a:p>
        </p:txBody>
      </p:sp>
      <p:sp>
        <p:nvSpPr>
          <p:cNvPr id="19" name="Rectangle 18">
            <a:extLst>
              <a:ext uri="{FF2B5EF4-FFF2-40B4-BE49-F238E27FC236}">
                <a16:creationId xmlns:a16="http://schemas.microsoft.com/office/drawing/2014/main" id="{E02FB215-3DE8-5442-218C-50C561AB547E}"/>
              </a:ext>
            </a:extLst>
          </p:cNvPr>
          <p:cNvSpPr/>
          <p:nvPr/>
        </p:nvSpPr>
        <p:spPr>
          <a:xfrm>
            <a:off x="107851" y="3487642"/>
            <a:ext cx="2345468" cy="4616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057B2CAC-9611-C631-EF99-D654E7095667}"/>
              </a:ext>
            </a:extLst>
          </p:cNvPr>
          <p:cNvSpPr txBox="1"/>
          <p:nvPr/>
        </p:nvSpPr>
        <p:spPr>
          <a:xfrm>
            <a:off x="8489375" y="76490"/>
            <a:ext cx="3919761" cy="646331"/>
          </a:xfrm>
          <a:prstGeom prst="rect">
            <a:avLst/>
          </a:prstGeom>
          <a:noFill/>
        </p:spPr>
        <p:txBody>
          <a:bodyPr wrap="square" rtlCol="0">
            <a:spAutoFit/>
          </a:bodyPr>
          <a:lstStyle/>
          <a:p>
            <a:r>
              <a:rPr lang="en-GB" dirty="0">
                <a:solidFill>
                  <a:srgbClr val="FF0000"/>
                </a:solidFill>
              </a:rPr>
              <a:t>Numbers in brackets show number of instances found in latest set</a:t>
            </a:r>
          </a:p>
        </p:txBody>
      </p:sp>
      <p:sp>
        <p:nvSpPr>
          <p:cNvPr id="30" name="TextBox 29">
            <a:extLst>
              <a:ext uri="{FF2B5EF4-FFF2-40B4-BE49-F238E27FC236}">
                <a16:creationId xmlns:a16="http://schemas.microsoft.com/office/drawing/2014/main" id="{61032AC3-2D64-1976-17FC-0D4F88B60854}"/>
              </a:ext>
            </a:extLst>
          </p:cNvPr>
          <p:cNvSpPr txBox="1"/>
          <p:nvPr/>
        </p:nvSpPr>
        <p:spPr>
          <a:xfrm>
            <a:off x="94594" y="4162093"/>
            <a:ext cx="10344242" cy="2677656"/>
          </a:xfrm>
          <a:prstGeom prst="rect">
            <a:avLst/>
          </a:prstGeom>
          <a:noFill/>
        </p:spPr>
        <p:txBody>
          <a:bodyPr wrap="none" rtlCol="0">
            <a:spAutoFit/>
          </a:bodyPr>
          <a:lstStyle/>
          <a:p>
            <a:r>
              <a:rPr lang="en-GB" sz="1200" dirty="0"/>
              <a:t>2   A single client depositing multiple cheques for the prevailing monthly minimum domestic worker wage.</a:t>
            </a:r>
          </a:p>
          <a:p>
            <a:r>
              <a:rPr lang="en-GB" sz="1200" dirty="0"/>
              <a:t>4   Cash deposits made at multiple locations</a:t>
            </a:r>
          </a:p>
          <a:p>
            <a:r>
              <a:rPr lang="en-GB" sz="1200" dirty="0"/>
              <a:t>6   Change of the Name / Surname on an account of a female customer such as to suggest a sham marriage</a:t>
            </a:r>
          </a:p>
          <a:p>
            <a:r>
              <a:rPr lang="en-GB" sz="1200" dirty="0"/>
              <a:t>7   Customer is making frequent ATM cash withdrawals at unusual time such as middle of the night (2200-0600) with no apparent legitimate reason</a:t>
            </a:r>
          </a:p>
          <a:p>
            <a:r>
              <a:rPr lang="en-GB" sz="1200" dirty="0"/>
              <a:t>12 Frequent payments for travel related expenses to/from high-risk countries</a:t>
            </a:r>
          </a:p>
          <a:p>
            <a:r>
              <a:rPr lang="en-GB" sz="1200" dirty="0"/>
              <a:t>14 High volume of credit card authorisations for accommodation/ vehicles with no subsequent charge, suggesting payment was made in cash</a:t>
            </a:r>
          </a:p>
          <a:p>
            <a:r>
              <a:rPr lang="en-GB" sz="1200" dirty="0"/>
              <a:t>15 Income of the personal account owner is significantly higher than expected</a:t>
            </a:r>
          </a:p>
          <a:p>
            <a:r>
              <a:rPr lang="en-GB" sz="1200" dirty="0"/>
              <a:t>16 Living expenses that suggest sustenance of many individuals</a:t>
            </a:r>
          </a:p>
          <a:p>
            <a:r>
              <a:rPr lang="en-GB" sz="1200" dirty="0"/>
              <a:t>17 Payments made to advertisers of illicit services</a:t>
            </a:r>
          </a:p>
          <a:p>
            <a:r>
              <a:rPr lang="en-GB" sz="1200" dirty="0"/>
              <a:t>18 Payments made to/received from blacklisted recruitment agencies</a:t>
            </a:r>
          </a:p>
          <a:p>
            <a:r>
              <a:rPr lang="en-GB" sz="1200" dirty="0"/>
              <a:t>19 Phone number/ email address associated with a customer is also found on escort/ sex/ adult service advertisements.</a:t>
            </a:r>
          </a:p>
          <a:p>
            <a:r>
              <a:rPr lang="en-GB" sz="1200" dirty="0"/>
              <a:t>20 Unexplained payments to high-risk jurisdictions for modern slavery</a:t>
            </a:r>
          </a:p>
          <a:p>
            <a:r>
              <a:rPr lang="en-GB" sz="1200" dirty="0"/>
              <a:t>21 Unusually high number of unrelated individuals residing at the same address</a:t>
            </a:r>
          </a:p>
          <a:p>
            <a:r>
              <a:rPr lang="en-GB" sz="1200" dirty="0"/>
              <a:t>22 When making F2F payments individual customer is repeatedly avoiding ID threshold, indicating an individual’s ID documents may have been taken from him/her</a:t>
            </a:r>
          </a:p>
        </p:txBody>
      </p:sp>
    </p:spTree>
    <p:extLst>
      <p:ext uri="{BB962C8B-B14F-4D97-AF65-F5344CB8AC3E}">
        <p14:creationId xmlns:p14="http://schemas.microsoft.com/office/powerpoint/2010/main" val="553380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ABAADA3-9A33-2359-4516-78B058E473DC}"/>
              </a:ext>
            </a:extLst>
          </p:cNvPr>
          <p:cNvSpPr/>
          <p:nvPr/>
        </p:nvSpPr>
        <p:spPr>
          <a:xfrm>
            <a:off x="455321" y="561109"/>
            <a:ext cx="1653360" cy="146356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21, 18, 16, </a:t>
            </a:r>
          </a:p>
          <a:p>
            <a:pPr algn="ctr"/>
            <a:r>
              <a:rPr lang="en-GB" dirty="0"/>
              <a:t>15, 6</a:t>
            </a:r>
          </a:p>
          <a:p>
            <a:pPr algn="ctr"/>
            <a:r>
              <a:rPr lang="en-GB" dirty="0"/>
              <a:t>(521)</a:t>
            </a:r>
          </a:p>
        </p:txBody>
      </p:sp>
      <p:pic>
        <p:nvPicPr>
          <p:cNvPr id="10" name="Picture 9" descr="A white sheet with black numbers&#10;&#10;Description automatically generated">
            <a:extLst>
              <a:ext uri="{FF2B5EF4-FFF2-40B4-BE49-F238E27FC236}">
                <a16:creationId xmlns:a16="http://schemas.microsoft.com/office/drawing/2014/main" id="{360835CA-FE13-0E3F-EF88-23E0209244AA}"/>
              </a:ext>
            </a:extLst>
          </p:cNvPr>
          <p:cNvPicPr>
            <a:picLocks noChangeAspect="1"/>
          </p:cNvPicPr>
          <p:nvPr/>
        </p:nvPicPr>
        <p:blipFill>
          <a:blip r:embed="rId2"/>
          <a:stretch>
            <a:fillRect/>
          </a:stretch>
        </p:blipFill>
        <p:spPr>
          <a:xfrm>
            <a:off x="2833936" y="398891"/>
            <a:ext cx="2270109" cy="1274041"/>
          </a:xfrm>
          <a:prstGeom prst="rect">
            <a:avLst/>
          </a:prstGeom>
        </p:spPr>
      </p:pic>
      <p:graphicFrame>
        <p:nvGraphicFramePr>
          <p:cNvPr id="12" name="Table 11">
            <a:extLst>
              <a:ext uri="{FF2B5EF4-FFF2-40B4-BE49-F238E27FC236}">
                <a16:creationId xmlns:a16="http://schemas.microsoft.com/office/drawing/2014/main" id="{0A5F3767-B229-3599-D4C8-BBBE4DE2B3FF}"/>
              </a:ext>
            </a:extLst>
          </p:cNvPr>
          <p:cNvGraphicFramePr>
            <a:graphicFrameLocks noGrp="1"/>
          </p:cNvGraphicFramePr>
          <p:nvPr>
            <p:extLst>
              <p:ext uri="{D42A27DB-BD31-4B8C-83A1-F6EECF244321}">
                <p14:modId xmlns:p14="http://schemas.microsoft.com/office/powerpoint/2010/main" val="2036320240"/>
              </p:ext>
            </p:extLst>
          </p:nvPr>
        </p:nvGraphicFramePr>
        <p:xfrm>
          <a:off x="153474" y="2101665"/>
          <a:ext cx="11836558" cy="2865120"/>
        </p:xfrm>
        <a:graphic>
          <a:graphicData uri="http://schemas.openxmlformats.org/drawingml/2006/table">
            <a:tbl>
              <a:tblPr firstRow="1" bandRow="1">
                <a:tableStyleId>{5C22544A-7EE6-4342-B048-85BDC9FD1C3A}</a:tableStyleId>
              </a:tblPr>
              <a:tblGrid>
                <a:gridCol w="2064673">
                  <a:extLst>
                    <a:ext uri="{9D8B030D-6E8A-4147-A177-3AD203B41FA5}">
                      <a16:colId xmlns:a16="http://schemas.microsoft.com/office/drawing/2014/main" val="319138367"/>
                    </a:ext>
                  </a:extLst>
                </a:gridCol>
                <a:gridCol w="9771885">
                  <a:extLst>
                    <a:ext uri="{9D8B030D-6E8A-4147-A177-3AD203B41FA5}">
                      <a16:colId xmlns:a16="http://schemas.microsoft.com/office/drawing/2014/main" val="1085679421"/>
                    </a:ext>
                  </a:extLst>
                </a:gridCol>
              </a:tblGrid>
              <a:tr h="370840">
                <a:tc gridSpan="2">
                  <a:txBody>
                    <a:bodyPr/>
                    <a:lstStyle/>
                    <a:p>
                      <a:r>
                        <a:rPr lang="en-GB" dirty="0"/>
                        <a:t>Key                                                                                                                                                                               </a:t>
                      </a:r>
                      <a:r>
                        <a:rPr lang="en-GB" dirty="0">
                          <a:solidFill>
                            <a:srgbClr val="FFFF00"/>
                          </a:solidFill>
                        </a:rPr>
                        <a:t>(6 Typologies covered)</a:t>
                      </a:r>
                    </a:p>
                  </a:txBody>
                  <a:tcPr/>
                </a:tc>
                <a:tc hMerge="1">
                  <a:txBody>
                    <a:bodyPr/>
                    <a:lstStyle/>
                    <a:p>
                      <a:endParaRPr lang="en-GB" dirty="0"/>
                    </a:p>
                  </a:txBody>
                  <a:tcPr/>
                </a:tc>
                <a:extLst>
                  <a:ext uri="{0D108BD9-81ED-4DB2-BD59-A6C34878D82A}">
                    <a16:rowId xmlns:a16="http://schemas.microsoft.com/office/drawing/2014/main" val="1353184968"/>
                  </a:ext>
                </a:extLst>
              </a:tr>
              <a:tr h="370840">
                <a:tc>
                  <a:txBody>
                    <a:bodyPr/>
                    <a:lstStyle/>
                    <a:p>
                      <a:r>
                        <a:rPr lang="en-GB" sz="1600" dirty="0">
                          <a:solidFill>
                            <a:srgbClr val="00B050"/>
                          </a:solidFill>
                        </a:rPr>
                        <a:t>RF number</a:t>
                      </a:r>
                    </a:p>
                  </a:txBody>
                  <a:tcPr/>
                </a:tc>
                <a:tc>
                  <a:txBody>
                    <a:bodyPr/>
                    <a:lstStyle/>
                    <a:p>
                      <a:r>
                        <a:rPr lang="en-GB" sz="1600" dirty="0">
                          <a:solidFill>
                            <a:srgbClr val="00B050"/>
                          </a:solidFill>
                        </a:rPr>
                        <a:t>Description</a:t>
                      </a:r>
                    </a:p>
                  </a:txBody>
                  <a:tcPr/>
                </a:tc>
                <a:extLst>
                  <a:ext uri="{0D108BD9-81ED-4DB2-BD59-A6C34878D82A}">
                    <a16:rowId xmlns:a16="http://schemas.microsoft.com/office/drawing/2014/main" val="1873365086"/>
                  </a:ext>
                </a:extLst>
              </a:tr>
              <a:tr h="370840">
                <a:tc>
                  <a:txBody>
                    <a:bodyPr/>
                    <a:lstStyle/>
                    <a:p>
                      <a:pPr algn="ctr"/>
                      <a:r>
                        <a:rPr lang="en-GB" dirty="0"/>
                        <a:t>21</a:t>
                      </a:r>
                    </a:p>
                  </a:txBody>
                  <a:tcPr/>
                </a:tc>
                <a:tc>
                  <a:txBody>
                    <a:bodyPr/>
                    <a:lstStyle/>
                    <a:p>
                      <a:r>
                        <a:rPr lang="en-GB" sz="1800" dirty="0"/>
                        <a:t>Unusually high number of unrelated individuals residing at the same address</a:t>
                      </a:r>
                      <a:endParaRPr lang="en-GB" dirty="0"/>
                    </a:p>
                  </a:txBody>
                  <a:tcPr/>
                </a:tc>
                <a:extLst>
                  <a:ext uri="{0D108BD9-81ED-4DB2-BD59-A6C34878D82A}">
                    <a16:rowId xmlns:a16="http://schemas.microsoft.com/office/drawing/2014/main" val="1114254001"/>
                  </a:ext>
                </a:extLst>
              </a:tr>
              <a:tr h="370840">
                <a:tc>
                  <a:txBody>
                    <a:bodyPr/>
                    <a:lstStyle/>
                    <a:p>
                      <a:pPr algn="ctr"/>
                      <a:r>
                        <a:rPr lang="en-GB" dirty="0"/>
                        <a:t>18</a:t>
                      </a:r>
                    </a:p>
                  </a:txBody>
                  <a:tcPr/>
                </a:tc>
                <a:tc>
                  <a:txBody>
                    <a:bodyPr/>
                    <a:lstStyle/>
                    <a:p>
                      <a:r>
                        <a:rPr lang="en-GB" sz="1800" dirty="0"/>
                        <a:t>Payments made to/received from blacklisted recruitment agencies</a:t>
                      </a:r>
                      <a:endParaRPr lang="en-GB" dirty="0"/>
                    </a:p>
                  </a:txBody>
                  <a:tcPr/>
                </a:tc>
                <a:extLst>
                  <a:ext uri="{0D108BD9-81ED-4DB2-BD59-A6C34878D82A}">
                    <a16:rowId xmlns:a16="http://schemas.microsoft.com/office/drawing/2014/main" val="689041236"/>
                  </a:ext>
                </a:extLst>
              </a:tr>
              <a:tr h="370840">
                <a:tc>
                  <a:txBody>
                    <a:bodyPr/>
                    <a:lstStyle/>
                    <a:p>
                      <a:pPr algn="ctr"/>
                      <a:r>
                        <a:rPr lang="en-GB" dirty="0"/>
                        <a:t>16</a:t>
                      </a:r>
                    </a:p>
                  </a:txBody>
                  <a:tcPr/>
                </a:tc>
                <a:tc>
                  <a:txBody>
                    <a:bodyPr/>
                    <a:lstStyle/>
                    <a:p>
                      <a:r>
                        <a:rPr lang="en-GB" sz="1800" dirty="0"/>
                        <a:t>Living expenses that suggest sustenance of many individuals</a:t>
                      </a:r>
                      <a:endParaRPr lang="en-GB" dirty="0"/>
                    </a:p>
                  </a:txBody>
                  <a:tcPr/>
                </a:tc>
                <a:extLst>
                  <a:ext uri="{0D108BD9-81ED-4DB2-BD59-A6C34878D82A}">
                    <a16:rowId xmlns:a16="http://schemas.microsoft.com/office/drawing/2014/main" val="2207397593"/>
                  </a:ext>
                </a:extLst>
              </a:tr>
              <a:tr h="370840">
                <a:tc>
                  <a:txBody>
                    <a:bodyPr/>
                    <a:lstStyle/>
                    <a:p>
                      <a:pPr algn="ctr"/>
                      <a:r>
                        <a:rPr lang="en-GB" dirty="0"/>
                        <a:t>15</a:t>
                      </a:r>
                    </a:p>
                  </a:txBody>
                  <a:tcPr/>
                </a:tc>
                <a:tc>
                  <a:txBody>
                    <a:bodyPr/>
                    <a:lstStyle/>
                    <a:p>
                      <a:r>
                        <a:rPr lang="en-GB" sz="1800" dirty="0"/>
                        <a:t>Income of the personal account owner is significantly higher than expected</a:t>
                      </a:r>
                      <a:endParaRPr lang="en-GB" dirty="0"/>
                    </a:p>
                  </a:txBody>
                  <a:tcPr/>
                </a:tc>
                <a:extLst>
                  <a:ext uri="{0D108BD9-81ED-4DB2-BD59-A6C34878D82A}">
                    <a16:rowId xmlns:a16="http://schemas.microsoft.com/office/drawing/2014/main" val="1254206626"/>
                  </a:ext>
                </a:extLst>
              </a:tr>
              <a:tr h="370840">
                <a:tc>
                  <a:txBody>
                    <a:bodyPr/>
                    <a:lstStyle/>
                    <a:p>
                      <a:pPr algn="ctr"/>
                      <a:r>
                        <a:rPr lang="en-GB" dirty="0"/>
                        <a:t>6</a:t>
                      </a:r>
                    </a:p>
                  </a:txBody>
                  <a:tcPr/>
                </a:tc>
                <a:tc>
                  <a:txBody>
                    <a:bodyPr/>
                    <a:lstStyle/>
                    <a:p>
                      <a:r>
                        <a:rPr lang="en-GB" sz="1800" dirty="0"/>
                        <a:t>Change of the Name / Surname on an account of a female customer such as to suggest a sham marriage</a:t>
                      </a:r>
                      <a:endParaRPr lang="en-GB" dirty="0"/>
                    </a:p>
                  </a:txBody>
                  <a:tcPr/>
                </a:tc>
                <a:extLst>
                  <a:ext uri="{0D108BD9-81ED-4DB2-BD59-A6C34878D82A}">
                    <a16:rowId xmlns:a16="http://schemas.microsoft.com/office/drawing/2014/main" val="1915152399"/>
                  </a:ext>
                </a:extLst>
              </a:tr>
            </a:tbl>
          </a:graphicData>
        </a:graphic>
      </p:graphicFrame>
      <p:graphicFrame>
        <p:nvGraphicFramePr>
          <p:cNvPr id="13" name="Table 12">
            <a:extLst>
              <a:ext uri="{FF2B5EF4-FFF2-40B4-BE49-F238E27FC236}">
                <a16:creationId xmlns:a16="http://schemas.microsoft.com/office/drawing/2014/main" id="{9469C051-7A04-BD13-1234-D7004075AEC8}"/>
              </a:ext>
            </a:extLst>
          </p:cNvPr>
          <p:cNvGraphicFramePr>
            <a:graphicFrameLocks noGrp="1"/>
          </p:cNvGraphicFramePr>
          <p:nvPr>
            <p:extLst>
              <p:ext uri="{D42A27DB-BD31-4B8C-83A1-F6EECF244321}">
                <p14:modId xmlns:p14="http://schemas.microsoft.com/office/powerpoint/2010/main" val="168588160"/>
              </p:ext>
            </p:extLst>
          </p:nvPr>
        </p:nvGraphicFramePr>
        <p:xfrm>
          <a:off x="153474" y="5018051"/>
          <a:ext cx="11836558" cy="1752600"/>
        </p:xfrm>
        <a:graphic>
          <a:graphicData uri="http://schemas.openxmlformats.org/drawingml/2006/table">
            <a:tbl>
              <a:tblPr firstRow="1" bandRow="1">
                <a:tableStyleId>{5C22544A-7EE6-4342-B048-85BDC9FD1C3A}</a:tableStyleId>
              </a:tblPr>
              <a:tblGrid>
                <a:gridCol w="2064673">
                  <a:extLst>
                    <a:ext uri="{9D8B030D-6E8A-4147-A177-3AD203B41FA5}">
                      <a16:colId xmlns:a16="http://schemas.microsoft.com/office/drawing/2014/main" val="319138367"/>
                    </a:ext>
                  </a:extLst>
                </a:gridCol>
                <a:gridCol w="9771885">
                  <a:extLst>
                    <a:ext uri="{9D8B030D-6E8A-4147-A177-3AD203B41FA5}">
                      <a16:colId xmlns:a16="http://schemas.microsoft.com/office/drawing/2014/main" val="1085679421"/>
                    </a:ext>
                  </a:extLst>
                </a:gridCol>
              </a:tblGrid>
              <a:tr h="370840">
                <a:tc gridSpan="2">
                  <a:txBody>
                    <a:bodyPr/>
                    <a:lstStyle/>
                    <a:p>
                      <a:r>
                        <a:rPr lang="en-GB" dirty="0"/>
                        <a:t>Auxiliary                                                                                                                                                                      </a:t>
                      </a:r>
                      <a:r>
                        <a:rPr lang="en-GB" dirty="0">
                          <a:solidFill>
                            <a:srgbClr val="FFFF00"/>
                          </a:solidFill>
                        </a:rPr>
                        <a:t>(4 Typologies covered)</a:t>
                      </a:r>
                    </a:p>
                  </a:txBody>
                  <a:tcPr/>
                </a:tc>
                <a:tc hMerge="1">
                  <a:txBody>
                    <a:bodyPr/>
                    <a:lstStyle/>
                    <a:p>
                      <a:endParaRPr lang="en-GB" dirty="0"/>
                    </a:p>
                  </a:txBody>
                  <a:tcPr/>
                </a:tc>
                <a:extLst>
                  <a:ext uri="{0D108BD9-81ED-4DB2-BD59-A6C34878D82A}">
                    <a16:rowId xmlns:a16="http://schemas.microsoft.com/office/drawing/2014/main" val="1353184968"/>
                  </a:ext>
                </a:extLst>
              </a:tr>
              <a:tr h="370840">
                <a:tc>
                  <a:txBody>
                    <a:bodyPr/>
                    <a:lstStyle/>
                    <a:p>
                      <a:r>
                        <a:rPr lang="en-GB" sz="1600" dirty="0">
                          <a:solidFill>
                            <a:srgbClr val="00B050"/>
                          </a:solidFill>
                        </a:rPr>
                        <a:t>RF number</a:t>
                      </a:r>
                    </a:p>
                  </a:txBody>
                  <a:tcPr/>
                </a:tc>
                <a:tc>
                  <a:txBody>
                    <a:bodyPr/>
                    <a:lstStyle/>
                    <a:p>
                      <a:r>
                        <a:rPr lang="en-GB" sz="1600" dirty="0">
                          <a:solidFill>
                            <a:srgbClr val="00B050"/>
                          </a:solidFill>
                        </a:rPr>
                        <a:t>Description</a:t>
                      </a:r>
                    </a:p>
                  </a:txBody>
                  <a:tcPr/>
                </a:tc>
                <a:extLst>
                  <a:ext uri="{0D108BD9-81ED-4DB2-BD59-A6C34878D82A}">
                    <a16:rowId xmlns:a16="http://schemas.microsoft.com/office/drawing/2014/main" val="1873365086"/>
                  </a:ext>
                </a:extLst>
              </a:tr>
              <a:tr h="370840">
                <a:tc>
                  <a:txBody>
                    <a:bodyPr/>
                    <a:lstStyle/>
                    <a:p>
                      <a:pPr algn="ctr"/>
                      <a:r>
                        <a:rPr lang="en-GB" dirty="0"/>
                        <a:t>2</a:t>
                      </a:r>
                    </a:p>
                  </a:txBody>
                  <a:tcPr/>
                </a:tc>
                <a:tc>
                  <a:txBody>
                    <a:bodyPr/>
                    <a:lstStyle/>
                    <a:p>
                      <a:r>
                        <a:rPr lang="en-GB" sz="1800" dirty="0"/>
                        <a:t>A single client depositing multiple cheques for the prevailing monthly minimum domestic worker wage</a:t>
                      </a:r>
                    </a:p>
                  </a:txBody>
                  <a:tcPr/>
                </a:tc>
                <a:extLst>
                  <a:ext uri="{0D108BD9-81ED-4DB2-BD59-A6C34878D82A}">
                    <a16:rowId xmlns:a16="http://schemas.microsoft.com/office/drawing/2014/main" val="1114254001"/>
                  </a:ext>
                </a:extLst>
              </a:tr>
              <a:tr h="370840">
                <a:tc>
                  <a:txBody>
                    <a:bodyPr/>
                    <a:lstStyle/>
                    <a:p>
                      <a:pPr algn="ctr"/>
                      <a:r>
                        <a:rPr lang="en-GB" dirty="0"/>
                        <a:t>19</a:t>
                      </a:r>
                    </a:p>
                  </a:txBody>
                  <a:tcPr/>
                </a:tc>
                <a:tc>
                  <a:txBody>
                    <a:bodyPr/>
                    <a:lstStyle/>
                    <a:p>
                      <a:r>
                        <a:rPr lang="en-GB" sz="1800" dirty="0"/>
                        <a:t>Phone number/ email address associated with a customer is also found on escort/ sex/ adult service advertisements</a:t>
                      </a:r>
                      <a:endParaRPr lang="en-GB" dirty="0"/>
                    </a:p>
                  </a:txBody>
                  <a:tcPr/>
                </a:tc>
                <a:extLst>
                  <a:ext uri="{0D108BD9-81ED-4DB2-BD59-A6C34878D82A}">
                    <a16:rowId xmlns:a16="http://schemas.microsoft.com/office/drawing/2014/main" val="689041236"/>
                  </a:ext>
                </a:extLst>
              </a:tr>
            </a:tbl>
          </a:graphicData>
        </a:graphic>
      </p:graphicFrame>
      <p:sp>
        <p:nvSpPr>
          <p:cNvPr id="14" name="TextBox 13">
            <a:extLst>
              <a:ext uri="{FF2B5EF4-FFF2-40B4-BE49-F238E27FC236}">
                <a16:creationId xmlns:a16="http://schemas.microsoft.com/office/drawing/2014/main" id="{902B8CD7-F681-4DBA-2A7A-6A4B8ACCB47F}"/>
              </a:ext>
            </a:extLst>
          </p:cNvPr>
          <p:cNvSpPr txBox="1"/>
          <p:nvPr/>
        </p:nvSpPr>
        <p:spPr>
          <a:xfrm>
            <a:off x="5829301" y="398891"/>
            <a:ext cx="5980116" cy="1477328"/>
          </a:xfrm>
          <a:prstGeom prst="rect">
            <a:avLst/>
          </a:prstGeom>
          <a:noFill/>
        </p:spPr>
        <p:txBody>
          <a:bodyPr wrap="square" rtlCol="0">
            <a:spAutoFit/>
          </a:bodyPr>
          <a:lstStyle/>
          <a:p>
            <a:r>
              <a:rPr lang="en-GB" dirty="0">
                <a:solidFill>
                  <a:srgbClr val="0070C0"/>
                </a:solidFill>
              </a:rPr>
              <a:t>Focusing on the largest cluster (based on instances) </a:t>
            </a:r>
          </a:p>
          <a:p>
            <a:endParaRPr lang="en-GB" dirty="0">
              <a:solidFill>
                <a:srgbClr val="0070C0"/>
              </a:solidFill>
            </a:endParaRPr>
          </a:p>
          <a:p>
            <a:r>
              <a:rPr lang="en-GB" dirty="0">
                <a:solidFill>
                  <a:srgbClr val="0070C0"/>
                </a:solidFill>
              </a:rPr>
              <a:t>There are multiple permutations of the 5 key red flag indicators (shown in the table to the left) which allow 6 Typologies to be covered by processing 5 red flag indicators</a:t>
            </a:r>
          </a:p>
        </p:txBody>
      </p:sp>
      <p:sp>
        <p:nvSpPr>
          <p:cNvPr id="15" name="TextBox 14">
            <a:extLst>
              <a:ext uri="{FF2B5EF4-FFF2-40B4-BE49-F238E27FC236}">
                <a16:creationId xmlns:a16="http://schemas.microsoft.com/office/drawing/2014/main" id="{35A46F69-C307-34C9-4859-1D237AF155E4}"/>
              </a:ext>
            </a:extLst>
          </p:cNvPr>
          <p:cNvSpPr txBox="1"/>
          <p:nvPr/>
        </p:nvSpPr>
        <p:spPr>
          <a:xfrm>
            <a:off x="166254" y="103909"/>
            <a:ext cx="1171988" cy="369332"/>
          </a:xfrm>
          <a:prstGeom prst="rect">
            <a:avLst/>
          </a:prstGeom>
          <a:noFill/>
        </p:spPr>
        <p:txBody>
          <a:bodyPr wrap="none" rtlCol="0">
            <a:spAutoFit/>
          </a:bodyPr>
          <a:lstStyle/>
          <a:p>
            <a:r>
              <a:rPr lang="en-GB" b="1" dirty="0"/>
              <a:t>CLUSTER 1</a:t>
            </a:r>
          </a:p>
        </p:txBody>
      </p:sp>
    </p:spTree>
    <p:extLst>
      <p:ext uri="{BB962C8B-B14F-4D97-AF65-F5344CB8AC3E}">
        <p14:creationId xmlns:p14="http://schemas.microsoft.com/office/powerpoint/2010/main" val="3474183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95173C0-667B-6EEC-20ED-1BC4BC7C82F7}"/>
              </a:ext>
            </a:extLst>
          </p:cNvPr>
          <p:cNvSpPr/>
          <p:nvPr/>
        </p:nvSpPr>
        <p:spPr>
          <a:xfrm>
            <a:off x="550717" y="436831"/>
            <a:ext cx="1548247" cy="134478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17, 19</a:t>
            </a:r>
          </a:p>
          <a:p>
            <a:pPr algn="ctr"/>
            <a:r>
              <a:rPr lang="en-GB" dirty="0"/>
              <a:t>(426)</a:t>
            </a:r>
          </a:p>
        </p:txBody>
      </p:sp>
      <p:pic>
        <p:nvPicPr>
          <p:cNvPr id="5" name="Picture 4" descr="A calendar with numbers on it&#10;&#10;Description automatically generated">
            <a:extLst>
              <a:ext uri="{FF2B5EF4-FFF2-40B4-BE49-F238E27FC236}">
                <a16:creationId xmlns:a16="http://schemas.microsoft.com/office/drawing/2014/main" id="{6A9CF9F6-86DA-4F01-7F26-44414CAF71CA}"/>
              </a:ext>
            </a:extLst>
          </p:cNvPr>
          <p:cNvPicPr>
            <a:picLocks noChangeAspect="1"/>
          </p:cNvPicPr>
          <p:nvPr/>
        </p:nvPicPr>
        <p:blipFill>
          <a:blip r:embed="rId2"/>
          <a:stretch>
            <a:fillRect/>
          </a:stretch>
        </p:blipFill>
        <p:spPr>
          <a:xfrm>
            <a:off x="3087771" y="29018"/>
            <a:ext cx="1991591" cy="1752600"/>
          </a:xfrm>
          <a:prstGeom prst="rect">
            <a:avLst/>
          </a:prstGeom>
        </p:spPr>
      </p:pic>
      <p:graphicFrame>
        <p:nvGraphicFramePr>
          <p:cNvPr id="6" name="Table 5">
            <a:extLst>
              <a:ext uri="{FF2B5EF4-FFF2-40B4-BE49-F238E27FC236}">
                <a16:creationId xmlns:a16="http://schemas.microsoft.com/office/drawing/2014/main" id="{D35DF91D-91F7-E1F6-9B79-DF70B13BACA9}"/>
              </a:ext>
            </a:extLst>
          </p:cNvPr>
          <p:cNvGraphicFramePr>
            <a:graphicFrameLocks noGrp="1"/>
          </p:cNvGraphicFramePr>
          <p:nvPr>
            <p:extLst>
              <p:ext uri="{D42A27DB-BD31-4B8C-83A1-F6EECF244321}">
                <p14:modId xmlns:p14="http://schemas.microsoft.com/office/powerpoint/2010/main" val="3064493437"/>
              </p:ext>
            </p:extLst>
          </p:nvPr>
        </p:nvGraphicFramePr>
        <p:xfrm>
          <a:off x="153474" y="1859210"/>
          <a:ext cx="11836558" cy="1752600"/>
        </p:xfrm>
        <a:graphic>
          <a:graphicData uri="http://schemas.openxmlformats.org/drawingml/2006/table">
            <a:tbl>
              <a:tblPr firstRow="1" bandRow="1">
                <a:tableStyleId>{5C22544A-7EE6-4342-B048-85BDC9FD1C3A}</a:tableStyleId>
              </a:tblPr>
              <a:tblGrid>
                <a:gridCol w="1093435">
                  <a:extLst>
                    <a:ext uri="{9D8B030D-6E8A-4147-A177-3AD203B41FA5}">
                      <a16:colId xmlns:a16="http://schemas.microsoft.com/office/drawing/2014/main" val="319138367"/>
                    </a:ext>
                  </a:extLst>
                </a:gridCol>
                <a:gridCol w="10743123">
                  <a:extLst>
                    <a:ext uri="{9D8B030D-6E8A-4147-A177-3AD203B41FA5}">
                      <a16:colId xmlns:a16="http://schemas.microsoft.com/office/drawing/2014/main" val="1085679421"/>
                    </a:ext>
                  </a:extLst>
                </a:gridCol>
              </a:tblGrid>
              <a:tr h="370840">
                <a:tc gridSpan="2">
                  <a:txBody>
                    <a:bodyPr/>
                    <a:lstStyle/>
                    <a:p>
                      <a:r>
                        <a:rPr lang="en-GB" dirty="0"/>
                        <a:t>Key                                                                                                                                                                               </a:t>
                      </a:r>
                      <a:r>
                        <a:rPr lang="en-GB" dirty="0">
                          <a:solidFill>
                            <a:srgbClr val="FFFF00"/>
                          </a:solidFill>
                        </a:rPr>
                        <a:t>(1 Typologies covered)</a:t>
                      </a:r>
                      <a:endParaRPr lang="en-GB" dirty="0"/>
                    </a:p>
                  </a:txBody>
                  <a:tcPr/>
                </a:tc>
                <a:tc hMerge="1">
                  <a:txBody>
                    <a:bodyPr/>
                    <a:lstStyle/>
                    <a:p>
                      <a:endParaRPr lang="en-GB" dirty="0"/>
                    </a:p>
                  </a:txBody>
                  <a:tcPr/>
                </a:tc>
                <a:extLst>
                  <a:ext uri="{0D108BD9-81ED-4DB2-BD59-A6C34878D82A}">
                    <a16:rowId xmlns:a16="http://schemas.microsoft.com/office/drawing/2014/main" val="1353184968"/>
                  </a:ext>
                </a:extLst>
              </a:tr>
              <a:tr h="370840">
                <a:tc>
                  <a:txBody>
                    <a:bodyPr/>
                    <a:lstStyle/>
                    <a:p>
                      <a:r>
                        <a:rPr lang="en-GB" sz="1600" dirty="0">
                          <a:solidFill>
                            <a:srgbClr val="00B050"/>
                          </a:solidFill>
                        </a:rPr>
                        <a:t>RF number</a:t>
                      </a:r>
                    </a:p>
                  </a:txBody>
                  <a:tcPr/>
                </a:tc>
                <a:tc>
                  <a:txBody>
                    <a:bodyPr/>
                    <a:lstStyle/>
                    <a:p>
                      <a:r>
                        <a:rPr lang="en-GB" sz="1600" dirty="0">
                          <a:solidFill>
                            <a:srgbClr val="00B050"/>
                          </a:solidFill>
                        </a:rPr>
                        <a:t>Description</a:t>
                      </a:r>
                    </a:p>
                  </a:txBody>
                  <a:tcPr/>
                </a:tc>
                <a:extLst>
                  <a:ext uri="{0D108BD9-81ED-4DB2-BD59-A6C34878D82A}">
                    <a16:rowId xmlns:a16="http://schemas.microsoft.com/office/drawing/2014/main" val="1873365086"/>
                  </a:ext>
                </a:extLst>
              </a:tr>
              <a:tr h="370840">
                <a:tc>
                  <a:txBody>
                    <a:bodyPr/>
                    <a:lstStyle/>
                    <a:p>
                      <a:pPr algn="ctr"/>
                      <a:r>
                        <a:rPr lang="en-GB" sz="1800" dirty="0"/>
                        <a:t>17</a:t>
                      </a:r>
                    </a:p>
                  </a:txBody>
                  <a:tcPr/>
                </a:tc>
                <a:tc>
                  <a:txBody>
                    <a:bodyPr/>
                    <a:lstStyle/>
                    <a:p>
                      <a:r>
                        <a:rPr lang="en-GB" sz="1800" dirty="0"/>
                        <a:t>Payments made to advertisers of illicit services</a:t>
                      </a:r>
                    </a:p>
                  </a:txBody>
                  <a:tcPr/>
                </a:tc>
                <a:extLst>
                  <a:ext uri="{0D108BD9-81ED-4DB2-BD59-A6C34878D82A}">
                    <a16:rowId xmlns:a16="http://schemas.microsoft.com/office/drawing/2014/main" val="1114254001"/>
                  </a:ext>
                </a:extLst>
              </a:tr>
              <a:tr h="370840">
                <a:tc>
                  <a:txBody>
                    <a:bodyPr/>
                    <a:lstStyle/>
                    <a:p>
                      <a:pPr algn="ctr"/>
                      <a:r>
                        <a:rPr lang="en-GB" sz="1800" dirty="0">
                          <a:solidFill>
                            <a:srgbClr val="FF0000"/>
                          </a:solidFill>
                        </a:rPr>
                        <a:t>19</a:t>
                      </a:r>
                    </a:p>
                  </a:txBody>
                  <a:tcPr/>
                </a:tc>
                <a:tc>
                  <a:txBody>
                    <a:bodyPr/>
                    <a:lstStyle/>
                    <a:p>
                      <a:r>
                        <a:rPr lang="en-GB" sz="1800" dirty="0">
                          <a:solidFill>
                            <a:srgbClr val="FF0000"/>
                          </a:solidFill>
                        </a:rPr>
                        <a:t>Phone number/ email address associated with a customer is also found on escort/ sex/ adult service advertisements</a:t>
                      </a:r>
                    </a:p>
                  </a:txBody>
                  <a:tcPr/>
                </a:tc>
                <a:extLst>
                  <a:ext uri="{0D108BD9-81ED-4DB2-BD59-A6C34878D82A}">
                    <a16:rowId xmlns:a16="http://schemas.microsoft.com/office/drawing/2014/main" val="689041236"/>
                  </a:ext>
                </a:extLst>
              </a:tr>
            </a:tbl>
          </a:graphicData>
        </a:graphic>
      </p:graphicFrame>
      <p:graphicFrame>
        <p:nvGraphicFramePr>
          <p:cNvPr id="7" name="Table 6">
            <a:extLst>
              <a:ext uri="{FF2B5EF4-FFF2-40B4-BE49-F238E27FC236}">
                <a16:creationId xmlns:a16="http://schemas.microsoft.com/office/drawing/2014/main" id="{5858DB4A-B88C-FE6A-EF8A-F37D327B3B2A}"/>
              </a:ext>
            </a:extLst>
          </p:cNvPr>
          <p:cNvGraphicFramePr>
            <a:graphicFrameLocks noGrp="1"/>
          </p:cNvGraphicFramePr>
          <p:nvPr>
            <p:extLst>
              <p:ext uri="{D42A27DB-BD31-4B8C-83A1-F6EECF244321}">
                <p14:modId xmlns:p14="http://schemas.microsoft.com/office/powerpoint/2010/main" val="762748575"/>
              </p:ext>
            </p:extLst>
          </p:nvPr>
        </p:nvGraphicFramePr>
        <p:xfrm>
          <a:off x="153474" y="3646441"/>
          <a:ext cx="11836558" cy="2936240"/>
        </p:xfrm>
        <a:graphic>
          <a:graphicData uri="http://schemas.openxmlformats.org/drawingml/2006/table">
            <a:tbl>
              <a:tblPr firstRow="1" bandRow="1">
                <a:tableStyleId>{5C22544A-7EE6-4342-B048-85BDC9FD1C3A}</a:tableStyleId>
              </a:tblPr>
              <a:tblGrid>
                <a:gridCol w="1130976">
                  <a:extLst>
                    <a:ext uri="{9D8B030D-6E8A-4147-A177-3AD203B41FA5}">
                      <a16:colId xmlns:a16="http://schemas.microsoft.com/office/drawing/2014/main" val="319138367"/>
                    </a:ext>
                  </a:extLst>
                </a:gridCol>
                <a:gridCol w="9116850">
                  <a:extLst>
                    <a:ext uri="{9D8B030D-6E8A-4147-A177-3AD203B41FA5}">
                      <a16:colId xmlns:a16="http://schemas.microsoft.com/office/drawing/2014/main" val="1085679421"/>
                    </a:ext>
                  </a:extLst>
                </a:gridCol>
                <a:gridCol w="1588732">
                  <a:extLst>
                    <a:ext uri="{9D8B030D-6E8A-4147-A177-3AD203B41FA5}">
                      <a16:colId xmlns:a16="http://schemas.microsoft.com/office/drawing/2014/main" val="1620870812"/>
                    </a:ext>
                  </a:extLst>
                </a:gridCol>
              </a:tblGrid>
              <a:tr h="370840">
                <a:tc gridSpan="3">
                  <a:txBody>
                    <a:bodyPr/>
                    <a:lstStyle/>
                    <a:p>
                      <a:r>
                        <a:rPr lang="en-GB" dirty="0"/>
                        <a:t>Auxiliary                                                                                                                                                                   </a:t>
                      </a:r>
                      <a:r>
                        <a:rPr lang="en-GB" dirty="0">
                          <a:solidFill>
                            <a:srgbClr val="FFFF00"/>
                          </a:solidFill>
                        </a:rPr>
                        <a:t>(22 Typologies covered)</a:t>
                      </a:r>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353184968"/>
                  </a:ext>
                </a:extLst>
              </a:tr>
              <a:tr h="370840">
                <a:tc>
                  <a:txBody>
                    <a:bodyPr/>
                    <a:lstStyle/>
                    <a:p>
                      <a:r>
                        <a:rPr lang="en-GB" sz="1600" dirty="0">
                          <a:solidFill>
                            <a:srgbClr val="00B050"/>
                          </a:solidFill>
                        </a:rPr>
                        <a:t>RF number</a:t>
                      </a:r>
                    </a:p>
                  </a:txBody>
                  <a:tcPr/>
                </a:tc>
                <a:tc>
                  <a:txBody>
                    <a:bodyPr/>
                    <a:lstStyle/>
                    <a:p>
                      <a:r>
                        <a:rPr lang="en-GB" sz="1600" dirty="0">
                          <a:solidFill>
                            <a:srgbClr val="00B050"/>
                          </a:solidFill>
                        </a:rPr>
                        <a:t>Description</a:t>
                      </a:r>
                    </a:p>
                  </a:txBody>
                  <a:tcPr/>
                </a:tc>
                <a:tc>
                  <a:txBody>
                    <a:bodyPr/>
                    <a:lstStyle/>
                    <a:p>
                      <a:r>
                        <a:rPr lang="en-GB" sz="1600" dirty="0">
                          <a:solidFill>
                            <a:srgbClr val="00B050"/>
                          </a:solidFill>
                        </a:rPr>
                        <a:t>No Observations</a:t>
                      </a:r>
                    </a:p>
                  </a:txBody>
                  <a:tcPr/>
                </a:tc>
                <a:extLst>
                  <a:ext uri="{0D108BD9-81ED-4DB2-BD59-A6C34878D82A}">
                    <a16:rowId xmlns:a16="http://schemas.microsoft.com/office/drawing/2014/main" val="1873365086"/>
                  </a:ext>
                </a:extLst>
              </a:tr>
              <a:tr h="370840">
                <a:tc>
                  <a:txBody>
                    <a:bodyPr/>
                    <a:lstStyle/>
                    <a:p>
                      <a:pPr algn="ctr"/>
                      <a:r>
                        <a:rPr lang="en-GB" sz="1800" dirty="0">
                          <a:solidFill>
                            <a:schemeClr val="tx1"/>
                          </a:solidFill>
                        </a:rPr>
                        <a:t>13</a:t>
                      </a:r>
                    </a:p>
                  </a:txBody>
                  <a:tcPr/>
                </a:tc>
                <a:tc>
                  <a:txBody>
                    <a:bodyPr/>
                    <a:lstStyle/>
                    <a:p>
                      <a:r>
                        <a:rPr lang="en-GB" sz="1800" dirty="0">
                          <a:solidFill>
                            <a:schemeClr val="tx1"/>
                          </a:solidFill>
                        </a:rPr>
                        <a:t>High frequency of beauty related payments that do not relate to the nature of business/ expected account activity</a:t>
                      </a:r>
                    </a:p>
                  </a:txBody>
                  <a:tcPr/>
                </a:tc>
                <a:tc>
                  <a:txBody>
                    <a:bodyPr/>
                    <a:lstStyle/>
                    <a:p>
                      <a:pPr algn="ctr"/>
                      <a:r>
                        <a:rPr lang="en-GB" sz="1800" dirty="0"/>
                        <a:t>194</a:t>
                      </a:r>
                    </a:p>
                  </a:txBody>
                  <a:tcPr/>
                </a:tc>
                <a:extLst>
                  <a:ext uri="{0D108BD9-81ED-4DB2-BD59-A6C34878D82A}">
                    <a16:rowId xmlns:a16="http://schemas.microsoft.com/office/drawing/2014/main" val="2427164199"/>
                  </a:ext>
                </a:extLst>
              </a:tr>
              <a:tr h="370840">
                <a:tc>
                  <a:txBody>
                    <a:bodyPr/>
                    <a:lstStyle/>
                    <a:p>
                      <a:pPr algn="ctr"/>
                      <a:r>
                        <a:rPr lang="en-GB" sz="1800" dirty="0">
                          <a:solidFill>
                            <a:schemeClr val="tx1"/>
                          </a:solidFill>
                        </a:rPr>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tx1"/>
                          </a:solidFill>
                        </a:rPr>
                        <a:t>High volume of credit card authorisations for accommodation/ vehicles with no subsequent charge, suggesting payment was made in cash</a:t>
                      </a:r>
                    </a:p>
                  </a:txBody>
                  <a:tcPr/>
                </a:tc>
                <a:tc>
                  <a:txBody>
                    <a:bodyPr/>
                    <a:lstStyle/>
                    <a:p>
                      <a:pPr algn="ctr"/>
                      <a:r>
                        <a:rPr lang="en-GB" sz="1800" dirty="0"/>
                        <a:t>94</a:t>
                      </a:r>
                    </a:p>
                  </a:txBody>
                  <a:tcPr/>
                </a:tc>
                <a:extLst>
                  <a:ext uri="{0D108BD9-81ED-4DB2-BD59-A6C34878D82A}">
                    <a16:rowId xmlns:a16="http://schemas.microsoft.com/office/drawing/2014/main" val="581538133"/>
                  </a:ext>
                </a:extLst>
              </a:tr>
              <a:tr h="370840">
                <a:tc>
                  <a:txBody>
                    <a:bodyPr/>
                    <a:lstStyle/>
                    <a:p>
                      <a:pPr algn="ctr"/>
                      <a:r>
                        <a:rPr lang="en-GB" sz="1800" dirty="0">
                          <a:solidFill>
                            <a:schemeClr val="tx1"/>
                          </a:solidFill>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tx1"/>
                          </a:solidFill>
                        </a:rPr>
                        <a:t>An individual customer’s account is showing an unusual pattern of frequently changing a location, evident from everyday spending (such as food), especially if in high-risk countries, that is inconsistent with customer’s profile with no apparent legitimate reason</a:t>
                      </a:r>
                    </a:p>
                  </a:txBody>
                  <a:tcPr/>
                </a:tc>
                <a:tc>
                  <a:txBody>
                    <a:bodyPr/>
                    <a:lstStyle/>
                    <a:p>
                      <a:pPr algn="ctr"/>
                      <a:r>
                        <a:rPr lang="en-GB" sz="1800" dirty="0"/>
                        <a:t>77</a:t>
                      </a:r>
                    </a:p>
                  </a:txBody>
                  <a:tcPr/>
                </a:tc>
                <a:extLst>
                  <a:ext uri="{0D108BD9-81ED-4DB2-BD59-A6C34878D82A}">
                    <a16:rowId xmlns:a16="http://schemas.microsoft.com/office/drawing/2014/main" val="689041236"/>
                  </a:ext>
                </a:extLst>
              </a:tr>
            </a:tbl>
          </a:graphicData>
        </a:graphic>
      </p:graphicFrame>
      <p:sp>
        <p:nvSpPr>
          <p:cNvPr id="3" name="TextBox 2">
            <a:extLst>
              <a:ext uri="{FF2B5EF4-FFF2-40B4-BE49-F238E27FC236}">
                <a16:creationId xmlns:a16="http://schemas.microsoft.com/office/drawing/2014/main" id="{DBF75842-366D-32B3-1627-88117E37EE1A}"/>
              </a:ext>
            </a:extLst>
          </p:cNvPr>
          <p:cNvSpPr txBox="1"/>
          <p:nvPr/>
        </p:nvSpPr>
        <p:spPr>
          <a:xfrm>
            <a:off x="5808396" y="67499"/>
            <a:ext cx="4165243" cy="276999"/>
          </a:xfrm>
          <a:prstGeom prst="rect">
            <a:avLst/>
          </a:prstGeom>
          <a:noFill/>
        </p:spPr>
        <p:txBody>
          <a:bodyPr wrap="none" rtlCol="0">
            <a:spAutoFit/>
          </a:bodyPr>
          <a:lstStyle/>
          <a:p>
            <a:r>
              <a:rPr lang="en-GB" sz="1200" dirty="0">
                <a:solidFill>
                  <a:srgbClr val="FF0000"/>
                </a:solidFill>
              </a:rPr>
              <a:t>Red indicates the red flag indicator appears in a previous cluster</a:t>
            </a:r>
          </a:p>
        </p:txBody>
      </p:sp>
      <p:sp>
        <p:nvSpPr>
          <p:cNvPr id="4" name="TextBox 3">
            <a:extLst>
              <a:ext uri="{FF2B5EF4-FFF2-40B4-BE49-F238E27FC236}">
                <a16:creationId xmlns:a16="http://schemas.microsoft.com/office/drawing/2014/main" id="{627A039E-0224-BF98-4FB9-A512A531C4C7}"/>
              </a:ext>
            </a:extLst>
          </p:cNvPr>
          <p:cNvSpPr txBox="1"/>
          <p:nvPr/>
        </p:nvSpPr>
        <p:spPr>
          <a:xfrm>
            <a:off x="10120751" y="6541117"/>
            <a:ext cx="1929824" cy="307777"/>
          </a:xfrm>
          <a:prstGeom prst="rect">
            <a:avLst/>
          </a:prstGeom>
          <a:noFill/>
        </p:spPr>
        <p:txBody>
          <a:bodyPr wrap="none" rtlCol="0">
            <a:spAutoFit/>
          </a:bodyPr>
          <a:lstStyle/>
          <a:p>
            <a:r>
              <a:rPr lang="en-GB" sz="1400" dirty="0">
                <a:solidFill>
                  <a:srgbClr val="FF0000"/>
                </a:solidFill>
              </a:rPr>
              <a:t>Continued on next page</a:t>
            </a:r>
          </a:p>
        </p:txBody>
      </p:sp>
      <p:sp>
        <p:nvSpPr>
          <p:cNvPr id="8" name="TextBox 7">
            <a:extLst>
              <a:ext uri="{FF2B5EF4-FFF2-40B4-BE49-F238E27FC236}">
                <a16:creationId xmlns:a16="http://schemas.microsoft.com/office/drawing/2014/main" id="{561942A7-49BD-9D79-4E45-BE0ED6249E63}"/>
              </a:ext>
            </a:extLst>
          </p:cNvPr>
          <p:cNvSpPr txBox="1"/>
          <p:nvPr/>
        </p:nvSpPr>
        <p:spPr>
          <a:xfrm>
            <a:off x="5829301" y="398891"/>
            <a:ext cx="5980116" cy="1200329"/>
          </a:xfrm>
          <a:prstGeom prst="rect">
            <a:avLst/>
          </a:prstGeom>
          <a:noFill/>
        </p:spPr>
        <p:txBody>
          <a:bodyPr wrap="square" rtlCol="0">
            <a:spAutoFit/>
          </a:bodyPr>
          <a:lstStyle/>
          <a:p>
            <a:r>
              <a:rPr lang="en-GB" dirty="0">
                <a:solidFill>
                  <a:srgbClr val="0070C0"/>
                </a:solidFill>
              </a:rPr>
              <a:t>Now look at the second largest cluster</a:t>
            </a:r>
          </a:p>
          <a:p>
            <a:endParaRPr lang="en-GB" dirty="0">
              <a:solidFill>
                <a:srgbClr val="0070C0"/>
              </a:solidFill>
            </a:endParaRPr>
          </a:p>
          <a:p>
            <a:r>
              <a:rPr lang="en-GB" dirty="0">
                <a:solidFill>
                  <a:srgbClr val="0070C0"/>
                </a:solidFill>
              </a:rPr>
              <a:t>This one has two of the same indicators repeated throughout </a:t>
            </a:r>
          </a:p>
          <a:p>
            <a:r>
              <a:rPr lang="en-GB" dirty="0">
                <a:solidFill>
                  <a:srgbClr val="0070C0"/>
                </a:solidFill>
              </a:rPr>
              <a:t>(17 and 19)</a:t>
            </a:r>
          </a:p>
        </p:txBody>
      </p:sp>
      <p:sp>
        <p:nvSpPr>
          <p:cNvPr id="9" name="TextBox 8">
            <a:extLst>
              <a:ext uri="{FF2B5EF4-FFF2-40B4-BE49-F238E27FC236}">
                <a16:creationId xmlns:a16="http://schemas.microsoft.com/office/drawing/2014/main" id="{1413F876-A894-AE29-19FE-34BE20B69A75}"/>
              </a:ext>
            </a:extLst>
          </p:cNvPr>
          <p:cNvSpPr txBox="1"/>
          <p:nvPr/>
        </p:nvSpPr>
        <p:spPr>
          <a:xfrm>
            <a:off x="166254" y="103909"/>
            <a:ext cx="1181862" cy="369332"/>
          </a:xfrm>
          <a:prstGeom prst="rect">
            <a:avLst/>
          </a:prstGeom>
          <a:noFill/>
        </p:spPr>
        <p:txBody>
          <a:bodyPr wrap="none" rtlCol="0">
            <a:spAutoFit/>
          </a:bodyPr>
          <a:lstStyle/>
          <a:p>
            <a:r>
              <a:rPr lang="en-GB" b="1" dirty="0"/>
              <a:t>CLUSTER 2</a:t>
            </a:r>
          </a:p>
        </p:txBody>
      </p:sp>
    </p:spTree>
    <p:extLst>
      <p:ext uri="{BB962C8B-B14F-4D97-AF65-F5344CB8AC3E}">
        <p14:creationId xmlns:p14="http://schemas.microsoft.com/office/powerpoint/2010/main" val="3849032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4C5DA7F6-570D-7795-CA3E-DB9C03192FC9}"/>
              </a:ext>
            </a:extLst>
          </p:cNvPr>
          <p:cNvGraphicFramePr>
            <a:graphicFrameLocks noGrp="1"/>
          </p:cNvGraphicFramePr>
          <p:nvPr>
            <p:extLst>
              <p:ext uri="{D42A27DB-BD31-4B8C-83A1-F6EECF244321}">
                <p14:modId xmlns:p14="http://schemas.microsoft.com/office/powerpoint/2010/main" val="2936418713"/>
              </p:ext>
            </p:extLst>
          </p:nvPr>
        </p:nvGraphicFramePr>
        <p:xfrm>
          <a:off x="153474" y="238220"/>
          <a:ext cx="11836558" cy="5603240"/>
        </p:xfrm>
        <a:graphic>
          <a:graphicData uri="http://schemas.openxmlformats.org/drawingml/2006/table">
            <a:tbl>
              <a:tblPr firstRow="1" bandRow="1">
                <a:tableStyleId>{5C22544A-7EE6-4342-B048-85BDC9FD1C3A}</a:tableStyleId>
              </a:tblPr>
              <a:tblGrid>
                <a:gridCol w="1130976">
                  <a:extLst>
                    <a:ext uri="{9D8B030D-6E8A-4147-A177-3AD203B41FA5}">
                      <a16:colId xmlns:a16="http://schemas.microsoft.com/office/drawing/2014/main" val="319138367"/>
                    </a:ext>
                  </a:extLst>
                </a:gridCol>
                <a:gridCol w="9116850">
                  <a:extLst>
                    <a:ext uri="{9D8B030D-6E8A-4147-A177-3AD203B41FA5}">
                      <a16:colId xmlns:a16="http://schemas.microsoft.com/office/drawing/2014/main" val="1085679421"/>
                    </a:ext>
                  </a:extLst>
                </a:gridCol>
                <a:gridCol w="1588732">
                  <a:extLst>
                    <a:ext uri="{9D8B030D-6E8A-4147-A177-3AD203B41FA5}">
                      <a16:colId xmlns:a16="http://schemas.microsoft.com/office/drawing/2014/main" val="1620870812"/>
                    </a:ext>
                  </a:extLst>
                </a:gridCol>
              </a:tblGrid>
              <a:tr h="370840">
                <a:tc gridSpan="3">
                  <a:txBody>
                    <a:bodyPr/>
                    <a:lstStyle/>
                    <a:p>
                      <a:r>
                        <a:rPr lang="en-GB" dirty="0"/>
                        <a:t>Auxiliary - continued</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353184968"/>
                  </a:ext>
                </a:extLst>
              </a:tr>
              <a:tr h="370840">
                <a:tc>
                  <a:txBody>
                    <a:bodyPr/>
                    <a:lstStyle/>
                    <a:p>
                      <a:r>
                        <a:rPr lang="en-GB" sz="1600" dirty="0">
                          <a:solidFill>
                            <a:srgbClr val="00B050"/>
                          </a:solidFill>
                        </a:rPr>
                        <a:t>RF number</a:t>
                      </a:r>
                    </a:p>
                  </a:txBody>
                  <a:tcPr/>
                </a:tc>
                <a:tc>
                  <a:txBody>
                    <a:bodyPr/>
                    <a:lstStyle/>
                    <a:p>
                      <a:r>
                        <a:rPr lang="en-GB" sz="1600" dirty="0">
                          <a:solidFill>
                            <a:srgbClr val="00B050"/>
                          </a:solidFill>
                        </a:rPr>
                        <a:t>Description</a:t>
                      </a:r>
                    </a:p>
                  </a:txBody>
                  <a:tcPr/>
                </a:tc>
                <a:tc>
                  <a:txBody>
                    <a:bodyPr/>
                    <a:lstStyle/>
                    <a:p>
                      <a:r>
                        <a:rPr lang="en-GB" sz="1600" dirty="0">
                          <a:solidFill>
                            <a:srgbClr val="00B050"/>
                          </a:solidFill>
                        </a:rPr>
                        <a:t>No Observations</a:t>
                      </a:r>
                    </a:p>
                  </a:txBody>
                  <a:tcPr/>
                </a:tc>
                <a:extLst>
                  <a:ext uri="{0D108BD9-81ED-4DB2-BD59-A6C34878D82A}">
                    <a16:rowId xmlns:a16="http://schemas.microsoft.com/office/drawing/2014/main" val="1873365086"/>
                  </a:ext>
                </a:extLst>
              </a:tr>
              <a:tr h="370840">
                <a:tc>
                  <a:txBody>
                    <a:bodyPr/>
                    <a:lstStyle/>
                    <a:p>
                      <a:pPr algn="ctr"/>
                      <a:r>
                        <a:rPr lang="en-GB" sz="1800" dirty="0">
                          <a:solidFill>
                            <a:schemeClr val="tx1"/>
                          </a:solidFill>
                        </a:rPr>
                        <a:t>8</a:t>
                      </a:r>
                    </a:p>
                  </a:txBody>
                  <a:tcPr/>
                </a:tc>
                <a:tc>
                  <a:txBody>
                    <a:bodyPr/>
                    <a:lstStyle/>
                    <a:p>
                      <a:r>
                        <a:rPr lang="en-GB" sz="1800" dirty="0">
                          <a:solidFill>
                            <a:schemeClr val="tx1"/>
                          </a:solidFill>
                        </a:rPr>
                        <a:t>Customer is making frequent cash deposits via multiple ATMs and deposits are shortly followed by ATM cash withdrawals in different locations</a:t>
                      </a:r>
                    </a:p>
                  </a:txBody>
                  <a:tcPr/>
                </a:tc>
                <a:tc>
                  <a:txBody>
                    <a:bodyPr/>
                    <a:lstStyle/>
                    <a:p>
                      <a:pPr algn="ctr"/>
                      <a:r>
                        <a:rPr lang="en-GB" sz="1800" dirty="0"/>
                        <a:t>34</a:t>
                      </a:r>
                    </a:p>
                  </a:txBody>
                  <a:tcPr/>
                </a:tc>
                <a:extLst>
                  <a:ext uri="{0D108BD9-81ED-4DB2-BD59-A6C34878D82A}">
                    <a16:rowId xmlns:a16="http://schemas.microsoft.com/office/drawing/2014/main" val="2427164199"/>
                  </a:ext>
                </a:extLst>
              </a:tr>
              <a:tr h="370840">
                <a:tc>
                  <a:txBody>
                    <a:bodyPr/>
                    <a:lstStyle/>
                    <a:p>
                      <a:pPr algn="ctr"/>
                      <a:r>
                        <a:rPr lang="en-GB" sz="1800" dirty="0">
                          <a:solidFill>
                            <a:schemeClr val="tx1"/>
                          </a:solidFill>
                        </a:rPr>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tx1"/>
                          </a:solidFill>
                        </a:rPr>
                        <a:t>Customer is making frequent ATM cash withdrawals at unusual time such as middle of the night (2200-0600) with no apparent legitimate reason</a:t>
                      </a:r>
                    </a:p>
                  </a:txBody>
                  <a:tcPr/>
                </a:tc>
                <a:tc>
                  <a:txBody>
                    <a:bodyPr/>
                    <a:lstStyle/>
                    <a:p>
                      <a:pPr algn="ctr"/>
                      <a:r>
                        <a:rPr lang="en-GB" sz="1800" dirty="0"/>
                        <a:t>14</a:t>
                      </a:r>
                    </a:p>
                  </a:txBody>
                  <a:tcPr/>
                </a:tc>
                <a:extLst>
                  <a:ext uri="{0D108BD9-81ED-4DB2-BD59-A6C34878D82A}">
                    <a16:rowId xmlns:a16="http://schemas.microsoft.com/office/drawing/2014/main" val="581538133"/>
                  </a:ext>
                </a:extLst>
              </a:tr>
              <a:tr h="370840">
                <a:tc>
                  <a:txBody>
                    <a:bodyPr/>
                    <a:lstStyle/>
                    <a:p>
                      <a:pPr algn="ctr"/>
                      <a:r>
                        <a:rPr lang="en-GB" sz="1800" dirty="0">
                          <a:solidFill>
                            <a:schemeClr val="tx1"/>
                          </a:solidFill>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tx1"/>
                          </a:solidFill>
                        </a:rPr>
                        <a:t>Cash deposits made outside usual industry business hours</a:t>
                      </a:r>
                    </a:p>
                  </a:txBody>
                  <a:tcPr/>
                </a:tc>
                <a:tc>
                  <a:txBody>
                    <a:bodyPr/>
                    <a:lstStyle/>
                    <a:p>
                      <a:pPr algn="ctr"/>
                      <a:r>
                        <a:rPr lang="en-GB" sz="1800" dirty="0"/>
                        <a:t>10</a:t>
                      </a:r>
                    </a:p>
                  </a:txBody>
                  <a:tcPr/>
                </a:tc>
                <a:extLst>
                  <a:ext uri="{0D108BD9-81ED-4DB2-BD59-A6C34878D82A}">
                    <a16:rowId xmlns:a16="http://schemas.microsoft.com/office/drawing/2014/main" val="689041236"/>
                  </a:ext>
                </a:extLst>
              </a:tr>
              <a:tr h="370840">
                <a:tc>
                  <a:txBody>
                    <a:bodyPr/>
                    <a:lstStyle/>
                    <a:p>
                      <a:pPr algn="ctr"/>
                      <a:r>
                        <a:rPr lang="en-GB" sz="1800" dirty="0">
                          <a:solidFill>
                            <a:srgbClr val="FF0000"/>
                          </a:solidFill>
                        </a:rPr>
                        <a:t>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FF0000"/>
                          </a:solidFill>
                        </a:rPr>
                        <a:t>Payments made to/received from blacklisted recruitment agencies</a:t>
                      </a:r>
                    </a:p>
                  </a:txBody>
                  <a:tcPr/>
                </a:tc>
                <a:tc>
                  <a:txBody>
                    <a:bodyPr/>
                    <a:lstStyle/>
                    <a:p>
                      <a:pPr algn="ctr"/>
                      <a:r>
                        <a:rPr lang="en-GB" sz="1800" dirty="0"/>
                        <a:t>2</a:t>
                      </a:r>
                    </a:p>
                  </a:txBody>
                  <a:tcPr/>
                </a:tc>
                <a:extLst>
                  <a:ext uri="{0D108BD9-81ED-4DB2-BD59-A6C34878D82A}">
                    <a16:rowId xmlns:a16="http://schemas.microsoft.com/office/drawing/2014/main" val="172331961"/>
                  </a:ext>
                </a:extLst>
              </a:tr>
              <a:tr h="370840">
                <a:tc>
                  <a:txBody>
                    <a:bodyPr/>
                    <a:lstStyle/>
                    <a:p>
                      <a:pPr algn="ctr"/>
                      <a:r>
                        <a:rPr lang="en-GB" sz="1800" dirty="0">
                          <a:solidFill>
                            <a:schemeClr val="tx1"/>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tx1"/>
                          </a:solidFill>
                        </a:rPr>
                        <a:t>Business customer providing beauty services (such as nail bars, massage salons or spas) with high frequency of payments made by male customers</a:t>
                      </a:r>
                    </a:p>
                  </a:txBody>
                  <a:tcPr/>
                </a:tc>
                <a:tc>
                  <a:txBody>
                    <a:bodyPr/>
                    <a:lstStyle/>
                    <a:p>
                      <a:pPr algn="ctr"/>
                      <a:r>
                        <a:rPr lang="en-GB" sz="1800" dirty="0"/>
                        <a:t>1</a:t>
                      </a:r>
                    </a:p>
                  </a:txBody>
                  <a:tcPr/>
                </a:tc>
                <a:extLst>
                  <a:ext uri="{0D108BD9-81ED-4DB2-BD59-A6C34878D82A}">
                    <a16:rowId xmlns:a16="http://schemas.microsoft.com/office/drawing/2014/main" val="1292902768"/>
                  </a:ext>
                </a:extLst>
              </a:tr>
              <a:tr h="370840">
                <a:tc>
                  <a:txBody>
                    <a:bodyPr/>
                    <a:lstStyle/>
                    <a:p>
                      <a:pPr algn="ctr"/>
                      <a:r>
                        <a:rPr lang="en-GB" sz="1800" dirty="0">
                          <a:solidFill>
                            <a:schemeClr val="tx1"/>
                          </a:solidFill>
                        </a:rPr>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Customers with business types such as massage salons, spas, nightclubs, and adult entertainment establishments etc. show frequent double-charge patterns, where two transactions for the same card account are submitted within one hour of each other</a:t>
                      </a:r>
                    </a:p>
                  </a:txBody>
                  <a:tcPr/>
                </a:tc>
                <a:tc>
                  <a:txBody>
                    <a:bodyPr/>
                    <a:lstStyle/>
                    <a:p>
                      <a:pPr algn="ctr"/>
                      <a:r>
                        <a:rPr lang="en-GB" sz="1800" dirty="0"/>
                        <a:t>0</a:t>
                      </a:r>
                    </a:p>
                  </a:txBody>
                  <a:tcPr/>
                </a:tc>
                <a:extLst>
                  <a:ext uri="{0D108BD9-81ED-4DB2-BD59-A6C34878D82A}">
                    <a16:rowId xmlns:a16="http://schemas.microsoft.com/office/drawing/2014/main" val="598229429"/>
                  </a:ext>
                </a:extLst>
              </a:tr>
              <a:tr h="370840">
                <a:tc>
                  <a:txBody>
                    <a:bodyPr/>
                    <a:lstStyle/>
                    <a:p>
                      <a:pPr algn="ctr"/>
                      <a:r>
                        <a:rPr lang="en-GB" sz="1800" dirty="0">
                          <a:solidFill>
                            <a:schemeClr val="tx1"/>
                          </a:solidFill>
                        </a:rPr>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Customer withdraws very large amount of cash prior to foreign travel, that can be accompanied by foreign exchange transactions in large amounts, inconsistent with customer’s profile and stated income</a:t>
                      </a:r>
                    </a:p>
                  </a:txBody>
                  <a:tcPr/>
                </a:tc>
                <a:tc>
                  <a:txBody>
                    <a:bodyPr/>
                    <a:lstStyle/>
                    <a:p>
                      <a:pPr algn="ctr"/>
                      <a:r>
                        <a:rPr lang="en-GB" sz="1800" dirty="0"/>
                        <a:t>0</a:t>
                      </a:r>
                    </a:p>
                  </a:txBody>
                  <a:tcPr/>
                </a:tc>
                <a:extLst>
                  <a:ext uri="{0D108BD9-81ED-4DB2-BD59-A6C34878D82A}">
                    <a16:rowId xmlns:a16="http://schemas.microsoft.com/office/drawing/2014/main" val="4072026308"/>
                  </a:ext>
                </a:extLst>
              </a:tr>
              <a:tr h="370840">
                <a:tc>
                  <a:txBody>
                    <a:bodyPr/>
                    <a:lstStyle/>
                    <a:p>
                      <a:pPr algn="ctr"/>
                      <a:r>
                        <a:rPr lang="en-GB" sz="1800" dirty="0">
                          <a:solidFill>
                            <a:schemeClr val="tx1"/>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Cash deposits made at multiple locations</a:t>
                      </a:r>
                    </a:p>
                  </a:txBody>
                  <a:tcPr/>
                </a:tc>
                <a:tc>
                  <a:txBody>
                    <a:bodyPr/>
                    <a:lstStyle/>
                    <a:p>
                      <a:pPr algn="ctr"/>
                      <a:r>
                        <a:rPr lang="en-GB" sz="1800" dirty="0"/>
                        <a:t>0</a:t>
                      </a:r>
                    </a:p>
                  </a:txBody>
                  <a:tcPr/>
                </a:tc>
                <a:extLst>
                  <a:ext uri="{0D108BD9-81ED-4DB2-BD59-A6C34878D82A}">
                    <a16:rowId xmlns:a16="http://schemas.microsoft.com/office/drawing/2014/main" val="2759554394"/>
                  </a:ext>
                </a:extLst>
              </a:tr>
            </a:tbl>
          </a:graphicData>
        </a:graphic>
      </p:graphicFrame>
    </p:spTree>
    <p:extLst>
      <p:ext uri="{BB962C8B-B14F-4D97-AF65-F5344CB8AC3E}">
        <p14:creationId xmlns:p14="http://schemas.microsoft.com/office/powerpoint/2010/main" val="3529366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35DF91D-91F7-E1F6-9B79-DF70B13BACA9}"/>
              </a:ext>
            </a:extLst>
          </p:cNvPr>
          <p:cNvGraphicFramePr>
            <a:graphicFrameLocks noGrp="1"/>
          </p:cNvGraphicFramePr>
          <p:nvPr>
            <p:extLst>
              <p:ext uri="{D42A27DB-BD31-4B8C-83A1-F6EECF244321}">
                <p14:modId xmlns:p14="http://schemas.microsoft.com/office/powerpoint/2010/main" val="4081125360"/>
              </p:ext>
            </p:extLst>
          </p:nvPr>
        </p:nvGraphicFramePr>
        <p:xfrm>
          <a:off x="153474" y="1786473"/>
          <a:ext cx="11836558" cy="1752600"/>
        </p:xfrm>
        <a:graphic>
          <a:graphicData uri="http://schemas.openxmlformats.org/drawingml/2006/table">
            <a:tbl>
              <a:tblPr firstRow="1" bandRow="1">
                <a:tableStyleId>{5C22544A-7EE6-4342-B048-85BDC9FD1C3A}</a:tableStyleId>
              </a:tblPr>
              <a:tblGrid>
                <a:gridCol w="1093435">
                  <a:extLst>
                    <a:ext uri="{9D8B030D-6E8A-4147-A177-3AD203B41FA5}">
                      <a16:colId xmlns:a16="http://schemas.microsoft.com/office/drawing/2014/main" val="319138367"/>
                    </a:ext>
                  </a:extLst>
                </a:gridCol>
                <a:gridCol w="10743123">
                  <a:extLst>
                    <a:ext uri="{9D8B030D-6E8A-4147-A177-3AD203B41FA5}">
                      <a16:colId xmlns:a16="http://schemas.microsoft.com/office/drawing/2014/main" val="1085679421"/>
                    </a:ext>
                  </a:extLst>
                </a:gridCol>
              </a:tblGrid>
              <a:tr h="370840">
                <a:tc gridSpan="2">
                  <a:txBody>
                    <a:bodyPr/>
                    <a:lstStyle/>
                    <a:p>
                      <a:r>
                        <a:rPr lang="en-GB" dirty="0"/>
                        <a:t>Key                                                                                                                                                                               </a:t>
                      </a:r>
                      <a:r>
                        <a:rPr lang="en-GB" dirty="0">
                          <a:solidFill>
                            <a:srgbClr val="FFFF00"/>
                          </a:solidFill>
                        </a:rPr>
                        <a:t>(9 Typologies covered)</a:t>
                      </a:r>
                      <a:endParaRPr lang="en-GB" dirty="0"/>
                    </a:p>
                  </a:txBody>
                  <a:tcPr/>
                </a:tc>
                <a:tc hMerge="1">
                  <a:txBody>
                    <a:bodyPr/>
                    <a:lstStyle/>
                    <a:p>
                      <a:endParaRPr lang="en-GB" dirty="0"/>
                    </a:p>
                  </a:txBody>
                  <a:tcPr/>
                </a:tc>
                <a:extLst>
                  <a:ext uri="{0D108BD9-81ED-4DB2-BD59-A6C34878D82A}">
                    <a16:rowId xmlns:a16="http://schemas.microsoft.com/office/drawing/2014/main" val="1353184968"/>
                  </a:ext>
                </a:extLst>
              </a:tr>
              <a:tr h="370840">
                <a:tc>
                  <a:txBody>
                    <a:bodyPr/>
                    <a:lstStyle/>
                    <a:p>
                      <a:r>
                        <a:rPr lang="en-GB" sz="1600" dirty="0">
                          <a:solidFill>
                            <a:srgbClr val="00B050"/>
                          </a:solidFill>
                        </a:rPr>
                        <a:t>RF number</a:t>
                      </a:r>
                    </a:p>
                  </a:txBody>
                  <a:tcPr/>
                </a:tc>
                <a:tc>
                  <a:txBody>
                    <a:bodyPr/>
                    <a:lstStyle/>
                    <a:p>
                      <a:r>
                        <a:rPr lang="en-GB" sz="1600" dirty="0">
                          <a:solidFill>
                            <a:srgbClr val="00B050"/>
                          </a:solidFill>
                        </a:rPr>
                        <a:t>Description</a:t>
                      </a:r>
                    </a:p>
                  </a:txBody>
                  <a:tcPr/>
                </a:tc>
                <a:extLst>
                  <a:ext uri="{0D108BD9-81ED-4DB2-BD59-A6C34878D82A}">
                    <a16:rowId xmlns:a16="http://schemas.microsoft.com/office/drawing/2014/main" val="1873365086"/>
                  </a:ext>
                </a:extLst>
              </a:tr>
              <a:tr h="370840">
                <a:tc>
                  <a:txBody>
                    <a:bodyPr/>
                    <a:lstStyle/>
                    <a:p>
                      <a:pPr algn="ctr"/>
                      <a:r>
                        <a:rPr lang="en-GB" sz="1800" dirty="0">
                          <a:solidFill>
                            <a:srgbClr val="FF0000"/>
                          </a:solidFill>
                        </a:rPr>
                        <a:t>16</a:t>
                      </a:r>
                    </a:p>
                  </a:txBody>
                  <a:tcPr/>
                </a:tc>
                <a:tc>
                  <a:txBody>
                    <a:bodyPr/>
                    <a:lstStyle/>
                    <a:p>
                      <a:r>
                        <a:rPr lang="en-GB" sz="1800" dirty="0">
                          <a:solidFill>
                            <a:srgbClr val="FF0000"/>
                          </a:solidFill>
                        </a:rPr>
                        <a:t>Living expenses that suggest sustenance of many individuals</a:t>
                      </a:r>
                    </a:p>
                  </a:txBody>
                  <a:tcPr/>
                </a:tc>
                <a:extLst>
                  <a:ext uri="{0D108BD9-81ED-4DB2-BD59-A6C34878D82A}">
                    <a16:rowId xmlns:a16="http://schemas.microsoft.com/office/drawing/2014/main" val="1114254001"/>
                  </a:ext>
                </a:extLst>
              </a:tr>
              <a:tr h="370840">
                <a:tc>
                  <a:txBody>
                    <a:bodyPr/>
                    <a:lstStyle/>
                    <a:p>
                      <a:pPr algn="ctr"/>
                      <a:r>
                        <a:rPr lang="en-GB" sz="1800" dirty="0"/>
                        <a:t>22</a:t>
                      </a:r>
                    </a:p>
                  </a:txBody>
                  <a:tcPr/>
                </a:tc>
                <a:tc>
                  <a:txBody>
                    <a:bodyPr/>
                    <a:lstStyle/>
                    <a:p>
                      <a:r>
                        <a:rPr lang="en-GB" sz="1800" dirty="0"/>
                        <a:t>When making F2F payments individual customer is repeatedly avoiding ID threshold, indicating an individual’s ID documents may have been taken from him/her</a:t>
                      </a:r>
                    </a:p>
                  </a:txBody>
                  <a:tcPr/>
                </a:tc>
                <a:extLst>
                  <a:ext uri="{0D108BD9-81ED-4DB2-BD59-A6C34878D82A}">
                    <a16:rowId xmlns:a16="http://schemas.microsoft.com/office/drawing/2014/main" val="689041236"/>
                  </a:ext>
                </a:extLst>
              </a:tr>
            </a:tbl>
          </a:graphicData>
        </a:graphic>
      </p:graphicFrame>
      <p:graphicFrame>
        <p:nvGraphicFramePr>
          <p:cNvPr id="7" name="Table 6">
            <a:extLst>
              <a:ext uri="{FF2B5EF4-FFF2-40B4-BE49-F238E27FC236}">
                <a16:creationId xmlns:a16="http://schemas.microsoft.com/office/drawing/2014/main" id="{5858DB4A-B88C-FE6A-EF8A-F37D327B3B2A}"/>
              </a:ext>
            </a:extLst>
          </p:cNvPr>
          <p:cNvGraphicFramePr>
            <a:graphicFrameLocks noGrp="1"/>
          </p:cNvGraphicFramePr>
          <p:nvPr>
            <p:extLst>
              <p:ext uri="{D42A27DB-BD31-4B8C-83A1-F6EECF244321}">
                <p14:modId xmlns:p14="http://schemas.microsoft.com/office/powerpoint/2010/main" val="1149771"/>
              </p:ext>
            </p:extLst>
          </p:nvPr>
        </p:nvGraphicFramePr>
        <p:xfrm>
          <a:off x="153474" y="3552922"/>
          <a:ext cx="11836558" cy="3210560"/>
        </p:xfrm>
        <a:graphic>
          <a:graphicData uri="http://schemas.openxmlformats.org/drawingml/2006/table">
            <a:tbl>
              <a:tblPr firstRow="1" bandRow="1">
                <a:tableStyleId>{5C22544A-7EE6-4342-B048-85BDC9FD1C3A}</a:tableStyleId>
              </a:tblPr>
              <a:tblGrid>
                <a:gridCol w="1130976">
                  <a:extLst>
                    <a:ext uri="{9D8B030D-6E8A-4147-A177-3AD203B41FA5}">
                      <a16:colId xmlns:a16="http://schemas.microsoft.com/office/drawing/2014/main" val="319138367"/>
                    </a:ext>
                  </a:extLst>
                </a:gridCol>
                <a:gridCol w="9116850">
                  <a:extLst>
                    <a:ext uri="{9D8B030D-6E8A-4147-A177-3AD203B41FA5}">
                      <a16:colId xmlns:a16="http://schemas.microsoft.com/office/drawing/2014/main" val="1085679421"/>
                    </a:ext>
                  </a:extLst>
                </a:gridCol>
                <a:gridCol w="1588732">
                  <a:extLst>
                    <a:ext uri="{9D8B030D-6E8A-4147-A177-3AD203B41FA5}">
                      <a16:colId xmlns:a16="http://schemas.microsoft.com/office/drawing/2014/main" val="1620870812"/>
                    </a:ext>
                  </a:extLst>
                </a:gridCol>
              </a:tblGrid>
              <a:tr h="370840">
                <a:tc gridSpan="3">
                  <a:txBody>
                    <a:bodyPr/>
                    <a:lstStyle/>
                    <a:p>
                      <a:r>
                        <a:rPr lang="en-GB" dirty="0"/>
                        <a:t>Auxiliary                                                                                                                                                                     </a:t>
                      </a:r>
                      <a:r>
                        <a:rPr lang="en-GB" dirty="0">
                          <a:solidFill>
                            <a:srgbClr val="FFFF00"/>
                          </a:solidFill>
                        </a:rPr>
                        <a:t>(2 Typologies covered)</a:t>
                      </a:r>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353184968"/>
                  </a:ext>
                </a:extLst>
              </a:tr>
              <a:tr h="370840">
                <a:tc>
                  <a:txBody>
                    <a:bodyPr/>
                    <a:lstStyle/>
                    <a:p>
                      <a:r>
                        <a:rPr lang="en-GB" sz="1600" dirty="0">
                          <a:solidFill>
                            <a:srgbClr val="00B050"/>
                          </a:solidFill>
                        </a:rPr>
                        <a:t>RF number</a:t>
                      </a:r>
                    </a:p>
                  </a:txBody>
                  <a:tcPr/>
                </a:tc>
                <a:tc>
                  <a:txBody>
                    <a:bodyPr/>
                    <a:lstStyle/>
                    <a:p>
                      <a:r>
                        <a:rPr lang="en-GB" sz="1600" dirty="0">
                          <a:solidFill>
                            <a:srgbClr val="00B050"/>
                          </a:solidFill>
                        </a:rPr>
                        <a:t>Description</a:t>
                      </a:r>
                    </a:p>
                  </a:txBody>
                  <a:tcPr/>
                </a:tc>
                <a:tc>
                  <a:txBody>
                    <a:bodyPr/>
                    <a:lstStyle/>
                    <a:p>
                      <a:r>
                        <a:rPr lang="en-GB" sz="1600" dirty="0">
                          <a:solidFill>
                            <a:srgbClr val="00B050"/>
                          </a:solidFill>
                        </a:rPr>
                        <a:t>No Observations</a:t>
                      </a:r>
                    </a:p>
                  </a:txBody>
                  <a:tcPr/>
                </a:tc>
                <a:extLst>
                  <a:ext uri="{0D108BD9-81ED-4DB2-BD59-A6C34878D82A}">
                    <a16:rowId xmlns:a16="http://schemas.microsoft.com/office/drawing/2014/main" val="1873365086"/>
                  </a:ext>
                </a:extLst>
              </a:tr>
              <a:tr h="370840">
                <a:tc>
                  <a:txBody>
                    <a:bodyPr/>
                    <a:lstStyle/>
                    <a:p>
                      <a:pPr algn="ctr"/>
                      <a:r>
                        <a:rPr lang="en-GB" sz="1800" dirty="0">
                          <a:solidFill>
                            <a:schemeClr val="tx1"/>
                          </a:solidFill>
                        </a:rPr>
                        <a:t>9</a:t>
                      </a:r>
                    </a:p>
                  </a:txBody>
                  <a:tcPr/>
                </a:tc>
                <a:tc>
                  <a:txBody>
                    <a:bodyPr/>
                    <a:lstStyle/>
                    <a:p>
                      <a:r>
                        <a:rPr lang="en-GB" sz="1800" dirty="0">
                          <a:solidFill>
                            <a:schemeClr val="tx1"/>
                          </a:solidFill>
                        </a:rPr>
                        <a:t>Customer’s personal account is showing a pattern where received payments appear to be state benefits that is inconsistent with customer’s profile. Account shows no personal spending after that would indicate normal activity</a:t>
                      </a:r>
                    </a:p>
                  </a:txBody>
                  <a:tcPr/>
                </a:tc>
                <a:tc>
                  <a:txBody>
                    <a:bodyPr/>
                    <a:lstStyle/>
                    <a:p>
                      <a:pPr algn="ctr"/>
                      <a:r>
                        <a:rPr lang="en-GB" sz="1800" dirty="0"/>
                        <a:t>32</a:t>
                      </a:r>
                    </a:p>
                  </a:txBody>
                  <a:tcPr/>
                </a:tc>
                <a:extLst>
                  <a:ext uri="{0D108BD9-81ED-4DB2-BD59-A6C34878D82A}">
                    <a16:rowId xmlns:a16="http://schemas.microsoft.com/office/drawing/2014/main" val="2427164199"/>
                  </a:ext>
                </a:extLst>
              </a:tr>
              <a:tr h="370840">
                <a:tc>
                  <a:txBody>
                    <a:bodyPr/>
                    <a:lstStyle/>
                    <a:p>
                      <a:pPr algn="ctr"/>
                      <a:r>
                        <a:rPr lang="en-GB" sz="1800" dirty="0">
                          <a:solidFill>
                            <a:srgbClr val="FF0000"/>
                          </a:solidFill>
                        </a:rPr>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FF0000"/>
                          </a:solidFill>
                        </a:rPr>
                        <a:t>Customer is making frequent ATM cash withdrawals at unusual time such as middle of the night (2200-0600) with no apparent legitimate reason</a:t>
                      </a:r>
                    </a:p>
                  </a:txBody>
                  <a:tcPr/>
                </a:tc>
                <a:tc>
                  <a:txBody>
                    <a:bodyPr/>
                    <a:lstStyle/>
                    <a:p>
                      <a:pPr algn="ctr"/>
                      <a:r>
                        <a:rPr lang="en-GB" sz="1800" dirty="0"/>
                        <a:t>4</a:t>
                      </a:r>
                    </a:p>
                  </a:txBody>
                  <a:tcPr/>
                </a:tc>
                <a:extLst>
                  <a:ext uri="{0D108BD9-81ED-4DB2-BD59-A6C34878D82A}">
                    <a16:rowId xmlns:a16="http://schemas.microsoft.com/office/drawing/2014/main" val="581538133"/>
                  </a:ext>
                </a:extLst>
              </a:tr>
              <a:tr h="370840">
                <a:tc>
                  <a:txBody>
                    <a:bodyPr/>
                    <a:lstStyle/>
                    <a:p>
                      <a:pPr algn="ctr"/>
                      <a:r>
                        <a:rPr lang="en-GB" sz="1800" dirty="0">
                          <a:solidFill>
                            <a:srgbClr val="FF0000"/>
                          </a:solidFill>
                        </a:rPr>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FF0000"/>
                          </a:solidFill>
                        </a:rPr>
                        <a:t>Customer withdraws very large amount of cash prior to foreign travel, that can be accompanied by foreign exchange transactions in large amounts, inconsistent with customer’s profile and stated income</a:t>
                      </a:r>
                    </a:p>
                  </a:txBody>
                  <a:tcPr/>
                </a:tc>
                <a:tc>
                  <a:txBody>
                    <a:bodyPr/>
                    <a:lstStyle/>
                    <a:p>
                      <a:pPr algn="ctr"/>
                      <a:r>
                        <a:rPr lang="en-GB" sz="1800" dirty="0"/>
                        <a:t>2</a:t>
                      </a:r>
                    </a:p>
                  </a:txBody>
                  <a:tcPr/>
                </a:tc>
                <a:extLst>
                  <a:ext uri="{0D108BD9-81ED-4DB2-BD59-A6C34878D82A}">
                    <a16:rowId xmlns:a16="http://schemas.microsoft.com/office/drawing/2014/main" val="689041236"/>
                  </a:ext>
                </a:extLst>
              </a:tr>
            </a:tbl>
          </a:graphicData>
        </a:graphic>
      </p:graphicFrame>
      <p:sp>
        <p:nvSpPr>
          <p:cNvPr id="3" name="Oval 2">
            <a:extLst>
              <a:ext uri="{FF2B5EF4-FFF2-40B4-BE49-F238E27FC236}">
                <a16:creationId xmlns:a16="http://schemas.microsoft.com/office/drawing/2014/main" id="{EA4CF972-0037-4A0B-17AF-954229FEFA3D}"/>
              </a:ext>
            </a:extLst>
          </p:cNvPr>
          <p:cNvSpPr/>
          <p:nvPr/>
        </p:nvSpPr>
        <p:spPr>
          <a:xfrm>
            <a:off x="488373" y="487090"/>
            <a:ext cx="1485900" cy="127936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16, 22</a:t>
            </a:r>
          </a:p>
          <a:p>
            <a:pPr algn="ctr"/>
            <a:r>
              <a:rPr lang="en-GB" dirty="0"/>
              <a:t>(42)</a:t>
            </a:r>
          </a:p>
        </p:txBody>
      </p:sp>
      <p:pic>
        <p:nvPicPr>
          <p:cNvPr id="8" name="Picture 7" descr="A white sheet with numbers and red text&#10;&#10;Description automatically generated">
            <a:extLst>
              <a:ext uri="{FF2B5EF4-FFF2-40B4-BE49-F238E27FC236}">
                <a16:creationId xmlns:a16="http://schemas.microsoft.com/office/drawing/2014/main" id="{22974F7B-2948-0162-BF96-287CEF82881B}"/>
              </a:ext>
            </a:extLst>
          </p:cNvPr>
          <p:cNvPicPr>
            <a:picLocks noChangeAspect="1"/>
          </p:cNvPicPr>
          <p:nvPr/>
        </p:nvPicPr>
        <p:blipFill>
          <a:blip r:embed="rId2"/>
          <a:stretch>
            <a:fillRect/>
          </a:stretch>
        </p:blipFill>
        <p:spPr>
          <a:xfrm>
            <a:off x="2585028" y="21100"/>
            <a:ext cx="2174008" cy="1774700"/>
          </a:xfrm>
          <a:prstGeom prst="rect">
            <a:avLst/>
          </a:prstGeom>
        </p:spPr>
      </p:pic>
      <p:sp>
        <p:nvSpPr>
          <p:cNvPr id="9" name="TextBox 8">
            <a:extLst>
              <a:ext uri="{FF2B5EF4-FFF2-40B4-BE49-F238E27FC236}">
                <a16:creationId xmlns:a16="http://schemas.microsoft.com/office/drawing/2014/main" id="{1472CE95-5EB1-CCCA-FC35-5EC799376680}"/>
              </a:ext>
            </a:extLst>
          </p:cNvPr>
          <p:cNvSpPr txBox="1"/>
          <p:nvPr/>
        </p:nvSpPr>
        <p:spPr>
          <a:xfrm>
            <a:off x="5808396" y="-26020"/>
            <a:ext cx="4165243" cy="276999"/>
          </a:xfrm>
          <a:prstGeom prst="rect">
            <a:avLst/>
          </a:prstGeom>
          <a:noFill/>
        </p:spPr>
        <p:txBody>
          <a:bodyPr wrap="none" rtlCol="0">
            <a:spAutoFit/>
          </a:bodyPr>
          <a:lstStyle/>
          <a:p>
            <a:r>
              <a:rPr lang="en-GB" sz="1200" dirty="0">
                <a:solidFill>
                  <a:srgbClr val="FF0000"/>
                </a:solidFill>
              </a:rPr>
              <a:t>Red indicates the red flag indicator appears in a previous cluster</a:t>
            </a:r>
          </a:p>
        </p:txBody>
      </p:sp>
      <p:sp>
        <p:nvSpPr>
          <p:cNvPr id="10" name="TextBox 9">
            <a:extLst>
              <a:ext uri="{FF2B5EF4-FFF2-40B4-BE49-F238E27FC236}">
                <a16:creationId xmlns:a16="http://schemas.microsoft.com/office/drawing/2014/main" id="{39F93776-1E8A-C4AE-8408-39A8825BBFEF}"/>
              </a:ext>
            </a:extLst>
          </p:cNvPr>
          <p:cNvSpPr txBox="1"/>
          <p:nvPr/>
        </p:nvSpPr>
        <p:spPr>
          <a:xfrm>
            <a:off x="10120751" y="6541117"/>
            <a:ext cx="1929824" cy="307777"/>
          </a:xfrm>
          <a:prstGeom prst="rect">
            <a:avLst/>
          </a:prstGeom>
          <a:noFill/>
        </p:spPr>
        <p:txBody>
          <a:bodyPr wrap="none" rtlCol="0">
            <a:spAutoFit/>
          </a:bodyPr>
          <a:lstStyle/>
          <a:p>
            <a:r>
              <a:rPr lang="en-GB" sz="1400" dirty="0">
                <a:solidFill>
                  <a:srgbClr val="FF0000"/>
                </a:solidFill>
              </a:rPr>
              <a:t>Continued on next page</a:t>
            </a:r>
          </a:p>
        </p:txBody>
      </p:sp>
      <p:sp>
        <p:nvSpPr>
          <p:cNvPr id="11" name="TextBox 10">
            <a:extLst>
              <a:ext uri="{FF2B5EF4-FFF2-40B4-BE49-F238E27FC236}">
                <a16:creationId xmlns:a16="http://schemas.microsoft.com/office/drawing/2014/main" id="{1BB305A1-8593-7B8F-C83E-1D4D2C3B82B7}"/>
              </a:ext>
            </a:extLst>
          </p:cNvPr>
          <p:cNvSpPr txBox="1"/>
          <p:nvPr/>
        </p:nvSpPr>
        <p:spPr>
          <a:xfrm>
            <a:off x="5829301" y="398891"/>
            <a:ext cx="5980116" cy="1200329"/>
          </a:xfrm>
          <a:prstGeom prst="rect">
            <a:avLst/>
          </a:prstGeom>
          <a:noFill/>
        </p:spPr>
        <p:txBody>
          <a:bodyPr wrap="square" rtlCol="0">
            <a:spAutoFit/>
          </a:bodyPr>
          <a:lstStyle/>
          <a:p>
            <a:r>
              <a:rPr lang="en-GB" dirty="0">
                <a:solidFill>
                  <a:srgbClr val="0070C0"/>
                </a:solidFill>
              </a:rPr>
              <a:t>Now look at the third largest cluster</a:t>
            </a:r>
          </a:p>
          <a:p>
            <a:endParaRPr lang="en-GB" dirty="0">
              <a:solidFill>
                <a:srgbClr val="0070C0"/>
              </a:solidFill>
            </a:endParaRPr>
          </a:p>
          <a:p>
            <a:r>
              <a:rPr lang="en-GB" dirty="0">
                <a:solidFill>
                  <a:srgbClr val="0070C0"/>
                </a:solidFill>
              </a:rPr>
              <a:t>By processing the key red flag indicator 22 we add 9 typologies</a:t>
            </a:r>
          </a:p>
        </p:txBody>
      </p:sp>
      <p:sp>
        <p:nvSpPr>
          <p:cNvPr id="12" name="TextBox 11">
            <a:extLst>
              <a:ext uri="{FF2B5EF4-FFF2-40B4-BE49-F238E27FC236}">
                <a16:creationId xmlns:a16="http://schemas.microsoft.com/office/drawing/2014/main" id="{5064188C-332B-776D-F3DF-70D14B2C2C72}"/>
              </a:ext>
            </a:extLst>
          </p:cNvPr>
          <p:cNvSpPr txBox="1"/>
          <p:nvPr/>
        </p:nvSpPr>
        <p:spPr>
          <a:xfrm>
            <a:off x="166254" y="103909"/>
            <a:ext cx="1181862" cy="369332"/>
          </a:xfrm>
          <a:prstGeom prst="rect">
            <a:avLst/>
          </a:prstGeom>
          <a:noFill/>
        </p:spPr>
        <p:txBody>
          <a:bodyPr wrap="none" rtlCol="0">
            <a:spAutoFit/>
          </a:bodyPr>
          <a:lstStyle/>
          <a:p>
            <a:r>
              <a:rPr lang="en-GB" b="1" dirty="0"/>
              <a:t>CLUSTER 3</a:t>
            </a:r>
          </a:p>
        </p:txBody>
      </p:sp>
    </p:spTree>
    <p:extLst>
      <p:ext uri="{BB962C8B-B14F-4D97-AF65-F5344CB8AC3E}">
        <p14:creationId xmlns:p14="http://schemas.microsoft.com/office/powerpoint/2010/main" val="3461571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4C5DA7F6-570D-7795-CA3E-DB9C03192FC9}"/>
              </a:ext>
            </a:extLst>
          </p:cNvPr>
          <p:cNvGraphicFramePr>
            <a:graphicFrameLocks noGrp="1"/>
          </p:cNvGraphicFramePr>
          <p:nvPr>
            <p:extLst>
              <p:ext uri="{D42A27DB-BD31-4B8C-83A1-F6EECF244321}">
                <p14:modId xmlns:p14="http://schemas.microsoft.com/office/powerpoint/2010/main" val="3913420190"/>
              </p:ext>
            </p:extLst>
          </p:nvPr>
        </p:nvGraphicFramePr>
        <p:xfrm>
          <a:off x="153474" y="238220"/>
          <a:ext cx="11836558" cy="4963160"/>
        </p:xfrm>
        <a:graphic>
          <a:graphicData uri="http://schemas.openxmlformats.org/drawingml/2006/table">
            <a:tbl>
              <a:tblPr firstRow="1" bandRow="1">
                <a:tableStyleId>{5C22544A-7EE6-4342-B048-85BDC9FD1C3A}</a:tableStyleId>
              </a:tblPr>
              <a:tblGrid>
                <a:gridCol w="1130976">
                  <a:extLst>
                    <a:ext uri="{9D8B030D-6E8A-4147-A177-3AD203B41FA5}">
                      <a16:colId xmlns:a16="http://schemas.microsoft.com/office/drawing/2014/main" val="319138367"/>
                    </a:ext>
                  </a:extLst>
                </a:gridCol>
                <a:gridCol w="9116850">
                  <a:extLst>
                    <a:ext uri="{9D8B030D-6E8A-4147-A177-3AD203B41FA5}">
                      <a16:colId xmlns:a16="http://schemas.microsoft.com/office/drawing/2014/main" val="1085679421"/>
                    </a:ext>
                  </a:extLst>
                </a:gridCol>
                <a:gridCol w="1588732">
                  <a:extLst>
                    <a:ext uri="{9D8B030D-6E8A-4147-A177-3AD203B41FA5}">
                      <a16:colId xmlns:a16="http://schemas.microsoft.com/office/drawing/2014/main" val="1620870812"/>
                    </a:ext>
                  </a:extLst>
                </a:gridCol>
              </a:tblGrid>
              <a:tr h="370840">
                <a:tc gridSpan="3">
                  <a:txBody>
                    <a:bodyPr/>
                    <a:lstStyle/>
                    <a:p>
                      <a:r>
                        <a:rPr lang="en-GB" dirty="0"/>
                        <a:t>Auxiliary - continued</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353184968"/>
                  </a:ext>
                </a:extLst>
              </a:tr>
              <a:tr h="370840">
                <a:tc>
                  <a:txBody>
                    <a:bodyPr/>
                    <a:lstStyle/>
                    <a:p>
                      <a:r>
                        <a:rPr lang="en-GB" sz="1600" dirty="0">
                          <a:solidFill>
                            <a:srgbClr val="00B050"/>
                          </a:solidFill>
                        </a:rPr>
                        <a:t>RF number</a:t>
                      </a:r>
                    </a:p>
                  </a:txBody>
                  <a:tcPr/>
                </a:tc>
                <a:tc>
                  <a:txBody>
                    <a:bodyPr/>
                    <a:lstStyle/>
                    <a:p>
                      <a:r>
                        <a:rPr lang="en-GB" sz="1600" dirty="0">
                          <a:solidFill>
                            <a:srgbClr val="00B050"/>
                          </a:solidFill>
                        </a:rPr>
                        <a:t>Description</a:t>
                      </a:r>
                    </a:p>
                  </a:txBody>
                  <a:tcPr/>
                </a:tc>
                <a:tc>
                  <a:txBody>
                    <a:bodyPr/>
                    <a:lstStyle/>
                    <a:p>
                      <a:r>
                        <a:rPr lang="en-GB" sz="1600" dirty="0">
                          <a:solidFill>
                            <a:srgbClr val="00B050"/>
                          </a:solidFill>
                        </a:rPr>
                        <a:t>No Observations</a:t>
                      </a:r>
                    </a:p>
                  </a:txBody>
                  <a:tcPr/>
                </a:tc>
                <a:extLst>
                  <a:ext uri="{0D108BD9-81ED-4DB2-BD59-A6C34878D82A}">
                    <a16:rowId xmlns:a16="http://schemas.microsoft.com/office/drawing/2014/main" val="1873365086"/>
                  </a:ext>
                </a:extLst>
              </a:tr>
              <a:tr h="370840">
                <a:tc>
                  <a:txBody>
                    <a:bodyPr/>
                    <a:lstStyle/>
                    <a:p>
                      <a:pPr algn="ctr"/>
                      <a:r>
                        <a:rPr lang="en-GB" sz="1800" dirty="0">
                          <a:solidFill>
                            <a:srgbClr val="FF0000"/>
                          </a:solidFill>
                        </a:rPr>
                        <a:t>8</a:t>
                      </a:r>
                    </a:p>
                  </a:txBody>
                  <a:tcPr/>
                </a:tc>
                <a:tc>
                  <a:txBody>
                    <a:bodyPr/>
                    <a:lstStyle/>
                    <a:p>
                      <a:r>
                        <a:rPr lang="en-GB" sz="1800" dirty="0">
                          <a:solidFill>
                            <a:srgbClr val="FF0000"/>
                          </a:solidFill>
                        </a:rPr>
                        <a:t>Customer is making frequent cash deposits via multiple ATMs and deposits are shortly followed by ATM cash withdrawals in different locations</a:t>
                      </a:r>
                    </a:p>
                  </a:txBody>
                  <a:tcPr/>
                </a:tc>
                <a:tc>
                  <a:txBody>
                    <a:bodyPr/>
                    <a:lstStyle/>
                    <a:p>
                      <a:pPr algn="ctr"/>
                      <a:r>
                        <a:rPr lang="en-GB" sz="1800" dirty="0"/>
                        <a:t>2</a:t>
                      </a:r>
                    </a:p>
                  </a:txBody>
                  <a:tcPr/>
                </a:tc>
                <a:extLst>
                  <a:ext uri="{0D108BD9-81ED-4DB2-BD59-A6C34878D82A}">
                    <a16:rowId xmlns:a16="http://schemas.microsoft.com/office/drawing/2014/main" val="2427164199"/>
                  </a:ext>
                </a:extLst>
              </a:tr>
              <a:tr h="370840">
                <a:tc>
                  <a:txBody>
                    <a:bodyPr/>
                    <a:lstStyle/>
                    <a:p>
                      <a:pPr algn="ctr"/>
                      <a:r>
                        <a:rPr lang="en-GB" sz="1800" dirty="0">
                          <a:solidFill>
                            <a:srgbClr val="FF0000"/>
                          </a:solidFill>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FF0000"/>
                          </a:solidFill>
                        </a:rPr>
                        <a:t>An individual customer’s account is showing an unusual pattern of frequently changing a location, evident from everyday spending (such as food), especially if in high-risk countries, that is inconsistent with customer’s profile with no apparent legitimate reason</a:t>
                      </a:r>
                    </a:p>
                  </a:txBody>
                  <a:tcPr/>
                </a:tc>
                <a:tc>
                  <a:txBody>
                    <a:bodyPr/>
                    <a:lstStyle/>
                    <a:p>
                      <a:pPr algn="ctr"/>
                      <a:r>
                        <a:rPr lang="en-GB" sz="1800" dirty="0"/>
                        <a:t>1</a:t>
                      </a:r>
                    </a:p>
                  </a:txBody>
                  <a:tcPr/>
                </a:tc>
                <a:extLst>
                  <a:ext uri="{0D108BD9-81ED-4DB2-BD59-A6C34878D82A}">
                    <a16:rowId xmlns:a16="http://schemas.microsoft.com/office/drawing/2014/main" val="2371405685"/>
                  </a:ext>
                </a:extLst>
              </a:tr>
              <a:tr h="370840">
                <a:tc>
                  <a:txBody>
                    <a:bodyPr/>
                    <a:lstStyle/>
                    <a:p>
                      <a:pPr algn="ctr"/>
                      <a:r>
                        <a:rPr lang="en-GB" sz="1800" dirty="0">
                          <a:solidFill>
                            <a:srgbClr val="FF0000"/>
                          </a:solidFill>
                        </a:rPr>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FF0000"/>
                          </a:solidFill>
                        </a:rPr>
                        <a:t>High volume of credit card authorisations for accommodation/ vehicles with no subsequent charge, suggesting payment was made in cash</a:t>
                      </a:r>
                    </a:p>
                  </a:txBody>
                  <a:tcPr/>
                </a:tc>
                <a:tc>
                  <a:txBody>
                    <a:bodyPr/>
                    <a:lstStyle/>
                    <a:p>
                      <a:pPr algn="ctr"/>
                      <a:r>
                        <a:rPr lang="en-GB" sz="1800" dirty="0"/>
                        <a:t>1</a:t>
                      </a:r>
                    </a:p>
                  </a:txBody>
                  <a:tcPr/>
                </a:tc>
                <a:extLst>
                  <a:ext uri="{0D108BD9-81ED-4DB2-BD59-A6C34878D82A}">
                    <a16:rowId xmlns:a16="http://schemas.microsoft.com/office/drawing/2014/main" val="1515847379"/>
                  </a:ext>
                </a:extLst>
              </a:tr>
              <a:tr h="370840">
                <a:tc>
                  <a:txBody>
                    <a:bodyPr/>
                    <a:lstStyle/>
                    <a:p>
                      <a:pPr algn="ctr"/>
                      <a:r>
                        <a:rPr lang="en-GB" sz="1800" dirty="0">
                          <a:solidFill>
                            <a:srgbClr val="FF0000"/>
                          </a:solidFill>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FF0000"/>
                          </a:solidFill>
                        </a:rPr>
                        <a:t>Cash deposits made outside usual industry business hours</a:t>
                      </a:r>
                    </a:p>
                  </a:txBody>
                  <a:tcPr/>
                </a:tc>
                <a:tc>
                  <a:txBody>
                    <a:bodyPr/>
                    <a:lstStyle/>
                    <a:p>
                      <a:pPr algn="ctr"/>
                      <a:r>
                        <a:rPr lang="en-GB" sz="1800" dirty="0"/>
                        <a:t>0</a:t>
                      </a:r>
                    </a:p>
                  </a:txBody>
                  <a:tcPr/>
                </a:tc>
                <a:extLst>
                  <a:ext uri="{0D108BD9-81ED-4DB2-BD59-A6C34878D82A}">
                    <a16:rowId xmlns:a16="http://schemas.microsoft.com/office/drawing/2014/main" val="689041236"/>
                  </a:ext>
                </a:extLst>
              </a:tr>
              <a:tr h="370840">
                <a:tc>
                  <a:txBody>
                    <a:bodyPr/>
                    <a:lstStyle/>
                    <a:p>
                      <a:pPr algn="ctr"/>
                      <a:r>
                        <a:rPr lang="en-GB" sz="1800" dirty="0">
                          <a:solidFill>
                            <a:srgbClr val="FF0000"/>
                          </a:solidFill>
                        </a:rPr>
                        <a:t>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FF0000"/>
                          </a:solidFill>
                        </a:rPr>
                        <a:t>Payments made to/received from blacklisted recruitment agencies</a:t>
                      </a:r>
                    </a:p>
                  </a:txBody>
                  <a:tcPr/>
                </a:tc>
                <a:tc>
                  <a:txBody>
                    <a:bodyPr/>
                    <a:lstStyle/>
                    <a:p>
                      <a:pPr algn="ctr"/>
                      <a:r>
                        <a:rPr lang="en-GB" sz="1800" dirty="0"/>
                        <a:t>0</a:t>
                      </a:r>
                    </a:p>
                  </a:txBody>
                  <a:tcPr/>
                </a:tc>
                <a:extLst>
                  <a:ext uri="{0D108BD9-81ED-4DB2-BD59-A6C34878D82A}">
                    <a16:rowId xmlns:a16="http://schemas.microsoft.com/office/drawing/2014/main" val="172331961"/>
                  </a:ext>
                </a:extLst>
              </a:tr>
              <a:tr h="370840">
                <a:tc>
                  <a:txBody>
                    <a:bodyPr/>
                    <a:lstStyle/>
                    <a:p>
                      <a:pPr algn="ctr"/>
                      <a:r>
                        <a:rPr lang="en-GB" sz="1800" dirty="0">
                          <a:solidFill>
                            <a:srgbClr val="FF0000"/>
                          </a:solidFill>
                        </a:rPr>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FF0000"/>
                          </a:solidFill>
                        </a:rPr>
                        <a:t>Customers with business types such as massage salons, spas, nightclubs, and adult entertainment establishments etc. show frequent double-charge patterns, where two transactions for the same card account are submitted within one hour of each other</a:t>
                      </a:r>
                    </a:p>
                  </a:txBody>
                  <a:tcPr/>
                </a:tc>
                <a:tc>
                  <a:txBody>
                    <a:bodyPr/>
                    <a:lstStyle/>
                    <a:p>
                      <a:pPr algn="ctr"/>
                      <a:r>
                        <a:rPr lang="en-GB" sz="1800" dirty="0"/>
                        <a:t>0</a:t>
                      </a:r>
                    </a:p>
                  </a:txBody>
                  <a:tcPr/>
                </a:tc>
                <a:extLst>
                  <a:ext uri="{0D108BD9-81ED-4DB2-BD59-A6C34878D82A}">
                    <a16:rowId xmlns:a16="http://schemas.microsoft.com/office/drawing/2014/main" val="598229429"/>
                  </a:ext>
                </a:extLst>
              </a:tr>
              <a:tr h="370840">
                <a:tc>
                  <a:txBody>
                    <a:bodyPr/>
                    <a:lstStyle/>
                    <a:p>
                      <a:pPr algn="ctr"/>
                      <a:r>
                        <a:rPr lang="en-GB" sz="1800"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FF0000"/>
                          </a:solidFill>
                        </a:rPr>
                        <a:t>Cash deposits made at multiple locations</a:t>
                      </a:r>
                    </a:p>
                  </a:txBody>
                  <a:tcPr/>
                </a:tc>
                <a:tc>
                  <a:txBody>
                    <a:bodyPr/>
                    <a:lstStyle/>
                    <a:p>
                      <a:pPr algn="ctr"/>
                      <a:r>
                        <a:rPr lang="en-GB" sz="1800" dirty="0"/>
                        <a:t>0</a:t>
                      </a:r>
                    </a:p>
                  </a:txBody>
                  <a:tcPr/>
                </a:tc>
                <a:extLst>
                  <a:ext uri="{0D108BD9-81ED-4DB2-BD59-A6C34878D82A}">
                    <a16:rowId xmlns:a16="http://schemas.microsoft.com/office/drawing/2014/main" val="2759554394"/>
                  </a:ext>
                </a:extLst>
              </a:tr>
            </a:tbl>
          </a:graphicData>
        </a:graphic>
      </p:graphicFrame>
    </p:spTree>
    <p:extLst>
      <p:ext uri="{BB962C8B-B14F-4D97-AF65-F5344CB8AC3E}">
        <p14:creationId xmlns:p14="http://schemas.microsoft.com/office/powerpoint/2010/main" val="3437493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35DF91D-91F7-E1F6-9B79-DF70B13BACA9}"/>
              </a:ext>
            </a:extLst>
          </p:cNvPr>
          <p:cNvGraphicFramePr>
            <a:graphicFrameLocks noGrp="1"/>
          </p:cNvGraphicFramePr>
          <p:nvPr>
            <p:extLst>
              <p:ext uri="{D42A27DB-BD31-4B8C-83A1-F6EECF244321}">
                <p14:modId xmlns:p14="http://schemas.microsoft.com/office/powerpoint/2010/main" val="159741121"/>
              </p:ext>
            </p:extLst>
          </p:nvPr>
        </p:nvGraphicFramePr>
        <p:xfrm>
          <a:off x="153474" y="1859210"/>
          <a:ext cx="11836558" cy="1483360"/>
        </p:xfrm>
        <a:graphic>
          <a:graphicData uri="http://schemas.openxmlformats.org/drawingml/2006/table">
            <a:tbl>
              <a:tblPr firstRow="1" bandRow="1">
                <a:tableStyleId>{5C22544A-7EE6-4342-B048-85BDC9FD1C3A}</a:tableStyleId>
              </a:tblPr>
              <a:tblGrid>
                <a:gridCol w="1093435">
                  <a:extLst>
                    <a:ext uri="{9D8B030D-6E8A-4147-A177-3AD203B41FA5}">
                      <a16:colId xmlns:a16="http://schemas.microsoft.com/office/drawing/2014/main" val="319138367"/>
                    </a:ext>
                  </a:extLst>
                </a:gridCol>
                <a:gridCol w="10743123">
                  <a:extLst>
                    <a:ext uri="{9D8B030D-6E8A-4147-A177-3AD203B41FA5}">
                      <a16:colId xmlns:a16="http://schemas.microsoft.com/office/drawing/2014/main" val="1085679421"/>
                    </a:ext>
                  </a:extLst>
                </a:gridCol>
              </a:tblGrid>
              <a:tr h="370840">
                <a:tc gridSpan="2">
                  <a:txBody>
                    <a:bodyPr/>
                    <a:lstStyle/>
                    <a:p>
                      <a:r>
                        <a:rPr lang="en-GB" dirty="0"/>
                        <a:t>Key                                                                                                                                                                               </a:t>
                      </a:r>
                      <a:r>
                        <a:rPr lang="en-GB" dirty="0">
                          <a:solidFill>
                            <a:srgbClr val="FFFF00"/>
                          </a:solidFill>
                        </a:rPr>
                        <a:t>(1 Typologies covered)</a:t>
                      </a:r>
                      <a:endParaRPr lang="en-GB" dirty="0"/>
                    </a:p>
                  </a:txBody>
                  <a:tcPr/>
                </a:tc>
                <a:tc hMerge="1">
                  <a:txBody>
                    <a:bodyPr/>
                    <a:lstStyle/>
                    <a:p>
                      <a:endParaRPr lang="en-GB" dirty="0"/>
                    </a:p>
                  </a:txBody>
                  <a:tcPr/>
                </a:tc>
                <a:extLst>
                  <a:ext uri="{0D108BD9-81ED-4DB2-BD59-A6C34878D82A}">
                    <a16:rowId xmlns:a16="http://schemas.microsoft.com/office/drawing/2014/main" val="1353184968"/>
                  </a:ext>
                </a:extLst>
              </a:tr>
              <a:tr h="370840">
                <a:tc>
                  <a:txBody>
                    <a:bodyPr/>
                    <a:lstStyle/>
                    <a:p>
                      <a:r>
                        <a:rPr lang="en-GB" sz="1600" dirty="0">
                          <a:solidFill>
                            <a:srgbClr val="00B050"/>
                          </a:solidFill>
                        </a:rPr>
                        <a:t>RF number</a:t>
                      </a:r>
                    </a:p>
                  </a:txBody>
                  <a:tcPr/>
                </a:tc>
                <a:tc>
                  <a:txBody>
                    <a:bodyPr/>
                    <a:lstStyle/>
                    <a:p>
                      <a:r>
                        <a:rPr lang="en-GB" sz="1600" dirty="0">
                          <a:solidFill>
                            <a:srgbClr val="00B050"/>
                          </a:solidFill>
                        </a:rPr>
                        <a:t>Description</a:t>
                      </a:r>
                    </a:p>
                  </a:txBody>
                  <a:tcPr/>
                </a:tc>
                <a:extLst>
                  <a:ext uri="{0D108BD9-81ED-4DB2-BD59-A6C34878D82A}">
                    <a16:rowId xmlns:a16="http://schemas.microsoft.com/office/drawing/2014/main" val="1873365086"/>
                  </a:ext>
                </a:extLst>
              </a:tr>
              <a:tr h="370840">
                <a:tc>
                  <a:txBody>
                    <a:bodyPr/>
                    <a:lstStyle/>
                    <a:p>
                      <a:pPr algn="ctr"/>
                      <a:r>
                        <a:rPr lang="en-GB" sz="1800" dirty="0">
                          <a:solidFill>
                            <a:srgbClr val="FF0000"/>
                          </a:solidFill>
                        </a:rPr>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FF0000"/>
                          </a:solidFill>
                        </a:rPr>
                        <a:t>Income of the personal account owner is significantly higher than expected</a:t>
                      </a:r>
                      <a:endParaRPr lang="en-GB" dirty="0">
                        <a:solidFill>
                          <a:srgbClr val="FF0000"/>
                        </a:solidFill>
                      </a:endParaRPr>
                    </a:p>
                  </a:txBody>
                  <a:tcPr/>
                </a:tc>
                <a:extLst>
                  <a:ext uri="{0D108BD9-81ED-4DB2-BD59-A6C34878D82A}">
                    <a16:rowId xmlns:a16="http://schemas.microsoft.com/office/drawing/2014/main" val="1114254001"/>
                  </a:ext>
                </a:extLst>
              </a:tr>
              <a:tr h="370840">
                <a:tc>
                  <a:txBody>
                    <a:bodyPr/>
                    <a:lstStyle/>
                    <a:p>
                      <a:pPr algn="ctr"/>
                      <a:r>
                        <a:rPr lang="en-GB" sz="1800" dirty="0">
                          <a:solidFill>
                            <a:schemeClr val="tx1"/>
                          </a:solidFill>
                        </a:rPr>
                        <a:t>20</a:t>
                      </a:r>
                    </a:p>
                  </a:txBody>
                  <a:tcPr/>
                </a:tc>
                <a:tc>
                  <a:txBody>
                    <a:bodyPr/>
                    <a:lstStyle/>
                    <a:p>
                      <a:r>
                        <a:rPr lang="en-GB" sz="1800" dirty="0">
                          <a:solidFill>
                            <a:schemeClr val="tx1"/>
                          </a:solidFill>
                        </a:rPr>
                        <a:t>Unexplained payments to high-risk jurisdictions for modern slavery</a:t>
                      </a:r>
                    </a:p>
                  </a:txBody>
                  <a:tcPr/>
                </a:tc>
                <a:extLst>
                  <a:ext uri="{0D108BD9-81ED-4DB2-BD59-A6C34878D82A}">
                    <a16:rowId xmlns:a16="http://schemas.microsoft.com/office/drawing/2014/main" val="689041236"/>
                  </a:ext>
                </a:extLst>
              </a:tr>
            </a:tbl>
          </a:graphicData>
        </a:graphic>
      </p:graphicFrame>
      <p:graphicFrame>
        <p:nvGraphicFramePr>
          <p:cNvPr id="7" name="Table 6">
            <a:extLst>
              <a:ext uri="{FF2B5EF4-FFF2-40B4-BE49-F238E27FC236}">
                <a16:creationId xmlns:a16="http://schemas.microsoft.com/office/drawing/2014/main" id="{5858DB4A-B88C-FE6A-EF8A-F37D327B3B2A}"/>
              </a:ext>
            </a:extLst>
          </p:cNvPr>
          <p:cNvGraphicFramePr>
            <a:graphicFrameLocks noGrp="1"/>
          </p:cNvGraphicFramePr>
          <p:nvPr>
            <p:extLst>
              <p:ext uri="{D42A27DB-BD31-4B8C-83A1-F6EECF244321}">
                <p14:modId xmlns:p14="http://schemas.microsoft.com/office/powerpoint/2010/main" val="374423368"/>
              </p:ext>
            </p:extLst>
          </p:nvPr>
        </p:nvGraphicFramePr>
        <p:xfrm>
          <a:off x="153474" y="3646441"/>
          <a:ext cx="11836558" cy="2026920"/>
        </p:xfrm>
        <a:graphic>
          <a:graphicData uri="http://schemas.openxmlformats.org/drawingml/2006/table">
            <a:tbl>
              <a:tblPr firstRow="1" bandRow="1">
                <a:tableStyleId>{5C22544A-7EE6-4342-B048-85BDC9FD1C3A}</a:tableStyleId>
              </a:tblPr>
              <a:tblGrid>
                <a:gridCol w="1130976">
                  <a:extLst>
                    <a:ext uri="{9D8B030D-6E8A-4147-A177-3AD203B41FA5}">
                      <a16:colId xmlns:a16="http://schemas.microsoft.com/office/drawing/2014/main" val="319138367"/>
                    </a:ext>
                  </a:extLst>
                </a:gridCol>
                <a:gridCol w="9116850">
                  <a:extLst>
                    <a:ext uri="{9D8B030D-6E8A-4147-A177-3AD203B41FA5}">
                      <a16:colId xmlns:a16="http://schemas.microsoft.com/office/drawing/2014/main" val="1085679421"/>
                    </a:ext>
                  </a:extLst>
                </a:gridCol>
                <a:gridCol w="1588732">
                  <a:extLst>
                    <a:ext uri="{9D8B030D-6E8A-4147-A177-3AD203B41FA5}">
                      <a16:colId xmlns:a16="http://schemas.microsoft.com/office/drawing/2014/main" val="1620870812"/>
                    </a:ext>
                  </a:extLst>
                </a:gridCol>
              </a:tblGrid>
              <a:tr h="370840">
                <a:tc gridSpan="3">
                  <a:txBody>
                    <a:bodyPr/>
                    <a:lstStyle/>
                    <a:p>
                      <a:r>
                        <a:rPr lang="en-GB" dirty="0"/>
                        <a:t>Auxiliary                                                                                                                                                                      </a:t>
                      </a:r>
                      <a:r>
                        <a:rPr lang="en-GB" dirty="0">
                          <a:solidFill>
                            <a:srgbClr val="FFFF00"/>
                          </a:solidFill>
                        </a:rPr>
                        <a:t>(4 Typologies covered)</a:t>
                      </a:r>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353184968"/>
                  </a:ext>
                </a:extLst>
              </a:tr>
              <a:tr h="370840">
                <a:tc>
                  <a:txBody>
                    <a:bodyPr/>
                    <a:lstStyle/>
                    <a:p>
                      <a:r>
                        <a:rPr lang="en-GB" sz="1600" dirty="0">
                          <a:solidFill>
                            <a:srgbClr val="00B050"/>
                          </a:solidFill>
                        </a:rPr>
                        <a:t>RF number</a:t>
                      </a:r>
                    </a:p>
                  </a:txBody>
                  <a:tcPr/>
                </a:tc>
                <a:tc>
                  <a:txBody>
                    <a:bodyPr/>
                    <a:lstStyle/>
                    <a:p>
                      <a:r>
                        <a:rPr lang="en-GB" sz="1600" dirty="0">
                          <a:solidFill>
                            <a:srgbClr val="00B050"/>
                          </a:solidFill>
                        </a:rPr>
                        <a:t>Description</a:t>
                      </a:r>
                    </a:p>
                  </a:txBody>
                  <a:tcPr/>
                </a:tc>
                <a:tc>
                  <a:txBody>
                    <a:bodyPr/>
                    <a:lstStyle/>
                    <a:p>
                      <a:r>
                        <a:rPr lang="en-GB" sz="1600" dirty="0">
                          <a:solidFill>
                            <a:srgbClr val="00B050"/>
                          </a:solidFill>
                        </a:rPr>
                        <a:t>No Observations</a:t>
                      </a:r>
                    </a:p>
                  </a:txBody>
                  <a:tcPr/>
                </a:tc>
                <a:extLst>
                  <a:ext uri="{0D108BD9-81ED-4DB2-BD59-A6C34878D82A}">
                    <a16:rowId xmlns:a16="http://schemas.microsoft.com/office/drawing/2014/main" val="1873365086"/>
                  </a:ext>
                </a:extLst>
              </a:tr>
              <a:tr h="370840">
                <a:tc>
                  <a:txBody>
                    <a:bodyPr/>
                    <a:lstStyle/>
                    <a:p>
                      <a:pPr algn="ctr"/>
                      <a:r>
                        <a:rPr lang="en-GB" sz="1800" dirty="0">
                          <a:solidFill>
                            <a:schemeClr val="tx1"/>
                          </a:solidFill>
                        </a:rPr>
                        <a:t>12</a:t>
                      </a:r>
                    </a:p>
                  </a:txBody>
                  <a:tcPr/>
                </a:tc>
                <a:tc>
                  <a:txBody>
                    <a:bodyPr/>
                    <a:lstStyle/>
                    <a:p>
                      <a:r>
                        <a:rPr lang="en-GB" sz="1800" dirty="0">
                          <a:solidFill>
                            <a:schemeClr val="tx1"/>
                          </a:solidFill>
                        </a:rPr>
                        <a:t>Frequent payments for travel related expenses to/from high-risk countries</a:t>
                      </a:r>
                    </a:p>
                  </a:txBody>
                  <a:tcPr/>
                </a:tc>
                <a:tc>
                  <a:txBody>
                    <a:bodyPr/>
                    <a:lstStyle/>
                    <a:p>
                      <a:pPr algn="ctr"/>
                      <a:r>
                        <a:rPr lang="en-GB" sz="1800" dirty="0"/>
                        <a:t>13</a:t>
                      </a:r>
                    </a:p>
                  </a:txBody>
                  <a:tcPr/>
                </a:tc>
                <a:extLst>
                  <a:ext uri="{0D108BD9-81ED-4DB2-BD59-A6C34878D82A}">
                    <a16:rowId xmlns:a16="http://schemas.microsoft.com/office/drawing/2014/main" val="2427164199"/>
                  </a:ext>
                </a:extLst>
              </a:tr>
              <a:tr h="370840">
                <a:tc>
                  <a:txBody>
                    <a:bodyPr/>
                    <a:lstStyle/>
                    <a:p>
                      <a:pPr algn="ctr"/>
                      <a:r>
                        <a:rPr lang="en-GB" sz="1800" dirty="0">
                          <a:solidFill>
                            <a:srgbClr val="FF0000"/>
                          </a:solidFill>
                        </a:rPr>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FF0000"/>
                          </a:solidFill>
                        </a:rPr>
                        <a:t>Customer withdraws very large amount of cash prior to foreign travel, that can be accompanied by foreign exchange transactions in large amounts, inconsistent with customer’s profile and stated income</a:t>
                      </a:r>
                    </a:p>
                  </a:txBody>
                  <a:tcPr/>
                </a:tc>
                <a:tc>
                  <a:txBody>
                    <a:bodyPr/>
                    <a:lstStyle/>
                    <a:p>
                      <a:pPr algn="ctr"/>
                      <a:r>
                        <a:rPr lang="en-GB" sz="1800" dirty="0"/>
                        <a:t>0</a:t>
                      </a:r>
                    </a:p>
                  </a:txBody>
                  <a:tcPr/>
                </a:tc>
                <a:extLst>
                  <a:ext uri="{0D108BD9-81ED-4DB2-BD59-A6C34878D82A}">
                    <a16:rowId xmlns:a16="http://schemas.microsoft.com/office/drawing/2014/main" val="581538133"/>
                  </a:ext>
                </a:extLst>
              </a:tr>
            </a:tbl>
          </a:graphicData>
        </a:graphic>
      </p:graphicFrame>
      <p:sp>
        <p:nvSpPr>
          <p:cNvPr id="3" name="Oval 2">
            <a:extLst>
              <a:ext uri="{FF2B5EF4-FFF2-40B4-BE49-F238E27FC236}">
                <a16:creationId xmlns:a16="http://schemas.microsoft.com/office/drawing/2014/main" id="{5204DEB2-0B37-29D4-7055-0BEF887FA8E1}"/>
              </a:ext>
            </a:extLst>
          </p:cNvPr>
          <p:cNvSpPr/>
          <p:nvPr/>
        </p:nvSpPr>
        <p:spPr>
          <a:xfrm>
            <a:off x="317924" y="555876"/>
            <a:ext cx="1030014" cy="993227"/>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15, 20</a:t>
            </a:r>
          </a:p>
          <a:p>
            <a:pPr algn="ctr"/>
            <a:r>
              <a:rPr lang="en-GB" dirty="0"/>
              <a:t>(13)</a:t>
            </a:r>
          </a:p>
        </p:txBody>
      </p:sp>
      <p:pic>
        <p:nvPicPr>
          <p:cNvPr id="8" name="Picture 7">
            <a:extLst>
              <a:ext uri="{FF2B5EF4-FFF2-40B4-BE49-F238E27FC236}">
                <a16:creationId xmlns:a16="http://schemas.microsoft.com/office/drawing/2014/main" id="{91AEE351-0BE2-A356-FB71-49C1402E0840}"/>
              </a:ext>
            </a:extLst>
          </p:cNvPr>
          <p:cNvPicPr>
            <a:picLocks noChangeAspect="1"/>
          </p:cNvPicPr>
          <p:nvPr/>
        </p:nvPicPr>
        <p:blipFill>
          <a:blip r:embed="rId2"/>
          <a:stretch>
            <a:fillRect/>
          </a:stretch>
        </p:blipFill>
        <p:spPr>
          <a:xfrm>
            <a:off x="1772226" y="771240"/>
            <a:ext cx="3622388" cy="579582"/>
          </a:xfrm>
          <a:prstGeom prst="rect">
            <a:avLst/>
          </a:prstGeom>
        </p:spPr>
      </p:pic>
      <p:sp>
        <p:nvSpPr>
          <p:cNvPr id="9" name="TextBox 8">
            <a:extLst>
              <a:ext uri="{FF2B5EF4-FFF2-40B4-BE49-F238E27FC236}">
                <a16:creationId xmlns:a16="http://schemas.microsoft.com/office/drawing/2014/main" id="{7F97E415-0C62-57AD-706C-9C689C280715}"/>
              </a:ext>
            </a:extLst>
          </p:cNvPr>
          <p:cNvSpPr txBox="1"/>
          <p:nvPr/>
        </p:nvSpPr>
        <p:spPr>
          <a:xfrm>
            <a:off x="5808396" y="77890"/>
            <a:ext cx="4165243" cy="276999"/>
          </a:xfrm>
          <a:prstGeom prst="rect">
            <a:avLst/>
          </a:prstGeom>
          <a:noFill/>
        </p:spPr>
        <p:txBody>
          <a:bodyPr wrap="none" rtlCol="0">
            <a:spAutoFit/>
          </a:bodyPr>
          <a:lstStyle/>
          <a:p>
            <a:r>
              <a:rPr lang="en-GB" sz="1200" dirty="0">
                <a:solidFill>
                  <a:srgbClr val="FF0000"/>
                </a:solidFill>
              </a:rPr>
              <a:t>Red indicates the red flag indicator appears in a previous cluster</a:t>
            </a:r>
          </a:p>
        </p:txBody>
      </p:sp>
      <p:sp>
        <p:nvSpPr>
          <p:cNvPr id="10" name="TextBox 9">
            <a:extLst>
              <a:ext uri="{FF2B5EF4-FFF2-40B4-BE49-F238E27FC236}">
                <a16:creationId xmlns:a16="http://schemas.microsoft.com/office/drawing/2014/main" id="{E20C76B9-B524-A3DC-E314-4EB72472DD8C}"/>
              </a:ext>
            </a:extLst>
          </p:cNvPr>
          <p:cNvSpPr txBox="1"/>
          <p:nvPr/>
        </p:nvSpPr>
        <p:spPr>
          <a:xfrm>
            <a:off x="644236" y="6099464"/>
            <a:ext cx="5870903" cy="369332"/>
          </a:xfrm>
          <a:prstGeom prst="rect">
            <a:avLst/>
          </a:prstGeom>
          <a:noFill/>
        </p:spPr>
        <p:txBody>
          <a:bodyPr wrap="none" rtlCol="0">
            <a:spAutoFit/>
          </a:bodyPr>
          <a:lstStyle/>
          <a:p>
            <a:r>
              <a:rPr lang="en-GB" dirty="0"/>
              <a:t>All red flag indicators and typologies have now been covered</a:t>
            </a:r>
          </a:p>
        </p:txBody>
      </p:sp>
      <p:sp>
        <p:nvSpPr>
          <p:cNvPr id="11" name="TextBox 10">
            <a:extLst>
              <a:ext uri="{FF2B5EF4-FFF2-40B4-BE49-F238E27FC236}">
                <a16:creationId xmlns:a16="http://schemas.microsoft.com/office/drawing/2014/main" id="{79140689-8E76-28DE-148F-9BCCE76091AC}"/>
              </a:ext>
            </a:extLst>
          </p:cNvPr>
          <p:cNvSpPr txBox="1"/>
          <p:nvPr/>
        </p:nvSpPr>
        <p:spPr>
          <a:xfrm>
            <a:off x="5829301" y="398891"/>
            <a:ext cx="5980116" cy="1200329"/>
          </a:xfrm>
          <a:prstGeom prst="rect">
            <a:avLst/>
          </a:prstGeom>
          <a:noFill/>
        </p:spPr>
        <p:txBody>
          <a:bodyPr wrap="square" rtlCol="0">
            <a:spAutoFit/>
          </a:bodyPr>
          <a:lstStyle/>
          <a:p>
            <a:r>
              <a:rPr lang="en-GB" dirty="0">
                <a:solidFill>
                  <a:srgbClr val="0070C0"/>
                </a:solidFill>
              </a:rPr>
              <a:t>Now look at the fourth largest cluster</a:t>
            </a:r>
          </a:p>
          <a:p>
            <a:endParaRPr lang="en-GB" dirty="0">
              <a:solidFill>
                <a:srgbClr val="0070C0"/>
              </a:solidFill>
            </a:endParaRPr>
          </a:p>
          <a:p>
            <a:r>
              <a:rPr lang="en-GB" dirty="0">
                <a:solidFill>
                  <a:srgbClr val="0070C0"/>
                </a:solidFill>
              </a:rPr>
              <a:t>By processing the fourth cluster all red flags and typologies are processed</a:t>
            </a:r>
          </a:p>
        </p:txBody>
      </p:sp>
      <p:sp>
        <p:nvSpPr>
          <p:cNvPr id="12" name="TextBox 11">
            <a:extLst>
              <a:ext uri="{FF2B5EF4-FFF2-40B4-BE49-F238E27FC236}">
                <a16:creationId xmlns:a16="http://schemas.microsoft.com/office/drawing/2014/main" id="{941EFEDD-02AA-33B1-EC0F-46335EFCA67F}"/>
              </a:ext>
            </a:extLst>
          </p:cNvPr>
          <p:cNvSpPr txBox="1"/>
          <p:nvPr/>
        </p:nvSpPr>
        <p:spPr>
          <a:xfrm>
            <a:off x="166254" y="103909"/>
            <a:ext cx="1181862" cy="369332"/>
          </a:xfrm>
          <a:prstGeom prst="rect">
            <a:avLst/>
          </a:prstGeom>
          <a:noFill/>
        </p:spPr>
        <p:txBody>
          <a:bodyPr wrap="none" rtlCol="0">
            <a:spAutoFit/>
          </a:bodyPr>
          <a:lstStyle/>
          <a:p>
            <a:r>
              <a:rPr lang="en-GB" b="1" dirty="0"/>
              <a:t>CLUSTER 4</a:t>
            </a:r>
          </a:p>
        </p:txBody>
      </p:sp>
    </p:spTree>
    <p:extLst>
      <p:ext uri="{BB962C8B-B14F-4D97-AF65-F5344CB8AC3E}">
        <p14:creationId xmlns:p14="http://schemas.microsoft.com/office/powerpoint/2010/main" val="1859931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2637</TotalTime>
  <Words>1939</Words>
  <Application>Microsoft Macintosh PowerPoint</Application>
  <PresentationFormat>Widescreen</PresentationFormat>
  <Paragraphs>271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Typology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Edd Biddle</dc:creator>
  <cp:lastModifiedBy>Edd Biddle</cp:lastModifiedBy>
  <cp:revision>19</cp:revision>
  <dcterms:created xsi:type="dcterms:W3CDTF">2023-09-25T14:29:01Z</dcterms:created>
  <dcterms:modified xsi:type="dcterms:W3CDTF">2023-09-27T10:27:00Z</dcterms:modified>
</cp:coreProperties>
</file>