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66ACB9-3C78-48A4-BB76-C605B901683A}" type="datetimeFigureOut">
              <a:rPr lang="en-GB" smtClean="0"/>
              <a:t>09/07/2019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8A94B6-3B1E-4FE2-8FBB-C92EAB4A26D0}" type="slidenum">
              <a:rPr lang="en-GB" smtClean="0"/>
              <a:t>‹#›</a:t>
            </a:fld>
            <a:endParaRPr lang="en-GB"/>
          </a:p>
        </p:txBody>
      </p:sp>
    </p:spTree>
    <p:extLst>
      <p:ext uri="{BB962C8B-B14F-4D97-AF65-F5344CB8AC3E}">
        <p14:creationId xmlns:p14="http://schemas.microsoft.com/office/powerpoint/2010/main" val="667846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solidFill>
                  <a:schemeClr val="tx1"/>
                </a:solidFill>
              </a:rPr>
              <a:t>- Software solve a particular problem – they can be used to facilitate in completing a task.  Lots of software are used for a particular purpose, in a particular sector or industry.  Domain knowledge is required to make useful software in these cases.  The software has to model the domain. </a:t>
            </a:r>
          </a:p>
          <a:p>
            <a:endParaRPr lang="en-GB" dirty="0"/>
          </a:p>
        </p:txBody>
      </p:sp>
      <p:sp>
        <p:nvSpPr>
          <p:cNvPr id="4" name="Slide Number Placeholder 3"/>
          <p:cNvSpPr>
            <a:spLocks noGrp="1"/>
          </p:cNvSpPr>
          <p:nvPr>
            <p:ph type="sldNum" sz="quarter" idx="5"/>
          </p:nvPr>
        </p:nvSpPr>
        <p:spPr/>
        <p:txBody>
          <a:bodyPr/>
          <a:lstStyle/>
          <a:p>
            <a:fld id="{E28A94B6-3B1E-4FE2-8FBB-C92EAB4A26D0}" type="slidenum">
              <a:rPr lang="en-GB" smtClean="0"/>
              <a:t>2</a:t>
            </a:fld>
            <a:endParaRPr lang="en-GB"/>
          </a:p>
        </p:txBody>
      </p:sp>
    </p:spTree>
    <p:extLst>
      <p:ext uri="{BB962C8B-B14F-4D97-AF65-F5344CB8AC3E}">
        <p14:creationId xmlns:p14="http://schemas.microsoft.com/office/powerpoint/2010/main" val="4210548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Ubiquitous languages minimise ambiguity and inconsistency. </a:t>
            </a:r>
          </a:p>
          <a:p>
            <a:pPr marL="171450" indent="-171450">
              <a:buFontTx/>
              <a:buChar char="-"/>
            </a:pPr>
            <a:r>
              <a:rPr lang="en-GB" dirty="0"/>
              <a:t>Forms of communication is kept relevant by focusing on the model. </a:t>
            </a:r>
          </a:p>
        </p:txBody>
      </p:sp>
      <p:sp>
        <p:nvSpPr>
          <p:cNvPr id="4" name="Slide Number Placeholder 3"/>
          <p:cNvSpPr>
            <a:spLocks noGrp="1"/>
          </p:cNvSpPr>
          <p:nvPr>
            <p:ph type="sldNum" sz="quarter" idx="5"/>
          </p:nvPr>
        </p:nvSpPr>
        <p:spPr/>
        <p:txBody>
          <a:bodyPr/>
          <a:lstStyle/>
          <a:p>
            <a:fld id="{E28A94B6-3B1E-4FE2-8FBB-C92EAB4A26D0}" type="slidenum">
              <a:rPr lang="en-GB" smtClean="0"/>
              <a:t>3</a:t>
            </a:fld>
            <a:endParaRPr lang="en-GB"/>
          </a:p>
        </p:txBody>
      </p:sp>
    </p:spTree>
    <p:extLst>
      <p:ext uri="{BB962C8B-B14F-4D97-AF65-F5344CB8AC3E}">
        <p14:creationId xmlns:p14="http://schemas.microsoft.com/office/powerpoint/2010/main" val="1767783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An example of why it is important to use ubiquitous language. </a:t>
            </a:r>
          </a:p>
        </p:txBody>
      </p:sp>
      <p:sp>
        <p:nvSpPr>
          <p:cNvPr id="4" name="Slide Number Placeholder 3"/>
          <p:cNvSpPr>
            <a:spLocks noGrp="1"/>
          </p:cNvSpPr>
          <p:nvPr>
            <p:ph type="sldNum" sz="quarter" idx="5"/>
          </p:nvPr>
        </p:nvSpPr>
        <p:spPr/>
        <p:txBody>
          <a:bodyPr/>
          <a:lstStyle/>
          <a:p>
            <a:fld id="{E28A94B6-3B1E-4FE2-8FBB-C92EAB4A26D0}" type="slidenum">
              <a:rPr lang="en-GB" smtClean="0"/>
              <a:t>5</a:t>
            </a:fld>
            <a:endParaRPr lang="en-GB"/>
          </a:p>
        </p:txBody>
      </p:sp>
    </p:spTree>
    <p:extLst>
      <p:ext uri="{BB962C8B-B14F-4D97-AF65-F5344CB8AC3E}">
        <p14:creationId xmlns:p14="http://schemas.microsoft.com/office/powerpoint/2010/main" val="3763340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114DDA-4AC5-4ECB-ABA6-598B4DC315E6}" type="datetimeFigureOut">
              <a:rPr lang="en-GB" smtClean="0"/>
              <a:t>09/07/2019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63067B-F9FA-4E1E-A1B6-CF4938242DF6}"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6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114DDA-4AC5-4ECB-ABA6-598B4DC315E6}" type="datetimeFigureOut">
              <a:rPr lang="en-GB" smtClean="0"/>
              <a:t>09/07/2019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63067B-F9FA-4E1E-A1B6-CF4938242DF6}" type="slidenum">
              <a:rPr lang="en-GB" smtClean="0"/>
              <a:t>‹#›</a:t>
            </a:fld>
            <a:endParaRPr lang="en-GB"/>
          </a:p>
        </p:txBody>
      </p:sp>
    </p:spTree>
    <p:extLst>
      <p:ext uri="{BB962C8B-B14F-4D97-AF65-F5344CB8AC3E}">
        <p14:creationId xmlns:p14="http://schemas.microsoft.com/office/powerpoint/2010/main" val="2321460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114DDA-4AC5-4ECB-ABA6-598B4DC315E6}" type="datetimeFigureOut">
              <a:rPr lang="en-GB" smtClean="0"/>
              <a:t>09/07/2019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63067B-F9FA-4E1E-A1B6-CF4938242DF6}" type="slidenum">
              <a:rPr lang="en-GB" smtClean="0"/>
              <a:t>‹#›</a:t>
            </a:fld>
            <a:endParaRPr lang="en-GB"/>
          </a:p>
        </p:txBody>
      </p:sp>
    </p:spTree>
    <p:extLst>
      <p:ext uri="{BB962C8B-B14F-4D97-AF65-F5344CB8AC3E}">
        <p14:creationId xmlns:p14="http://schemas.microsoft.com/office/powerpoint/2010/main" val="4153069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114DDA-4AC5-4ECB-ABA6-598B4DC315E6}" type="datetimeFigureOut">
              <a:rPr lang="en-GB" smtClean="0"/>
              <a:t>09/07/2019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63067B-F9FA-4E1E-A1B6-CF4938242DF6}" type="slidenum">
              <a:rPr lang="en-GB" smtClean="0"/>
              <a:t>‹#›</a:t>
            </a:fld>
            <a:endParaRPr lang="en-GB"/>
          </a:p>
        </p:txBody>
      </p:sp>
    </p:spTree>
    <p:extLst>
      <p:ext uri="{BB962C8B-B14F-4D97-AF65-F5344CB8AC3E}">
        <p14:creationId xmlns:p14="http://schemas.microsoft.com/office/powerpoint/2010/main" val="2523763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14DDA-4AC5-4ECB-ABA6-598B4DC315E6}" type="datetimeFigureOut">
              <a:rPr lang="en-GB" smtClean="0"/>
              <a:t>09/07/2019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63067B-F9FA-4E1E-A1B6-CF4938242DF6}"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179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114DDA-4AC5-4ECB-ABA6-598B4DC315E6}" type="datetimeFigureOut">
              <a:rPr lang="en-GB" smtClean="0"/>
              <a:t>09/07/2019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63067B-F9FA-4E1E-A1B6-CF4938242DF6}" type="slidenum">
              <a:rPr lang="en-GB" smtClean="0"/>
              <a:t>‹#›</a:t>
            </a:fld>
            <a:endParaRPr lang="en-GB"/>
          </a:p>
        </p:txBody>
      </p:sp>
    </p:spTree>
    <p:extLst>
      <p:ext uri="{BB962C8B-B14F-4D97-AF65-F5344CB8AC3E}">
        <p14:creationId xmlns:p14="http://schemas.microsoft.com/office/powerpoint/2010/main" val="2653776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114DDA-4AC5-4ECB-ABA6-598B4DC315E6}" type="datetimeFigureOut">
              <a:rPr lang="en-GB" smtClean="0"/>
              <a:t>09/07/2019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63067B-F9FA-4E1E-A1B6-CF4938242DF6}" type="slidenum">
              <a:rPr lang="en-GB" smtClean="0"/>
              <a:t>‹#›</a:t>
            </a:fld>
            <a:endParaRPr lang="en-GB"/>
          </a:p>
        </p:txBody>
      </p:sp>
    </p:spTree>
    <p:extLst>
      <p:ext uri="{BB962C8B-B14F-4D97-AF65-F5344CB8AC3E}">
        <p14:creationId xmlns:p14="http://schemas.microsoft.com/office/powerpoint/2010/main" val="3887148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114DDA-4AC5-4ECB-ABA6-598B4DC315E6}" type="datetimeFigureOut">
              <a:rPr lang="en-GB" smtClean="0"/>
              <a:t>09/07/2019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63067B-F9FA-4E1E-A1B6-CF4938242DF6}" type="slidenum">
              <a:rPr lang="en-GB" smtClean="0"/>
              <a:t>‹#›</a:t>
            </a:fld>
            <a:endParaRPr lang="en-GB"/>
          </a:p>
        </p:txBody>
      </p:sp>
    </p:spTree>
    <p:extLst>
      <p:ext uri="{BB962C8B-B14F-4D97-AF65-F5344CB8AC3E}">
        <p14:creationId xmlns:p14="http://schemas.microsoft.com/office/powerpoint/2010/main" val="3460520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7114DDA-4AC5-4ECB-ABA6-598B4DC315E6}" type="datetimeFigureOut">
              <a:rPr lang="en-GB" smtClean="0"/>
              <a:t>09/07/2019</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4D63067B-F9FA-4E1E-A1B6-CF4938242DF6}" type="slidenum">
              <a:rPr lang="en-GB" smtClean="0"/>
              <a:t>‹#›</a:t>
            </a:fld>
            <a:endParaRPr lang="en-GB"/>
          </a:p>
        </p:txBody>
      </p:sp>
    </p:spTree>
    <p:extLst>
      <p:ext uri="{BB962C8B-B14F-4D97-AF65-F5344CB8AC3E}">
        <p14:creationId xmlns:p14="http://schemas.microsoft.com/office/powerpoint/2010/main" val="1396075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7114DDA-4AC5-4ECB-ABA6-598B4DC315E6}" type="datetimeFigureOut">
              <a:rPr lang="en-GB" smtClean="0"/>
              <a:t>09/07/2019</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D63067B-F9FA-4E1E-A1B6-CF4938242DF6}" type="slidenum">
              <a:rPr lang="en-GB" smtClean="0"/>
              <a:t>‹#›</a:t>
            </a:fld>
            <a:endParaRPr lang="en-GB"/>
          </a:p>
        </p:txBody>
      </p:sp>
    </p:spTree>
    <p:extLst>
      <p:ext uri="{BB962C8B-B14F-4D97-AF65-F5344CB8AC3E}">
        <p14:creationId xmlns:p14="http://schemas.microsoft.com/office/powerpoint/2010/main" val="2848045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114DDA-4AC5-4ECB-ABA6-598B4DC315E6}" type="datetimeFigureOut">
              <a:rPr lang="en-GB" smtClean="0"/>
              <a:t>09/07/2019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63067B-F9FA-4E1E-A1B6-CF4938242DF6}" type="slidenum">
              <a:rPr lang="en-GB" smtClean="0"/>
              <a:t>‹#›</a:t>
            </a:fld>
            <a:endParaRPr lang="en-GB"/>
          </a:p>
        </p:txBody>
      </p:sp>
    </p:spTree>
    <p:extLst>
      <p:ext uri="{BB962C8B-B14F-4D97-AF65-F5344CB8AC3E}">
        <p14:creationId xmlns:p14="http://schemas.microsoft.com/office/powerpoint/2010/main" val="229371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7114DDA-4AC5-4ECB-ABA6-598B4DC315E6}" type="datetimeFigureOut">
              <a:rPr lang="en-GB" smtClean="0"/>
              <a:t>09/07/2019</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D63067B-F9FA-4E1E-A1B6-CF4938242DF6}"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00587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ress.infoq.com/minibooks/domain-driven-design-quickly/en/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AB4A8-F8DC-4BD0-ACC2-8DF0112FEC11}"/>
              </a:ext>
            </a:extLst>
          </p:cNvPr>
          <p:cNvSpPr>
            <a:spLocks noGrp="1"/>
          </p:cNvSpPr>
          <p:nvPr>
            <p:ph type="ctrTitle"/>
          </p:nvPr>
        </p:nvSpPr>
        <p:spPr>
          <a:xfrm>
            <a:off x="1524000" y="2245809"/>
            <a:ext cx="9144000" cy="1564716"/>
          </a:xfrm>
        </p:spPr>
        <p:txBody>
          <a:bodyPr>
            <a:normAutofit/>
          </a:bodyPr>
          <a:lstStyle/>
          <a:p>
            <a:pPr algn="l"/>
            <a:r>
              <a:rPr lang="en-GB" sz="4800" dirty="0"/>
              <a:t>Domain Driven Design – part 2</a:t>
            </a:r>
          </a:p>
        </p:txBody>
      </p:sp>
      <p:sp>
        <p:nvSpPr>
          <p:cNvPr id="3" name="Subtitle 2">
            <a:extLst>
              <a:ext uri="{FF2B5EF4-FFF2-40B4-BE49-F238E27FC236}">
                <a16:creationId xmlns:a16="http://schemas.microsoft.com/office/drawing/2014/main" id="{B8D87575-C016-4C9A-8211-0583EA230720}"/>
              </a:ext>
            </a:extLst>
          </p:cNvPr>
          <p:cNvSpPr>
            <a:spLocks noGrp="1"/>
          </p:cNvSpPr>
          <p:nvPr>
            <p:ph type="subTitle" idx="1"/>
          </p:nvPr>
        </p:nvSpPr>
        <p:spPr>
          <a:xfrm>
            <a:off x="1524000" y="3947050"/>
            <a:ext cx="9144000" cy="572583"/>
          </a:xfrm>
        </p:spPr>
        <p:txBody>
          <a:bodyPr>
            <a:normAutofit/>
          </a:bodyPr>
          <a:lstStyle/>
          <a:p>
            <a:pPr algn="l"/>
            <a:r>
              <a:rPr lang="en-GB" sz="2000" dirty="0"/>
              <a:t>Safal Mukhia</a:t>
            </a:r>
          </a:p>
        </p:txBody>
      </p:sp>
    </p:spTree>
    <p:extLst>
      <p:ext uri="{BB962C8B-B14F-4D97-AF65-F5344CB8AC3E}">
        <p14:creationId xmlns:p14="http://schemas.microsoft.com/office/powerpoint/2010/main" val="308714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8B7FA-CE6F-4BD0-9DDF-0469A26098B0}"/>
              </a:ext>
            </a:extLst>
          </p:cNvPr>
          <p:cNvSpPr>
            <a:spLocks noGrp="1"/>
          </p:cNvSpPr>
          <p:nvPr>
            <p:ph type="title"/>
          </p:nvPr>
        </p:nvSpPr>
        <p:spPr/>
        <p:txBody>
          <a:bodyPr/>
          <a:lstStyle/>
          <a:p>
            <a:r>
              <a:rPr lang="en-GB" dirty="0">
                <a:solidFill>
                  <a:schemeClr val="tx1"/>
                </a:solidFill>
              </a:rPr>
              <a:t>The Domain	</a:t>
            </a:r>
          </a:p>
        </p:txBody>
      </p:sp>
      <p:sp>
        <p:nvSpPr>
          <p:cNvPr id="3" name="Content Placeholder 2">
            <a:extLst>
              <a:ext uri="{FF2B5EF4-FFF2-40B4-BE49-F238E27FC236}">
                <a16:creationId xmlns:a16="http://schemas.microsoft.com/office/drawing/2014/main" id="{0FD78143-A2B8-4370-A590-96D42FE40A53}"/>
              </a:ext>
            </a:extLst>
          </p:cNvPr>
          <p:cNvSpPr>
            <a:spLocks noGrp="1"/>
          </p:cNvSpPr>
          <p:nvPr>
            <p:ph idx="1"/>
          </p:nvPr>
        </p:nvSpPr>
        <p:spPr>
          <a:xfrm>
            <a:off x="1036320" y="1737360"/>
            <a:ext cx="10058400" cy="4023360"/>
          </a:xfrm>
        </p:spPr>
        <p:txBody>
          <a:bodyPr>
            <a:normAutofit/>
          </a:bodyPr>
          <a:lstStyle/>
          <a:p>
            <a:pPr marL="201168" lvl="1" indent="0" algn="ctr">
              <a:buNone/>
            </a:pPr>
            <a:r>
              <a:rPr lang="en-GB" sz="2800" dirty="0">
                <a:solidFill>
                  <a:schemeClr val="tx1"/>
                </a:solidFill>
              </a:rPr>
              <a:t>“You cannot create a banking software system unless you have a good understanding of what banking is all about, one must understand the domain of banking. Is it possible to create complex banking software without good domain knowledge? No way. Never. Who knows banking? The software architect? No. He just uses the bank to keep his money safe and available when he needs them. The software analyst? Not really. He knows to analyse a given topic, when he is given all the necessary ingredients. The developer? Forget it. Who then? The bankers, of course.” – </a:t>
            </a:r>
            <a:r>
              <a:rPr lang="en-GB" sz="2800" i="1" dirty="0">
                <a:solidFill>
                  <a:schemeClr val="tx1"/>
                </a:solidFill>
              </a:rPr>
              <a:t>Abel Abraham and Floyd Marinescu</a:t>
            </a:r>
            <a:r>
              <a:rPr lang="en-GB" sz="2800" dirty="0">
                <a:solidFill>
                  <a:schemeClr val="tx1"/>
                </a:solidFill>
              </a:rPr>
              <a:t>.</a:t>
            </a:r>
            <a:r>
              <a:rPr lang="en-GB" sz="2800" baseline="30000" dirty="0">
                <a:solidFill>
                  <a:schemeClr val="tx1"/>
                </a:solidFill>
              </a:rPr>
              <a:t>1</a:t>
            </a:r>
            <a:endParaRPr lang="en-GB" sz="2600" dirty="0">
              <a:solidFill>
                <a:schemeClr val="tx1"/>
              </a:solidFill>
            </a:endParaRPr>
          </a:p>
        </p:txBody>
      </p:sp>
      <p:sp>
        <p:nvSpPr>
          <p:cNvPr id="4" name="TextBox 3">
            <a:extLst>
              <a:ext uri="{FF2B5EF4-FFF2-40B4-BE49-F238E27FC236}">
                <a16:creationId xmlns:a16="http://schemas.microsoft.com/office/drawing/2014/main" id="{4A3CC606-34DD-4F9F-9501-423C64CE3E54}"/>
              </a:ext>
            </a:extLst>
          </p:cNvPr>
          <p:cNvSpPr txBox="1"/>
          <p:nvPr/>
        </p:nvSpPr>
        <p:spPr>
          <a:xfrm>
            <a:off x="3240511" y="6043456"/>
            <a:ext cx="8951489" cy="261610"/>
          </a:xfrm>
          <a:prstGeom prst="rect">
            <a:avLst/>
          </a:prstGeom>
          <a:noFill/>
        </p:spPr>
        <p:txBody>
          <a:bodyPr wrap="none" rtlCol="0">
            <a:spAutoFit/>
          </a:bodyPr>
          <a:lstStyle/>
          <a:p>
            <a:r>
              <a:rPr lang="en-GB" sz="1100" baseline="30000" dirty="0"/>
              <a:t>1</a:t>
            </a:r>
            <a:r>
              <a:rPr lang="en-GB" sz="1100" dirty="0"/>
              <a:t>Domain-Driven Design Quickly, </a:t>
            </a:r>
            <a:r>
              <a:rPr lang="en-GB" sz="1100" dirty="0" err="1"/>
              <a:t>InfoQ</a:t>
            </a:r>
            <a:r>
              <a:rPr lang="en-GB" sz="1100" dirty="0"/>
              <a:t> Enterprise Software Development Series:  </a:t>
            </a:r>
            <a:r>
              <a:rPr lang="en-GB" sz="1100" dirty="0">
                <a:hlinkClick r:id="rId3"/>
              </a:rPr>
              <a:t>https://ress.infoq.com/minibooks/domain-driven-design-quickly/en/pdf/</a:t>
            </a:r>
            <a:endParaRPr lang="en-GB" sz="1100" dirty="0"/>
          </a:p>
        </p:txBody>
      </p:sp>
    </p:spTree>
    <p:extLst>
      <p:ext uri="{BB962C8B-B14F-4D97-AF65-F5344CB8AC3E}">
        <p14:creationId xmlns:p14="http://schemas.microsoft.com/office/powerpoint/2010/main" val="2132299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4C24-E085-4FC1-9790-7321CCAD9958}"/>
              </a:ext>
            </a:extLst>
          </p:cNvPr>
          <p:cNvSpPr>
            <a:spLocks noGrp="1"/>
          </p:cNvSpPr>
          <p:nvPr>
            <p:ph type="title"/>
          </p:nvPr>
        </p:nvSpPr>
        <p:spPr/>
        <p:txBody>
          <a:bodyPr/>
          <a:lstStyle/>
          <a:p>
            <a:r>
              <a:rPr lang="en-GB" dirty="0">
                <a:solidFill>
                  <a:schemeClr val="tx1"/>
                </a:solidFill>
              </a:rPr>
              <a:t>The Ubiquitous Language	</a:t>
            </a:r>
          </a:p>
        </p:txBody>
      </p:sp>
      <p:sp>
        <p:nvSpPr>
          <p:cNvPr id="3" name="Content Placeholder 2">
            <a:extLst>
              <a:ext uri="{FF2B5EF4-FFF2-40B4-BE49-F238E27FC236}">
                <a16:creationId xmlns:a16="http://schemas.microsoft.com/office/drawing/2014/main" id="{210052A3-4C79-4FDB-A58F-A63ECA6033AB}"/>
              </a:ext>
            </a:extLst>
          </p:cNvPr>
          <p:cNvSpPr>
            <a:spLocks noGrp="1"/>
          </p:cNvSpPr>
          <p:nvPr>
            <p:ph idx="1"/>
          </p:nvPr>
        </p:nvSpPr>
        <p:spPr>
          <a:xfrm>
            <a:off x="1097280" y="1977709"/>
            <a:ext cx="10058400" cy="4023360"/>
          </a:xfrm>
        </p:spPr>
        <p:txBody>
          <a:bodyPr>
            <a:normAutofit/>
          </a:bodyPr>
          <a:lstStyle/>
          <a:p>
            <a:r>
              <a:rPr lang="en-GB" sz="2800" dirty="0">
                <a:solidFill>
                  <a:schemeClr val="tx1"/>
                </a:solidFill>
              </a:rPr>
              <a:t>- Modelling the domain is important to arrive at a design. </a:t>
            </a:r>
          </a:p>
          <a:p>
            <a:endParaRPr lang="en-GB" sz="2800" dirty="0">
              <a:solidFill>
                <a:schemeClr val="tx1"/>
              </a:solidFill>
            </a:endParaRPr>
          </a:p>
          <a:p>
            <a:r>
              <a:rPr lang="en-GB" sz="2800" dirty="0">
                <a:solidFill>
                  <a:schemeClr val="tx1"/>
                </a:solidFill>
              </a:rPr>
              <a:t>- Developers and domain experts will not speak the same language (most of the time). </a:t>
            </a:r>
          </a:p>
          <a:p>
            <a:endParaRPr lang="en-GB" sz="2800" dirty="0">
              <a:solidFill>
                <a:schemeClr val="tx1"/>
              </a:solidFill>
            </a:endParaRPr>
          </a:p>
          <a:p>
            <a:r>
              <a:rPr lang="en-GB" sz="2800" dirty="0">
                <a:solidFill>
                  <a:schemeClr val="tx1"/>
                </a:solidFill>
              </a:rPr>
              <a:t>- Common-language: derived from the model. </a:t>
            </a:r>
          </a:p>
        </p:txBody>
      </p:sp>
    </p:spTree>
    <p:extLst>
      <p:ext uri="{BB962C8B-B14F-4D97-AF65-F5344CB8AC3E}">
        <p14:creationId xmlns:p14="http://schemas.microsoft.com/office/powerpoint/2010/main" val="4278039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ADA2-BBD9-4A4C-8BAC-0C44C62DDE19}"/>
              </a:ext>
            </a:extLst>
          </p:cNvPr>
          <p:cNvSpPr>
            <a:spLocks noGrp="1"/>
          </p:cNvSpPr>
          <p:nvPr>
            <p:ph type="title"/>
          </p:nvPr>
        </p:nvSpPr>
        <p:spPr/>
        <p:txBody>
          <a:bodyPr/>
          <a:lstStyle/>
          <a:p>
            <a:r>
              <a:rPr lang="en-GB" dirty="0">
                <a:solidFill>
                  <a:schemeClr val="tx1"/>
                </a:solidFill>
              </a:rPr>
              <a:t>Creating the Ubiquitous Language</a:t>
            </a:r>
          </a:p>
        </p:txBody>
      </p:sp>
      <p:sp>
        <p:nvSpPr>
          <p:cNvPr id="3" name="Content Placeholder 2">
            <a:extLst>
              <a:ext uri="{FF2B5EF4-FFF2-40B4-BE49-F238E27FC236}">
                <a16:creationId xmlns:a16="http://schemas.microsoft.com/office/drawing/2014/main" id="{F0EEFC96-5D28-4D2E-8C95-835F6EC80B11}"/>
              </a:ext>
            </a:extLst>
          </p:cNvPr>
          <p:cNvSpPr>
            <a:spLocks noGrp="1"/>
          </p:cNvSpPr>
          <p:nvPr>
            <p:ph idx="1"/>
          </p:nvPr>
        </p:nvSpPr>
        <p:spPr>
          <a:xfrm>
            <a:off x="1097280" y="2537396"/>
            <a:ext cx="10058400" cy="3005276"/>
          </a:xfrm>
        </p:spPr>
        <p:txBody>
          <a:bodyPr/>
          <a:lstStyle/>
          <a:p>
            <a:r>
              <a:rPr lang="en-GB" sz="2800" dirty="0">
                <a:solidFill>
                  <a:schemeClr val="tx1"/>
                </a:solidFill>
              </a:rPr>
              <a:t>- Code for any important concepts in the model. </a:t>
            </a:r>
          </a:p>
          <a:p>
            <a:pPr marL="0" indent="0">
              <a:buNone/>
            </a:pPr>
            <a:endParaRPr lang="en-GB" sz="2800" dirty="0">
              <a:solidFill>
                <a:schemeClr val="tx1"/>
              </a:solidFill>
            </a:endParaRPr>
          </a:p>
          <a:p>
            <a:pPr marL="0" indent="0">
              <a:buNone/>
            </a:pPr>
            <a:r>
              <a:rPr lang="en-GB" sz="2800" dirty="0">
                <a:solidFill>
                  <a:schemeClr val="tx1"/>
                </a:solidFill>
              </a:rPr>
              <a:t> - Document the language: diagrams that contain relations among a subset of the classes in the model. </a:t>
            </a:r>
          </a:p>
          <a:p>
            <a:pPr marL="0" indent="0">
              <a:buNone/>
            </a:pPr>
            <a:endParaRPr lang="en-GB" dirty="0"/>
          </a:p>
          <a:p>
            <a:pPr marL="0" indent="0">
              <a:buNone/>
            </a:pPr>
            <a:r>
              <a:rPr lang="en-GB" dirty="0"/>
              <a:t> </a:t>
            </a:r>
          </a:p>
        </p:txBody>
      </p:sp>
    </p:spTree>
    <p:extLst>
      <p:ext uri="{BB962C8B-B14F-4D97-AF65-F5344CB8AC3E}">
        <p14:creationId xmlns:p14="http://schemas.microsoft.com/office/powerpoint/2010/main" val="974343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TextBox 18">
            <a:extLst>
              <a:ext uri="{FF2B5EF4-FFF2-40B4-BE49-F238E27FC236}">
                <a16:creationId xmlns:a16="http://schemas.microsoft.com/office/drawing/2014/main" id="{202E216E-2CE5-4F97-92FD-39AC7FE2E300}"/>
              </a:ext>
            </a:extLst>
          </p:cNvPr>
          <p:cNvSpPr txBox="1"/>
          <p:nvPr/>
        </p:nvSpPr>
        <p:spPr>
          <a:xfrm>
            <a:off x="301658" y="516835"/>
            <a:ext cx="3621132" cy="2989936"/>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000" spc="-50" dirty="0">
                <a:solidFill>
                  <a:srgbClr val="FFFFFF"/>
                </a:solidFill>
                <a:latin typeface="+mj-lt"/>
                <a:ea typeface="+mj-ea"/>
                <a:cs typeface="+mj-cs"/>
              </a:rPr>
              <a:t>Example of how a Ubiquitous language is created.</a:t>
            </a:r>
          </a:p>
        </p:txBody>
      </p:sp>
      <p:sp>
        <p:nvSpPr>
          <p:cNvPr id="32" name="Rectangle 31">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3" name="Content Placeholder 3">
            <a:extLst>
              <a:ext uri="{FF2B5EF4-FFF2-40B4-BE49-F238E27FC236}">
                <a16:creationId xmlns:a16="http://schemas.microsoft.com/office/drawing/2014/main" id="{3AB085B3-12D0-49B0-A2B8-27B46E848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2017" y="1236619"/>
            <a:ext cx="6798082" cy="4384762"/>
          </a:xfrm>
          <a:prstGeom prst="rect">
            <a:avLst/>
          </a:prstGeom>
        </p:spPr>
      </p:pic>
      <p:sp>
        <p:nvSpPr>
          <p:cNvPr id="22" name="TextBox 21">
            <a:extLst>
              <a:ext uri="{FF2B5EF4-FFF2-40B4-BE49-F238E27FC236}">
                <a16:creationId xmlns:a16="http://schemas.microsoft.com/office/drawing/2014/main" id="{F21F0A70-ACCE-4DA1-9B84-9A67C8561DC8}"/>
              </a:ext>
            </a:extLst>
          </p:cNvPr>
          <p:cNvSpPr txBox="1"/>
          <p:nvPr/>
        </p:nvSpPr>
        <p:spPr>
          <a:xfrm>
            <a:off x="4168088" y="5626496"/>
            <a:ext cx="3084844" cy="613194"/>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2000" i="1" spc="-50" dirty="0">
                <a:latin typeface="+mj-lt"/>
                <a:ea typeface="+mj-ea"/>
                <a:cs typeface="+mj-cs"/>
              </a:rPr>
              <a:t>Figure</a:t>
            </a:r>
            <a:r>
              <a:rPr lang="en-US" sz="2000" spc="-50" dirty="0">
                <a:latin typeface="+mj-lt"/>
                <a:ea typeface="+mj-ea"/>
                <a:cs typeface="+mj-cs"/>
              </a:rPr>
              <a:t>. An example model of Air traffic control system. </a:t>
            </a:r>
          </a:p>
        </p:txBody>
      </p:sp>
    </p:spTree>
    <p:extLst>
      <p:ext uri="{BB962C8B-B14F-4D97-AF65-F5344CB8AC3E}">
        <p14:creationId xmlns:p14="http://schemas.microsoft.com/office/powerpoint/2010/main" val="4087877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090B0-CBA7-4C38-BA5E-EF0D2DE4BB1C}"/>
              </a:ext>
            </a:extLst>
          </p:cNvPr>
          <p:cNvSpPr>
            <a:spLocks noGrp="1"/>
          </p:cNvSpPr>
          <p:nvPr>
            <p:ph idx="1"/>
          </p:nvPr>
        </p:nvSpPr>
        <p:spPr>
          <a:xfrm>
            <a:off x="1066800" y="2405232"/>
            <a:ext cx="10058400" cy="2047536"/>
          </a:xfrm>
        </p:spPr>
        <p:txBody>
          <a:bodyPr>
            <a:normAutofit/>
          </a:bodyPr>
          <a:lstStyle/>
          <a:p>
            <a:pPr algn="ctr"/>
            <a:r>
              <a:rPr lang="en-GB" sz="9600" dirty="0"/>
              <a:t>Thank you! </a:t>
            </a:r>
          </a:p>
        </p:txBody>
      </p:sp>
    </p:spTree>
    <p:extLst>
      <p:ext uri="{BB962C8B-B14F-4D97-AF65-F5344CB8AC3E}">
        <p14:creationId xmlns:p14="http://schemas.microsoft.com/office/powerpoint/2010/main" val="17997341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345</Words>
  <Application>Microsoft Office PowerPoint</Application>
  <PresentationFormat>Widescreen</PresentationFormat>
  <Paragraphs>27</Paragraphs>
  <Slides>6</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Calibri Light</vt:lpstr>
      <vt:lpstr>Retrospect</vt:lpstr>
      <vt:lpstr>Domain Driven Design – part 2</vt:lpstr>
      <vt:lpstr>The Domain </vt:lpstr>
      <vt:lpstr>The Ubiquitous Language </vt:lpstr>
      <vt:lpstr>Creating the Ubiquitous Language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Driven Design – part 2</dc:title>
  <dc:creator>Safal Mukhia</dc:creator>
  <cp:lastModifiedBy>Safal Mukhia</cp:lastModifiedBy>
  <cp:revision>2</cp:revision>
  <dcterms:created xsi:type="dcterms:W3CDTF">2019-07-09T09:12:13Z</dcterms:created>
  <dcterms:modified xsi:type="dcterms:W3CDTF">2019-07-09T09:41:19Z</dcterms:modified>
</cp:coreProperties>
</file>