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1" r:id="rId1"/>
  </p:sldMasterIdLst>
  <p:sldIdLst>
    <p:sldId id="256" r:id="rId2"/>
    <p:sldId id="257" r:id="rId3"/>
    <p:sldId id="258" r:id="rId4"/>
    <p:sldId id="261" r:id="rId5"/>
    <p:sldId id="260" r:id="rId6"/>
    <p:sldId id="263" r:id="rId7"/>
    <p:sldId id="264" r:id="rId8"/>
    <p:sldId id="267" r:id="rId9"/>
    <p:sldId id="262" r:id="rId10"/>
    <p:sldId id="266" r:id="rId11"/>
    <p:sldId id="268" r:id="rId12"/>
    <p:sldId id="270" r:id="rId13"/>
    <p:sldId id="269"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68" autoAdjust="0"/>
    <p:restoredTop sz="95064" autoAdjust="0"/>
  </p:normalViewPr>
  <p:slideViewPr>
    <p:cSldViewPr snapToGrid="0">
      <p:cViewPr varScale="1">
        <p:scale>
          <a:sx n="80" d="100"/>
          <a:sy n="80" d="100"/>
        </p:scale>
        <p:origin x="57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3B281A-65D7-4E73-9CC2-EF28636CC8FF}"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DBB4A7-0053-440C-947B-94A398257C63}" type="slidenum">
              <a:rPr lang="en-IN" smtClean="0"/>
              <a:t>‹#›</a:t>
            </a:fld>
            <a:endParaRPr lang="en-IN"/>
          </a:p>
        </p:txBody>
      </p:sp>
    </p:spTree>
    <p:extLst>
      <p:ext uri="{BB962C8B-B14F-4D97-AF65-F5344CB8AC3E}">
        <p14:creationId xmlns:p14="http://schemas.microsoft.com/office/powerpoint/2010/main" val="4195651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3B281A-65D7-4E73-9CC2-EF28636CC8FF}" type="datetimeFigureOut">
              <a:rPr lang="en-IN" smtClean="0"/>
              <a:t>11-04-2024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DBB4A7-0053-440C-947B-94A398257C63}" type="slidenum">
              <a:rPr lang="en-IN" smtClean="0"/>
              <a:t>‹#›</a:t>
            </a:fld>
            <a:endParaRPr lang="en-IN"/>
          </a:p>
        </p:txBody>
      </p:sp>
    </p:spTree>
    <p:extLst>
      <p:ext uri="{BB962C8B-B14F-4D97-AF65-F5344CB8AC3E}">
        <p14:creationId xmlns:p14="http://schemas.microsoft.com/office/powerpoint/2010/main" val="1336214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3B281A-65D7-4E73-9CC2-EF28636CC8FF}" type="datetimeFigureOut">
              <a:rPr lang="en-IN" smtClean="0"/>
              <a:t>11-04-2024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DBB4A7-0053-440C-947B-94A398257C63}" type="slidenum">
              <a:rPr lang="en-IN" smtClean="0"/>
              <a:t>‹#›</a:t>
            </a:fld>
            <a:endParaRPr lang="en-IN"/>
          </a:p>
        </p:txBody>
      </p:sp>
    </p:spTree>
    <p:extLst>
      <p:ext uri="{BB962C8B-B14F-4D97-AF65-F5344CB8AC3E}">
        <p14:creationId xmlns:p14="http://schemas.microsoft.com/office/powerpoint/2010/main" val="13600090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3B281A-65D7-4E73-9CC2-EF28636CC8FF}" type="datetimeFigureOut">
              <a:rPr lang="en-IN" smtClean="0"/>
              <a:t>11-04-2024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DBB4A7-0053-440C-947B-94A398257C63}"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86103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3B281A-65D7-4E73-9CC2-EF28636CC8FF}" type="datetimeFigureOut">
              <a:rPr lang="en-IN" smtClean="0"/>
              <a:t>11-04-2024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DBB4A7-0053-440C-947B-94A398257C63}" type="slidenum">
              <a:rPr lang="en-IN" smtClean="0"/>
              <a:t>‹#›</a:t>
            </a:fld>
            <a:endParaRPr lang="en-IN"/>
          </a:p>
        </p:txBody>
      </p:sp>
    </p:spTree>
    <p:extLst>
      <p:ext uri="{BB962C8B-B14F-4D97-AF65-F5344CB8AC3E}">
        <p14:creationId xmlns:p14="http://schemas.microsoft.com/office/powerpoint/2010/main" val="2180247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93B281A-65D7-4E73-9CC2-EF28636CC8FF}" type="datetimeFigureOut">
              <a:rPr lang="en-IN" smtClean="0"/>
              <a:t>11-04-2024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DBB4A7-0053-440C-947B-94A398257C63}" type="slidenum">
              <a:rPr lang="en-IN" smtClean="0"/>
              <a:t>‹#›</a:t>
            </a:fld>
            <a:endParaRPr lang="en-IN"/>
          </a:p>
        </p:txBody>
      </p:sp>
    </p:spTree>
    <p:extLst>
      <p:ext uri="{BB962C8B-B14F-4D97-AF65-F5344CB8AC3E}">
        <p14:creationId xmlns:p14="http://schemas.microsoft.com/office/powerpoint/2010/main" val="2658792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93B281A-65D7-4E73-9CC2-EF28636CC8FF}" type="datetimeFigureOut">
              <a:rPr lang="en-IN" smtClean="0"/>
              <a:t>11-04-2024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DBB4A7-0053-440C-947B-94A398257C63}" type="slidenum">
              <a:rPr lang="en-IN" smtClean="0"/>
              <a:t>‹#›</a:t>
            </a:fld>
            <a:endParaRPr lang="en-IN"/>
          </a:p>
        </p:txBody>
      </p:sp>
    </p:spTree>
    <p:extLst>
      <p:ext uri="{BB962C8B-B14F-4D97-AF65-F5344CB8AC3E}">
        <p14:creationId xmlns:p14="http://schemas.microsoft.com/office/powerpoint/2010/main" val="19055090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3B281A-65D7-4E73-9CC2-EF28636CC8FF}"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DBB4A7-0053-440C-947B-94A398257C63}" type="slidenum">
              <a:rPr lang="en-IN" smtClean="0"/>
              <a:t>‹#›</a:t>
            </a:fld>
            <a:endParaRPr lang="en-IN"/>
          </a:p>
        </p:txBody>
      </p:sp>
    </p:spTree>
    <p:extLst>
      <p:ext uri="{BB962C8B-B14F-4D97-AF65-F5344CB8AC3E}">
        <p14:creationId xmlns:p14="http://schemas.microsoft.com/office/powerpoint/2010/main" val="2705028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3B281A-65D7-4E73-9CC2-EF28636CC8FF}"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DBB4A7-0053-440C-947B-94A398257C63}" type="slidenum">
              <a:rPr lang="en-IN" smtClean="0"/>
              <a:t>‹#›</a:t>
            </a:fld>
            <a:endParaRPr lang="en-IN"/>
          </a:p>
        </p:txBody>
      </p:sp>
    </p:spTree>
    <p:extLst>
      <p:ext uri="{BB962C8B-B14F-4D97-AF65-F5344CB8AC3E}">
        <p14:creationId xmlns:p14="http://schemas.microsoft.com/office/powerpoint/2010/main" val="3873353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3B281A-65D7-4E73-9CC2-EF28636CC8FF}"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DBB4A7-0053-440C-947B-94A398257C63}" type="slidenum">
              <a:rPr lang="en-IN" smtClean="0"/>
              <a:t>‹#›</a:t>
            </a:fld>
            <a:endParaRPr lang="en-IN"/>
          </a:p>
        </p:txBody>
      </p:sp>
    </p:spTree>
    <p:extLst>
      <p:ext uri="{BB962C8B-B14F-4D97-AF65-F5344CB8AC3E}">
        <p14:creationId xmlns:p14="http://schemas.microsoft.com/office/powerpoint/2010/main" val="2881579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3B281A-65D7-4E73-9CC2-EF28636CC8FF}" type="datetimeFigureOut">
              <a:rPr lang="en-IN" smtClean="0"/>
              <a:t>11-04-2024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DBB4A7-0053-440C-947B-94A398257C63}" type="slidenum">
              <a:rPr lang="en-IN" smtClean="0"/>
              <a:t>‹#›</a:t>
            </a:fld>
            <a:endParaRPr lang="en-IN"/>
          </a:p>
        </p:txBody>
      </p:sp>
    </p:spTree>
    <p:extLst>
      <p:ext uri="{BB962C8B-B14F-4D97-AF65-F5344CB8AC3E}">
        <p14:creationId xmlns:p14="http://schemas.microsoft.com/office/powerpoint/2010/main" val="1169970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3B281A-65D7-4E73-9CC2-EF28636CC8FF}" type="datetimeFigureOut">
              <a:rPr lang="en-IN" smtClean="0"/>
              <a:t>11-04-2024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DBB4A7-0053-440C-947B-94A398257C63}" type="slidenum">
              <a:rPr lang="en-IN" smtClean="0"/>
              <a:t>‹#›</a:t>
            </a:fld>
            <a:endParaRPr lang="en-IN"/>
          </a:p>
        </p:txBody>
      </p:sp>
    </p:spTree>
    <p:extLst>
      <p:ext uri="{BB962C8B-B14F-4D97-AF65-F5344CB8AC3E}">
        <p14:creationId xmlns:p14="http://schemas.microsoft.com/office/powerpoint/2010/main" val="2427321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3B281A-65D7-4E73-9CC2-EF28636CC8FF}" type="datetimeFigureOut">
              <a:rPr lang="en-IN" smtClean="0"/>
              <a:t>11-04-2024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DBB4A7-0053-440C-947B-94A398257C63}" type="slidenum">
              <a:rPr lang="en-IN" smtClean="0"/>
              <a:t>‹#›</a:t>
            </a:fld>
            <a:endParaRPr lang="en-IN"/>
          </a:p>
        </p:txBody>
      </p:sp>
    </p:spTree>
    <p:extLst>
      <p:ext uri="{BB962C8B-B14F-4D97-AF65-F5344CB8AC3E}">
        <p14:creationId xmlns:p14="http://schemas.microsoft.com/office/powerpoint/2010/main" val="36176751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3B281A-65D7-4E73-9CC2-EF28636CC8FF}" type="datetimeFigureOut">
              <a:rPr lang="en-IN" smtClean="0"/>
              <a:t>11-04-2024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DBB4A7-0053-440C-947B-94A398257C63}" type="slidenum">
              <a:rPr lang="en-IN" smtClean="0"/>
              <a:t>‹#›</a:t>
            </a:fld>
            <a:endParaRPr lang="en-IN"/>
          </a:p>
        </p:txBody>
      </p:sp>
    </p:spTree>
    <p:extLst>
      <p:ext uri="{BB962C8B-B14F-4D97-AF65-F5344CB8AC3E}">
        <p14:creationId xmlns:p14="http://schemas.microsoft.com/office/powerpoint/2010/main" val="27040442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93B281A-65D7-4E73-9CC2-EF28636CC8FF}" type="datetimeFigureOut">
              <a:rPr lang="en-IN" smtClean="0"/>
              <a:t>11-04-2024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DBB4A7-0053-440C-947B-94A398257C63}" type="slidenum">
              <a:rPr lang="en-IN" smtClean="0"/>
              <a:t>‹#›</a:t>
            </a:fld>
            <a:endParaRPr lang="en-IN"/>
          </a:p>
        </p:txBody>
      </p:sp>
    </p:spTree>
    <p:extLst>
      <p:ext uri="{BB962C8B-B14F-4D97-AF65-F5344CB8AC3E}">
        <p14:creationId xmlns:p14="http://schemas.microsoft.com/office/powerpoint/2010/main" val="3934501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3B281A-65D7-4E73-9CC2-EF28636CC8FF}" type="datetimeFigureOut">
              <a:rPr lang="en-IN" smtClean="0"/>
              <a:t>11-04-2024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DBB4A7-0053-440C-947B-94A398257C63}" type="slidenum">
              <a:rPr lang="en-IN" smtClean="0"/>
              <a:t>‹#›</a:t>
            </a:fld>
            <a:endParaRPr lang="en-IN"/>
          </a:p>
        </p:txBody>
      </p:sp>
    </p:spTree>
    <p:extLst>
      <p:ext uri="{BB962C8B-B14F-4D97-AF65-F5344CB8AC3E}">
        <p14:creationId xmlns:p14="http://schemas.microsoft.com/office/powerpoint/2010/main" val="3856653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3B281A-65D7-4E73-9CC2-EF28636CC8FF}" type="datetimeFigureOut">
              <a:rPr lang="en-IN" smtClean="0"/>
              <a:t>11-04-2024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DBB4A7-0053-440C-947B-94A398257C63}" type="slidenum">
              <a:rPr lang="en-IN" smtClean="0"/>
              <a:t>‹#›</a:t>
            </a:fld>
            <a:endParaRPr lang="en-IN"/>
          </a:p>
        </p:txBody>
      </p:sp>
    </p:spTree>
    <p:extLst>
      <p:ext uri="{BB962C8B-B14F-4D97-AF65-F5344CB8AC3E}">
        <p14:creationId xmlns:p14="http://schemas.microsoft.com/office/powerpoint/2010/main" val="2352985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93B281A-65D7-4E73-9CC2-EF28636CC8FF}" type="datetimeFigureOut">
              <a:rPr lang="en-IN" smtClean="0"/>
              <a:t>11-04-2024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C3DBB4A7-0053-440C-947B-94A398257C63}" type="slidenum">
              <a:rPr lang="en-IN" smtClean="0"/>
              <a:t>‹#›</a:t>
            </a:fld>
            <a:endParaRPr lang="en-IN"/>
          </a:p>
        </p:txBody>
      </p:sp>
    </p:spTree>
    <p:extLst>
      <p:ext uri="{BB962C8B-B14F-4D97-AF65-F5344CB8AC3E}">
        <p14:creationId xmlns:p14="http://schemas.microsoft.com/office/powerpoint/2010/main" val="1530320418"/>
      </p:ext>
    </p:extLst>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 id="2147483864" r:id="rId13"/>
    <p:sldLayoutId id="2147483865" r:id="rId14"/>
    <p:sldLayoutId id="2147483866" r:id="rId15"/>
    <p:sldLayoutId id="2147483867" r:id="rId16"/>
    <p:sldLayoutId id="2147483868"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864AD-AB61-F1EC-C821-9E0B6B6EBA03}"/>
              </a:ext>
            </a:extLst>
          </p:cNvPr>
          <p:cNvSpPr>
            <a:spLocks noGrp="1"/>
          </p:cNvSpPr>
          <p:nvPr>
            <p:ph type="ctrTitle"/>
          </p:nvPr>
        </p:nvSpPr>
        <p:spPr>
          <a:xfrm>
            <a:off x="351691" y="-425083"/>
            <a:ext cx="11221183" cy="2453908"/>
          </a:xfrm>
        </p:spPr>
        <p:txBody>
          <a:bodyPr>
            <a:normAutofit/>
          </a:bodyPr>
          <a:lstStyle/>
          <a:p>
            <a:r>
              <a:rPr lang="en-IN" sz="8000" u="sng" dirty="0"/>
              <a:t>DBMS PROJECT</a:t>
            </a:r>
          </a:p>
        </p:txBody>
      </p:sp>
      <p:sp>
        <p:nvSpPr>
          <p:cNvPr id="3" name="Subtitle 2">
            <a:extLst>
              <a:ext uri="{FF2B5EF4-FFF2-40B4-BE49-F238E27FC236}">
                <a16:creationId xmlns:a16="http://schemas.microsoft.com/office/drawing/2014/main" id="{99D9D3F4-1AFE-4EFA-4C7C-D252E2EA70DA}"/>
              </a:ext>
            </a:extLst>
          </p:cNvPr>
          <p:cNvSpPr>
            <a:spLocks noGrp="1"/>
          </p:cNvSpPr>
          <p:nvPr>
            <p:ph type="subTitle" idx="1"/>
          </p:nvPr>
        </p:nvSpPr>
        <p:spPr>
          <a:xfrm>
            <a:off x="1675300" y="1916113"/>
            <a:ext cx="9144000" cy="1655762"/>
          </a:xfrm>
        </p:spPr>
        <p:txBody>
          <a:bodyPr>
            <a:normAutofit lnSpcReduction="10000"/>
          </a:bodyPr>
          <a:lstStyle/>
          <a:p>
            <a:r>
              <a:rPr lang="en-IN" sz="4400" u="sng" dirty="0"/>
              <a:t>ON TOPIC </a:t>
            </a:r>
          </a:p>
          <a:p>
            <a:r>
              <a:rPr lang="en-IN" sz="4400" u="sng" dirty="0"/>
              <a:t>ONLINE EXAMINATION SYSTEM</a:t>
            </a:r>
          </a:p>
        </p:txBody>
      </p:sp>
      <p:sp>
        <p:nvSpPr>
          <p:cNvPr id="4" name="TextBox 3">
            <a:extLst>
              <a:ext uri="{FF2B5EF4-FFF2-40B4-BE49-F238E27FC236}">
                <a16:creationId xmlns:a16="http://schemas.microsoft.com/office/drawing/2014/main" id="{126E4B5C-3226-4FE6-E373-BC6D3DD9FE30}"/>
              </a:ext>
            </a:extLst>
          </p:cNvPr>
          <p:cNvSpPr txBox="1"/>
          <p:nvPr/>
        </p:nvSpPr>
        <p:spPr>
          <a:xfrm>
            <a:off x="351692" y="5322277"/>
            <a:ext cx="3148746" cy="1384995"/>
          </a:xfrm>
          <a:prstGeom prst="rect">
            <a:avLst/>
          </a:prstGeom>
          <a:noFill/>
        </p:spPr>
        <p:txBody>
          <a:bodyPr wrap="square" rtlCol="0">
            <a:spAutoFit/>
          </a:bodyPr>
          <a:lstStyle/>
          <a:p>
            <a:r>
              <a:rPr lang="en-IN" sz="2800" dirty="0"/>
              <a:t>SHIVANI MEHRA</a:t>
            </a:r>
          </a:p>
          <a:p>
            <a:r>
              <a:rPr lang="en-IN" sz="2800" dirty="0"/>
              <a:t>RA2111003011911</a:t>
            </a:r>
          </a:p>
          <a:p>
            <a:r>
              <a:rPr lang="en-IN" sz="2800" dirty="0"/>
              <a:t>N2</a:t>
            </a:r>
          </a:p>
        </p:txBody>
      </p:sp>
    </p:spTree>
    <p:extLst>
      <p:ext uri="{BB962C8B-B14F-4D97-AF65-F5344CB8AC3E}">
        <p14:creationId xmlns:p14="http://schemas.microsoft.com/office/powerpoint/2010/main" val="657782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17246F5-DAC3-EE1B-0696-941E23CEE1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700" y="-1"/>
            <a:ext cx="11029949" cy="6486525"/>
          </a:xfrm>
          <a:prstGeom prst="rect">
            <a:avLst/>
          </a:prstGeom>
        </p:spPr>
      </p:pic>
      <p:sp>
        <p:nvSpPr>
          <p:cNvPr id="2" name="TextBox 1">
            <a:extLst>
              <a:ext uri="{FF2B5EF4-FFF2-40B4-BE49-F238E27FC236}">
                <a16:creationId xmlns:a16="http://schemas.microsoft.com/office/drawing/2014/main" id="{89E82CDB-46BB-A118-93A5-12F1E943901D}"/>
              </a:ext>
            </a:extLst>
          </p:cNvPr>
          <p:cNvSpPr txBox="1"/>
          <p:nvPr/>
        </p:nvSpPr>
        <p:spPr>
          <a:xfrm>
            <a:off x="521309" y="71438"/>
            <a:ext cx="2672862" cy="707886"/>
          </a:xfrm>
          <a:prstGeom prst="rect">
            <a:avLst/>
          </a:prstGeom>
          <a:noFill/>
        </p:spPr>
        <p:txBody>
          <a:bodyPr wrap="square" rtlCol="0">
            <a:spAutoFit/>
          </a:bodyPr>
          <a:lstStyle/>
          <a:p>
            <a:r>
              <a:rPr lang="en-IN" sz="4000" u="sng" dirty="0"/>
              <a:t>RESULT</a:t>
            </a:r>
          </a:p>
        </p:txBody>
      </p:sp>
    </p:spTree>
    <p:extLst>
      <p:ext uri="{BB962C8B-B14F-4D97-AF65-F5344CB8AC3E}">
        <p14:creationId xmlns:p14="http://schemas.microsoft.com/office/powerpoint/2010/main" val="835758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A1C2D2-67D7-8830-BB9D-77B722F27B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 y="257175"/>
            <a:ext cx="11072813" cy="6400799"/>
          </a:xfrm>
          <a:prstGeom prst="rect">
            <a:avLst/>
          </a:prstGeom>
        </p:spPr>
      </p:pic>
    </p:spTree>
    <p:extLst>
      <p:ext uri="{BB962C8B-B14F-4D97-AF65-F5344CB8AC3E}">
        <p14:creationId xmlns:p14="http://schemas.microsoft.com/office/powerpoint/2010/main" val="3124148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4234CBF-8CBD-1BC5-941A-9A7106DA52E2}"/>
              </a:ext>
            </a:extLst>
          </p:cNvPr>
          <p:cNvPicPr>
            <a:picLocks noChangeAspect="1"/>
          </p:cNvPicPr>
          <p:nvPr/>
        </p:nvPicPr>
        <p:blipFill rotWithShape="1">
          <a:blip r:embed="rId2">
            <a:extLst>
              <a:ext uri="{28A0092B-C50C-407E-A947-70E740481C1C}">
                <a14:useLocalDpi xmlns:a14="http://schemas.microsoft.com/office/drawing/2010/main" val="0"/>
              </a:ext>
            </a:extLst>
          </a:blip>
          <a:srcRect b="3532"/>
          <a:stretch/>
        </p:blipFill>
        <p:spPr>
          <a:xfrm>
            <a:off x="385763" y="214313"/>
            <a:ext cx="11430000" cy="6243637"/>
          </a:xfrm>
          <a:prstGeom prst="rect">
            <a:avLst/>
          </a:prstGeom>
        </p:spPr>
      </p:pic>
    </p:spTree>
    <p:extLst>
      <p:ext uri="{BB962C8B-B14F-4D97-AF65-F5344CB8AC3E}">
        <p14:creationId xmlns:p14="http://schemas.microsoft.com/office/powerpoint/2010/main" val="1692997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1F2928-A242-862E-5D79-A5C0CB01DD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050" y="242888"/>
            <a:ext cx="11358563" cy="6386512"/>
          </a:xfrm>
          <a:prstGeom prst="rect">
            <a:avLst/>
          </a:prstGeom>
        </p:spPr>
      </p:pic>
    </p:spTree>
    <p:extLst>
      <p:ext uri="{BB962C8B-B14F-4D97-AF65-F5344CB8AC3E}">
        <p14:creationId xmlns:p14="http://schemas.microsoft.com/office/powerpoint/2010/main" val="6255821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B59E38-EAE6-B3C5-BCB4-FD4B86E6B171}"/>
              </a:ext>
            </a:extLst>
          </p:cNvPr>
          <p:cNvSpPr txBox="1"/>
          <p:nvPr/>
        </p:nvSpPr>
        <p:spPr>
          <a:xfrm>
            <a:off x="1244477" y="1138970"/>
            <a:ext cx="8571036" cy="2092881"/>
          </a:xfrm>
          <a:prstGeom prst="rect">
            <a:avLst/>
          </a:prstGeom>
          <a:noFill/>
        </p:spPr>
        <p:txBody>
          <a:bodyPr wrap="square" rtlCol="0">
            <a:spAutoFit/>
          </a:bodyPr>
          <a:lstStyle/>
          <a:p>
            <a:r>
              <a:rPr lang="en-IN" dirty="0"/>
              <a:t> </a:t>
            </a:r>
            <a:r>
              <a:rPr lang="en-IN" sz="4000" u="sng" dirty="0"/>
              <a:t>REFERENCES</a:t>
            </a:r>
          </a:p>
          <a:p>
            <a:endParaRPr lang="en-IN" dirty="0"/>
          </a:p>
          <a:p>
            <a:r>
              <a:rPr lang="en-IN" sz="2400" dirty="0"/>
              <a:t>**https://www.eklavvya.com/blog/</a:t>
            </a:r>
          </a:p>
          <a:p>
            <a:r>
              <a:rPr lang="en-IN" sz="2400" dirty="0"/>
              <a:t>** https://ieeexplore.ieee.org/</a:t>
            </a:r>
          </a:p>
          <a:p>
            <a:r>
              <a:rPr lang="en-IN" sz="2400" dirty="0"/>
              <a:t>** https://www.researchgate.net/</a:t>
            </a:r>
          </a:p>
        </p:txBody>
      </p:sp>
    </p:spTree>
    <p:extLst>
      <p:ext uri="{BB962C8B-B14F-4D97-AF65-F5344CB8AC3E}">
        <p14:creationId xmlns:p14="http://schemas.microsoft.com/office/powerpoint/2010/main" val="1911118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E8E4D5F-30D9-3DB5-91A0-B63AD143500D}"/>
              </a:ext>
            </a:extLst>
          </p:cNvPr>
          <p:cNvSpPr txBox="1"/>
          <p:nvPr/>
        </p:nvSpPr>
        <p:spPr>
          <a:xfrm>
            <a:off x="1339227" y="1351508"/>
            <a:ext cx="9513545" cy="3847207"/>
          </a:xfrm>
          <a:prstGeom prst="rect">
            <a:avLst/>
          </a:prstGeom>
          <a:noFill/>
        </p:spPr>
        <p:txBody>
          <a:bodyPr wrap="square" rtlCol="0">
            <a:spAutoFit/>
          </a:bodyPr>
          <a:lstStyle/>
          <a:p>
            <a:r>
              <a:rPr lang="en-US" sz="4400" u="sng" dirty="0"/>
              <a:t>AIM AND OBJECTIVE</a:t>
            </a:r>
          </a:p>
          <a:p>
            <a:r>
              <a:rPr lang="en-US" sz="2000" dirty="0"/>
              <a:t>* Online Examination System is web-based application for technical evaluation.</a:t>
            </a:r>
          </a:p>
          <a:p>
            <a:r>
              <a:rPr lang="en-US" sz="2000" dirty="0"/>
              <a:t>* It not only replaces paperwork but also releases the workload of the faculty.</a:t>
            </a:r>
          </a:p>
          <a:p>
            <a:r>
              <a:rPr lang="en-US" sz="2000" dirty="0"/>
              <a:t>*It fulfills the requirements of the institute to conduct the exams online. </a:t>
            </a:r>
          </a:p>
          <a:p>
            <a:r>
              <a:rPr lang="en-US" sz="2000" dirty="0"/>
              <a:t>*The required software and hardware are easily available and easy to work with.</a:t>
            </a:r>
          </a:p>
          <a:p>
            <a:r>
              <a:rPr lang="en-US" sz="2000" dirty="0"/>
              <a:t>* Online Examination System, as described above, can lead to error free, secure,</a:t>
            </a:r>
          </a:p>
          <a:p>
            <a:r>
              <a:rPr lang="en-US" sz="2000" dirty="0"/>
              <a:t>reliable and fast management,</a:t>
            </a:r>
          </a:p>
          <a:p>
            <a:r>
              <a:rPr lang="en-US" sz="2000" dirty="0"/>
              <a:t>* Thus, it will help organization in better utilization of resources. The organization can</a:t>
            </a:r>
          </a:p>
          <a:p>
            <a:r>
              <a:rPr lang="en-US" sz="2000" dirty="0"/>
              <a:t>maintain computerized records without redundant entries.</a:t>
            </a:r>
          </a:p>
          <a:p>
            <a:r>
              <a:rPr lang="en-US" sz="2000" dirty="0"/>
              <a:t>* That means that one need not be distracted by information that is not relevant, while</a:t>
            </a:r>
          </a:p>
          <a:p>
            <a:r>
              <a:rPr lang="en-US" sz="2000" dirty="0"/>
              <a:t>being able to reach the information.</a:t>
            </a:r>
            <a:endParaRPr lang="en-IN" sz="2000" dirty="0"/>
          </a:p>
        </p:txBody>
      </p:sp>
    </p:spTree>
    <p:extLst>
      <p:ext uri="{BB962C8B-B14F-4D97-AF65-F5344CB8AC3E}">
        <p14:creationId xmlns:p14="http://schemas.microsoft.com/office/powerpoint/2010/main" val="3561784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2160452-D0E9-4401-1A0B-0D539B17A185}"/>
              </a:ext>
            </a:extLst>
          </p:cNvPr>
          <p:cNvSpPr txBox="1"/>
          <p:nvPr/>
        </p:nvSpPr>
        <p:spPr>
          <a:xfrm>
            <a:off x="1389918" y="1724758"/>
            <a:ext cx="7668358" cy="3477875"/>
          </a:xfrm>
          <a:prstGeom prst="rect">
            <a:avLst/>
          </a:prstGeom>
          <a:noFill/>
        </p:spPr>
        <p:txBody>
          <a:bodyPr wrap="square" rtlCol="0">
            <a:spAutoFit/>
          </a:bodyPr>
          <a:lstStyle/>
          <a:p>
            <a:r>
              <a:rPr lang="en-US" sz="2000" dirty="0"/>
              <a:t>*Online Examination System can lead to error free, secure, reliable and fast management system. It can assist the user to concentrate on their other activities rather to concentrate on the record keeping. Thus, it will help organization in better utilization of resources.</a:t>
            </a:r>
          </a:p>
          <a:p>
            <a:r>
              <a:rPr lang="en-US" sz="2000" dirty="0"/>
              <a:t>*With the development of information technology and use it in an orderly and properly</a:t>
            </a:r>
          </a:p>
          <a:p>
            <a:r>
              <a:rPr lang="en-US" sz="2000" dirty="0"/>
              <a:t>helps to overcome the existing error in the manual system.</a:t>
            </a:r>
          </a:p>
          <a:p>
            <a:r>
              <a:rPr lang="en-US" sz="2000" dirty="0"/>
              <a:t>*Online examination system saves the exams information in a database</a:t>
            </a:r>
          </a:p>
          <a:p>
            <a:r>
              <a:rPr lang="en-US" sz="2000" dirty="0"/>
              <a:t>*This make it an easier way to give exam teachers can add their exams rules, and</a:t>
            </a:r>
          </a:p>
          <a:p>
            <a:r>
              <a:rPr lang="en-US" sz="2000" dirty="0"/>
              <a:t>student can give exam in a totally automated system</a:t>
            </a:r>
            <a:r>
              <a:rPr lang="en-US" dirty="0"/>
              <a:t>.</a:t>
            </a:r>
            <a:endParaRPr lang="en-IN" dirty="0"/>
          </a:p>
        </p:txBody>
      </p:sp>
      <p:sp>
        <p:nvSpPr>
          <p:cNvPr id="3" name="TextBox 2">
            <a:extLst>
              <a:ext uri="{FF2B5EF4-FFF2-40B4-BE49-F238E27FC236}">
                <a16:creationId xmlns:a16="http://schemas.microsoft.com/office/drawing/2014/main" id="{CCE4A9A2-95E0-4DE7-3056-D9880BC6393B}"/>
              </a:ext>
            </a:extLst>
          </p:cNvPr>
          <p:cNvSpPr txBox="1"/>
          <p:nvPr/>
        </p:nvSpPr>
        <p:spPr>
          <a:xfrm>
            <a:off x="1389917" y="955317"/>
            <a:ext cx="5327406" cy="769441"/>
          </a:xfrm>
          <a:prstGeom prst="rect">
            <a:avLst/>
          </a:prstGeom>
          <a:noFill/>
        </p:spPr>
        <p:txBody>
          <a:bodyPr wrap="square" rtlCol="0">
            <a:spAutoFit/>
          </a:bodyPr>
          <a:lstStyle/>
          <a:p>
            <a:r>
              <a:rPr lang="en-IN" sz="4400" u="sng" dirty="0"/>
              <a:t>PROBLEM STATEMENT</a:t>
            </a:r>
          </a:p>
        </p:txBody>
      </p:sp>
    </p:spTree>
    <p:extLst>
      <p:ext uri="{BB962C8B-B14F-4D97-AF65-F5344CB8AC3E}">
        <p14:creationId xmlns:p14="http://schemas.microsoft.com/office/powerpoint/2010/main" val="1013725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BFF80-1D87-909A-BFF4-1C035047BB00}"/>
              </a:ext>
            </a:extLst>
          </p:cNvPr>
          <p:cNvSpPr>
            <a:spLocks noGrp="1"/>
          </p:cNvSpPr>
          <p:nvPr>
            <p:ph type="title"/>
          </p:nvPr>
        </p:nvSpPr>
        <p:spPr>
          <a:xfrm>
            <a:off x="627185" y="1318054"/>
            <a:ext cx="5468815" cy="783737"/>
          </a:xfrm>
        </p:spPr>
        <p:txBody>
          <a:bodyPr/>
          <a:lstStyle/>
          <a:p>
            <a:r>
              <a:rPr lang="en-IN" u="sng" dirty="0"/>
              <a:t>EXISTING APPROACH</a:t>
            </a:r>
          </a:p>
        </p:txBody>
      </p:sp>
      <p:sp>
        <p:nvSpPr>
          <p:cNvPr id="3" name="TextBox 2">
            <a:extLst>
              <a:ext uri="{FF2B5EF4-FFF2-40B4-BE49-F238E27FC236}">
                <a16:creationId xmlns:a16="http://schemas.microsoft.com/office/drawing/2014/main" id="{F14EACE8-6F14-9A3D-0C2C-2F7A8D092376}"/>
              </a:ext>
            </a:extLst>
          </p:cNvPr>
          <p:cNvSpPr txBox="1"/>
          <p:nvPr/>
        </p:nvSpPr>
        <p:spPr>
          <a:xfrm>
            <a:off x="1207477" y="1997839"/>
            <a:ext cx="9777046" cy="2862322"/>
          </a:xfrm>
          <a:prstGeom prst="rect">
            <a:avLst/>
          </a:prstGeom>
          <a:noFill/>
        </p:spPr>
        <p:txBody>
          <a:bodyPr wrap="square" rtlCol="0">
            <a:spAutoFit/>
          </a:bodyPr>
          <a:lstStyle/>
          <a:p>
            <a:r>
              <a:rPr lang="en-US" sz="2000" dirty="0"/>
              <a:t>The Existing system of conducting examination process is manual. Existing system is a</a:t>
            </a:r>
          </a:p>
          <a:p>
            <a:r>
              <a:rPr lang="en-US" sz="2000" dirty="0"/>
              <a:t>large man power process and is difficult to implement it at different platform. It has so</a:t>
            </a:r>
          </a:p>
          <a:p>
            <a:r>
              <a:rPr lang="en-US" sz="2000" dirty="0"/>
              <a:t>many problems. So, we introduce an Online Examination system, which is fully</a:t>
            </a:r>
          </a:p>
          <a:p>
            <a:r>
              <a:rPr lang="en-US" sz="2000" dirty="0"/>
              <a:t>computerized. Existing system is a large man power process and is difficult to</a:t>
            </a:r>
          </a:p>
          <a:p>
            <a:r>
              <a:rPr lang="en-US" sz="2000" dirty="0"/>
              <a:t>implement.</a:t>
            </a:r>
          </a:p>
          <a:p>
            <a:r>
              <a:rPr lang="en-US" sz="2000" dirty="0"/>
              <a:t>The following drawbacks of existing system emphasize the need for computerization:</a:t>
            </a:r>
          </a:p>
          <a:p>
            <a:r>
              <a:rPr lang="en-US" sz="2000" dirty="0"/>
              <a:t>• a lot of copies of question papers have to be made</a:t>
            </a:r>
          </a:p>
          <a:p>
            <a:r>
              <a:rPr lang="en-US" sz="2000" dirty="0"/>
              <a:t>• a lot of correction work hence delays in giving the results</a:t>
            </a:r>
          </a:p>
          <a:p>
            <a:r>
              <a:rPr lang="en-US" sz="2000" dirty="0"/>
              <a:t>• a lot of tabulation works for each subject results</a:t>
            </a:r>
            <a:endParaRPr lang="en-IN" sz="2000" dirty="0"/>
          </a:p>
        </p:txBody>
      </p:sp>
    </p:spTree>
    <p:extLst>
      <p:ext uri="{BB962C8B-B14F-4D97-AF65-F5344CB8AC3E}">
        <p14:creationId xmlns:p14="http://schemas.microsoft.com/office/powerpoint/2010/main" val="652103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012EB-A5A4-26E5-8A9D-46A1211588D2}"/>
              </a:ext>
            </a:extLst>
          </p:cNvPr>
          <p:cNvSpPr>
            <a:spLocks noGrp="1"/>
          </p:cNvSpPr>
          <p:nvPr>
            <p:ph type="title"/>
          </p:nvPr>
        </p:nvSpPr>
        <p:spPr>
          <a:xfrm>
            <a:off x="-1227993" y="1172308"/>
            <a:ext cx="10515600" cy="619613"/>
          </a:xfrm>
        </p:spPr>
        <p:txBody>
          <a:bodyPr>
            <a:normAutofit fontScale="90000"/>
          </a:bodyPr>
          <a:lstStyle/>
          <a:p>
            <a:r>
              <a:rPr lang="en-IN" u="sng" dirty="0"/>
              <a:t>Limitation of existing system</a:t>
            </a:r>
            <a:br>
              <a:rPr lang="en-IN" dirty="0"/>
            </a:br>
            <a:endParaRPr lang="en-IN" dirty="0"/>
          </a:p>
        </p:txBody>
      </p:sp>
      <p:sp>
        <p:nvSpPr>
          <p:cNvPr id="3" name="TextBox 2">
            <a:extLst>
              <a:ext uri="{FF2B5EF4-FFF2-40B4-BE49-F238E27FC236}">
                <a16:creationId xmlns:a16="http://schemas.microsoft.com/office/drawing/2014/main" id="{5EC87CA1-2238-40C3-8B12-FB4B4AB694A0}"/>
              </a:ext>
            </a:extLst>
          </p:cNvPr>
          <p:cNvSpPr txBox="1"/>
          <p:nvPr/>
        </p:nvSpPr>
        <p:spPr>
          <a:xfrm>
            <a:off x="1181100" y="1482114"/>
            <a:ext cx="9420225" cy="3046988"/>
          </a:xfrm>
          <a:prstGeom prst="rect">
            <a:avLst/>
          </a:prstGeom>
          <a:noFill/>
        </p:spPr>
        <p:txBody>
          <a:bodyPr wrap="square" rtlCol="0">
            <a:spAutoFit/>
          </a:bodyPr>
          <a:lstStyle/>
          <a:p>
            <a:r>
              <a:rPr lang="en-US" sz="2400" dirty="0"/>
              <a:t>Since the traditional have many drawbacks such as:</a:t>
            </a:r>
          </a:p>
          <a:p>
            <a:r>
              <a:rPr lang="en-US" sz="2400" dirty="0"/>
              <a:t>a) Time consuming</a:t>
            </a:r>
          </a:p>
          <a:p>
            <a:r>
              <a:rPr lang="en-US" sz="2400" dirty="0"/>
              <a:t>b) Difficulty of analyzing the test manually</a:t>
            </a:r>
          </a:p>
          <a:p>
            <a:r>
              <a:rPr lang="en-US" sz="2400" dirty="0"/>
              <a:t>c) More observers are required to take exam of many students</a:t>
            </a:r>
          </a:p>
          <a:p>
            <a:r>
              <a:rPr lang="en-US" sz="2400" dirty="0"/>
              <a:t>d) Results are not accurate since calculations is done manually</a:t>
            </a:r>
          </a:p>
          <a:p>
            <a:r>
              <a:rPr lang="en-US" sz="2400" dirty="0"/>
              <a:t>e) The chance of losing exam's result is higher in current systems</a:t>
            </a:r>
          </a:p>
          <a:p>
            <a:r>
              <a:rPr lang="en-US" sz="2400" dirty="0"/>
              <a:t>f) Checking of result is time consuming since it done manually</a:t>
            </a:r>
          </a:p>
          <a:p>
            <a:r>
              <a:rPr lang="en-US" sz="2400" dirty="0"/>
              <a:t>g) Limited no of students can give examination at a time.</a:t>
            </a:r>
            <a:endParaRPr lang="en-IN" sz="2400" dirty="0"/>
          </a:p>
        </p:txBody>
      </p:sp>
    </p:spTree>
    <p:extLst>
      <p:ext uri="{BB962C8B-B14F-4D97-AF65-F5344CB8AC3E}">
        <p14:creationId xmlns:p14="http://schemas.microsoft.com/office/powerpoint/2010/main" val="7616081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D8D80-DAFE-3B2D-70D7-841F996E0F91}"/>
              </a:ext>
            </a:extLst>
          </p:cNvPr>
          <p:cNvSpPr>
            <a:spLocks noGrp="1"/>
          </p:cNvSpPr>
          <p:nvPr>
            <p:ph type="title"/>
          </p:nvPr>
        </p:nvSpPr>
        <p:spPr>
          <a:xfrm>
            <a:off x="514100" y="775594"/>
            <a:ext cx="8100512" cy="5112360"/>
          </a:xfrm>
        </p:spPr>
        <p:txBody>
          <a:bodyPr>
            <a:noAutofit/>
          </a:bodyPr>
          <a:lstStyle/>
          <a:p>
            <a:r>
              <a:rPr lang="en-US" sz="2000" dirty="0"/>
              <a:t>**It may help collecting perfect management in details. In a very     short time,</a:t>
            </a:r>
            <a:br>
              <a:rPr lang="en-US" sz="2000" dirty="0"/>
            </a:br>
            <a:r>
              <a:rPr lang="en-US" sz="2000" dirty="0"/>
              <a:t> the collection will be obvious, simple and sensible.</a:t>
            </a:r>
            <a:br>
              <a:rPr lang="en-US" sz="2000" dirty="0"/>
            </a:br>
            <a:r>
              <a:rPr lang="en-US" sz="2000" dirty="0"/>
              <a:t>**It will help person to know the management of passed year perfectly and vividly. </a:t>
            </a:r>
            <a:br>
              <a:rPr lang="en-US" sz="2000" dirty="0"/>
            </a:br>
            <a:r>
              <a:rPr lang="en-US" sz="2000" dirty="0"/>
              <a:t>**It also helps in current all works relative to Online</a:t>
            </a:r>
            <a:br>
              <a:rPr lang="en-US" sz="2000" dirty="0"/>
            </a:br>
            <a:r>
              <a:rPr lang="en-US" sz="2000" dirty="0"/>
              <a:t>Examination System.</a:t>
            </a:r>
            <a:br>
              <a:rPr lang="en-US" sz="2000" dirty="0"/>
            </a:br>
            <a:r>
              <a:rPr lang="en-US" sz="2000" dirty="0"/>
              <a:t>** It will also reduce the cost of collecting the management &amp;</a:t>
            </a:r>
            <a:br>
              <a:rPr lang="en-US" sz="2000" dirty="0"/>
            </a:br>
            <a:r>
              <a:rPr lang="en-US" sz="2000" dirty="0"/>
              <a:t>collection procedure will go on smoothly.</a:t>
            </a:r>
            <a:endParaRPr lang="en-IN" sz="2000" dirty="0"/>
          </a:p>
        </p:txBody>
      </p:sp>
      <p:sp>
        <p:nvSpPr>
          <p:cNvPr id="3" name="TextBox 2">
            <a:extLst>
              <a:ext uri="{FF2B5EF4-FFF2-40B4-BE49-F238E27FC236}">
                <a16:creationId xmlns:a16="http://schemas.microsoft.com/office/drawing/2014/main" id="{F042D14F-967F-0574-616E-BD198FF78353}"/>
              </a:ext>
            </a:extLst>
          </p:cNvPr>
          <p:cNvSpPr txBox="1"/>
          <p:nvPr/>
        </p:nvSpPr>
        <p:spPr>
          <a:xfrm>
            <a:off x="1042988" y="1345591"/>
            <a:ext cx="4600575" cy="984885"/>
          </a:xfrm>
          <a:prstGeom prst="rect">
            <a:avLst/>
          </a:prstGeom>
          <a:noFill/>
        </p:spPr>
        <p:txBody>
          <a:bodyPr wrap="square" rtlCol="0">
            <a:spAutoFit/>
          </a:bodyPr>
          <a:lstStyle/>
          <a:p>
            <a:r>
              <a:rPr lang="en-IN" sz="4000" u="sng" dirty="0"/>
              <a:t>PR0P0SED SYSTEM</a:t>
            </a:r>
          </a:p>
          <a:p>
            <a:endParaRPr lang="en-IN" dirty="0"/>
          </a:p>
        </p:txBody>
      </p:sp>
    </p:spTree>
    <p:extLst>
      <p:ext uri="{BB962C8B-B14F-4D97-AF65-F5344CB8AC3E}">
        <p14:creationId xmlns:p14="http://schemas.microsoft.com/office/powerpoint/2010/main" val="4115382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EAC1A2F-CD48-BD40-95A9-A77842A62600}"/>
              </a:ext>
            </a:extLst>
          </p:cNvPr>
          <p:cNvSpPr txBox="1"/>
          <p:nvPr/>
        </p:nvSpPr>
        <p:spPr>
          <a:xfrm>
            <a:off x="572598" y="514717"/>
            <a:ext cx="11328890" cy="5786199"/>
          </a:xfrm>
          <a:prstGeom prst="rect">
            <a:avLst/>
          </a:prstGeom>
          <a:noFill/>
        </p:spPr>
        <p:txBody>
          <a:bodyPr wrap="square" rtlCol="0">
            <a:spAutoFit/>
          </a:bodyPr>
          <a:lstStyle/>
          <a:p>
            <a:r>
              <a:rPr lang="en-US" dirty="0"/>
              <a:t> </a:t>
            </a:r>
            <a:r>
              <a:rPr lang="en-US" sz="4000" u="sng" dirty="0"/>
              <a:t>HOW OUR SOLUTION DIFFERS</a:t>
            </a:r>
          </a:p>
          <a:p>
            <a:endParaRPr lang="en-US" dirty="0"/>
          </a:p>
          <a:p>
            <a:r>
              <a:rPr lang="en-US" sz="2400" dirty="0"/>
              <a:t>*Low internet connection would be sufficient to load the pages, since we haven’t used any</a:t>
            </a:r>
          </a:p>
          <a:p>
            <a:r>
              <a:rPr lang="en-US" sz="2400" dirty="0"/>
              <a:t> picture data (using pictures the user with low internet connection takes time to load the</a:t>
            </a:r>
          </a:p>
          <a:p>
            <a:r>
              <a:rPr lang="en-US" sz="2400" dirty="0"/>
              <a:t> images). In other online exam system websites, we can find only one admin who is surely</a:t>
            </a:r>
          </a:p>
          <a:p>
            <a:r>
              <a:rPr lang="en-US" sz="2400" dirty="0"/>
              <a:t> responsible for the addition or deletion of the test, but we made this site any number of</a:t>
            </a:r>
          </a:p>
          <a:p>
            <a:r>
              <a:rPr lang="en-US" sz="2400" dirty="0"/>
              <a:t> authorized persons can add/remove the examinations and these all authorized persons   and users of this site will be controlled by the admin. It could be very helpful for educational institutes acting as:</a:t>
            </a:r>
          </a:p>
          <a:p>
            <a:r>
              <a:rPr lang="en-US" sz="2400" dirty="0"/>
              <a:t>***Admin --- director of institute</a:t>
            </a:r>
          </a:p>
          <a:p>
            <a:r>
              <a:rPr lang="en-US" sz="2400" dirty="0"/>
              <a:t>*** Teacher --- professors of college</a:t>
            </a:r>
          </a:p>
          <a:p>
            <a:r>
              <a:rPr lang="en-US" sz="2400" dirty="0"/>
              <a:t>*** User --- students of the college</a:t>
            </a:r>
          </a:p>
          <a:p>
            <a:r>
              <a:rPr lang="en-US" sz="2400" dirty="0"/>
              <a:t>*** home page Security with password, even the admin cannot look at the password ,</a:t>
            </a:r>
          </a:p>
          <a:p>
            <a:r>
              <a:rPr lang="en-US" sz="2400" dirty="0"/>
              <a:t>ensuring the trust of the users. A feedback system available for suggesting</a:t>
            </a:r>
          </a:p>
          <a:p>
            <a:r>
              <a:rPr lang="en-US" sz="2400" dirty="0"/>
              <a:t>improvements and registering complaints</a:t>
            </a:r>
            <a:r>
              <a:rPr lang="en-US" dirty="0"/>
              <a:t>.</a:t>
            </a:r>
            <a:endParaRPr lang="en-IN" dirty="0"/>
          </a:p>
        </p:txBody>
      </p:sp>
    </p:spTree>
    <p:extLst>
      <p:ext uri="{BB962C8B-B14F-4D97-AF65-F5344CB8AC3E}">
        <p14:creationId xmlns:p14="http://schemas.microsoft.com/office/powerpoint/2010/main" val="2273387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9A4F1D5-C80D-33A4-B53E-78941559D07B}"/>
              </a:ext>
            </a:extLst>
          </p:cNvPr>
          <p:cNvGrpSpPr/>
          <p:nvPr/>
        </p:nvGrpSpPr>
        <p:grpSpPr>
          <a:xfrm>
            <a:off x="4900613" y="300038"/>
            <a:ext cx="6822464" cy="6400800"/>
            <a:chOff x="0" y="0"/>
            <a:chExt cx="5475732" cy="5817108"/>
          </a:xfrm>
        </p:grpSpPr>
        <p:pic>
          <p:nvPicPr>
            <p:cNvPr id="3" name="Picture 2">
              <a:extLst>
                <a:ext uri="{FF2B5EF4-FFF2-40B4-BE49-F238E27FC236}">
                  <a16:creationId xmlns:a16="http://schemas.microsoft.com/office/drawing/2014/main" id="{2434C260-1D7B-EABF-EC96-E7BAA009B13D}"/>
                </a:ext>
              </a:extLst>
            </p:cNvPr>
            <p:cNvPicPr/>
            <p:nvPr/>
          </p:nvPicPr>
          <p:blipFill>
            <a:blip r:embed="rId2"/>
            <a:stretch>
              <a:fillRect/>
            </a:stretch>
          </p:blipFill>
          <p:spPr>
            <a:xfrm>
              <a:off x="16765" y="13716"/>
              <a:ext cx="5442204" cy="5788152"/>
            </a:xfrm>
            <a:prstGeom prst="rect">
              <a:avLst/>
            </a:prstGeom>
          </p:spPr>
        </p:pic>
        <p:sp>
          <p:nvSpPr>
            <p:cNvPr id="4" name="Shape 670">
              <a:extLst>
                <a:ext uri="{FF2B5EF4-FFF2-40B4-BE49-F238E27FC236}">
                  <a16:creationId xmlns:a16="http://schemas.microsoft.com/office/drawing/2014/main" id="{EFABD809-9324-4BF5-5F9B-CFA886277B77}"/>
                </a:ext>
              </a:extLst>
            </p:cNvPr>
            <p:cNvSpPr/>
            <p:nvPr/>
          </p:nvSpPr>
          <p:spPr>
            <a:xfrm>
              <a:off x="0" y="0"/>
              <a:ext cx="5475732" cy="5817108"/>
            </a:xfrm>
            <a:custGeom>
              <a:avLst/>
              <a:gdLst/>
              <a:ahLst/>
              <a:cxnLst/>
              <a:rect l="0" t="0" r="0" b="0"/>
              <a:pathLst>
                <a:path w="5475732" h="5817108">
                  <a:moveTo>
                    <a:pt x="0" y="5817108"/>
                  </a:moveTo>
                  <a:lnTo>
                    <a:pt x="5475732" y="5817108"/>
                  </a:lnTo>
                  <a:lnTo>
                    <a:pt x="5475732" y="0"/>
                  </a:lnTo>
                  <a:lnTo>
                    <a:pt x="0" y="0"/>
                  </a:lnTo>
                  <a:close/>
                </a:path>
              </a:pathLst>
            </a:custGeom>
            <a:ln w="35052" cap="rnd">
              <a:miter lim="101600"/>
            </a:ln>
          </p:spPr>
          <p:style>
            <a:lnRef idx="1">
              <a:srgbClr val="000000"/>
            </a:lnRef>
            <a:fillRef idx="0">
              <a:srgbClr val="000000">
                <a:alpha val="0"/>
              </a:srgbClr>
            </a:fillRef>
            <a:effectRef idx="0">
              <a:scrgbClr r="0" g="0" b="0"/>
            </a:effectRef>
            <a:fontRef idx="none"/>
          </p:style>
          <p:txBody>
            <a:bodyPr/>
            <a:lstStyle/>
            <a:p>
              <a:endParaRPr lang="en-IN"/>
            </a:p>
          </p:txBody>
        </p:sp>
      </p:grpSp>
      <p:sp>
        <p:nvSpPr>
          <p:cNvPr id="5" name="TextBox 4">
            <a:extLst>
              <a:ext uri="{FF2B5EF4-FFF2-40B4-BE49-F238E27FC236}">
                <a16:creationId xmlns:a16="http://schemas.microsoft.com/office/drawing/2014/main" id="{9E6973A0-1B15-ED85-0DEA-23CD2FCEF5D6}"/>
              </a:ext>
            </a:extLst>
          </p:cNvPr>
          <p:cNvSpPr txBox="1"/>
          <p:nvPr/>
        </p:nvSpPr>
        <p:spPr>
          <a:xfrm>
            <a:off x="800099" y="2371725"/>
            <a:ext cx="3800475" cy="1323439"/>
          </a:xfrm>
          <a:prstGeom prst="rect">
            <a:avLst/>
          </a:prstGeom>
          <a:noFill/>
        </p:spPr>
        <p:txBody>
          <a:bodyPr wrap="square" rtlCol="0">
            <a:spAutoFit/>
          </a:bodyPr>
          <a:lstStyle/>
          <a:p>
            <a:r>
              <a:rPr lang="en-IN" sz="4000" u="sng" dirty="0"/>
              <a:t>ARCHITECTURE DIAGRAM</a:t>
            </a:r>
          </a:p>
        </p:txBody>
      </p:sp>
    </p:spTree>
    <p:extLst>
      <p:ext uri="{BB962C8B-B14F-4D97-AF65-F5344CB8AC3E}">
        <p14:creationId xmlns:p14="http://schemas.microsoft.com/office/powerpoint/2010/main" val="2960362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51B6B-53CC-8B10-50D2-C550EF4309B5}"/>
              </a:ext>
            </a:extLst>
          </p:cNvPr>
          <p:cNvSpPr>
            <a:spLocks noGrp="1"/>
          </p:cNvSpPr>
          <p:nvPr>
            <p:ph type="title"/>
          </p:nvPr>
        </p:nvSpPr>
        <p:spPr>
          <a:xfrm>
            <a:off x="-1686550" y="247859"/>
            <a:ext cx="10801975" cy="1596177"/>
          </a:xfrm>
        </p:spPr>
        <p:txBody>
          <a:bodyPr>
            <a:normAutofit/>
          </a:bodyPr>
          <a:lstStyle/>
          <a:p>
            <a:r>
              <a:rPr lang="en-IN" sz="4000" u="sng" dirty="0"/>
              <a:t> SOFTWARE </a:t>
            </a:r>
            <a:r>
              <a:rPr lang="en-IN" sz="4000" u="sng" dirty="0" err="1"/>
              <a:t>rEQUIREMENT</a:t>
            </a:r>
            <a:endParaRPr lang="en-IN" sz="4000" u="sng" dirty="0"/>
          </a:p>
        </p:txBody>
      </p:sp>
      <p:sp>
        <p:nvSpPr>
          <p:cNvPr id="3" name="TextBox 2">
            <a:extLst>
              <a:ext uri="{FF2B5EF4-FFF2-40B4-BE49-F238E27FC236}">
                <a16:creationId xmlns:a16="http://schemas.microsoft.com/office/drawing/2014/main" id="{58A2566C-8690-E449-042A-0945B88CD699}"/>
              </a:ext>
            </a:extLst>
          </p:cNvPr>
          <p:cNvSpPr txBox="1"/>
          <p:nvPr/>
        </p:nvSpPr>
        <p:spPr>
          <a:xfrm>
            <a:off x="1192273" y="1232862"/>
            <a:ext cx="10036053" cy="4893647"/>
          </a:xfrm>
          <a:prstGeom prst="rect">
            <a:avLst/>
          </a:prstGeom>
          <a:noFill/>
        </p:spPr>
        <p:txBody>
          <a:bodyPr wrap="square" rtlCol="0">
            <a:spAutoFit/>
          </a:bodyPr>
          <a:lstStyle/>
          <a:p>
            <a:r>
              <a:rPr lang="en-IN" dirty="0"/>
              <a:t> </a:t>
            </a:r>
            <a:r>
              <a:rPr lang="en-IN" sz="2400" dirty="0"/>
              <a:t>Front end: HTML, CSS, JavaScript</a:t>
            </a:r>
          </a:p>
          <a:p>
            <a:r>
              <a:rPr lang="en-IN" sz="2400" dirty="0"/>
              <a:t>• HTML: HTML is used to create and save web document. E.g. Notepad/Notepad++</a:t>
            </a:r>
          </a:p>
          <a:p>
            <a:r>
              <a:rPr lang="en-IN" sz="2400" dirty="0"/>
              <a:t>• CSS: (Cascading Style Sheets) Create attractive Layout</a:t>
            </a:r>
          </a:p>
          <a:p>
            <a:r>
              <a:rPr lang="en-IN" sz="2400" dirty="0"/>
              <a:t>• JavaScript; it is a programming language, commonly use with web browsers.</a:t>
            </a:r>
          </a:p>
          <a:p>
            <a:r>
              <a:rPr lang="en-IN" sz="2400" dirty="0"/>
              <a:t>Back end: PHP, MySQL</a:t>
            </a:r>
          </a:p>
          <a:p>
            <a:r>
              <a:rPr lang="en-IN" sz="2400" dirty="0"/>
              <a:t>• PHP: Hypertext Pre-processor (PHP) is a technology that allows software developers</a:t>
            </a:r>
          </a:p>
          <a:p>
            <a:r>
              <a:rPr lang="en-IN" sz="2400" dirty="0"/>
              <a:t>to create dynamically generated web pages, in HTML, XML, or other document</a:t>
            </a:r>
          </a:p>
          <a:p>
            <a:r>
              <a:rPr lang="en-IN" sz="2400" dirty="0"/>
              <a:t>types, as per client request. PHP is open source software.</a:t>
            </a:r>
          </a:p>
          <a:p>
            <a:r>
              <a:rPr lang="en-IN" sz="2400" dirty="0"/>
              <a:t>• MySQL: MySQL is a database, widely used for accessing querying, updating, and</a:t>
            </a:r>
          </a:p>
          <a:p>
            <a:r>
              <a:rPr lang="en-IN" sz="2400" dirty="0"/>
              <a:t>managing data in databases</a:t>
            </a:r>
          </a:p>
        </p:txBody>
      </p:sp>
    </p:spTree>
    <p:extLst>
      <p:ext uri="{BB962C8B-B14F-4D97-AF65-F5344CB8AC3E}">
        <p14:creationId xmlns:p14="http://schemas.microsoft.com/office/powerpoint/2010/main" val="178762853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2211</TotalTime>
  <Words>865</Words>
  <Application>Microsoft Office PowerPoint</Application>
  <PresentationFormat>Widescreen</PresentationFormat>
  <Paragraphs>76</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Tw Cen MT</vt:lpstr>
      <vt:lpstr>Droplet</vt:lpstr>
      <vt:lpstr>DBMS PROJECT</vt:lpstr>
      <vt:lpstr>PowerPoint Presentation</vt:lpstr>
      <vt:lpstr>PowerPoint Presentation</vt:lpstr>
      <vt:lpstr>EXISTING APPROACH</vt:lpstr>
      <vt:lpstr>Limitation of existing system </vt:lpstr>
      <vt:lpstr>**It may help collecting perfect management in details. In a very     short time,  the collection will be obvious, simple and sensible. **It will help person to know the management of passed year perfectly and vividly.  **It also helps in current all works relative to Online Examination System. ** It will also reduce the cost of collecting the management &amp; collection procedure will go on smoothly.</vt:lpstr>
      <vt:lpstr>PowerPoint Presentation</vt:lpstr>
      <vt:lpstr>PowerPoint Presentation</vt:lpstr>
      <vt:lpstr> SOFTWARE rEQUIREMENT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DBMS PROJECT</dc:title>
  <dc:creator>shivani mehra</dc:creator>
  <cp:lastModifiedBy>shivani mehra</cp:lastModifiedBy>
  <cp:revision>1</cp:revision>
  <dcterms:created xsi:type="dcterms:W3CDTF">2024-04-09T17:37:13Z</dcterms:created>
  <dcterms:modified xsi:type="dcterms:W3CDTF">2024-04-11T07:51:54Z</dcterms:modified>
</cp:coreProperties>
</file>