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0722" autoAdjust="0"/>
  </p:normalViewPr>
  <p:slideViewPr>
    <p:cSldViewPr snapToGrid="0">
      <p:cViewPr varScale="1">
        <p:scale>
          <a:sx n="75" d="100"/>
          <a:sy n="75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3449-CABE-4E31-A367-3FC79E0D802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7555C-FDB2-4317-89B7-0C51168D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8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 and Context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Goal: keep IBM COS at or below </a:t>
            </a:r>
            <a:r>
              <a:rPr lang="en-US" b="1" dirty="0"/>
              <a:t>300 TB</a:t>
            </a:r>
            <a:r>
              <a:rPr lang="en-US" dirty="0"/>
              <a:t> for </a:t>
            </a:r>
            <a:r>
              <a:rPr lang="en-US" b="1" dirty="0"/>
              <a:t>36-day</a:t>
            </a:r>
            <a:r>
              <a:rPr lang="en-US" dirty="0"/>
              <a:t> retention.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Baseline (Veeam → COS only): </a:t>
            </a:r>
            <a:r>
              <a:rPr lang="en-US" b="1" dirty="0"/>
              <a:t>~4:1</a:t>
            </a:r>
            <a:r>
              <a:rPr lang="en-US" dirty="0"/>
              <a:t>, ≈</a:t>
            </a:r>
            <a:r>
              <a:rPr lang="en-US" b="1" dirty="0"/>
              <a:t>750 TB</a:t>
            </a:r>
            <a:r>
              <a:rPr lang="en-US" dirty="0"/>
              <a:t> — </a:t>
            </a:r>
            <a:r>
              <a:rPr lang="en-US" b="1" dirty="0"/>
              <a:t>fails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Tuned (Veeam + XFS + SOBR): </a:t>
            </a:r>
            <a:r>
              <a:rPr lang="en-US" b="1" dirty="0"/>
              <a:t>~5–6:1</a:t>
            </a:r>
            <a:r>
              <a:rPr lang="en-US" dirty="0"/>
              <a:t>, ≈</a:t>
            </a:r>
            <a:r>
              <a:rPr lang="en-US" b="1" dirty="0"/>
              <a:t>500–600 TB</a:t>
            </a:r>
            <a:r>
              <a:rPr lang="en-US" dirty="0"/>
              <a:t> — still over.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Recommended (add </a:t>
            </a:r>
            <a:r>
              <a:rPr lang="en-US" b="1" dirty="0"/>
              <a:t>virtual dedupe repo</a:t>
            </a:r>
            <a:r>
              <a:rPr lang="en-US" dirty="0"/>
              <a:t>): </a:t>
            </a:r>
            <a:r>
              <a:rPr lang="en-US" b="1" dirty="0"/>
              <a:t>~8–12:1</a:t>
            </a:r>
            <a:r>
              <a:rPr lang="en-US" dirty="0"/>
              <a:t>, ≈</a:t>
            </a:r>
            <a:r>
              <a:rPr lang="en-US" b="1" dirty="0"/>
              <a:t>250–375 TB</a:t>
            </a:r>
            <a:r>
              <a:rPr lang="en-US" dirty="0"/>
              <a:t> — </a:t>
            </a:r>
            <a:r>
              <a:rPr lang="en-US" b="1" dirty="0"/>
              <a:t>meets target</a:t>
            </a:r>
            <a:r>
              <a:rPr lang="en-US" dirty="0"/>
              <a:t> at ≥10:1.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Message: one added software component achieves the requirement.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555C-FDB2-4317-89B7-0C51168D96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3DB0F-E5F7-E84D-2DB9-7BC1DDBB8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2C278B-8CB8-4B6E-6B5B-A39C80D815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827FE0-39CA-2A17-2F68-9383569A4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this proves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Quantifies three options against </a:t>
            </a:r>
            <a:r>
              <a:rPr lang="en-US" b="1" dirty="0"/>
              <a:t>COS ≤ 300 TB (36 days)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Baseline</a:t>
            </a:r>
            <a:r>
              <a:rPr lang="en-US" dirty="0"/>
              <a:t>: ~</a:t>
            </a:r>
            <a:r>
              <a:rPr lang="en-US" b="1" dirty="0"/>
              <a:t>4:1</a:t>
            </a:r>
            <a:r>
              <a:rPr lang="en-US" dirty="0"/>
              <a:t> → </a:t>
            </a:r>
            <a:r>
              <a:rPr lang="en-US" b="1" dirty="0"/>
              <a:t>~750 TB</a:t>
            </a:r>
            <a:r>
              <a:rPr lang="en-US" dirty="0"/>
              <a:t> (</a:t>
            </a:r>
            <a:r>
              <a:rPr lang="en-US" b="1" dirty="0"/>
              <a:t>250% over</a:t>
            </a:r>
            <a:r>
              <a:rPr lang="en-US" dirty="0"/>
              <a:t>) — fails.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Tuned</a:t>
            </a:r>
            <a:r>
              <a:rPr lang="en-US" dirty="0"/>
              <a:t> (XFS + SOBR): </a:t>
            </a:r>
            <a:r>
              <a:rPr lang="en-US" b="1" dirty="0"/>
              <a:t>~5–6:1</a:t>
            </a:r>
            <a:r>
              <a:rPr lang="en-US" dirty="0"/>
              <a:t> → </a:t>
            </a:r>
            <a:r>
              <a:rPr lang="en-US" b="1" dirty="0"/>
              <a:t>500–600 TB</a:t>
            </a:r>
            <a:r>
              <a:rPr lang="en-US" dirty="0"/>
              <a:t> (</a:t>
            </a:r>
            <a:r>
              <a:rPr lang="en-US" b="1" dirty="0"/>
              <a:t>167–200% over</a:t>
            </a:r>
            <a:r>
              <a:rPr lang="en-US" dirty="0"/>
              <a:t>) — still fails.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Recommended</a:t>
            </a:r>
            <a:r>
              <a:rPr lang="en-US" dirty="0"/>
              <a:t> (add </a:t>
            </a:r>
            <a:r>
              <a:rPr lang="en-US" b="1" dirty="0"/>
              <a:t>virtual dedupe repo</a:t>
            </a:r>
            <a:r>
              <a:rPr lang="en-US" dirty="0"/>
              <a:t>): </a:t>
            </a:r>
            <a:r>
              <a:rPr lang="en-US" b="1" dirty="0"/>
              <a:t>~8–12:1</a:t>
            </a:r>
            <a:r>
              <a:rPr lang="en-US" dirty="0"/>
              <a:t> → </a:t>
            </a:r>
            <a:r>
              <a:rPr lang="en-US" b="1" dirty="0"/>
              <a:t>250–375 TB</a:t>
            </a:r>
            <a:r>
              <a:rPr lang="en-US" dirty="0"/>
              <a:t> — </a:t>
            </a:r>
            <a:r>
              <a:rPr lang="en-US" b="1" dirty="0"/>
              <a:t>meets at ≥10:1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Cost</a:t>
            </a:r>
            <a:r>
              <a:rPr lang="en-US" dirty="0"/>
              <a:t>: baseline = highest; tuned = high; </a:t>
            </a:r>
            <a:r>
              <a:rPr lang="en-US" b="1" dirty="0"/>
              <a:t>recommended = optimized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Decision</a:t>
            </a:r>
            <a:r>
              <a:rPr lang="en-US" dirty="0"/>
              <a:t>: proceed with the </a:t>
            </a:r>
            <a:r>
              <a:rPr lang="en-US" b="1" dirty="0"/>
              <a:t>software-only virtual dedupe repo</a:t>
            </a:r>
            <a:r>
              <a:rPr lang="en-US" dirty="0"/>
              <a:t> to hit the target.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B413C-D6B0-C39F-F498-51F756898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555C-FDB2-4317-89B7-0C51168D96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FF5FA-9031-F3A8-AFB9-465247ACB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911B9-D998-D57A-3285-E8B24EC5F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EC1B12-766D-F2D3-3380-E566C842C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Architecture and Data Flow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Shows where the </a:t>
            </a:r>
            <a:r>
              <a:rPr lang="en-US" b="1" dirty="0"/>
              <a:t>new virtual dedupe repository</a:t>
            </a:r>
            <a:r>
              <a:rPr lang="en-US" dirty="0"/>
              <a:t> sits in IC4G/VCF—inside the cluster next to the XFS repo.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</a:t>
            </a:r>
            <a:r>
              <a:rPr lang="en-US" b="1" dirty="0"/>
              <a:t>software-only</a:t>
            </a:r>
            <a:r>
              <a:rPr lang="en-US" dirty="0"/>
              <a:t> (DDVE or StoreOnce VSA); no new hardware.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path: vSphere → </a:t>
            </a:r>
            <a:r>
              <a:rPr lang="en-US" b="1" dirty="0"/>
              <a:t>Veeam</a:t>
            </a:r>
            <a:r>
              <a:rPr lang="en-US" dirty="0"/>
              <a:t> → writes to </a:t>
            </a:r>
            <a:r>
              <a:rPr lang="en-US" b="1" dirty="0"/>
              <a:t>XFS</a:t>
            </a:r>
            <a:r>
              <a:rPr lang="en-US" dirty="0"/>
              <a:t> (fast-clone) and to </a:t>
            </a:r>
            <a:r>
              <a:rPr lang="en-US" b="1" dirty="0"/>
              <a:t>Virtual Dedupe</a:t>
            </a:r>
            <a:r>
              <a:rPr lang="en-US" dirty="0"/>
              <a:t> via DD Boost/Catalyst.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SOBR Copy/Move</a:t>
            </a:r>
            <a:r>
              <a:rPr lang="en-US" dirty="0"/>
              <a:t> sends restore points over </a:t>
            </a:r>
            <a:r>
              <a:rPr lang="en-US" b="1" dirty="0"/>
              <a:t>Direct Link</a:t>
            </a:r>
            <a:r>
              <a:rPr lang="en-US" dirty="0"/>
              <a:t> to </a:t>
            </a:r>
            <a:r>
              <a:rPr lang="en-US" b="1" dirty="0"/>
              <a:t>IBM COS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Object Lock = ON</a:t>
            </a:r>
            <a:r>
              <a:rPr lang="en-US" dirty="0"/>
              <a:t> at COS for immutability.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Purpose: implement the recommendation with a single added VM to recreate two-pass reduction and enable ≥10:1, keeping COS ≤300 TB.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F3E29-B85C-E6C3-7A9E-BC13A84642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555C-FDB2-4317-89B7-0C51168D96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3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EDB8A-2392-7865-A88E-794C0D21E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FF049-4600-3D8A-13E8-CD121AC4E7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81765-3E0E-1C10-ECF5-9420E6626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Implementation view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Separate </a:t>
            </a:r>
            <a:r>
              <a:rPr lang="en-US" b="1" dirty="0"/>
              <a:t>what exists</a:t>
            </a:r>
            <a:r>
              <a:rPr lang="en-US" dirty="0"/>
              <a:t> (VCF + Veeam) from </a:t>
            </a:r>
            <a:r>
              <a:rPr lang="en-US" b="1" dirty="0"/>
              <a:t>what was added</a:t>
            </a:r>
            <a:r>
              <a:rPr lang="en-US" dirty="0"/>
              <a:t> (one virtual dedupe repo VM).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 component options: </a:t>
            </a:r>
            <a:r>
              <a:rPr lang="en-US" b="1" dirty="0"/>
              <a:t>DDVE</a:t>
            </a:r>
            <a:r>
              <a:rPr lang="en-US" dirty="0"/>
              <a:t> or </a:t>
            </a:r>
            <a:r>
              <a:rPr lang="en-US" b="1" dirty="0"/>
              <a:t>StoreOnce VSA</a:t>
            </a:r>
            <a:r>
              <a:rPr lang="en-US" dirty="0"/>
              <a:t> using </a:t>
            </a:r>
            <a:r>
              <a:rPr lang="en-US" b="1" dirty="0"/>
              <a:t>DD Boost/Catalyst</a:t>
            </a:r>
            <a:r>
              <a:rPr lang="en-US" dirty="0"/>
              <a:t> for global dedupe; target </a:t>
            </a:r>
            <a:r>
              <a:rPr lang="en-US" b="1" dirty="0"/>
              <a:t>8–12:1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IBM COS</a:t>
            </a:r>
            <a:r>
              <a:rPr lang="en-US" dirty="0"/>
              <a:t>: </a:t>
            </a:r>
            <a:r>
              <a:rPr lang="en-US" b="1" dirty="0"/>
              <a:t>Object Lock ON</a:t>
            </a:r>
            <a:r>
              <a:rPr lang="en-US" dirty="0"/>
              <a:t>, </a:t>
            </a:r>
            <a:r>
              <a:rPr lang="en-US" b="1" dirty="0"/>
              <a:t>300 TB cap</a:t>
            </a:r>
            <a:r>
              <a:rPr lang="en-US" dirty="0"/>
              <a:t>, </a:t>
            </a:r>
            <a:r>
              <a:rPr lang="en-US" b="1" dirty="0"/>
              <a:t>Direct Link ×2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Data flow</a:t>
            </a:r>
            <a:r>
              <a:rPr lang="en-US" dirty="0"/>
              <a:t>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CBT capture →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Write to </a:t>
            </a:r>
            <a:r>
              <a:rPr lang="en-US" b="1" dirty="0"/>
              <a:t>XFS</a:t>
            </a:r>
            <a:r>
              <a:rPr lang="en-US" dirty="0"/>
              <a:t> or </a:t>
            </a:r>
            <a:r>
              <a:rPr lang="en-US" b="1" dirty="0"/>
              <a:t>Virtual Dedupe</a:t>
            </a:r>
            <a:r>
              <a:rPr lang="en-US" dirty="0"/>
              <a:t> →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Global dedupe →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SOBR offload to COS →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Immutability enforced →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="1" dirty="0"/>
              <a:t>Target met</a:t>
            </a:r>
            <a:r>
              <a:rPr lang="en-US" dirty="0"/>
              <a:t> (≤300 TB at 36 days).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Purpose: a clear checklist for Consulting to implement—</a:t>
            </a:r>
            <a:r>
              <a:rPr lang="en-US" b="1" dirty="0"/>
              <a:t>software-only, no new hardware.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55BF2-E52D-47EC-036A-0A5A17CAE2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555C-FDB2-4317-89B7-0C51168D96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7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70DD-50F7-8D6D-B76E-DDD8B7310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27905-B683-9B1E-FF65-5BA13ABAF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1DD13-3DC9-7711-5EF9-8DD5CC70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0330-67BE-40E8-88FA-1F1647B6D42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76E6F-6EC5-D357-C8F3-38EEF98A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421-D8B1-BFE7-625D-E334F1F4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FBC-7243-49D9-B7C8-23CEC7CC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5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CE22-F8C6-03F3-BAA5-3EA1CA46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86D73-9C35-8DA0-82EC-67EDCC52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995E-6310-F886-744D-1794A1E1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0330-67BE-40E8-88FA-1F1647B6D42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DA4AA-0B16-6951-AF66-A181DB86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7118C-B61B-1E61-C2ED-9A2BF9E8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FBC-7243-49D9-B7C8-23CEC7CC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02263-DEF3-6597-DE8C-831506045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9EF93-D01D-1EAE-41EB-1C2751D5A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353A-7021-E159-0CAD-8775D898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0330-67BE-40E8-88FA-1F1647B6D42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C815-8837-F6D7-66A4-59BE1ADB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81ACE-DC99-FBAF-1F45-4733855C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FBC-7243-49D9-B7C8-23CEC7CC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1159-B9F0-1C76-12F8-1C2E9ACF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A83E-0353-F437-7F1D-EC523F39F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877EC-F480-B66D-CF28-CF27455B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0330-67BE-40E8-88FA-1F1647B6D42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A415-782C-6D9B-A075-B4014242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07F8F-E60C-C54D-8335-500517C4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FBC-7243-49D9-B7C8-23CEC7CC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D14A-3113-8063-CFFF-7DC20274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0D583-E61A-7E5F-2325-CF09D0B1A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416F-5025-66DB-4357-AFB0840B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0330-67BE-40E8-88FA-1F1647B6D42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ADF8-C1AC-A736-206F-EE86E494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C4F7-65DC-7B42-1FBB-01795D78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FBC-7243-49D9-B7C8-23CEC7CC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7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4A3-0469-86F3-6AA1-A0A1EC27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01AB-9A20-4523-AB48-9CCB30FBB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A1266-1E15-CD13-2302-8EA57AD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82DB2-63AB-B7DE-8438-9F4AC00B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0330-67BE-40E8-88FA-1F1647B6D42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2166B-F673-2133-EBCC-EB043D31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56C11-63E7-5047-A607-4AA3D395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FBC-7243-49D9-B7C8-23CEC7CC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0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8C9B-8D41-CE2F-11AD-01941E2A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C7F29-911E-7DBF-2E23-6D7D77A6B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76123-078A-BEF2-6766-4105CAB5F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9A7FF-8B55-90E6-618C-DC1972833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E453-501A-1885-BA2B-AFC6BD8C8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44308-7076-C4AD-EA3A-4E59C0DA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0330-67BE-40E8-88FA-1F1647B6D42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B7C2F-5993-7F5F-3CB0-BBFEF581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6EE93-70D8-184A-2850-000BEBDB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FBC-7243-49D9-B7C8-23CEC7CC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5C8B-4569-96B0-8895-9463C851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7F14F-434F-1D23-7824-385FE562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0330-67BE-40E8-88FA-1F1647B6D42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8A4EF-E8E2-CA18-054F-1CC475A0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43070-77A5-515F-1231-BCEE6D5E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FBC-7243-49D9-B7C8-23CEC7CC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B9C7B-7F3A-8B19-4BDE-2FB8D2FF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0330-67BE-40E8-88FA-1F1647B6D42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82108-6173-0ED6-B7CE-B95858CB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2C341-E979-58A9-1984-6DD3D78F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FBC-7243-49D9-B7C8-23CEC7CC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8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D085-44AC-92C2-AA47-9E682243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881-EA2D-5B49-1592-96A6BA4BF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FC65C-CE73-E2B5-D477-C389C2C2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5308F-45DF-7557-676A-16988CFD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0330-67BE-40E8-88FA-1F1647B6D42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9BE26-5FB1-0B35-3A88-441C4EEE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B63DB-9AA9-4B2A-8F0F-D50ACD3B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FBC-7243-49D9-B7C8-23CEC7CC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913B-7F1E-0878-753F-FA97B39C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DE9A8-462E-E339-271C-2286C79C4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DED61-B75B-7435-5859-1FD3BC3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6627B-A90B-D2B4-30EF-DB7FFA87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0330-67BE-40E8-88FA-1F1647B6D42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5AD58-30E6-6AB5-72F8-B164C1C1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83F9-3734-C028-48A5-6627EB32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1FBC-7243-49D9-B7C8-23CEC7CC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02E3D-63D4-7E4A-FE65-A27347DD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981A0-C0CF-06F1-100D-842D6928C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934BB-3D29-9D05-73FB-BBD65312E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10330-67BE-40E8-88FA-1F1647B6D42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7051-C6E5-2FDE-8CCE-6E8452AC6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78CFE-F5AC-E478-ECBE-F6906B592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E1FBC-7243-49D9-B7C8-23CEC7CC2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90457B0-16DC-D08E-AF3B-4B6FF76D760F}"/>
              </a:ext>
            </a:extLst>
          </p:cNvPr>
          <p:cNvGrpSpPr/>
          <p:nvPr/>
        </p:nvGrpSpPr>
        <p:grpSpPr>
          <a:xfrm>
            <a:off x="420914" y="127001"/>
            <a:ext cx="11364686" cy="6614800"/>
            <a:chOff x="420914" y="127001"/>
            <a:chExt cx="11364686" cy="66148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7CF51A1-4E1A-27FC-F2EE-A0E0921C2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4" y="127001"/>
              <a:ext cx="11364686" cy="209705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5A6ACFB-962C-AF9E-8DF0-09BC4D1F7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788" y="2376715"/>
              <a:ext cx="10862938" cy="411117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B25FD8-E3EC-ECDE-7C5C-DFCB9EA71469}"/>
                </a:ext>
              </a:extLst>
            </p:cNvPr>
            <p:cNvSpPr txBox="1"/>
            <p:nvPr/>
          </p:nvSpPr>
          <p:spPr>
            <a:xfrm>
              <a:off x="3987133" y="6487885"/>
              <a:ext cx="42322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Acceptance: COS ≤ 300 TB at day 36; target ≥10:1 (expected 8–12:1)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85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7A1CE-7F9E-B9F3-9CD5-FF59892F1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736C7CA-8C58-93D4-CF20-976723F9119C}"/>
              </a:ext>
            </a:extLst>
          </p:cNvPr>
          <p:cNvGrpSpPr/>
          <p:nvPr/>
        </p:nvGrpSpPr>
        <p:grpSpPr>
          <a:xfrm>
            <a:off x="711200" y="0"/>
            <a:ext cx="10618841" cy="6785343"/>
            <a:chOff x="711200" y="0"/>
            <a:chExt cx="10618841" cy="67853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9E12A0-853B-0E29-B156-AEC2E2B4B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8792" y="1930402"/>
              <a:ext cx="9303657" cy="46487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713647F-EF49-C473-1217-FF8C3A78A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200" y="0"/>
              <a:ext cx="10618841" cy="195942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19BACC-E507-6D38-4C6D-171CE4501762}"/>
                </a:ext>
              </a:extLst>
            </p:cNvPr>
            <p:cNvSpPr txBox="1"/>
            <p:nvPr/>
          </p:nvSpPr>
          <p:spPr>
            <a:xfrm>
              <a:off x="3904496" y="6531427"/>
              <a:ext cx="42322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Acceptance: COS ≤ 300 TB at day 36; target ≥10:1 (expected 8–12:1)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472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5638B-6395-9135-9C47-7F10E4F2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4083454-8D8F-AE66-9EA0-25B0BC31FFF1}"/>
              </a:ext>
            </a:extLst>
          </p:cNvPr>
          <p:cNvGrpSpPr/>
          <p:nvPr/>
        </p:nvGrpSpPr>
        <p:grpSpPr>
          <a:xfrm>
            <a:off x="969224" y="93794"/>
            <a:ext cx="10253552" cy="6720664"/>
            <a:chOff x="969224" y="93794"/>
            <a:chExt cx="10253552" cy="67206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B4A6FD2-9C32-FFEF-9BB4-2886F0727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224" y="93794"/>
              <a:ext cx="10253552" cy="672066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A2A87-10B8-04A9-FDED-4B4B91FD1905}"/>
                </a:ext>
              </a:extLst>
            </p:cNvPr>
            <p:cNvSpPr txBox="1"/>
            <p:nvPr/>
          </p:nvSpPr>
          <p:spPr>
            <a:xfrm>
              <a:off x="3470660" y="6342742"/>
              <a:ext cx="5323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Software-only VM (DDVE or StoreOnce VSA)—no new hardware</a:t>
              </a:r>
              <a:r>
                <a:rPr lang="en-US" dirty="0"/>
                <a:t>.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E9CC75C-8BA3-6DBD-87BF-6A1E8896B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724" y="6342742"/>
            <a:ext cx="1157476" cy="1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4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390AA-2267-DC34-D63B-EF65881FF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28D3197-B84F-E78D-07FB-D14737C2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29" y="154724"/>
            <a:ext cx="10377715" cy="1621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C2CA4-4294-FE75-C3C0-33D6005AA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876" y="1722344"/>
            <a:ext cx="9832821" cy="46994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61EE06-FB5D-1FDE-650C-6E409E505719}"/>
              </a:ext>
            </a:extLst>
          </p:cNvPr>
          <p:cNvSpPr txBox="1"/>
          <p:nvPr/>
        </p:nvSpPr>
        <p:spPr>
          <a:xfrm>
            <a:off x="9157085" y="5215887"/>
            <a:ext cx="12474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Immutability: 36-day retention</a:t>
            </a:r>
            <a:endParaRPr lang="en-US" sz="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B941ED-A1A5-EDD5-6446-2B4730841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2434" y="2263411"/>
            <a:ext cx="342193" cy="1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7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448</Words>
  <Application>Microsoft Office PowerPoint</Application>
  <PresentationFormat>Widescreen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 Venuto</dc:creator>
  <cp:lastModifiedBy>Jim Venuto</cp:lastModifiedBy>
  <cp:revision>10</cp:revision>
  <dcterms:created xsi:type="dcterms:W3CDTF">2025-08-21T18:40:51Z</dcterms:created>
  <dcterms:modified xsi:type="dcterms:W3CDTF">2025-09-22T18:35:16Z</dcterms:modified>
</cp:coreProperties>
</file>