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8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4BE04E5-DA72-44C3-AEA5-9B0E548E7A59}" type="datetime1">
              <a:rPr lang="ko-KR" altLang="en-US"/>
              <a:pPr lvl="0">
                <a:defRPr/>
              </a:pPr>
              <a:t>2023-11-15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AFE8B32-850A-4D84-9516-BCFFF5A6140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JDK </a:t>
            </a:r>
            <a:r>
              <a:rPr lang="ko-KR" altLang="en-US"/>
              <a:t>시리얼 노드는 이 방식을 사용하고</a:t>
            </a:r>
            <a:r>
              <a:rPr lang="en-US" altLang="ko-KR"/>
              <a:t>, </a:t>
            </a:r>
            <a:r>
              <a:rPr lang="ko-KR" altLang="en-US"/>
              <a:t>한쪽 스레드에서는</a:t>
            </a:r>
            <a:r>
              <a:rPr lang="en-US" altLang="ko-KR"/>
              <a:t>~~~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264D5F-7C5C-4B1D-8166-5A3828B7E73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JDK </a:t>
            </a:r>
            <a:r>
              <a:rPr lang="ko-KR" altLang="en-US"/>
              <a:t>시리얼 노드는 이 방식을 사용하고</a:t>
            </a:r>
            <a:r>
              <a:rPr lang="en-US" altLang="ko-KR"/>
              <a:t>, </a:t>
            </a:r>
            <a:r>
              <a:rPr lang="ko-KR" altLang="en-US"/>
              <a:t>한쪽 스레드에서는</a:t>
            </a:r>
            <a:r>
              <a:rPr lang="en-US" altLang="ko-KR"/>
              <a:t>~~~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264D5F-7C5C-4B1D-8166-5A3828B7E73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66080-57B4-4989-90E0-81F0ED9B7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74BFC9-BEBE-46CF-958F-466D3D1BB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CB758-8714-440F-8677-D8AB144A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76B-5E35-4DBA-8C9F-31DF9E23D0CE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B9F0A-A942-4F9D-9A34-032EB0F5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B746A-973D-4159-8942-219B966E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19DC-51BC-48A0-843E-406AF0147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6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9C270-664E-4A5D-B913-56849932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2F1660-692E-43C5-B7C1-DD66B0702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28736-BA58-4851-9E83-37C16674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76B-5E35-4DBA-8C9F-31DF9E23D0CE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8255B-CA3D-4F95-959B-65609ADA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6608C-B094-430C-885A-664C0E3F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19DC-51BC-48A0-843E-406AF0147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26DFFE-A78A-4FC6-832B-60E052C31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20A8B4-9D4C-4300-9487-53962733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76E13-C9E9-4AA6-B33D-AFA63850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76B-5E35-4DBA-8C9F-31DF9E23D0CE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51A98B-B2E3-429E-8C42-F14C479B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721D8-BFC1-47B6-ABAB-E1173E9A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19DC-51BC-48A0-843E-406AF0147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4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D34E-9B63-41C7-8273-1A29D087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E748E-C0AD-477F-AF9C-A330FF44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F9CE3-2E5F-4805-9767-2F2C3CF1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76B-5E35-4DBA-8C9F-31DF9E23D0CE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5AC2F-41F9-4BD8-8E56-242C7D5E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62E12-C43B-4799-83F4-9ECD6BEC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19DC-51BC-48A0-843E-406AF0147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98D96-E2F6-4AE0-96F3-7656F6E8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904D94-9451-4FB7-A9B7-D092D59EA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9E71F-AEF4-41A4-8EAA-D3E5C3E0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76B-5E35-4DBA-8C9F-31DF9E23D0CE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D3731-DAA5-441D-A3FD-6B4FD6AD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5FD51-D2F8-4108-AE46-18A1993B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19DC-51BC-48A0-843E-406AF0147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8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CA7EB-C96E-46EF-BF5F-0034585D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5DC1B-869F-41B1-A240-4A3B02CC3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578A0-B84D-42ED-93C2-D6876AE90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F0040E-3CB7-4825-A060-D47B905C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76B-5E35-4DBA-8C9F-31DF9E23D0CE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7FCD30-A8DA-40A2-A3D0-C9CB27DE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03CD4-2697-46AE-9943-32B90088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19DC-51BC-48A0-843E-406AF0147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0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7C8E0-5AD7-4F20-B391-312B8BA5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54428-118C-422C-BDF8-68243ABF4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A3FB08-7DB1-41A9-9FDA-EDE2A548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18556A-E391-4442-885E-5113C8B8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A70F9F-49C0-44BE-876F-F61B9E9C2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4A7090-7550-4C23-B541-A4488FE7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76B-5E35-4DBA-8C9F-31DF9E23D0CE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2BFCE-E48C-4B2A-8D35-B57705A4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B6C051-712E-4DF1-B0CA-305D150F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19DC-51BC-48A0-843E-406AF0147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2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CA2FF-B588-4A2F-9C1E-4D3F4759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81F0B8-89A2-4170-A0AE-E284B2F3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76B-5E35-4DBA-8C9F-31DF9E23D0CE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E2769-9B6C-49FA-99B0-F4E2C70F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2F2E51-94EE-491E-8805-329DF908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19DC-51BC-48A0-843E-406AF0147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6809D1-FB82-4499-8527-77144FB8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76B-5E35-4DBA-8C9F-31DF9E23D0CE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C67071-C466-4D36-9520-42CFD679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412C4-7E37-4FB8-AAD6-BD8E08A2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19DC-51BC-48A0-843E-406AF0147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0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7B311-A17A-466C-B7A8-9FE70CE2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610F4-A30E-48C9-9011-1B5CA8944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B46AE0-3D9F-4F1A-84DE-20B3BB6FA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BA66C-3FBC-4AED-B7E9-F1D07676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76B-5E35-4DBA-8C9F-31DF9E23D0CE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C66D12-7DAF-465E-8925-E1B4B978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58225-A1F7-4621-8125-DDEA8992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19DC-51BC-48A0-843E-406AF0147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9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388EF-FF89-4F76-9BE3-3D1E2B4D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16635B-43FA-4696-86C1-69BE5B99C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1CD98B-E992-4620-A7EE-6E882B76B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65828-44F2-4BD3-BB4F-D1219110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76B-5E35-4DBA-8C9F-31DF9E23D0CE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8572B-45EB-421C-8B82-70BB3B68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A14BD-B86F-4FB1-A584-E41AA0AF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19DC-51BC-48A0-843E-406AF0147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1688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302321-89D0-4144-BD95-EB0EF991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6BE388-8766-4BED-AE1E-9598567A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F039F-C4F3-480E-8872-9BF505C0D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0876B-5E35-4DBA-8C9F-31DF9E23D0CE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D2237-E309-4559-A9D2-35B0DC93A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7402E-06F3-4186-BB39-3A915DF46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19DC-51BC-48A0-843E-406AF0147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1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CCEA6-2BB5-4128-B7FB-0CC25B82B7E2}"/>
              </a:ext>
            </a:extLst>
          </p:cNvPr>
          <p:cNvSpPr txBox="1"/>
          <p:nvPr/>
        </p:nvSpPr>
        <p:spPr>
          <a:xfrm>
            <a:off x="703091" y="3044279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시리얼 통신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0618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DDEE-0641-4DA4-8A33-88E23B64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883F7-0AA5-4B1A-9F65-003235156969}"/>
              </a:ext>
            </a:extLst>
          </p:cNvPr>
          <p:cNvSpPr txBox="1"/>
          <p:nvPr/>
        </p:nvSpPr>
        <p:spPr>
          <a:xfrm>
            <a:off x="687156" y="342900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포트 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1E5E8-D1CF-4510-B99F-DE4D6346B33F}"/>
              </a:ext>
            </a:extLst>
          </p:cNvPr>
          <p:cNvSpPr txBox="1"/>
          <p:nvPr/>
        </p:nvSpPr>
        <p:spPr>
          <a:xfrm>
            <a:off x="687156" y="3904512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$ ls /dev/</a:t>
            </a:r>
            <a:r>
              <a:rPr lang="en-US" altLang="ko-KR" sz="2000" dirty="0" err="1">
                <a:latin typeface="+mj-ea"/>
                <a:ea typeface="+mj-ea"/>
              </a:rPr>
              <a:t>ttyUSB</a:t>
            </a:r>
            <a:r>
              <a:rPr lang="en-US" altLang="ko-KR" sz="2000" dirty="0">
                <a:latin typeface="+mj-ea"/>
                <a:ea typeface="+mj-ea"/>
              </a:rPr>
              <a:t>*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FF102-85E6-47E8-8552-1915E8AB3408}"/>
              </a:ext>
            </a:extLst>
          </p:cNvPr>
          <p:cNvSpPr txBox="1"/>
          <p:nvPr/>
        </p:nvSpPr>
        <p:spPr>
          <a:xfrm>
            <a:off x="687156" y="5026123"/>
            <a:ext cx="690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+mj-ea"/>
                <a:ea typeface="+mj-ea"/>
              </a:rPr>
              <a:t>보드레이트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– </a:t>
            </a:r>
            <a:r>
              <a:rPr lang="ko-KR" altLang="en-US" sz="2400" dirty="0">
                <a:latin typeface="+mj-ea"/>
                <a:ea typeface="+mj-ea"/>
              </a:rPr>
              <a:t>통신할 장치 또는 프로세스끼리 </a:t>
            </a:r>
            <a:r>
              <a:rPr lang="ko-KR" altLang="en-US" sz="2400" dirty="0" err="1">
                <a:latin typeface="+mj-ea"/>
                <a:ea typeface="+mj-ea"/>
              </a:rPr>
              <a:t>맞춰주기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F0078-C294-4BE0-AAB6-268FB03C449A}"/>
              </a:ext>
            </a:extLst>
          </p:cNvPr>
          <p:cNvSpPr txBox="1"/>
          <p:nvPr/>
        </p:nvSpPr>
        <p:spPr>
          <a:xfrm>
            <a:off x="687156" y="1266488"/>
            <a:ext cx="296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+mj-ea"/>
                <a:ea typeface="+mj-ea"/>
              </a:rPr>
              <a:t>Usb</a:t>
            </a:r>
            <a:r>
              <a:rPr lang="en-US" altLang="ko-KR" sz="2400" dirty="0">
                <a:latin typeface="+mj-ea"/>
                <a:ea typeface="+mj-ea"/>
              </a:rPr>
              <a:t> permission </a:t>
            </a:r>
            <a:r>
              <a:rPr lang="ko-KR" altLang="en-US" sz="2400" dirty="0">
                <a:latin typeface="+mj-ea"/>
                <a:ea typeface="+mj-ea"/>
              </a:rPr>
              <a:t>얻기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92F903-8312-4B9B-AECB-5E6734B2E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673" y="1851044"/>
            <a:ext cx="47865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$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sudo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gpasswd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--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add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${USER}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dialout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4A6D4-CC5F-4DCE-956A-47ED380A4428}"/>
              </a:ext>
            </a:extLst>
          </p:cNvPr>
          <p:cNvSpPr txBox="1"/>
          <p:nvPr/>
        </p:nvSpPr>
        <p:spPr>
          <a:xfrm>
            <a:off x="687156" y="2321236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터미널 입력 후 </a:t>
            </a:r>
            <a:r>
              <a:rPr lang="ko-KR" altLang="en-US" sz="2000" dirty="0" err="1"/>
              <a:t>리부트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354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F1B52E-2FFF-4DE8-996B-31C2F8A7B36D}"/>
              </a:ext>
            </a:extLst>
          </p:cNvPr>
          <p:cNvCxnSpPr>
            <a:cxnSpLocks/>
          </p:cNvCxnSpPr>
          <p:nvPr/>
        </p:nvCxnSpPr>
        <p:spPr>
          <a:xfrm>
            <a:off x="83890" y="579111"/>
            <a:ext cx="1188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D6C270-8C89-4FED-BB2A-14EB30DA246A}"/>
              </a:ext>
            </a:extLst>
          </p:cNvPr>
          <p:cNvSpPr txBox="1"/>
          <p:nvPr/>
        </p:nvSpPr>
        <p:spPr>
          <a:xfrm>
            <a:off x="466531" y="783771"/>
            <a:ext cx="309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Consumer producer pattern</a:t>
            </a:r>
            <a:endParaRPr lang="ko-KR" altLang="en-US" dirty="0"/>
          </a:p>
        </p:txBody>
      </p:sp>
      <p:pic>
        <p:nvPicPr>
          <p:cNvPr id="4098" name="Picture 2" descr="생산자(Producer) 소비자(Consumer) 패턴">
            <a:extLst>
              <a:ext uri="{FF2B5EF4-FFF2-40B4-BE49-F238E27FC236}">
                <a16:creationId xmlns:a16="http://schemas.microsoft.com/office/drawing/2014/main" id="{09B6B4DD-989E-46AF-A539-EC5C0C7F8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95" y="2188871"/>
            <a:ext cx="6513809" cy="24802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3EDA56-66E3-4573-894B-4AD079DE6719}"/>
              </a:ext>
            </a:extLst>
          </p:cNvPr>
          <p:cNvSpPr txBox="1"/>
          <p:nvPr/>
        </p:nvSpPr>
        <p:spPr>
          <a:xfrm>
            <a:off x="592326" y="4349182"/>
            <a:ext cx="4493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Thread 1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수신 스레드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시리얼로부터 바이트를 받아 큐에 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55965-4EE4-4E01-83FE-AD22D1D80CDD}"/>
              </a:ext>
            </a:extLst>
          </p:cNvPr>
          <p:cNvSpPr txBox="1"/>
          <p:nvPr/>
        </p:nvSpPr>
        <p:spPr>
          <a:xfrm>
            <a:off x="8296498" y="5029467"/>
            <a:ext cx="34884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Thread 2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처리 스레드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큐에 들어있는 바이트를 처리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06C24B9-BA36-4AEE-A046-B8E14A837973}"/>
              </a:ext>
            </a:extLst>
          </p:cNvPr>
          <p:cNvCxnSpPr/>
          <p:nvPr/>
        </p:nvCxnSpPr>
        <p:spPr>
          <a:xfrm flipH="1">
            <a:off x="1442906" y="3296873"/>
            <a:ext cx="1396189" cy="98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18E604-E0B4-4033-BB4A-7F1B1752AEAC}"/>
              </a:ext>
            </a:extLst>
          </p:cNvPr>
          <p:cNvCxnSpPr>
            <a:cxnSpLocks/>
          </p:cNvCxnSpPr>
          <p:nvPr/>
        </p:nvCxnSpPr>
        <p:spPr>
          <a:xfrm>
            <a:off x="9127222" y="3577595"/>
            <a:ext cx="225682" cy="15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DAC7E5-C7BD-4ACF-91B7-E9EF1B044973}"/>
              </a:ext>
            </a:extLst>
          </p:cNvPr>
          <p:cNvSpPr txBox="1"/>
          <p:nvPr/>
        </p:nvSpPr>
        <p:spPr>
          <a:xfrm>
            <a:off x="151002" y="117446"/>
            <a:ext cx="2789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시리얼 통신 </a:t>
            </a:r>
            <a:r>
              <a:rPr lang="en-US" altLang="ko-KR" sz="2400" b="1" dirty="0"/>
              <a:t>- ROS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6B4C-6F09-4027-A876-41580048D15F}"/>
              </a:ext>
            </a:extLst>
          </p:cNvPr>
          <p:cNvSpPr txBox="1"/>
          <p:nvPr/>
        </p:nvSpPr>
        <p:spPr>
          <a:xfrm>
            <a:off x="592326" y="1576873"/>
            <a:ext cx="869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스레드를 사용한 </a:t>
            </a:r>
            <a:r>
              <a:rPr lang="en-US" altLang="ko-KR" dirty="0"/>
              <a:t>Consumer producer </a:t>
            </a:r>
            <a:r>
              <a:rPr lang="ko-KR" altLang="en-US" dirty="0"/>
              <a:t>패턴을 사용해 통신을 수신하고 처리한다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20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F1B52E-2FFF-4DE8-996B-31C2F8A7B36D}"/>
              </a:ext>
            </a:extLst>
          </p:cNvPr>
          <p:cNvCxnSpPr>
            <a:cxnSpLocks/>
          </p:cNvCxnSpPr>
          <p:nvPr/>
        </p:nvCxnSpPr>
        <p:spPr>
          <a:xfrm>
            <a:off x="83890" y="579111"/>
            <a:ext cx="1188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D6C270-8C89-4FED-BB2A-14EB30DA246A}"/>
              </a:ext>
            </a:extLst>
          </p:cNvPr>
          <p:cNvSpPr txBox="1"/>
          <p:nvPr/>
        </p:nvSpPr>
        <p:spPr>
          <a:xfrm>
            <a:off x="466531" y="78377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포트 열기</a:t>
            </a:r>
            <a:r>
              <a:rPr lang="en-US" altLang="ko-KR" dirty="0"/>
              <a:t>, </a:t>
            </a:r>
            <a:r>
              <a:rPr lang="ko-KR" altLang="en-US" dirty="0"/>
              <a:t>송수신하기 예제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6D2F5A-2CD1-4E22-ABC0-67A0E765885C}"/>
              </a:ext>
            </a:extLst>
          </p:cNvPr>
          <p:cNvSpPr txBox="1"/>
          <p:nvPr/>
        </p:nvSpPr>
        <p:spPr>
          <a:xfrm>
            <a:off x="6392412" y="3418729"/>
            <a:ext cx="5268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https://github.com/baekjongwook/jdk_stm.git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DB953C-2044-4519-97D3-D94B2A62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04" y="1357762"/>
            <a:ext cx="5121774" cy="5165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C7ECCC-5A0A-4011-BA11-B27C20BCE3B4}"/>
              </a:ext>
            </a:extLst>
          </p:cNvPr>
          <p:cNvSpPr txBox="1"/>
          <p:nvPr/>
        </p:nvSpPr>
        <p:spPr>
          <a:xfrm>
            <a:off x="6624930" y="4049594"/>
            <a:ext cx="5035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Consuer</a:t>
            </a:r>
            <a:r>
              <a:rPr lang="en-US" altLang="ko-KR" dirty="0"/>
              <a:t> producer </a:t>
            </a:r>
            <a:r>
              <a:rPr lang="ko-KR" altLang="en-US" dirty="0"/>
              <a:t>패턴을 사용하여 송수신하는 예제</a:t>
            </a:r>
            <a:r>
              <a:rPr lang="en-US" altLang="ko-KR" dirty="0"/>
              <a:t>. </a:t>
            </a:r>
            <a:r>
              <a:rPr lang="en-US" altLang="ko-KR" dirty="0" err="1"/>
              <a:t>Catkin_ws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ko-KR" altLang="en-US" dirty="0"/>
              <a:t>에 </a:t>
            </a:r>
            <a:r>
              <a:rPr lang="en-US" altLang="ko-KR" dirty="0"/>
              <a:t>git clone</a:t>
            </a:r>
            <a:r>
              <a:rPr lang="ko-KR" altLang="en-US" dirty="0"/>
              <a:t>하고 </a:t>
            </a:r>
            <a:r>
              <a:rPr lang="en-US" altLang="ko-KR" dirty="0"/>
              <a:t>cm</a:t>
            </a:r>
            <a:r>
              <a:rPr lang="ko-KR" altLang="en-US" dirty="0"/>
              <a:t>하여 실행해보자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앞서 언급한 </a:t>
            </a:r>
            <a:r>
              <a:rPr lang="ko-KR" altLang="en-US" dirty="0" err="1"/>
              <a:t>wjwwood</a:t>
            </a:r>
            <a:r>
              <a:rPr lang="ko-KR" altLang="en-US" dirty="0"/>
              <a:t>/</a:t>
            </a:r>
            <a:r>
              <a:rPr lang="ko-KR" altLang="en-US" dirty="0" err="1"/>
              <a:t>seria또한</a:t>
            </a:r>
            <a:r>
              <a:rPr lang="ko-KR" altLang="en-US" dirty="0"/>
              <a:t> </a:t>
            </a:r>
            <a:r>
              <a:rPr lang="en-US" altLang="ko-KR" dirty="0" err="1"/>
              <a:t>catkin_ws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ko-KR" altLang="en-US" dirty="0"/>
              <a:t>에 있어야한다</a:t>
            </a:r>
            <a:r>
              <a:rPr lang="en-US" altLang="ko-KR" dirty="0"/>
              <a:t>. </a:t>
            </a:r>
            <a:r>
              <a:rPr lang="ko-KR" altLang="en-US" dirty="0" err="1"/>
              <a:t>안그러면</a:t>
            </a:r>
            <a:r>
              <a:rPr lang="ko-KR" altLang="en-US" dirty="0"/>
              <a:t> 당연하지만 </a:t>
            </a:r>
            <a:r>
              <a:rPr lang="en-US" altLang="ko-KR" dirty="0"/>
              <a:t>cm</a:t>
            </a:r>
            <a:r>
              <a:rPr lang="ko-KR" altLang="en-US" dirty="0"/>
              <a:t>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주석 달려있으니 참고하기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54DD0-DEAE-48AF-B4D8-B7428B4EDFF6}"/>
              </a:ext>
            </a:extLst>
          </p:cNvPr>
          <p:cNvSpPr txBox="1"/>
          <p:nvPr/>
        </p:nvSpPr>
        <p:spPr>
          <a:xfrm>
            <a:off x="151002" y="117446"/>
            <a:ext cx="2789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시리얼 통신 </a:t>
            </a:r>
            <a:r>
              <a:rPr lang="en-US" altLang="ko-KR" sz="2400" b="1" dirty="0"/>
              <a:t>- ROS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297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F1B52E-2FFF-4DE8-996B-31C2F8A7B36D}"/>
              </a:ext>
            </a:extLst>
          </p:cNvPr>
          <p:cNvCxnSpPr>
            <a:cxnSpLocks/>
          </p:cNvCxnSpPr>
          <p:nvPr/>
        </p:nvCxnSpPr>
        <p:spPr>
          <a:xfrm>
            <a:off x="83890" y="579111"/>
            <a:ext cx="1188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D6C270-8C89-4FED-BB2A-14EB30DA246A}"/>
              </a:ext>
            </a:extLst>
          </p:cNvPr>
          <p:cNvSpPr txBox="1"/>
          <p:nvPr/>
        </p:nvSpPr>
        <p:spPr>
          <a:xfrm>
            <a:off x="466531" y="78377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포트 열기</a:t>
            </a:r>
            <a:r>
              <a:rPr lang="en-US" altLang="ko-KR" dirty="0"/>
              <a:t>, </a:t>
            </a:r>
            <a:r>
              <a:rPr lang="ko-KR" altLang="en-US" dirty="0"/>
              <a:t>송수신하기 예제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C7ECCC-5A0A-4011-BA11-B27C20BCE3B4}"/>
              </a:ext>
            </a:extLst>
          </p:cNvPr>
          <p:cNvSpPr txBox="1"/>
          <p:nvPr/>
        </p:nvSpPr>
        <p:spPr>
          <a:xfrm>
            <a:off x="6874297" y="3940536"/>
            <a:ext cx="4417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Node.h</a:t>
            </a:r>
            <a:r>
              <a:rPr lang="ko-KR" altLang="en-US" dirty="0"/>
              <a:t>파일에서 건드릴 부분 </a:t>
            </a:r>
            <a:r>
              <a:rPr lang="en-US" altLang="ko-KR" dirty="0"/>
              <a:t>: </a:t>
            </a:r>
            <a:r>
              <a:rPr lang="ko-KR" altLang="en-US" dirty="0" err="1"/>
              <a:t>보레이트</a:t>
            </a:r>
            <a:r>
              <a:rPr lang="en-US" altLang="ko-KR" dirty="0"/>
              <a:t>, </a:t>
            </a:r>
            <a:r>
              <a:rPr lang="ko-KR" altLang="en-US" dirty="0" err="1"/>
              <a:t>로스레이트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sz="1800" dirty="0">
                <a:latin typeface="+mj-ea"/>
                <a:ea typeface="+mj-ea"/>
              </a:rPr>
              <a:t>ls /dev/</a:t>
            </a:r>
            <a:r>
              <a:rPr lang="en-US" altLang="ko-KR" sz="1800" dirty="0" err="1">
                <a:latin typeface="+mj-ea"/>
                <a:ea typeface="+mj-ea"/>
              </a:rPr>
              <a:t>ttyUSB</a:t>
            </a:r>
            <a:r>
              <a:rPr lang="en-US" altLang="ko-KR" dirty="0">
                <a:latin typeface="+mj-ea"/>
                <a:ea typeface="+mj-ea"/>
              </a:rPr>
              <a:t>*</a:t>
            </a:r>
            <a:r>
              <a:rPr lang="ko-KR" altLang="en-US" dirty="0">
                <a:latin typeface="+mj-ea"/>
                <a:ea typeface="+mj-ea"/>
              </a:rPr>
              <a:t>로 포트 확인 후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이름 똑같이 맞춰주기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54DD0-DEAE-48AF-B4D8-B7428B4EDFF6}"/>
              </a:ext>
            </a:extLst>
          </p:cNvPr>
          <p:cNvSpPr txBox="1"/>
          <p:nvPr/>
        </p:nvSpPr>
        <p:spPr>
          <a:xfrm>
            <a:off x="151002" y="117446"/>
            <a:ext cx="2789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시리얼 통신 </a:t>
            </a:r>
            <a:r>
              <a:rPr lang="en-US" altLang="ko-KR" sz="2400" b="1" dirty="0"/>
              <a:t>- ROS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9EB97D-125E-83B9-246B-A97FD9F6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2" y="1659299"/>
            <a:ext cx="5781675" cy="4562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32F3C7-B143-68ED-7E3C-9787BA3D8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97" y="6278889"/>
            <a:ext cx="3203619" cy="3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3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F1B52E-2FFF-4DE8-996B-31C2F8A7B36D}"/>
              </a:ext>
            </a:extLst>
          </p:cNvPr>
          <p:cNvCxnSpPr>
            <a:cxnSpLocks/>
          </p:cNvCxnSpPr>
          <p:nvPr/>
        </p:nvCxnSpPr>
        <p:spPr>
          <a:xfrm>
            <a:off x="83890" y="579111"/>
            <a:ext cx="1188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D6C270-8C89-4FED-BB2A-14EB30DA246A}"/>
              </a:ext>
            </a:extLst>
          </p:cNvPr>
          <p:cNvSpPr txBox="1"/>
          <p:nvPr/>
        </p:nvSpPr>
        <p:spPr>
          <a:xfrm>
            <a:off x="466531" y="78377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포트 열기</a:t>
            </a:r>
            <a:r>
              <a:rPr lang="en-US" altLang="ko-KR" dirty="0"/>
              <a:t>, </a:t>
            </a:r>
            <a:r>
              <a:rPr lang="ko-KR" altLang="en-US" dirty="0"/>
              <a:t>송수신하기 예제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C7ECCC-5A0A-4011-BA11-B27C20BCE3B4}"/>
              </a:ext>
            </a:extLst>
          </p:cNvPr>
          <p:cNvSpPr txBox="1"/>
          <p:nvPr/>
        </p:nvSpPr>
        <p:spPr>
          <a:xfrm>
            <a:off x="6874297" y="3940536"/>
            <a:ext cx="471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패킷을 만드는 부분</a:t>
            </a:r>
            <a:endParaRPr lang="en-US" altLang="ko-KR" dirty="0"/>
          </a:p>
          <a:p>
            <a:r>
              <a:rPr lang="ko-KR" altLang="en-US" dirty="0"/>
              <a:t>패킷 예제로 </a:t>
            </a:r>
            <a:r>
              <a:rPr lang="en-US" altLang="ko-KR" dirty="0"/>
              <a:t>2</a:t>
            </a:r>
            <a:r>
              <a:rPr lang="ko-KR" altLang="en-US" dirty="0"/>
              <a:t>바이트 랜덤 난수를 생성한다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54DD0-DEAE-48AF-B4D8-B7428B4EDFF6}"/>
              </a:ext>
            </a:extLst>
          </p:cNvPr>
          <p:cNvSpPr txBox="1"/>
          <p:nvPr/>
        </p:nvSpPr>
        <p:spPr>
          <a:xfrm>
            <a:off x="151002" y="117446"/>
            <a:ext cx="2789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시리얼 통신 </a:t>
            </a:r>
            <a:r>
              <a:rPr lang="en-US" altLang="ko-KR" sz="2400" b="1" dirty="0"/>
              <a:t>- ROS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2ACDCD-A288-D322-6803-BF3DA13C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3" y="1420666"/>
            <a:ext cx="5200650" cy="51911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60F4B5E-1BF7-4B57-4C03-64F8A700AD0C}"/>
              </a:ext>
            </a:extLst>
          </p:cNvPr>
          <p:cNvSpPr/>
          <p:nvPr/>
        </p:nvSpPr>
        <p:spPr>
          <a:xfrm>
            <a:off x="1739619" y="5437334"/>
            <a:ext cx="3377665" cy="1174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5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F1B52E-2FFF-4DE8-996B-31C2F8A7B36D}"/>
              </a:ext>
            </a:extLst>
          </p:cNvPr>
          <p:cNvCxnSpPr>
            <a:cxnSpLocks/>
          </p:cNvCxnSpPr>
          <p:nvPr/>
        </p:nvCxnSpPr>
        <p:spPr>
          <a:xfrm>
            <a:off x="83890" y="579111"/>
            <a:ext cx="1188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D6C270-8C89-4FED-BB2A-14EB30DA246A}"/>
              </a:ext>
            </a:extLst>
          </p:cNvPr>
          <p:cNvSpPr txBox="1"/>
          <p:nvPr/>
        </p:nvSpPr>
        <p:spPr>
          <a:xfrm>
            <a:off x="466531" y="78377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포트 열기</a:t>
            </a:r>
            <a:r>
              <a:rPr lang="en-US" altLang="ko-KR" dirty="0"/>
              <a:t>, </a:t>
            </a:r>
            <a:r>
              <a:rPr lang="ko-KR" altLang="en-US" dirty="0"/>
              <a:t>송수신하기 예제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C7ECCC-5A0A-4011-BA11-B27C20BCE3B4}"/>
              </a:ext>
            </a:extLst>
          </p:cNvPr>
          <p:cNvSpPr txBox="1"/>
          <p:nvPr/>
        </p:nvSpPr>
        <p:spPr>
          <a:xfrm>
            <a:off x="6874297" y="3940536"/>
            <a:ext cx="4716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FSM </a:t>
            </a:r>
            <a:r>
              <a:rPr lang="ko-KR" altLang="en-US" dirty="0"/>
              <a:t>만드는 부분</a:t>
            </a:r>
            <a:endParaRPr lang="en-US" altLang="ko-KR" dirty="0"/>
          </a:p>
          <a:p>
            <a:r>
              <a:rPr lang="ko-KR" altLang="en-US" dirty="0"/>
              <a:t>패킷이 잘 들어왔는지 확인하는 알고리즘을 구현하면 됨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54DD0-DEAE-48AF-B4D8-B7428B4EDFF6}"/>
              </a:ext>
            </a:extLst>
          </p:cNvPr>
          <p:cNvSpPr txBox="1"/>
          <p:nvPr/>
        </p:nvSpPr>
        <p:spPr>
          <a:xfrm>
            <a:off x="151002" y="117446"/>
            <a:ext cx="2789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시리얼 통신 </a:t>
            </a:r>
            <a:r>
              <a:rPr lang="en-US" altLang="ko-KR" sz="2400" b="1" dirty="0"/>
              <a:t>- ROS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D667D3-2312-C29C-E130-301483A3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71" y="1357762"/>
            <a:ext cx="4421841" cy="51290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18BD46-1002-79C0-4C14-71F92FAFFCD0}"/>
              </a:ext>
            </a:extLst>
          </p:cNvPr>
          <p:cNvSpPr/>
          <p:nvPr/>
        </p:nvSpPr>
        <p:spPr>
          <a:xfrm>
            <a:off x="1773547" y="5104432"/>
            <a:ext cx="3377665" cy="289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18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F1B52E-2FFF-4DE8-996B-31C2F8A7B36D}"/>
              </a:ext>
            </a:extLst>
          </p:cNvPr>
          <p:cNvCxnSpPr>
            <a:cxnSpLocks/>
          </p:cNvCxnSpPr>
          <p:nvPr/>
        </p:nvCxnSpPr>
        <p:spPr>
          <a:xfrm>
            <a:off x="83890" y="579111"/>
            <a:ext cx="1188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254DD0-DEAE-48AF-B4D8-B7428B4EDFF6}"/>
              </a:ext>
            </a:extLst>
          </p:cNvPr>
          <p:cNvSpPr txBox="1"/>
          <p:nvPr/>
        </p:nvSpPr>
        <p:spPr>
          <a:xfrm>
            <a:off x="151002" y="117446"/>
            <a:ext cx="340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시리얼 통신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임베디드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8C369-1B26-4B6A-9DE3-8F54581D2E88}"/>
              </a:ext>
            </a:extLst>
          </p:cNvPr>
          <p:cNvSpPr txBox="1"/>
          <p:nvPr/>
        </p:nvSpPr>
        <p:spPr>
          <a:xfrm>
            <a:off x="1562922" y="3543215"/>
            <a:ext cx="8921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LL + DMA + Circular queue + IDLE interrupt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8649E-ED2C-4842-AE16-B174530E90BE}"/>
              </a:ext>
            </a:extLst>
          </p:cNvPr>
          <p:cNvSpPr txBox="1"/>
          <p:nvPr/>
        </p:nvSpPr>
        <p:spPr>
          <a:xfrm>
            <a:off x="2806485" y="1393670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HAL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F11F6-7AB7-4C49-8594-CC8E92DA1D5F}"/>
              </a:ext>
            </a:extLst>
          </p:cNvPr>
          <p:cNvSpPr txBox="1"/>
          <p:nvPr/>
        </p:nvSpPr>
        <p:spPr>
          <a:xfrm>
            <a:off x="3704488" y="1470614"/>
            <a:ext cx="608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STM</a:t>
            </a:r>
            <a:r>
              <a:rPr lang="ko-KR" altLang="en-US" dirty="0"/>
              <a:t>에서 제공하는 하드웨어 추상화 라이브러리</a:t>
            </a:r>
            <a:r>
              <a:rPr lang="en-US" altLang="ko-KR" dirty="0"/>
              <a:t>, </a:t>
            </a:r>
            <a:r>
              <a:rPr lang="ko-KR" altLang="en-US" dirty="0"/>
              <a:t>무겁다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C7DC1-E462-493A-87C7-48EB44DE6DE7}"/>
              </a:ext>
            </a:extLst>
          </p:cNvPr>
          <p:cNvSpPr txBox="1"/>
          <p:nvPr/>
        </p:nvSpPr>
        <p:spPr>
          <a:xfrm>
            <a:off x="1562922" y="4127990"/>
            <a:ext cx="935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HAL </a:t>
            </a:r>
            <a:r>
              <a:rPr lang="ko-KR" altLang="en-US" dirty="0"/>
              <a:t>대신 레지스터에 직접 접근하는 </a:t>
            </a:r>
            <a:r>
              <a:rPr lang="en-US" altLang="ko-KR" dirty="0"/>
              <a:t>LL</a:t>
            </a:r>
            <a:r>
              <a:rPr lang="ko-KR" altLang="en-US" dirty="0"/>
              <a:t>을 사용하고</a:t>
            </a:r>
            <a:r>
              <a:rPr lang="en-US" altLang="ko-KR" dirty="0"/>
              <a:t>, DMA.</a:t>
            </a:r>
            <a:r>
              <a:rPr lang="ko-KR" altLang="en-US" dirty="0"/>
              <a:t> </a:t>
            </a:r>
            <a:r>
              <a:rPr lang="ko-KR" altLang="en-US" dirty="0" err="1"/>
              <a:t>원형큐</a:t>
            </a:r>
            <a:r>
              <a:rPr lang="en-US" altLang="ko-KR" dirty="0"/>
              <a:t>, IDLE </a:t>
            </a:r>
            <a:r>
              <a:rPr lang="ko-KR" altLang="en-US" dirty="0"/>
              <a:t>인터럽트를 사용한 효율적인 방식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5946E7-6D4D-49ED-8BC0-E632EF2FC25D}"/>
              </a:ext>
            </a:extLst>
          </p:cNvPr>
          <p:cNvCxnSpPr/>
          <p:nvPr/>
        </p:nvCxnSpPr>
        <p:spPr>
          <a:xfrm>
            <a:off x="986074" y="2617236"/>
            <a:ext cx="10125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B332BF-1821-46BD-9794-41594EF69FB6}"/>
              </a:ext>
            </a:extLst>
          </p:cNvPr>
          <p:cNvSpPr txBox="1"/>
          <p:nvPr/>
        </p:nvSpPr>
        <p:spPr>
          <a:xfrm>
            <a:off x="2315253" y="6278889"/>
            <a:ext cx="7858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같이 제공한 RoboCup_Rescue_2021 </a:t>
            </a:r>
            <a:r>
              <a:rPr lang="en-US" altLang="ko-KR" dirty="0"/>
              <a:t>pdf </a:t>
            </a:r>
            <a:r>
              <a:rPr lang="ko-KR" altLang="en-US" dirty="0"/>
              <a:t>파일의 설명을 참고하자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01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F1B52E-2FFF-4DE8-996B-31C2F8A7B36D}"/>
              </a:ext>
            </a:extLst>
          </p:cNvPr>
          <p:cNvCxnSpPr>
            <a:cxnSpLocks/>
          </p:cNvCxnSpPr>
          <p:nvPr/>
        </p:nvCxnSpPr>
        <p:spPr>
          <a:xfrm>
            <a:off x="83890" y="579111"/>
            <a:ext cx="1188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254DD0-DEAE-48AF-B4D8-B7428B4EDFF6}"/>
              </a:ext>
            </a:extLst>
          </p:cNvPr>
          <p:cNvSpPr txBox="1"/>
          <p:nvPr/>
        </p:nvSpPr>
        <p:spPr>
          <a:xfrm>
            <a:off x="151002" y="117446"/>
            <a:ext cx="340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시리얼 통신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임베디드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06B53E-5183-4E4C-8CDA-A7C47BF60154}"/>
              </a:ext>
            </a:extLst>
          </p:cNvPr>
          <p:cNvSpPr txBox="1"/>
          <p:nvPr/>
        </p:nvSpPr>
        <p:spPr>
          <a:xfrm>
            <a:off x="885038" y="3045204"/>
            <a:ext cx="10284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여기서는 </a:t>
            </a:r>
            <a:r>
              <a:rPr lang="en-US" altLang="ko-KR" sz="1800" b="1" dirty="0"/>
              <a:t>LL + DMA + Circular queue + IDLE interrupt</a:t>
            </a:r>
            <a:endParaRPr lang="ko-KR" altLang="en-US" sz="1800" b="1" dirty="0"/>
          </a:p>
          <a:p>
            <a:r>
              <a:rPr lang="ko-KR" altLang="en-US" dirty="0"/>
              <a:t>방식을 사용해 </a:t>
            </a:r>
            <a:r>
              <a:rPr lang="en-US" altLang="ko-KR" dirty="0"/>
              <a:t>USART3</a:t>
            </a:r>
            <a:r>
              <a:rPr lang="ko-KR" altLang="en-US" dirty="0"/>
              <a:t>를 사용하는 방법을 설명한다</a:t>
            </a:r>
            <a:r>
              <a:rPr lang="en-US" altLang="ko-KR" dirty="0"/>
              <a:t>. USART</a:t>
            </a:r>
            <a:r>
              <a:rPr lang="ko-KR" altLang="en-US" dirty="0"/>
              <a:t>번호는 자유롭게 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B81EC9-1F55-4CDA-B814-C4DE6F778B8F}"/>
              </a:ext>
            </a:extLst>
          </p:cNvPr>
          <p:cNvSpPr txBox="1"/>
          <p:nvPr/>
        </p:nvSpPr>
        <p:spPr>
          <a:xfrm>
            <a:off x="998290" y="459695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https://github.com/jinkim31/KIRC2021_MotorController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525A4-28FE-445E-9EBA-7FB1E81075D0}"/>
              </a:ext>
            </a:extLst>
          </p:cNvPr>
          <p:cNvSpPr txBox="1"/>
          <p:nvPr/>
        </p:nvSpPr>
        <p:spPr>
          <a:xfrm>
            <a:off x="998290" y="4966283"/>
            <a:ext cx="513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 실제 대회에 사용한 </a:t>
            </a:r>
            <a:r>
              <a:rPr lang="en-US" altLang="ko-KR" dirty="0" err="1"/>
              <a:t>stm</a:t>
            </a:r>
            <a:r>
              <a:rPr lang="ko-KR" altLang="en-US" dirty="0"/>
              <a:t>코드를 확인하자</a:t>
            </a:r>
          </a:p>
        </p:txBody>
      </p:sp>
    </p:spTree>
    <p:extLst>
      <p:ext uri="{BB962C8B-B14F-4D97-AF65-F5344CB8AC3E}">
        <p14:creationId xmlns:p14="http://schemas.microsoft.com/office/powerpoint/2010/main" val="379278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F1B52E-2FFF-4DE8-996B-31C2F8A7B36D}"/>
              </a:ext>
            </a:extLst>
          </p:cNvPr>
          <p:cNvCxnSpPr>
            <a:cxnSpLocks/>
          </p:cNvCxnSpPr>
          <p:nvPr/>
        </p:nvCxnSpPr>
        <p:spPr>
          <a:xfrm>
            <a:off x="83890" y="579111"/>
            <a:ext cx="1188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254DD0-DEAE-48AF-B4D8-B7428B4EDFF6}"/>
              </a:ext>
            </a:extLst>
          </p:cNvPr>
          <p:cNvSpPr txBox="1"/>
          <p:nvPr/>
        </p:nvSpPr>
        <p:spPr>
          <a:xfrm>
            <a:off x="151002" y="117446"/>
            <a:ext cx="340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시리얼 통신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임베디드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FE660-F70A-4076-A10D-DE55FC3D405D}"/>
              </a:ext>
            </a:extLst>
          </p:cNvPr>
          <p:cNvSpPr txBox="1"/>
          <p:nvPr/>
        </p:nvSpPr>
        <p:spPr>
          <a:xfrm>
            <a:off x="234892" y="4247564"/>
            <a:ext cx="109979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CUBEMX </a:t>
            </a:r>
            <a:r>
              <a:rPr lang="ko-KR" altLang="en-US" sz="1200" b="1" dirty="0" err="1"/>
              <a:t>Pinout</a:t>
            </a:r>
            <a:r>
              <a:rPr lang="ko-KR" altLang="en-US" sz="1200" b="1" dirty="0"/>
              <a:t> &amp; </a:t>
            </a:r>
            <a:r>
              <a:rPr lang="ko-KR" altLang="en-US" sz="1200" b="1" dirty="0" err="1"/>
              <a:t>Configuration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USARTn</a:t>
            </a:r>
            <a:r>
              <a:rPr lang="ko-KR" altLang="en-US" sz="1200" b="1" dirty="0"/>
              <a:t>에서</a:t>
            </a:r>
          </a:p>
          <a:p>
            <a:r>
              <a:rPr lang="ko-KR" altLang="en-US" sz="1200" dirty="0"/>
              <a:t>1. </a:t>
            </a:r>
            <a:r>
              <a:rPr lang="ko-KR" altLang="en-US" sz="1200" dirty="0" err="1"/>
              <a:t>Mode</a:t>
            </a:r>
            <a:r>
              <a:rPr lang="ko-KR" altLang="en-US" sz="1200" dirty="0"/>
              <a:t> : </a:t>
            </a:r>
            <a:r>
              <a:rPr lang="ko-KR" altLang="en-US" sz="1200" dirty="0" err="1"/>
              <a:t>Asynchronous</a:t>
            </a:r>
            <a:endParaRPr lang="ko-KR" altLang="en-US" sz="1200" dirty="0"/>
          </a:p>
          <a:p>
            <a:r>
              <a:rPr lang="ko-KR" altLang="en-US" sz="1200" dirty="0"/>
              <a:t>2. DMA </a:t>
            </a:r>
            <a:r>
              <a:rPr lang="ko-KR" altLang="en-US" sz="1200" dirty="0" err="1"/>
              <a:t>settings</a:t>
            </a:r>
            <a:endParaRPr lang="ko-KR" altLang="en-US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-</a:t>
            </a:r>
            <a:r>
              <a:rPr lang="ko-KR" altLang="en-US" sz="1200" dirty="0" err="1"/>
              <a:t>Add</a:t>
            </a:r>
            <a:endParaRPr lang="ko-KR" altLang="en-US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-</a:t>
            </a:r>
            <a:r>
              <a:rPr lang="ko-KR" altLang="en-US" sz="1200" dirty="0" err="1"/>
              <a:t>Mode:Circular</a:t>
            </a:r>
            <a:endParaRPr lang="ko-KR" altLang="en-US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-</a:t>
            </a:r>
            <a:r>
              <a:rPr lang="ko-KR" altLang="en-US" sz="1200" dirty="0" err="1"/>
              <a:t>Stream칸에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DMAx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x을</a:t>
            </a:r>
            <a:r>
              <a:rPr lang="ko-KR" altLang="en-US" sz="1200" dirty="0"/>
              <a:t> 기억해 놓고 </a:t>
            </a:r>
            <a:r>
              <a:rPr lang="ko-KR" altLang="en-US" sz="1200" dirty="0" err="1"/>
              <a:t>메인문</a:t>
            </a:r>
            <a:r>
              <a:rPr lang="ko-KR" altLang="en-US" sz="1200" dirty="0"/>
              <a:t> 코드에 사용하기 (여기서는 DMA1 </a:t>
            </a:r>
            <a:r>
              <a:rPr lang="ko-KR" altLang="en-US" sz="1200" dirty="0" err="1"/>
              <a:t>Stream</a:t>
            </a:r>
            <a:r>
              <a:rPr lang="ko-KR" altLang="en-US" sz="1200" dirty="0"/>
              <a:t> 1으로 나옴)</a:t>
            </a:r>
          </a:p>
          <a:p>
            <a:r>
              <a:rPr lang="ko-KR" altLang="en-US" sz="1200" dirty="0"/>
              <a:t>3. NVIC </a:t>
            </a:r>
            <a:r>
              <a:rPr lang="ko-KR" altLang="en-US" sz="1200" dirty="0" err="1"/>
              <a:t>Settings</a:t>
            </a:r>
            <a:endParaRPr lang="ko-KR" altLang="en-US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-USART </a:t>
            </a:r>
            <a:r>
              <a:rPr lang="ko-KR" altLang="en-US" sz="1200" dirty="0" err="1"/>
              <a:t>global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interrupt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Check</a:t>
            </a:r>
            <a:endParaRPr lang="ko-KR" altLang="en-US" sz="1200" dirty="0"/>
          </a:p>
          <a:p>
            <a:r>
              <a:rPr lang="ko-KR" altLang="en-US" sz="1200" dirty="0"/>
              <a:t>4.Parameter </a:t>
            </a:r>
            <a:r>
              <a:rPr lang="ko-KR" altLang="en-US" sz="1200" dirty="0" err="1"/>
              <a:t>Settings</a:t>
            </a:r>
            <a:endParaRPr lang="ko-KR" altLang="en-US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-</a:t>
            </a:r>
            <a:r>
              <a:rPr lang="ko-KR" altLang="en-US" sz="1200" dirty="0" err="1"/>
              <a:t>Baud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930D6A-1594-48CC-8DF2-8945EC15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535" y="1184993"/>
            <a:ext cx="2832298" cy="22440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537D2C-1EA1-4C0D-AD14-568A9238C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67" y="1184993"/>
            <a:ext cx="2340420" cy="20967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2EF99F-545F-40E0-8E47-8A3F9DC54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587" y="1126517"/>
            <a:ext cx="3720617" cy="19651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FF3600-55C8-4149-9F28-A03DCFC7F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204" y="1205276"/>
            <a:ext cx="2818004" cy="18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37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F1B52E-2FFF-4DE8-996B-31C2F8A7B36D}"/>
              </a:ext>
            </a:extLst>
          </p:cNvPr>
          <p:cNvCxnSpPr>
            <a:cxnSpLocks/>
          </p:cNvCxnSpPr>
          <p:nvPr/>
        </p:nvCxnSpPr>
        <p:spPr>
          <a:xfrm>
            <a:off x="83890" y="579111"/>
            <a:ext cx="1188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254DD0-DEAE-48AF-B4D8-B7428B4EDFF6}"/>
              </a:ext>
            </a:extLst>
          </p:cNvPr>
          <p:cNvSpPr txBox="1"/>
          <p:nvPr/>
        </p:nvSpPr>
        <p:spPr>
          <a:xfrm>
            <a:off x="151002" y="117446"/>
            <a:ext cx="340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시리얼 통신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임베디드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FE660-F70A-4076-A10D-DE55FC3D405D}"/>
              </a:ext>
            </a:extLst>
          </p:cNvPr>
          <p:cNvSpPr txBox="1"/>
          <p:nvPr/>
        </p:nvSpPr>
        <p:spPr>
          <a:xfrm>
            <a:off x="151002" y="5408317"/>
            <a:ext cx="10997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200" b="1" dirty="0"/>
          </a:p>
          <a:p>
            <a:r>
              <a:rPr lang="ko-KR" altLang="en-US" sz="1200" b="1" dirty="0"/>
              <a:t>CUBEMX Project </a:t>
            </a:r>
            <a:r>
              <a:rPr lang="ko-KR" altLang="en-US" sz="1200" b="1" dirty="0" err="1"/>
              <a:t>Manager에서</a:t>
            </a:r>
            <a:endParaRPr lang="ko-KR" altLang="en-US" sz="1200" b="1" dirty="0"/>
          </a:p>
          <a:p>
            <a:r>
              <a:rPr lang="ko-KR" altLang="en-US" sz="1200" dirty="0"/>
              <a:t>1. Advanced </a:t>
            </a:r>
            <a:r>
              <a:rPr lang="ko-KR" altLang="en-US" sz="1200" dirty="0" err="1"/>
              <a:t>settings</a:t>
            </a:r>
            <a:r>
              <a:rPr lang="ko-KR" altLang="en-US" sz="1200" dirty="0"/>
              <a:t> -&gt; USART : LL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A2FD51-251A-4A4C-89E4-E533F343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97" y="803352"/>
            <a:ext cx="6182288" cy="37907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31BC978-47A6-4F62-BCC5-5CD424E75715}"/>
              </a:ext>
            </a:extLst>
          </p:cNvPr>
          <p:cNvSpPr/>
          <p:nvPr/>
        </p:nvSpPr>
        <p:spPr>
          <a:xfrm>
            <a:off x="4043494" y="1568741"/>
            <a:ext cx="536895" cy="159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0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CCEA6-2BB5-4128-B7FB-0CC25B82B7E2}"/>
              </a:ext>
            </a:extLst>
          </p:cNvPr>
          <p:cNvSpPr txBox="1"/>
          <p:nvPr/>
        </p:nvSpPr>
        <p:spPr>
          <a:xfrm>
            <a:off x="151002" y="11744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목차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F1B52E-2FFF-4DE8-996B-31C2F8A7B36D}"/>
              </a:ext>
            </a:extLst>
          </p:cNvPr>
          <p:cNvCxnSpPr>
            <a:cxnSpLocks/>
          </p:cNvCxnSpPr>
          <p:nvPr/>
        </p:nvCxnSpPr>
        <p:spPr>
          <a:xfrm>
            <a:off x="83890" y="579111"/>
            <a:ext cx="1188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7C2F06-81C1-4C8A-A282-68F93260BA60}"/>
              </a:ext>
            </a:extLst>
          </p:cNvPr>
          <p:cNvSpPr txBox="1"/>
          <p:nvPr/>
        </p:nvSpPr>
        <p:spPr>
          <a:xfrm>
            <a:off x="391720" y="1226297"/>
            <a:ext cx="3754554" cy="5145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b="1" dirty="0"/>
              <a:t>GitHub</a:t>
            </a:r>
            <a:r>
              <a:rPr lang="ko-KR" altLang="en-US" sz="2400" b="1" dirty="0"/>
              <a:t>에서 소스 받기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b="1" dirty="0"/>
              <a:t>IDE</a:t>
            </a:r>
            <a:r>
              <a:rPr lang="ko-KR" altLang="en-US" sz="2400" b="1" dirty="0"/>
              <a:t>추천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b="1" dirty="0"/>
              <a:t>시리얼 통신 </a:t>
            </a:r>
            <a:r>
              <a:rPr lang="en-US" altLang="ko-KR" sz="2400" b="1" dirty="0"/>
              <a:t>- ROS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b="1" dirty="0"/>
              <a:t>시리얼 통신</a:t>
            </a:r>
            <a:r>
              <a:rPr lang="en-US" altLang="ko-KR" sz="2400" b="1" dirty="0"/>
              <a:t> - </a:t>
            </a:r>
            <a:r>
              <a:rPr lang="ko-KR" altLang="en-US" sz="2400" b="1" dirty="0"/>
              <a:t>임베디드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b="1" dirty="0"/>
              <a:t>네트워크설계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b="1" dirty="0"/>
              <a:t>패킷 설계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b="1" dirty="0"/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398157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CCEA6-2BB5-4128-B7FB-0CC25B82B7E2}"/>
              </a:ext>
            </a:extLst>
          </p:cNvPr>
          <p:cNvSpPr txBox="1"/>
          <p:nvPr/>
        </p:nvSpPr>
        <p:spPr>
          <a:xfrm>
            <a:off x="151002" y="117446"/>
            <a:ext cx="3292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GitHub</a:t>
            </a:r>
            <a:r>
              <a:rPr lang="ko-KR" altLang="en-US" sz="2400" b="1" dirty="0"/>
              <a:t>에서 소스 받기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F1B52E-2FFF-4DE8-996B-31C2F8A7B36D}"/>
              </a:ext>
            </a:extLst>
          </p:cNvPr>
          <p:cNvCxnSpPr>
            <a:cxnSpLocks/>
          </p:cNvCxnSpPr>
          <p:nvPr/>
        </p:nvCxnSpPr>
        <p:spPr>
          <a:xfrm>
            <a:off x="83890" y="579111"/>
            <a:ext cx="1188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2FE79FB-59FB-43D3-B3A5-ACD1C881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4" y="948497"/>
            <a:ext cx="5687735" cy="5499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CE91A08-2510-47DD-9C20-2E8012A83A07}"/>
              </a:ext>
            </a:extLst>
          </p:cNvPr>
          <p:cNvSpPr/>
          <p:nvPr/>
        </p:nvSpPr>
        <p:spPr>
          <a:xfrm>
            <a:off x="1568741" y="3095538"/>
            <a:ext cx="2357307" cy="1929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B5FAF9-12A0-44D1-B125-3AC3C9F8DFB9}"/>
              </a:ext>
            </a:extLst>
          </p:cNvPr>
          <p:cNvSpPr txBox="1"/>
          <p:nvPr/>
        </p:nvSpPr>
        <p:spPr>
          <a:xfrm>
            <a:off x="6521570" y="3499578"/>
            <a:ext cx="22043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$ </a:t>
            </a:r>
            <a:r>
              <a:rPr lang="ko-KR" altLang="en-US" sz="1400" dirty="0" err="1"/>
              <a:t>cd</a:t>
            </a:r>
            <a:r>
              <a:rPr lang="ko-KR" altLang="en-US" sz="1400" dirty="0"/>
              <a:t> </a:t>
            </a:r>
            <a:r>
              <a:rPr lang="en-US" altLang="ko-KR" sz="1400" dirty="0"/>
              <a:t>[</a:t>
            </a:r>
            <a:r>
              <a:rPr lang="ko-KR" altLang="en-US" sz="1400" dirty="0"/>
              <a:t>원하는 경로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D9D7A8-08E6-4E01-B192-0DD991B31EB6}"/>
              </a:ext>
            </a:extLst>
          </p:cNvPr>
          <p:cNvSpPr txBox="1"/>
          <p:nvPr/>
        </p:nvSpPr>
        <p:spPr>
          <a:xfrm>
            <a:off x="6521570" y="3814460"/>
            <a:ext cx="68230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$ </a:t>
            </a:r>
            <a:r>
              <a:rPr lang="ko-KR" altLang="en-US" sz="1400" b="1" dirty="0" err="1"/>
              <a:t>git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clone</a:t>
            </a:r>
            <a:r>
              <a:rPr lang="ko-KR" altLang="en-US" sz="1400" b="1" dirty="0"/>
              <a:t> </a:t>
            </a:r>
            <a:r>
              <a:rPr lang="ko-KR" altLang="en-US" sz="1400" dirty="0"/>
              <a:t>https://github.com/drsrinathsridhar/GRANSAC.git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716BB-E715-44A2-9E88-6C79AA399230}"/>
              </a:ext>
            </a:extLst>
          </p:cNvPr>
          <p:cNvSpPr txBox="1"/>
          <p:nvPr/>
        </p:nvSpPr>
        <p:spPr>
          <a:xfrm>
            <a:off x="6521570" y="1854679"/>
            <a:ext cx="5376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많이 쓰는 </a:t>
            </a:r>
            <a:r>
              <a:rPr lang="en-US" altLang="ko-KR" dirty="0"/>
              <a:t>GRANSAC</a:t>
            </a:r>
            <a:r>
              <a:rPr lang="ko-KR" altLang="en-US" dirty="0"/>
              <a:t>을 예로 들어보자 빨간색으로 표시된 부분을 복사한 뒤 </a:t>
            </a:r>
            <a:r>
              <a:rPr lang="en-US" altLang="ko-KR" dirty="0"/>
              <a:t>git clone [</a:t>
            </a:r>
            <a:r>
              <a:rPr lang="ko-KR" altLang="en-US" dirty="0"/>
              <a:t>붙여넣기</a:t>
            </a:r>
            <a:r>
              <a:rPr lang="en-US" altLang="ko-KR" dirty="0"/>
              <a:t>]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소스를 받아올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67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그룹 129"/>
          <p:cNvGrpSpPr/>
          <p:nvPr/>
        </p:nvGrpSpPr>
        <p:grpSpPr>
          <a:xfrm>
            <a:off x="162467" y="361010"/>
            <a:ext cx="11864605" cy="6077889"/>
            <a:chOff x="162467" y="361010"/>
            <a:chExt cx="11864605" cy="6077889"/>
          </a:xfrm>
        </p:grpSpPr>
        <p:sp>
          <p:nvSpPr>
            <p:cNvPr id="2" name="직사각형 1"/>
            <p:cNvSpPr/>
            <p:nvPr/>
          </p:nvSpPr>
          <p:spPr>
            <a:xfrm>
              <a:off x="162467" y="361010"/>
              <a:ext cx="9253901" cy="6077889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9CB66CA-2A10-472B-834E-BFE7A3B40E4A}"/>
                </a:ext>
              </a:extLst>
            </p:cNvPr>
            <p:cNvSpPr/>
            <p:nvPr/>
          </p:nvSpPr>
          <p:spPr>
            <a:xfrm>
              <a:off x="162468" y="361011"/>
              <a:ext cx="1729715" cy="58651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kern="12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ROBOT</a:t>
              </a:r>
              <a:endParaRPr lang="ko-KR" sz="14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82BABC8-98FC-49B5-81D0-C97C55EA4E2F}"/>
                </a:ext>
              </a:extLst>
            </p:cNvPr>
            <p:cNvSpPr/>
            <p:nvPr/>
          </p:nvSpPr>
          <p:spPr>
            <a:xfrm>
              <a:off x="10234341" y="362136"/>
              <a:ext cx="1792730" cy="586515"/>
            </a:xfrm>
            <a:prstGeom prst="rect">
              <a:avLst/>
            </a:prstGeom>
            <a:solidFill>
              <a:srgbClr val="FFCA22"/>
            </a:solidFill>
            <a:ln>
              <a:solidFill>
                <a:srgbClr val="FFCA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kern="12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Operator</a:t>
              </a:r>
              <a:endParaRPr lang="ko-KR" sz="20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9CB66CA-2A10-472B-834E-BFE7A3B40E4A}"/>
                </a:ext>
              </a:extLst>
            </p:cNvPr>
            <p:cNvSpPr/>
            <p:nvPr/>
          </p:nvSpPr>
          <p:spPr>
            <a:xfrm>
              <a:off x="301612" y="1127705"/>
              <a:ext cx="1482057" cy="488922"/>
            </a:xfrm>
            <a:prstGeom prst="rect">
              <a:avLst/>
            </a:prstGeom>
            <a:solidFill>
              <a:srgbClr val="F4AF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Camera 1</a:t>
              </a:r>
              <a:endParaRPr lang="ko-KR" sz="20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9CB66CA-2A10-472B-834E-BFE7A3B40E4A}"/>
                </a:ext>
              </a:extLst>
            </p:cNvPr>
            <p:cNvSpPr/>
            <p:nvPr/>
          </p:nvSpPr>
          <p:spPr>
            <a:xfrm>
              <a:off x="301612" y="1705548"/>
              <a:ext cx="1482057" cy="488922"/>
            </a:xfrm>
            <a:prstGeom prst="rect">
              <a:avLst/>
            </a:prstGeom>
            <a:solidFill>
              <a:srgbClr val="F4AF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Camera 2</a:t>
              </a:r>
              <a:endParaRPr lang="ko-KR" sz="20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9CB66CA-2A10-472B-834E-BFE7A3B40E4A}"/>
                </a:ext>
              </a:extLst>
            </p:cNvPr>
            <p:cNvSpPr/>
            <p:nvPr/>
          </p:nvSpPr>
          <p:spPr>
            <a:xfrm>
              <a:off x="301612" y="2283391"/>
              <a:ext cx="1482057" cy="488922"/>
            </a:xfrm>
            <a:prstGeom prst="rect">
              <a:avLst/>
            </a:prstGeom>
            <a:solidFill>
              <a:srgbClr val="F4AF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Camera 3</a:t>
              </a:r>
              <a:endParaRPr lang="ko-KR" sz="20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9CB66CA-2A10-472B-834E-BFE7A3B40E4A}"/>
                </a:ext>
              </a:extLst>
            </p:cNvPr>
            <p:cNvSpPr/>
            <p:nvPr/>
          </p:nvSpPr>
          <p:spPr>
            <a:xfrm>
              <a:off x="301612" y="2861234"/>
              <a:ext cx="1482057" cy="488922"/>
            </a:xfrm>
            <a:prstGeom prst="rect">
              <a:avLst/>
            </a:prstGeom>
            <a:solidFill>
              <a:srgbClr val="F4AF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Camera 4</a:t>
              </a:r>
              <a:endParaRPr lang="ko-KR" sz="20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 flipH="1">
              <a:off x="2241554" y="3594617"/>
              <a:ext cx="288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241554" y="1362642"/>
              <a:ext cx="0" cy="22392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endCxn id="26" idx="3"/>
            </p:cNvCxnSpPr>
            <p:nvPr/>
          </p:nvCxnSpPr>
          <p:spPr>
            <a:xfrm flipH="1">
              <a:off x="1783669" y="1372166"/>
              <a:ext cx="45788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1783669" y="1950009"/>
              <a:ext cx="45788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1783669" y="2529318"/>
              <a:ext cx="45788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1783669" y="3105695"/>
              <a:ext cx="45788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55">
              <a:extLst>
                <a:ext uri="{FF2B5EF4-FFF2-40B4-BE49-F238E27FC236}">
                  <a16:creationId xmlns:a16="http://schemas.microsoft.com/office/drawing/2014/main" id="{E2E6DC94-4A5F-44C5-8969-B8F8FC74B97F}"/>
                </a:ext>
              </a:extLst>
            </p:cNvPr>
            <p:cNvSpPr txBox="1"/>
            <p:nvPr/>
          </p:nvSpPr>
          <p:spPr>
            <a:xfrm>
              <a:off x="2162214" y="1233576"/>
              <a:ext cx="606892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USB</a:t>
              </a:r>
              <a:endParaRPr lang="ko-KR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55">
              <a:extLst>
                <a:ext uri="{FF2B5EF4-FFF2-40B4-BE49-F238E27FC236}">
                  <a16:creationId xmlns:a16="http://schemas.microsoft.com/office/drawing/2014/main" id="{E2E6DC94-4A5F-44C5-8969-B8F8FC74B97F}"/>
                </a:ext>
              </a:extLst>
            </p:cNvPr>
            <p:cNvSpPr txBox="1"/>
            <p:nvPr/>
          </p:nvSpPr>
          <p:spPr>
            <a:xfrm>
              <a:off x="2162214" y="1810236"/>
              <a:ext cx="606892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USB</a:t>
              </a:r>
              <a:endParaRPr lang="ko-KR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55">
              <a:extLst>
                <a:ext uri="{FF2B5EF4-FFF2-40B4-BE49-F238E27FC236}">
                  <a16:creationId xmlns:a16="http://schemas.microsoft.com/office/drawing/2014/main" id="{E2E6DC94-4A5F-44C5-8969-B8F8FC74B97F}"/>
                </a:ext>
              </a:extLst>
            </p:cNvPr>
            <p:cNvSpPr txBox="1"/>
            <p:nvPr/>
          </p:nvSpPr>
          <p:spPr>
            <a:xfrm>
              <a:off x="2162214" y="2390315"/>
              <a:ext cx="606892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USB</a:t>
              </a:r>
              <a:endParaRPr lang="ko-KR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55">
              <a:extLst>
                <a:ext uri="{FF2B5EF4-FFF2-40B4-BE49-F238E27FC236}">
                  <a16:creationId xmlns:a16="http://schemas.microsoft.com/office/drawing/2014/main" id="{E2E6DC94-4A5F-44C5-8969-B8F8FC74B97F}"/>
                </a:ext>
              </a:extLst>
            </p:cNvPr>
            <p:cNvSpPr txBox="1"/>
            <p:nvPr/>
          </p:nvSpPr>
          <p:spPr>
            <a:xfrm>
              <a:off x="2162214" y="2968895"/>
              <a:ext cx="606892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USB</a:t>
              </a:r>
              <a:endParaRPr lang="ko-KR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290" y="4498255"/>
              <a:ext cx="3642346" cy="1152039"/>
            </a:xfrm>
            <a:prstGeom prst="rect">
              <a:avLst/>
            </a:prstGeom>
          </p:spPr>
        </p:pic>
        <p:cxnSp>
          <p:nvCxnSpPr>
            <p:cNvPr id="51" name="직선 연결선 50"/>
            <p:cNvCxnSpPr/>
            <p:nvPr/>
          </p:nvCxnSpPr>
          <p:spPr>
            <a:xfrm>
              <a:off x="4317079" y="3877089"/>
              <a:ext cx="0" cy="21384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3270582" y="4124083"/>
              <a:ext cx="105431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9CB66CA-2A10-472B-834E-BFE7A3B40E4A}"/>
                </a:ext>
              </a:extLst>
            </p:cNvPr>
            <p:cNvSpPr/>
            <p:nvPr/>
          </p:nvSpPr>
          <p:spPr>
            <a:xfrm>
              <a:off x="7524775" y="3615237"/>
              <a:ext cx="1544493" cy="394022"/>
            </a:xfrm>
            <a:prstGeom prst="rect">
              <a:avLst/>
            </a:prstGeom>
            <a:solidFill>
              <a:srgbClr val="CACAC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Circuit</a:t>
              </a:r>
              <a:endParaRPr lang="ko-KR" sz="20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9CB66CA-2A10-472B-834E-BFE7A3B40E4A}"/>
                </a:ext>
              </a:extLst>
            </p:cNvPr>
            <p:cNvSpPr/>
            <p:nvPr/>
          </p:nvSpPr>
          <p:spPr>
            <a:xfrm>
              <a:off x="7604150" y="3694612"/>
              <a:ext cx="1544493" cy="394022"/>
            </a:xfrm>
            <a:prstGeom prst="rect">
              <a:avLst/>
            </a:prstGeom>
            <a:solidFill>
              <a:srgbClr val="CACAC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Circuit</a:t>
              </a:r>
              <a:endParaRPr lang="ko-KR" sz="20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9CB66CA-2A10-472B-834E-BFE7A3B40E4A}"/>
                </a:ext>
              </a:extLst>
            </p:cNvPr>
            <p:cNvSpPr/>
            <p:nvPr/>
          </p:nvSpPr>
          <p:spPr>
            <a:xfrm>
              <a:off x="7683525" y="3773987"/>
              <a:ext cx="1544493" cy="394022"/>
            </a:xfrm>
            <a:prstGeom prst="rect">
              <a:avLst/>
            </a:prstGeom>
            <a:solidFill>
              <a:srgbClr val="CACAC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Actuator</a:t>
              </a:r>
              <a:endParaRPr lang="ko-KR" sz="20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 flipH="1" flipV="1">
              <a:off x="7024680" y="3814335"/>
              <a:ext cx="5000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 flipV="1">
              <a:off x="7104055" y="3886616"/>
              <a:ext cx="5000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 flipV="1">
              <a:off x="7183430" y="3970998"/>
              <a:ext cx="5000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>
              <a:off x="4324900" y="3887635"/>
              <a:ext cx="53985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4324900" y="4541685"/>
              <a:ext cx="53985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4324900" y="5370360"/>
              <a:ext cx="53985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9CB66CA-2A10-472B-834E-BFE7A3B40E4A}"/>
                </a:ext>
              </a:extLst>
            </p:cNvPr>
            <p:cNvSpPr/>
            <p:nvPr/>
          </p:nvSpPr>
          <p:spPr>
            <a:xfrm>
              <a:off x="4706009" y="4298408"/>
              <a:ext cx="3705789" cy="488922"/>
            </a:xfrm>
            <a:prstGeom prst="rect">
              <a:avLst/>
            </a:prstGeom>
            <a:solidFill>
              <a:srgbClr val="CACAC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Circuit</a:t>
              </a:r>
              <a:endParaRPr lang="ko-KR" sz="20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9CB66CA-2A10-472B-834E-BFE7A3B40E4A}"/>
                </a:ext>
              </a:extLst>
            </p:cNvPr>
            <p:cNvSpPr/>
            <p:nvPr/>
          </p:nvSpPr>
          <p:spPr>
            <a:xfrm>
              <a:off x="4785384" y="4377783"/>
              <a:ext cx="3705789" cy="488922"/>
            </a:xfrm>
            <a:prstGeom prst="rect">
              <a:avLst/>
            </a:prstGeom>
            <a:solidFill>
              <a:srgbClr val="CACAC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Circuit</a:t>
              </a:r>
              <a:endParaRPr lang="ko-KR" sz="20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CB66CA-2A10-472B-834E-BFE7A3B40E4A}"/>
                </a:ext>
              </a:extLst>
            </p:cNvPr>
            <p:cNvSpPr/>
            <p:nvPr/>
          </p:nvSpPr>
          <p:spPr>
            <a:xfrm>
              <a:off x="4864759" y="4457158"/>
              <a:ext cx="3705789" cy="488922"/>
            </a:xfrm>
            <a:prstGeom prst="rect">
              <a:avLst/>
            </a:prstGeom>
            <a:solidFill>
              <a:srgbClr val="CACAC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Smart Actuator (</a:t>
              </a:r>
              <a:r>
                <a:rPr lang="en-US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DYNAMIXEL</a:t>
              </a:r>
              <a:r>
                <a:rPr lang="en-US" altLang="ko-KR" sz="20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4706009" y="3634645"/>
              <a:ext cx="2602159" cy="488922"/>
              <a:chOff x="5157540" y="4053745"/>
              <a:chExt cx="2602159" cy="48892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9CB66CA-2A10-472B-834E-BFE7A3B40E4A}"/>
                  </a:ext>
                </a:extLst>
              </p:cNvPr>
              <p:cNvSpPr/>
              <p:nvPr/>
            </p:nvSpPr>
            <p:spPr>
              <a:xfrm>
                <a:off x="5157540" y="4053745"/>
                <a:ext cx="2602159" cy="488922"/>
              </a:xfrm>
              <a:prstGeom prst="rect">
                <a:avLst/>
              </a:prstGeom>
              <a:solidFill>
                <a:srgbClr val="94B9E6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20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Circuit</a:t>
                </a:r>
                <a:endParaRPr lang="ko-KR" sz="20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118666" y="4067374"/>
                <a:ext cx="1572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▪  DC to DC convertor</a:t>
                </a:r>
              </a:p>
              <a:p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▪  SSR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9CB66CA-2A10-472B-834E-BFE7A3B40E4A}"/>
                </a:ext>
              </a:extLst>
            </p:cNvPr>
            <p:cNvSpPr/>
            <p:nvPr/>
          </p:nvSpPr>
          <p:spPr>
            <a:xfrm>
              <a:off x="4706010" y="5104222"/>
              <a:ext cx="1365180" cy="488922"/>
            </a:xfrm>
            <a:prstGeom prst="rect">
              <a:avLst/>
            </a:prstGeom>
            <a:solidFill>
              <a:srgbClr val="F4AF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LiDAR</a:t>
              </a:r>
              <a:endParaRPr lang="ko-KR" sz="20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55">
              <a:extLst>
                <a:ext uri="{FF2B5EF4-FFF2-40B4-BE49-F238E27FC236}">
                  <a16:creationId xmlns:a16="http://schemas.microsoft.com/office/drawing/2014/main" id="{E2E6DC94-4A5F-44C5-8969-B8F8FC74B97F}"/>
                </a:ext>
              </a:extLst>
            </p:cNvPr>
            <p:cNvSpPr txBox="1"/>
            <p:nvPr/>
          </p:nvSpPr>
          <p:spPr>
            <a:xfrm>
              <a:off x="3312509" y="4225159"/>
              <a:ext cx="606892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RS485</a:t>
              </a:r>
              <a:endParaRPr lang="ko-KR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3280107" y="3839078"/>
              <a:ext cx="0" cy="28448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4324900" y="6007628"/>
              <a:ext cx="53985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9CB66CA-2A10-472B-834E-BFE7A3B40E4A}"/>
                </a:ext>
              </a:extLst>
            </p:cNvPr>
            <p:cNvSpPr/>
            <p:nvPr/>
          </p:nvSpPr>
          <p:spPr>
            <a:xfrm>
              <a:off x="4706010" y="5751286"/>
              <a:ext cx="1365180" cy="488922"/>
            </a:xfrm>
            <a:prstGeom prst="rect">
              <a:avLst/>
            </a:prstGeom>
            <a:solidFill>
              <a:srgbClr val="F4AF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Sensors</a:t>
              </a:r>
              <a:endParaRPr lang="ko-KR" sz="20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3280107" y="3065667"/>
              <a:ext cx="0" cy="28448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9CB66CA-2A10-472B-834E-BFE7A3B40E4A}"/>
                </a:ext>
              </a:extLst>
            </p:cNvPr>
            <p:cNvSpPr/>
            <p:nvPr/>
          </p:nvSpPr>
          <p:spPr>
            <a:xfrm>
              <a:off x="2529554" y="3350156"/>
              <a:ext cx="1482057" cy="488922"/>
            </a:xfrm>
            <a:prstGeom prst="rect">
              <a:avLst/>
            </a:prstGeom>
            <a:solidFill>
              <a:srgbClr val="91A6D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Mini PC</a:t>
              </a:r>
              <a:endParaRPr lang="ko-KR" sz="20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 flipH="1">
              <a:off x="3270582" y="3074950"/>
              <a:ext cx="105431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4323429" y="2597207"/>
              <a:ext cx="0" cy="48348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55">
              <a:extLst>
                <a:ext uri="{FF2B5EF4-FFF2-40B4-BE49-F238E27FC236}">
                  <a16:creationId xmlns:a16="http://schemas.microsoft.com/office/drawing/2014/main" id="{E2E6DC94-4A5F-44C5-8969-B8F8FC74B97F}"/>
                </a:ext>
              </a:extLst>
            </p:cNvPr>
            <p:cNvSpPr txBox="1"/>
            <p:nvPr/>
          </p:nvSpPr>
          <p:spPr>
            <a:xfrm>
              <a:off x="4277275" y="2824437"/>
              <a:ext cx="606892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LAN</a:t>
              </a:r>
              <a:endParaRPr lang="ko-KR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9CB66CA-2A10-472B-834E-BFE7A3B40E4A}"/>
                </a:ext>
              </a:extLst>
            </p:cNvPr>
            <p:cNvSpPr/>
            <p:nvPr/>
          </p:nvSpPr>
          <p:spPr>
            <a:xfrm>
              <a:off x="10389677" y="2765278"/>
              <a:ext cx="1482057" cy="793993"/>
            </a:xfrm>
            <a:prstGeom prst="rect">
              <a:avLst/>
            </a:prstGeom>
            <a:solidFill>
              <a:srgbClr val="FED57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</a:pPr>
              <a:r>
                <a:rPr lang="en-US" altLang="ko-KR" sz="20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Wi-Fi</a:t>
              </a:r>
            </a:p>
            <a:p>
              <a:pPr algn="ctr" latinLnBrk="1">
                <a:lnSpc>
                  <a:spcPct val="107000"/>
                </a:lnSpc>
              </a:pPr>
              <a:r>
                <a:rPr lang="en-US" altLang="ko-KR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Router</a:t>
              </a:r>
              <a:endParaRPr lang="ko-KR" sz="20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0234342" y="361010"/>
              <a:ext cx="1792730" cy="6077889"/>
            </a:xfrm>
            <a:prstGeom prst="rect">
              <a:avLst/>
            </a:prstGeom>
            <a:noFill/>
            <a:ln w="38100">
              <a:solidFill>
                <a:srgbClr val="FFCA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9CB66CA-2A10-472B-834E-BFE7A3B40E4A}"/>
                </a:ext>
              </a:extLst>
            </p:cNvPr>
            <p:cNvSpPr/>
            <p:nvPr/>
          </p:nvSpPr>
          <p:spPr>
            <a:xfrm>
              <a:off x="10389677" y="1398855"/>
              <a:ext cx="1482057" cy="793993"/>
            </a:xfrm>
            <a:prstGeom prst="rect">
              <a:avLst/>
            </a:prstGeom>
            <a:solidFill>
              <a:srgbClr val="C6EA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</a:pPr>
              <a:r>
                <a:rPr lang="en-US" altLang="ko-KR" sz="20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AP</a:t>
              </a:r>
            </a:p>
            <a:p>
              <a:pPr algn="ctr" latinLnBrk="1">
                <a:lnSpc>
                  <a:spcPct val="107000"/>
                </a:lnSpc>
              </a:pPr>
              <a:r>
                <a:rPr lang="en-US" altLang="ko-KR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bridge</a:t>
              </a:r>
              <a:endParaRPr lang="ko-KR" sz="20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9CB66CA-2A10-472B-834E-BFE7A3B40E4A}"/>
                </a:ext>
              </a:extLst>
            </p:cNvPr>
            <p:cNvSpPr/>
            <p:nvPr/>
          </p:nvSpPr>
          <p:spPr>
            <a:xfrm>
              <a:off x="10389677" y="4131701"/>
              <a:ext cx="1482057" cy="488922"/>
            </a:xfrm>
            <a:prstGeom prst="rect">
              <a:avLst/>
            </a:prstGeom>
            <a:solidFill>
              <a:srgbClr val="91A6D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20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Personal PC</a:t>
              </a:r>
              <a:endParaRPr lang="ko-KR" sz="20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9CB66CA-2A10-472B-834E-BFE7A3B40E4A}"/>
                </a:ext>
              </a:extLst>
            </p:cNvPr>
            <p:cNvSpPr/>
            <p:nvPr/>
          </p:nvSpPr>
          <p:spPr>
            <a:xfrm>
              <a:off x="10389677" y="5194701"/>
              <a:ext cx="1482057" cy="793993"/>
            </a:xfrm>
            <a:prstGeom prst="rect">
              <a:avLst/>
            </a:prstGeom>
            <a:solidFill>
              <a:srgbClr val="B3E8EB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</a:pPr>
              <a:r>
                <a:rPr lang="en-US" altLang="ko-KR" sz="20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Dual</a:t>
              </a:r>
            </a:p>
            <a:p>
              <a:pPr algn="ctr" latinLnBrk="1">
                <a:lnSpc>
                  <a:spcPct val="107000"/>
                </a:lnSpc>
              </a:pPr>
              <a:r>
                <a:rPr lang="en-US" altLang="ko-KR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Shock4</a:t>
              </a:r>
              <a:endParaRPr lang="ko-KR" sz="20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4327382" y="1696637"/>
              <a:ext cx="0" cy="3407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>
              <a:off x="4335204" y="1703470"/>
              <a:ext cx="6054473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CB66CA-2A10-472B-834E-BFE7A3B40E4A}"/>
                </a:ext>
              </a:extLst>
            </p:cNvPr>
            <p:cNvSpPr/>
            <p:nvPr/>
          </p:nvSpPr>
          <p:spPr>
            <a:xfrm>
              <a:off x="3576050" y="1865128"/>
              <a:ext cx="1482057" cy="793993"/>
            </a:xfrm>
            <a:prstGeom prst="rect">
              <a:avLst/>
            </a:prstGeom>
            <a:solidFill>
              <a:srgbClr val="C6EA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</a:pPr>
              <a:r>
                <a:rPr lang="en-US" altLang="ko-KR" sz="200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AP</a:t>
              </a:r>
            </a:p>
            <a:p>
              <a:pPr algn="ctr" latinLnBrk="1">
                <a:lnSpc>
                  <a:spcPct val="107000"/>
                </a:lnSpc>
              </a:pPr>
              <a:r>
                <a:rPr lang="en-US" altLang="ko-KR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bridge</a:t>
              </a:r>
              <a:endParaRPr lang="ko-KR" sz="20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9995439" y="1940795"/>
              <a:ext cx="0" cy="340766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H="1">
              <a:off x="9995466" y="1950009"/>
              <a:ext cx="394213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H="1">
              <a:off x="5060488" y="2281561"/>
              <a:ext cx="4942800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55">
              <a:extLst>
                <a:ext uri="{FF2B5EF4-FFF2-40B4-BE49-F238E27FC236}">
                  <a16:creationId xmlns:a16="http://schemas.microsoft.com/office/drawing/2014/main" id="{E2E6DC94-4A5F-44C5-8969-B8F8FC74B97F}"/>
                </a:ext>
              </a:extLst>
            </p:cNvPr>
            <p:cNvSpPr txBox="1"/>
            <p:nvPr/>
          </p:nvSpPr>
          <p:spPr>
            <a:xfrm>
              <a:off x="7259051" y="2326664"/>
              <a:ext cx="606892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WiFi</a:t>
              </a:r>
              <a:endParaRPr lang="ko-KR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14" name="직선 연결선 113"/>
            <p:cNvCxnSpPr>
              <a:stCxn id="92" idx="2"/>
              <a:endCxn id="90" idx="0"/>
            </p:cNvCxnSpPr>
            <p:nvPr/>
          </p:nvCxnSpPr>
          <p:spPr>
            <a:xfrm>
              <a:off x="11130706" y="2192848"/>
              <a:ext cx="0" cy="5724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>
              <a:stCxn id="90" idx="2"/>
              <a:endCxn id="94" idx="0"/>
            </p:cNvCxnSpPr>
            <p:nvPr/>
          </p:nvCxnSpPr>
          <p:spPr>
            <a:xfrm>
              <a:off x="11130706" y="3559271"/>
              <a:ext cx="0" cy="5724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>
              <a:stCxn id="94" idx="2"/>
              <a:endCxn id="95" idx="0"/>
            </p:cNvCxnSpPr>
            <p:nvPr/>
          </p:nvCxnSpPr>
          <p:spPr>
            <a:xfrm>
              <a:off x="11130706" y="4620623"/>
              <a:ext cx="0" cy="5740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55">
              <a:extLst>
                <a:ext uri="{FF2B5EF4-FFF2-40B4-BE49-F238E27FC236}">
                  <a16:creationId xmlns:a16="http://schemas.microsoft.com/office/drawing/2014/main" id="{E2E6DC94-4A5F-44C5-8969-B8F8FC74B97F}"/>
                </a:ext>
              </a:extLst>
            </p:cNvPr>
            <p:cNvSpPr txBox="1"/>
            <p:nvPr/>
          </p:nvSpPr>
          <p:spPr>
            <a:xfrm>
              <a:off x="11102163" y="2340756"/>
              <a:ext cx="606892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LAN</a:t>
              </a:r>
              <a:endParaRPr lang="ko-KR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55">
              <a:extLst>
                <a:ext uri="{FF2B5EF4-FFF2-40B4-BE49-F238E27FC236}">
                  <a16:creationId xmlns:a16="http://schemas.microsoft.com/office/drawing/2014/main" id="{E2E6DC94-4A5F-44C5-8969-B8F8FC74B97F}"/>
                </a:ext>
              </a:extLst>
            </p:cNvPr>
            <p:cNvSpPr txBox="1"/>
            <p:nvPr/>
          </p:nvSpPr>
          <p:spPr>
            <a:xfrm>
              <a:off x="11102163" y="3703137"/>
              <a:ext cx="606892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LAN</a:t>
              </a:r>
              <a:endParaRPr lang="ko-KR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7" name="TextBox 55">
              <a:extLst>
                <a:ext uri="{FF2B5EF4-FFF2-40B4-BE49-F238E27FC236}">
                  <a16:creationId xmlns:a16="http://schemas.microsoft.com/office/drawing/2014/main" id="{E2E6DC94-4A5F-44C5-8969-B8F8FC74B97F}"/>
                </a:ext>
              </a:extLst>
            </p:cNvPr>
            <p:cNvSpPr txBox="1"/>
            <p:nvPr/>
          </p:nvSpPr>
          <p:spPr>
            <a:xfrm>
              <a:off x="11102163" y="4764171"/>
              <a:ext cx="606892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USB</a:t>
              </a:r>
              <a:endParaRPr lang="ko-KR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516812-52FD-FBF9-5E66-0FAD00AA332C}"/>
              </a:ext>
            </a:extLst>
          </p:cNvPr>
          <p:cNvSpPr/>
          <p:nvPr/>
        </p:nvSpPr>
        <p:spPr>
          <a:xfrm>
            <a:off x="4215382" y="3559271"/>
            <a:ext cx="5122591" cy="1430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93F9C-4062-9FF8-9F92-AFA28BBD2FAD}"/>
              </a:ext>
            </a:extLst>
          </p:cNvPr>
          <p:cNvSpPr txBox="1"/>
          <p:nvPr/>
        </p:nvSpPr>
        <p:spPr>
          <a:xfrm>
            <a:off x="6007088" y="312795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시리얼 통신</a:t>
            </a:r>
          </a:p>
        </p:txBody>
      </p:sp>
    </p:spTree>
    <p:extLst>
      <p:ext uri="{BB962C8B-B14F-4D97-AF65-F5344CB8AC3E}">
        <p14:creationId xmlns:p14="http://schemas.microsoft.com/office/powerpoint/2010/main" val="29530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BB32C2-63FA-C90F-A06E-543004DEC3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90" y="1411480"/>
            <a:ext cx="3828431" cy="42233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8961680-85A3-D3E9-AE59-A7AC3C612E92}"/>
              </a:ext>
            </a:extLst>
          </p:cNvPr>
          <p:cNvSpPr/>
          <p:nvPr/>
        </p:nvSpPr>
        <p:spPr>
          <a:xfrm>
            <a:off x="4585407" y="2439596"/>
            <a:ext cx="2812332" cy="3343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CD2771-E5B6-DE91-2E51-7E01024304DB}"/>
              </a:ext>
            </a:extLst>
          </p:cNvPr>
          <p:cNvSpPr/>
          <p:nvPr/>
        </p:nvSpPr>
        <p:spPr>
          <a:xfrm>
            <a:off x="4585407" y="1411481"/>
            <a:ext cx="2812332" cy="102811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139BB-40B7-66CA-6224-2789E87E9A9C}"/>
              </a:ext>
            </a:extLst>
          </p:cNvPr>
          <p:cNvSpPr txBox="1"/>
          <p:nvPr/>
        </p:nvSpPr>
        <p:spPr>
          <a:xfrm>
            <a:off x="5479586" y="1033202"/>
            <a:ext cx="10239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노드 분리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8E1D037-0B25-43B5-23A5-1FD15C2CC8E1}"/>
              </a:ext>
            </a:extLst>
          </p:cNvPr>
          <p:cNvSpPr/>
          <p:nvPr/>
        </p:nvSpPr>
        <p:spPr>
          <a:xfrm flipV="1">
            <a:off x="7612941" y="1925539"/>
            <a:ext cx="438778" cy="70338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9684F6A-A52E-637D-F24A-9327EB5C3330}"/>
              </a:ext>
            </a:extLst>
          </p:cNvPr>
          <p:cNvSpPr/>
          <p:nvPr/>
        </p:nvSpPr>
        <p:spPr>
          <a:xfrm flipV="1">
            <a:off x="7612941" y="4288577"/>
            <a:ext cx="438778" cy="70338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90FD72-1867-57D5-826B-956DF76EE9B7}"/>
              </a:ext>
            </a:extLst>
          </p:cNvPr>
          <p:cNvSpPr txBox="1"/>
          <p:nvPr/>
        </p:nvSpPr>
        <p:spPr>
          <a:xfrm>
            <a:off x="8266921" y="1791431"/>
            <a:ext cx="1373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PC &lt;-&gt; STM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9B5591-3BFF-5BE9-5D2A-E6D24636163F}"/>
              </a:ext>
            </a:extLst>
          </p:cNvPr>
          <p:cNvSpPr txBox="1"/>
          <p:nvPr/>
        </p:nvSpPr>
        <p:spPr>
          <a:xfrm>
            <a:off x="8266921" y="4119300"/>
            <a:ext cx="1373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PC &lt;-&gt; DXL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07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2B0FB2-9CC7-0C47-7E62-03100F638856}"/>
              </a:ext>
            </a:extLst>
          </p:cNvPr>
          <p:cNvSpPr txBox="1"/>
          <p:nvPr/>
        </p:nvSpPr>
        <p:spPr>
          <a:xfrm>
            <a:off x="3142622" y="1020232"/>
            <a:ext cx="5906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시리얼</a:t>
            </a:r>
            <a:r>
              <a:rPr lang="en-US" altLang="ko-KR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통신 라이브러리 종류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6A618-BD53-E2DF-75C4-5EEF36D2AA01}"/>
              </a:ext>
            </a:extLst>
          </p:cNvPr>
          <p:cNvSpPr txBox="1"/>
          <p:nvPr/>
        </p:nvSpPr>
        <p:spPr>
          <a:xfrm>
            <a:off x="945971" y="3078139"/>
            <a:ext cx="28055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QSerialPort</a:t>
            </a:r>
            <a:endParaRPr lang="ko-KR" altLang="en-US" sz="1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Qt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프레임워크 위에서 동작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Qt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최적화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16ms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정도 딜레이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휴머노이드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팀 사용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640D2-D75D-9764-ECFE-D3A99B45242D}"/>
              </a:ext>
            </a:extLst>
          </p:cNvPr>
          <p:cNvSpPr txBox="1"/>
          <p:nvPr/>
        </p:nvSpPr>
        <p:spPr>
          <a:xfrm>
            <a:off x="4125112" y="2788236"/>
            <a:ext cx="33335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wjwwoodSerial</a:t>
            </a: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빠름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표준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c++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오픈소스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종속성 없음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Catkin make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지원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ros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바로 사용 가능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C18A11-6529-9248-6B0F-55F6B5C06D2E}"/>
              </a:ext>
            </a:extLst>
          </p:cNvPr>
          <p:cNvSpPr txBox="1"/>
          <p:nvPr/>
        </p:nvSpPr>
        <p:spPr>
          <a:xfrm>
            <a:off x="7306408" y="2524142"/>
            <a:ext cx="45795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DynamixelSDK</a:t>
            </a: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빠름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표준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c++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오픈소스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종속성 없음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Catkin make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지원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ros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바로 사용 가능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다이나믹셀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통신 최적화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패킷 자동 생성 알고리즘 탑재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간결화 매우 유리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395305-DA5F-9490-482D-2A701A73FF1E}"/>
              </a:ext>
            </a:extLst>
          </p:cNvPr>
          <p:cNvSpPr/>
          <p:nvPr/>
        </p:nvSpPr>
        <p:spPr>
          <a:xfrm>
            <a:off x="4255414" y="2461959"/>
            <a:ext cx="3072936" cy="29608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12F3A-C83C-D3D9-045A-6D4EEA804161}"/>
              </a:ext>
            </a:extLst>
          </p:cNvPr>
          <p:cNvSpPr txBox="1"/>
          <p:nvPr/>
        </p:nvSpPr>
        <p:spPr>
          <a:xfrm>
            <a:off x="4576187" y="5561338"/>
            <a:ext cx="2276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PC - STM</a:t>
            </a: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3C7540-6DE2-41F0-0A73-7F9CB669E730}"/>
              </a:ext>
            </a:extLst>
          </p:cNvPr>
          <p:cNvSpPr/>
          <p:nvPr/>
        </p:nvSpPr>
        <p:spPr>
          <a:xfrm>
            <a:off x="7458652" y="2461958"/>
            <a:ext cx="4287871" cy="2960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DED1B-F578-0638-8BD0-560BAB58D3A7}"/>
              </a:ext>
            </a:extLst>
          </p:cNvPr>
          <p:cNvSpPr txBox="1"/>
          <p:nvPr/>
        </p:nvSpPr>
        <p:spPr>
          <a:xfrm>
            <a:off x="8464193" y="5561338"/>
            <a:ext cx="2276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PC - DXL</a:t>
            </a: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66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F1B52E-2FFF-4DE8-996B-31C2F8A7B36D}"/>
              </a:ext>
            </a:extLst>
          </p:cNvPr>
          <p:cNvCxnSpPr>
            <a:cxnSpLocks/>
          </p:cNvCxnSpPr>
          <p:nvPr/>
        </p:nvCxnSpPr>
        <p:spPr>
          <a:xfrm>
            <a:off x="83890" y="579111"/>
            <a:ext cx="1188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B85AC6-0E93-4898-8CAF-456AB792F286}"/>
              </a:ext>
            </a:extLst>
          </p:cNvPr>
          <p:cNvSpPr txBox="1"/>
          <p:nvPr/>
        </p:nvSpPr>
        <p:spPr>
          <a:xfrm>
            <a:off x="333570" y="85611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https://github.com/wjwwood/serial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FDD98-FB15-4CFF-864F-F55380882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14" y="1324946"/>
            <a:ext cx="5141992" cy="52624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27B195-C4D8-46D6-9C85-FEAC0BB4216A}"/>
              </a:ext>
            </a:extLst>
          </p:cNvPr>
          <p:cNvSpPr txBox="1"/>
          <p:nvPr/>
        </p:nvSpPr>
        <p:spPr>
          <a:xfrm>
            <a:off x="6431124" y="1791478"/>
            <a:ext cx="500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 </a:t>
            </a:r>
            <a:r>
              <a:rPr lang="ko-KR" altLang="en-US" dirty="0" err="1"/>
              <a:t>받아오기</a:t>
            </a:r>
            <a:r>
              <a:rPr lang="en-US" altLang="ko-KR" dirty="0"/>
              <a:t>. ROS </a:t>
            </a:r>
            <a:r>
              <a:rPr lang="ko-KR" altLang="en-US" dirty="0"/>
              <a:t>패키지이므로 다음과 같이 </a:t>
            </a:r>
            <a:r>
              <a:rPr lang="en-US" altLang="ko-KR" dirty="0"/>
              <a:t>catkin </a:t>
            </a:r>
            <a:r>
              <a:rPr lang="ko-KR" altLang="en-US" dirty="0"/>
              <a:t>워크스페이스에 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651D7D-F5AD-4CFF-BC26-4287223DA354}"/>
              </a:ext>
            </a:extLst>
          </p:cNvPr>
          <p:cNvSpPr txBox="1"/>
          <p:nvPr/>
        </p:nvSpPr>
        <p:spPr>
          <a:xfrm>
            <a:off x="6431124" y="3461110"/>
            <a:ext cx="22043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$ </a:t>
            </a:r>
            <a:r>
              <a:rPr lang="ko-KR" altLang="en-US" sz="1400" dirty="0" err="1"/>
              <a:t>cd</a:t>
            </a:r>
            <a:r>
              <a:rPr lang="ko-KR" altLang="en-US" sz="1400" dirty="0"/>
              <a:t> </a:t>
            </a:r>
            <a:r>
              <a:rPr lang="en-US" altLang="ko-KR" sz="1400" dirty="0"/>
              <a:t>./</a:t>
            </a:r>
            <a:r>
              <a:rPr lang="en-US" altLang="ko-KR" sz="1400" dirty="0" err="1"/>
              <a:t>catkin_ws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src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144B17-E991-44C2-8A87-51000EE9B347}"/>
              </a:ext>
            </a:extLst>
          </p:cNvPr>
          <p:cNvSpPr txBox="1"/>
          <p:nvPr/>
        </p:nvSpPr>
        <p:spPr>
          <a:xfrm>
            <a:off x="6431124" y="3775992"/>
            <a:ext cx="5236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$ </a:t>
            </a:r>
            <a:r>
              <a:rPr lang="ko-KR" altLang="en-US" sz="1400" dirty="0" err="1"/>
              <a:t>git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clone</a:t>
            </a:r>
            <a:r>
              <a:rPr lang="ko-KR" altLang="en-US" sz="1400" dirty="0"/>
              <a:t> </a:t>
            </a:r>
            <a:r>
              <a:rPr lang="en-US" altLang="ko-KR" sz="1400" dirty="0"/>
              <a:t>https://github.com/wjwwood/serial.git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BC034-03E8-4723-88DF-DAA8175C359C}"/>
              </a:ext>
            </a:extLst>
          </p:cNvPr>
          <p:cNvSpPr txBox="1"/>
          <p:nvPr/>
        </p:nvSpPr>
        <p:spPr>
          <a:xfrm>
            <a:off x="6431124" y="4083769"/>
            <a:ext cx="5236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$ cm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4BE529-5AAB-472E-A5C4-427A2229D3ED}"/>
              </a:ext>
            </a:extLst>
          </p:cNvPr>
          <p:cNvSpPr txBox="1"/>
          <p:nvPr/>
        </p:nvSpPr>
        <p:spPr>
          <a:xfrm>
            <a:off x="151002" y="117446"/>
            <a:ext cx="2789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시리얼 통신 </a:t>
            </a:r>
            <a:r>
              <a:rPr lang="en-US" altLang="ko-KR" sz="2400" b="1" dirty="0"/>
              <a:t>- ROS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81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F1B52E-2FFF-4DE8-996B-31C2F8A7B36D}"/>
              </a:ext>
            </a:extLst>
          </p:cNvPr>
          <p:cNvCxnSpPr>
            <a:cxnSpLocks/>
          </p:cNvCxnSpPr>
          <p:nvPr/>
        </p:nvCxnSpPr>
        <p:spPr>
          <a:xfrm>
            <a:off x="83890" y="579111"/>
            <a:ext cx="1188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C7783C-EEB9-4A8E-9B82-D2E2D4F0B0BB}"/>
              </a:ext>
            </a:extLst>
          </p:cNvPr>
          <p:cNvSpPr txBox="1"/>
          <p:nvPr/>
        </p:nvSpPr>
        <p:spPr>
          <a:xfrm>
            <a:off x="258531" y="783771"/>
            <a:ext cx="232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Cmakelist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F5457C-8A77-4351-BEFC-57C9A8F45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1" y="1444595"/>
            <a:ext cx="4956853" cy="54134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086DBD-92A4-4013-B8C8-90C9C25F4A98}"/>
              </a:ext>
            </a:extLst>
          </p:cNvPr>
          <p:cNvSpPr/>
          <p:nvPr/>
        </p:nvSpPr>
        <p:spPr>
          <a:xfrm>
            <a:off x="746449" y="2640563"/>
            <a:ext cx="681135" cy="20527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12902-FAA0-42F7-9A2D-BE32D93291F4}"/>
              </a:ext>
            </a:extLst>
          </p:cNvPr>
          <p:cNvSpPr txBox="1"/>
          <p:nvPr/>
        </p:nvSpPr>
        <p:spPr>
          <a:xfrm>
            <a:off x="2811653" y="2558534"/>
            <a:ext cx="294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find_package</a:t>
            </a:r>
            <a:r>
              <a:rPr lang="ko-KR" altLang="en-US" dirty="0"/>
              <a:t>에 </a:t>
            </a:r>
            <a:r>
              <a:rPr lang="en-US" altLang="ko-KR" dirty="0"/>
              <a:t>serial </a:t>
            </a:r>
            <a:r>
              <a:rPr lang="ko-KR" altLang="en-US" dirty="0"/>
              <a:t>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A538F-8BBA-4E79-81F6-3FCB58B84C90}"/>
              </a:ext>
            </a:extLst>
          </p:cNvPr>
          <p:cNvSpPr txBox="1"/>
          <p:nvPr/>
        </p:nvSpPr>
        <p:spPr>
          <a:xfrm>
            <a:off x="151002" y="117446"/>
            <a:ext cx="2789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시리얼 통신 </a:t>
            </a:r>
            <a:r>
              <a:rPr lang="en-US" altLang="ko-KR" sz="2400" b="1" dirty="0"/>
              <a:t>- ROS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9742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F1B52E-2FFF-4DE8-996B-31C2F8A7B36D}"/>
              </a:ext>
            </a:extLst>
          </p:cNvPr>
          <p:cNvCxnSpPr>
            <a:cxnSpLocks/>
          </p:cNvCxnSpPr>
          <p:nvPr/>
        </p:nvCxnSpPr>
        <p:spPr>
          <a:xfrm>
            <a:off x="83890" y="579111"/>
            <a:ext cx="1188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C7783C-EEB9-4A8E-9B82-D2E2D4F0B0BB}"/>
              </a:ext>
            </a:extLst>
          </p:cNvPr>
          <p:cNvSpPr txBox="1"/>
          <p:nvPr/>
        </p:nvSpPr>
        <p:spPr>
          <a:xfrm>
            <a:off x="258531" y="783771"/>
            <a:ext cx="233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Usb</a:t>
            </a:r>
            <a:r>
              <a:rPr lang="en-US" altLang="ko-KR" dirty="0"/>
              <a:t> permission </a:t>
            </a:r>
            <a:r>
              <a:rPr lang="ko-KR" altLang="en-US" dirty="0"/>
              <a:t>얻기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04B4D1-47BC-4560-85F7-B9A92DF66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86" y="2998113"/>
            <a:ext cx="67197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ff-mono)"/>
              </a:rPr>
              <a:t>$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ff-mono)"/>
              </a:rPr>
              <a:t>sudo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ff-mono)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ff-mono)"/>
              </a:rPr>
              <a:t>gpasswd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ff-mono)"/>
              </a:rPr>
              <a:t> --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ff-mono)"/>
              </a:rPr>
              <a:t>add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ff-mono)"/>
              </a:rPr>
              <a:t> ${USER}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ff-mono)"/>
              </a:rPr>
              <a:t>dialout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68A00-0DAA-491A-B94C-43989845516B}"/>
              </a:ext>
            </a:extLst>
          </p:cNvPr>
          <p:cNvSpPr txBox="1"/>
          <p:nvPr/>
        </p:nvSpPr>
        <p:spPr>
          <a:xfrm>
            <a:off x="336169" y="366810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터미널 입력 후 </a:t>
            </a:r>
            <a:r>
              <a:rPr lang="ko-KR" altLang="en-US" dirty="0" err="1"/>
              <a:t>리부트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77A7F-FA58-4F99-A656-3A8516C3434C}"/>
              </a:ext>
            </a:extLst>
          </p:cNvPr>
          <p:cNvSpPr txBox="1"/>
          <p:nvPr/>
        </p:nvSpPr>
        <p:spPr>
          <a:xfrm>
            <a:off x="151002" y="117446"/>
            <a:ext cx="2789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시리얼 통신 </a:t>
            </a:r>
            <a:r>
              <a:rPr lang="en-US" altLang="ko-KR" sz="2400" b="1" dirty="0"/>
              <a:t>- ROS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523321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699</ep:Words>
  <ep:PresentationFormat>와이드스크린</ep:PresentationFormat>
  <ep:Paragraphs>160</ep:Paragraphs>
  <ep:Slides>19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2021-12-27T05:55:07.000</dcterms:created>
  <dc:creator>김진</dc:creator>
  <cp:lastModifiedBy>sungm</cp:lastModifiedBy>
  <dcterms:modified xsi:type="dcterms:W3CDTF">2023-11-15T02:07:59.513</dcterms:modified>
  <cp:revision>80</cp:revision>
  <dc:title>PowerPoint 프레젠테이션</dc:title>
  <cp:version>1000.0000.01</cp:version>
</cp:coreProperties>
</file>