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1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embeddedFontLst>
    <p:embeddedFont>
      <p:font typeface="HeliosExtC" panose="00000500000000000000" pitchFamily="2" charset="-52"/>
      <p:regular r:id="rId15"/>
      <p:bold r:id="rId16"/>
      <p:italic r:id="rId17"/>
      <p:boldItalic r:id="rId18"/>
    </p:embeddedFont>
    <p:embeddedFont>
      <p:font typeface="HeliosExtLightC" panose="00000400000000000000" pitchFamily="2" charset="-52"/>
      <p:regular r:id="rId19"/>
      <p:italic r:id="rId2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pos="7287" userDrawn="1">
          <p15:clr>
            <a:srgbClr val="A4A3A4"/>
          </p15:clr>
        </p15:guide>
        <p15:guide id="5" orient="horz" pos="300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0"/>
    <a:srgbClr val="000018"/>
    <a:srgbClr val="000001"/>
    <a:srgbClr val="F5BB29"/>
    <a:srgbClr val="FEE44A"/>
    <a:srgbClr val="F6D26E"/>
    <a:srgbClr val="FEEB7A"/>
    <a:srgbClr val="FDEF8B"/>
    <a:srgbClr val="00001E"/>
    <a:srgbClr val="00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58" y="58"/>
      </p:cViewPr>
      <p:guideLst>
        <p:guide orient="horz" pos="2160"/>
        <p:guide pos="3840"/>
        <p:guide pos="415"/>
        <p:guide pos="7287"/>
        <p:guide orient="horz" pos="30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A13A0-B105-0FAC-0F9F-C4F12CDF6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53D782-35A1-3F8C-51ED-2059D47E3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897369-0475-1328-7C1B-D404478E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65-2AD6-4BC8-9A35-47F0536964D0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AF26F0-EA9C-B413-5794-1ED57B5A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C0EEF1-C871-FC61-24CB-EE4AD530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CFF4-755C-4866-94AA-6C5463C4D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14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E45B1-7312-3FA2-A1CF-7AD9EF15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5EB67C-0AD6-E028-756B-DC3FEAA9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D49B3B-BA72-97B3-C7FD-E2298FEF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65-2AD6-4BC8-9A35-47F0536964D0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4BAF55-8BDF-6646-26C8-EE40F77C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76253-85EF-167C-F9C4-0695853B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CFF4-755C-4866-94AA-6C5463C4D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7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515833-746F-12C2-EA0F-AB70CFE5D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8EAB77-AFB6-BCF8-FCE3-1A646EE3D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6EF986-C393-456D-2E98-733240C5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65-2AD6-4BC8-9A35-47F0536964D0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CF2009-E8BB-6515-5007-E29152F3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C48F54-ABB5-657A-BFA7-092D54EA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CFF4-755C-4866-94AA-6C5463C4D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4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351F1-0F96-54D8-F0DF-F0E40703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B2D1B-C66B-2B86-93B4-0D1D862E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FF7A2D-8CD6-63F0-4430-96FF54F8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65-2AD6-4BC8-9A35-47F0536964D0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F8652-0395-CFA4-1448-7EF4CC52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CE9CB7-1BE9-D6C5-5B62-4716B797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CFF4-755C-4866-94AA-6C5463C4D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42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8B11B-8D0F-F149-BB1E-D268FF0F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48D5A4-A85C-6932-0526-6A120C2C4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590083-7E6E-DABC-EC6C-B1EC1F06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65-2AD6-4BC8-9A35-47F0536964D0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F3CF47-D218-6AAA-0EE9-E690C87C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6BB5CA-351C-0329-41E9-C7FC783A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CFF4-755C-4866-94AA-6C5463C4D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89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FFCBF-8DE3-C18E-A2C8-0D28947B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74F12-0C18-C35C-F428-D0EB3CAEA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2F14B3-4CBE-E9C7-BE27-18887F5B7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4FE1A0-0D2E-A7E0-4873-303FB485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65-2AD6-4BC8-9A35-47F0536964D0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1B9DDD-1125-300D-D9AA-592B11DB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2A6538-D25F-DDEE-2641-516C8234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CFF4-755C-4866-94AA-6C5463C4D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9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B4E8E-66F9-7A9E-F7C4-331F1650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6A20B4-67C2-ED4D-6AE4-0026A73F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04D5D5-1935-EC62-3B80-063CD675F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E6899D-55C5-C82B-E07B-C9CAC3D23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90FCEA-E58C-3A7A-2B4F-6BF0B6CAD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220C5B-A069-A15C-E1BE-693C4218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65-2AD6-4BC8-9A35-47F0536964D0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3B1404-C0A8-11DA-2958-E9A0E957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77A81A-C95B-75F4-93D1-77DD0CDF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CFF4-755C-4866-94AA-6C5463C4D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75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C5850-CE08-A4DD-1C28-F3910BBB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867F36-3EA1-5181-FE26-C1A8BBD8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65-2AD6-4BC8-9A35-47F0536964D0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0E5EE1-774A-FBF2-AFD3-992CEC33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5E88EE-B6CC-00C8-7E28-2448C744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CFF4-755C-4866-94AA-6C5463C4D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2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BB37E7-6B0D-B0E0-F54D-75843159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65-2AD6-4BC8-9A35-47F0536964D0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BDFE8B-42C5-FD9A-AA24-8E9D94D1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82675C-E6A4-9CCB-BE35-DFA46BBA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CFF4-755C-4866-94AA-6C5463C4D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66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72C97-CC8E-9A2A-B035-9F9EF1DE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A53579-AB2A-2B59-BA3A-193E1AB5E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DD9FFA-DDF7-CEAF-2E9A-C5FD49ECB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EBF8AA-D4B1-2660-3DA2-A03227E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65-2AD6-4BC8-9A35-47F0536964D0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F2E18C-7B46-DA6A-E9DC-097186EE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EF9080-28AF-3D86-8B4F-EE139A71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CFF4-755C-4866-94AA-6C5463C4D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96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6EEA4-4DE1-4A92-AAEC-C0550187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66D39A-DA45-1070-80BE-3AF69E27E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CE5701-E5DB-C62C-45CA-B321A99E3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5C68EB-B7F3-F36E-FA64-E77A0983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3265-2AD6-4BC8-9A35-47F0536964D0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C32D0-A89B-5963-5C17-87CAD4A3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B47E2B-D9AE-33CF-F8E2-80D7DD5F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CFF4-755C-4866-94AA-6C5463C4D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44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3EAB0-F113-F24E-AF8A-519623A7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E32930-0BE7-4557-C664-18FC017F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1C217C-B511-0285-5E96-8BF22E429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63265-2AD6-4BC8-9A35-47F0536964D0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B4EC0-1553-02BC-60D1-7A2924907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FD668B-BC6B-D9E9-179D-D4D8EF5EB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35CFF4-755C-4866-94AA-6C5463C4D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35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&#1041;&#1072;&#1085;&#1072;&#1085;" TargetMode="External"/><Relationship Id="rId3" Type="http://schemas.openxmlformats.org/officeDocument/2006/relationships/hyperlink" Target="https://incrussia.ru/news/bioplastik-iz-bananov/" TargetMode="External"/><Relationship Id="rId7" Type="http://schemas.openxmlformats.org/officeDocument/2006/relationships/hyperlink" Target="https://www.petrolplus.ru/article/biotoplivo-osnovnye-tekhnologii-proizvodstva/" TargetMode="External"/><Relationship Id="rId2" Type="http://schemas.openxmlformats.org/officeDocument/2006/relationships/hyperlink" Target="https://sibnovosti.ru/news/75263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bc.ru/society/15/05/2009/5703d3fb9a79473dc814e501" TargetMode="External"/><Relationship Id="rId5" Type="http://schemas.openxmlformats.org/officeDocument/2006/relationships/hyperlink" Target="https://helloafrica.ru/pererabotka-bananovyx-otxodov-daet-tolchok-ekonomike-zamknutogo-cikla-v-ugande/" TargetMode="External"/><Relationship Id="rId4" Type="http://schemas.openxmlformats.org/officeDocument/2006/relationships/hyperlink" Target="https://nauka.tass.ru/nauka/6817292?utm_source=yandex.ru&amp;utm_medium=organic&amp;utm_campaign=yandex.ru&amp;utm_referrer=yandex.ru" TargetMode="External"/><Relationship Id="rId9" Type="http://schemas.openxmlformats.org/officeDocument/2006/relationships/hyperlink" Target="https://www.autonews.ru/news/5825a4889a79474743128eb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griculture_in_Colombia" TargetMode="External"/><Relationship Id="rId2" Type="http://schemas.openxmlformats.org/officeDocument/2006/relationships/hyperlink" Target="https://dzen.ru/a/ZcT0l079VnMOo1R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rendeconomy.ru/data/h2/Colombia/0803" TargetMode="External"/><Relationship Id="rId5" Type="http://schemas.openxmlformats.org/officeDocument/2006/relationships/hyperlink" Target="https://biotechnologyforbiofuels.biomedcentral.com/articles/10.1186/s13068-016-0689-5" TargetMode="External"/><Relationship Id="rId4" Type="http://schemas.openxmlformats.org/officeDocument/2006/relationships/hyperlink" Target="https://forkagro.com/incubator/v/pererabotka-othodov-bananov-novye-vozmozhnosti-dlya-selskogo-hozyajstva-i-ehkologi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F037D-C5C1-216A-6FB8-ECD8E37D8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95A0E45-AB30-4BAD-EA74-A7B51FC1B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0010">
                  <a:alpha val="80000"/>
                </a:srgbClr>
              </a:gs>
              <a:gs pos="60000">
                <a:srgbClr val="000010">
                  <a:alpha val="70000"/>
                </a:srgbClr>
              </a:gs>
              <a:gs pos="100000">
                <a:srgbClr val="000010"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F87E-430C-91ED-74F8-9D1EE0F43BA6}"/>
              </a:ext>
            </a:extLst>
          </p:cNvPr>
          <p:cNvSpPr txBox="1"/>
          <p:nvPr/>
        </p:nvSpPr>
        <p:spPr>
          <a:xfrm>
            <a:off x="567372" y="685277"/>
            <a:ext cx="7076497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3600" dirty="0">
                <a:solidFill>
                  <a:srgbClr val="F5BB29"/>
                </a:solidFill>
                <a:effectLst/>
                <a:latin typeface="HeliosExtC" panose="00000500000000000000" pitchFamily="2" charset="-52"/>
                <a:ea typeface="Times New Roman" panose="02020603050405020304" pitchFamily="18" charset="0"/>
              </a:rPr>
              <a:t>«Утилизация банановых отходов для производства биотоплива»</a:t>
            </a:r>
            <a:endParaRPr lang="ru-RU" sz="1600" dirty="0">
              <a:solidFill>
                <a:srgbClr val="F5BB29"/>
              </a:solidFill>
              <a:effectLst/>
              <a:latin typeface="HeliosExtC" panose="00000500000000000000" pitchFamily="2" charset="-52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F4518-A3F6-C173-8F3B-3532E0F3C5B4}"/>
              </a:ext>
            </a:extLst>
          </p:cNvPr>
          <p:cNvSpPr txBox="1"/>
          <p:nvPr/>
        </p:nvSpPr>
        <p:spPr>
          <a:xfrm>
            <a:off x="567372" y="4627424"/>
            <a:ext cx="37978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</a:rPr>
              <a:t>Работу подготовил: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</a:rPr>
              <a:t>Студент группы К0109-23</a:t>
            </a:r>
          </a:p>
          <a:p>
            <a:pPr marR="179705">
              <a:tabLst>
                <a:tab pos="5581015" algn="l"/>
              </a:tabLst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</a:rPr>
              <a:t>Куликов К. А</a:t>
            </a:r>
          </a:p>
          <a:p>
            <a:pPr marR="179705">
              <a:tabLst>
                <a:tab pos="5581015" algn="l"/>
              </a:tabLst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</a:rPr>
              <a:t> 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</a:rPr>
              <a:t>Проверил:</a:t>
            </a:r>
          </a:p>
          <a:p>
            <a:pPr marR="179705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</a:rPr>
              <a:t>Лопатин А. А</a:t>
            </a:r>
          </a:p>
        </p:txBody>
      </p:sp>
    </p:spTree>
    <p:extLst>
      <p:ext uri="{BB962C8B-B14F-4D97-AF65-F5344CB8AC3E}">
        <p14:creationId xmlns:p14="http://schemas.microsoft.com/office/powerpoint/2010/main" val="4187543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059CA4-F819-6B0C-06F7-2DAAFAEE2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7E676F-08E6-EE66-6981-E57079E0081D}"/>
              </a:ext>
            </a:extLst>
          </p:cNvPr>
          <p:cNvSpPr txBox="1"/>
          <p:nvPr/>
        </p:nvSpPr>
        <p:spPr>
          <a:xfrm>
            <a:off x="572844" y="314422"/>
            <a:ext cx="10960344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85750">
              <a:lnSpc>
                <a:spcPct val="80000"/>
              </a:lnSpc>
              <a:spcBef>
                <a:spcPts val="1200"/>
              </a:spcBef>
              <a:spcAft>
                <a:spcPts val="800"/>
              </a:spcAft>
              <a:tabLst>
                <a:tab pos="1847850" algn="l"/>
              </a:tabLst>
            </a:pPr>
            <a:r>
              <a:rPr lang="ru-RU" sz="3200" dirty="0">
                <a:solidFill>
                  <a:srgbClr val="F5BB29"/>
                </a:solidFill>
                <a:latin typeface="HeliosExtC" panose="00000500000000000000" pitchFamily="2" charset="-52"/>
              </a:rPr>
              <a:t>Глобальные проблемы утилизации банановых отходов для производства биотоплива в ближайшее будущее и способы их решения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AB35D-93E0-6201-F45A-3A2AFA92E98A}"/>
              </a:ext>
            </a:extLst>
          </p:cNvPr>
          <p:cNvSpPr txBox="1"/>
          <p:nvPr/>
        </p:nvSpPr>
        <p:spPr>
          <a:xfrm>
            <a:off x="658812" y="1659737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HeliosExtC" panose="00000500000000000000" pitchFamily="2" charset="-52"/>
              </a:rPr>
              <a:t>Основные проблемы и пути решения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A9123-345F-1C1F-541D-966BFE9AB187}"/>
              </a:ext>
            </a:extLst>
          </p:cNvPr>
          <p:cNvSpPr txBox="1"/>
          <p:nvPr/>
        </p:nvSpPr>
        <p:spPr>
          <a:xfrm>
            <a:off x="787281" y="2457140"/>
            <a:ext cx="3392275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ru-RU" sz="1800" dirty="0">
                <a:solidFill>
                  <a:schemeClr val="bg1">
                    <a:lumMod val="95000"/>
                  </a:schemeClr>
                </a:solidFill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Логистические трудности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B03D2-FE7C-A348-E857-562519A04500}"/>
              </a:ext>
            </a:extLst>
          </p:cNvPr>
          <p:cNvSpPr txBox="1"/>
          <p:nvPr/>
        </p:nvSpPr>
        <p:spPr>
          <a:xfrm>
            <a:off x="787281" y="3026643"/>
            <a:ext cx="4027064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>
                <a:solidFill>
                  <a:schemeClr val="bg1">
                    <a:lumMod val="95000"/>
                  </a:schemeClr>
                </a:solidFill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Технологические ограничения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8CC2B-BD17-E59C-BB4A-4A4774ACB78B}"/>
              </a:ext>
            </a:extLst>
          </p:cNvPr>
          <p:cNvSpPr txBox="1"/>
          <p:nvPr/>
        </p:nvSpPr>
        <p:spPr>
          <a:xfrm>
            <a:off x="787281" y="3596146"/>
            <a:ext cx="2903359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>
                <a:solidFill>
                  <a:schemeClr val="bg1">
                    <a:lumMod val="95000"/>
                  </a:schemeClr>
                </a:solidFill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Экологические риски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CD88EC-11D3-4926-F4D6-12DE8683A957}"/>
              </a:ext>
            </a:extLst>
          </p:cNvPr>
          <p:cNvSpPr txBox="1"/>
          <p:nvPr/>
        </p:nvSpPr>
        <p:spPr>
          <a:xfrm>
            <a:off x="787281" y="4165648"/>
            <a:ext cx="3004349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>
                <a:solidFill>
                  <a:schemeClr val="bg1">
                    <a:lumMod val="95000"/>
                  </a:schemeClr>
                </a:solidFill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Конкуренция за сырье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68430-4486-F0F0-DFE4-9A8BCA7D6AB1}"/>
              </a:ext>
            </a:extLst>
          </p:cNvPr>
          <p:cNvSpPr txBox="1"/>
          <p:nvPr/>
        </p:nvSpPr>
        <p:spPr>
          <a:xfrm>
            <a:off x="6206399" y="2457140"/>
            <a:ext cx="4491935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Развитие локальной переработки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B7F9C5-A7EE-D3DA-45C7-241774A2EB65}"/>
              </a:ext>
            </a:extLst>
          </p:cNvPr>
          <p:cNvSpPr txBox="1"/>
          <p:nvPr/>
        </p:nvSpPr>
        <p:spPr>
          <a:xfrm>
            <a:off x="6206399" y="3048150"/>
            <a:ext cx="3411511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Оптимизация технологий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5B8D1A-CE7B-6035-2B69-AD5E9E042025}"/>
              </a:ext>
            </a:extLst>
          </p:cNvPr>
          <p:cNvSpPr txBox="1"/>
          <p:nvPr/>
        </p:nvSpPr>
        <p:spPr>
          <a:xfrm>
            <a:off x="6206399" y="3639160"/>
            <a:ext cx="5307863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Создание стимулов для производителей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71FCF0-DF83-04F5-8B90-C1DCD7A6FBE9}"/>
              </a:ext>
            </a:extLst>
          </p:cNvPr>
          <p:cNvSpPr txBox="1"/>
          <p:nvPr/>
        </p:nvSpPr>
        <p:spPr>
          <a:xfrm>
            <a:off x="6206399" y="4230170"/>
            <a:ext cx="4355680" cy="36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Международное сотрудничество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9936BB-F722-A532-1EBB-764798F9E6EF}"/>
              </a:ext>
            </a:extLst>
          </p:cNvPr>
          <p:cNvSpPr txBox="1"/>
          <p:nvPr/>
        </p:nvSpPr>
        <p:spPr>
          <a:xfrm>
            <a:off x="6206399" y="4821180"/>
            <a:ext cx="487585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Интеграция переработки </a:t>
            </a:r>
            <a:br>
              <a:rPr lang="ru-RU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с другими процессами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82286-E62C-09E3-DCEC-88363337320D}"/>
              </a:ext>
            </a:extLst>
          </p:cNvPr>
          <p:cNvSpPr txBox="1"/>
          <p:nvPr/>
        </p:nvSpPr>
        <p:spPr>
          <a:xfrm>
            <a:off x="6206399" y="5579287"/>
            <a:ext cx="4875854" cy="67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Экологическое образование и вовлечение населения: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BC0C0A09-B24E-073E-51D3-67014262935D}"/>
              </a:ext>
            </a:extLst>
          </p:cNvPr>
          <p:cNvSpPr/>
          <p:nvPr/>
        </p:nvSpPr>
        <p:spPr>
          <a:xfrm>
            <a:off x="658814" y="2060564"/>
            <a:ext cx="4515614" cy="2904565"/>
          </a:xfrm>
          <a:prstGeom prst="roundRect">
            <a:avLst>
              <a:gd name="adj" fmla="val 7037"/>
            </a:avLst>
          </a:prstGeom>
          <a:noFill/>
          <a:ln>
            <a:solidFill>
              <a:srgbClr val="F5BB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A27659F0-40A0-8F2F-4ABA-909D6C088CD2}"/>
              </a:ext>
            </a:extLst>
          </p:cNvPr>
          <p:cNvSpPr/>
          <p:nvPr/>
        </p:nvSpPr>
        <p:spPr>
          <a:xfrm>
            <a:off x="6107414" y="2060564"/>
            <a:ext cx="5425771" cy="4411894"/>
          </a:xfrm>
          <a:prstGeom prst="roundRect">
            <a:avLst>
              <a:gd name="adj" fmla="val 6096"/>
            </a:avLst>
          </a:prstGeom>
          <a:noFill/>
          <a:ln>
            <a:solidFill>
              <a:srgbClr val="F5BB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CB56B31-E0B8-70A7-9D57-E462EB4E5882}"/>
              </a:ext>
            </a:extLst>
          </p:cNvPr>
          <p:cNvCxnSpPr/>
          <p:nvPr/>
        </p:nvCxnSpPr>
        <p:spPr>
          <a:xfrm>
            <a:off x="5443369" y="3429000"/>
            <a:ext cx="473337" cy="0"/>
          </a:xfrm>
          <a:prstGeom prst="straightConnector1">
            <a:avLst/>
          </a:prstGeom>
          <a:ln w="44450" cap="rnd">
            <a:solidFill>
              <a:srgbClr val="F5BB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Picture background">
            <a:extLst>
              <a:ext uri="{FF2B5EF4-FFF2-40B4-BE49-F238E27FC236}">
                <a16:creationId xmlns:a16="http://schemas.microsoft.com/office/drawing/2014/main" id="{2A9BF0C1-DC41-BAEC-7AB7-EC8B9122F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84" b="2764"/>
          <a:stretch/>
        </p:blipFill>
        <p:spPr bwMode="auto">
          <a:xfrm>
            <a:off x="677738" y="5166197"/>
            <a:ext cx="4496690" cy="1306261"/>
          </a:xfrm>
          <a:prstGeom prst="roundRect">
            <a:avLst>
              <a:gd name="adj" fmla="val 747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6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97AAC3-C0C7-D2F0-CC19-B641C16BE85A}"/>
              </a:ext>
            </a:extLst>
          </p:cNvPr>
          <p:cNvSpPr txBox="1"/>
          <p:nvPr/>
        </p:nvSpPr>
        <p:spPr>
          <a:xfrm>
            <a:off x="551329" y="374785"/>
            <a:ext cx="11016783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spcBef>
                <a:spcPts val="1200"/>
              </a:spcBef>
              <a:spcAft>
                <a:spcPts val="800"/>
              </a:spcAft>
              <a:tabLst>
                <a:tab pos="1847850" algn="l"/>
              </a:tabLst>
            </a:pPr>
            <a:r>
              <a:rPr lang="ru-RU" sz="3200" dirty="0">
                <a:solidFill>
                  <a:srgbClr val="F5BB29"/>
                </a:solidFill>
                <a:latin typeface="HeliosExtC" panose="00000500000000000000" pitchFamily="2" charset="-52"/>
              </a:rPr>
              <a:t>Перспективы утилизации банановых отходов для производства биотоплива.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58EB7-F2C3-55D2-85E4-E777EEEE9D23}"/>
              </a:ext>
            </a:extLst>
          </p:cNvPr>
          <p:cNvSpPr txBox="1"/>
          <p:nvPr/>
        </p:nvSpPr>
        <p:spPr>
          <a:xfrm>
            <a:off x="551329" y="1255026"/>
            <a:ext cx="6903720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  <a:t>Перспективы утилизации банановых отходов для создания биотоплива связаны с возможностью использовать эту биомассу как энергетический ресурс.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B8D9C-A109-0E0C-612A-7750B0D07970}"/>
              </a:ext>
            </a:extLst>
          </p:cNvPr>
          <p:cNvSpPr txBox="1"/>
          <p:nvPr/>
        </p:nvSpPr>
        <p:spPr>
          <a:xfrm>
            <a:off x="597736" y="2264932"/>
            <a:ext cx="6270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4000" dirty="0">
                <a:solidFill>
                  <a:srgbClr val="F5BB29"/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  <a:t>3 </a:t>
            </a:r>
            <a:r>
              <a:rPr lang="ru-RU" sz="1600" dirty="0">
                <a:solidFill>
                  <a:srgbClr val="F5BB29"/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  <a:t>способа превратить биомассу в энергию:</a:t>
            </a:r>
          </a:p>
        </p:txBody>
      </p:sp>
      <p:pic>
        <p:nvPicPr>
          <p:cNvPr id="7170" name="Picture 2" descr="Рецепт изверху с бананом.">
            <a:extLst>
              <a:ext uri="{FF2B5EF4-FFF2-40B4-BE49-F238E27FC236}">
                <a16:creationId xmlns:a16="http://schemas.microsoft.com/office/drawing/2014/main" id="{39444103-FACD-9B68-0695-821891392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539" y="1342183"/>
            <a:ext cx="3376062" cy="506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8C6CF83-233A-6EC4-4B14-47058B42A8A3}"/>
              </a:ext>
            </a:extLst>
          </p:cNvPr>
          <p:cNvGrpSpPr/>
          <p:nvPr/>
        </p:nvGrpSpPr>
        <p:grpSpPr>
          <a:xfrm>
            <a:off x="597736" y="3055776"/>
            <a:ext cx="5457624" cy="1040877"/>
            <a:chOff x="638376" y="2798179"/>
            <a:chExt cx="5457624" cy="10408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C0008-8169-D838-5FC2-4D63A3B00DAF}"/>
                </a:ext>
              </a:extLst>
            </p:cNvPr>
            <p:cNvSpPr txBox="1"/>
            <p:nvPr/>
          </p:nvSpPr>
          <p:spPr>
            <a:xfrm>
              <a:off x="638376" y="3070897"/>
              <a:ext cx="5457624" cy="7681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  <a:spcAft>
                  <a:spcPts val="800"/>
                </a:spcAft>
                <a:tabLst>
                  <a:tab pos="457200" algn="l"/>
                </a:tabLst>
              </a:pPr>
              <a:r>
                <a:rPr lang="ru-RU" sz="1400" dirty="0">
                  <a:solidFill>
                    <a:schemeClr val="bg1">
                      <a:lumMod val="95000"/>
                    </a:schemeClr>
                  </a:solidFill>
                  <a:effectLst/>
                  <a:latin typeface="HeliosExtLightC" panose="00000400000000000000" pitchFamily="2" charset="-52"/>
                  <a:ea typeface="Calibri" panose="020F0502020204030204" pitchFamily="34" charset="0"/>
                  <a:cs typeface="Times New Roman" panose="02020603050405020304" pitchFamily="18" charset="0"/>
                </a:rPr>
                <a:t>Однако из-за высокого содержания влаги в банановых отходах прямое сжигание без предварительной сушки не рекомендуется.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0BFC86-FD29-5F57-FD29-8FA645FF8128}"/>
                </a:ext>
              </a:extLst>
            </p:cNvPr>
            <p:cNvSpPr txBox="1"/>
            <p:nvPr/>
          </p:nvSpPr>
          <p:spPr>
            <a:xfrm>
              <a:off x="638376" y="2798179"/>
              <a:ext cx="5457624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  <a:spcAft>
                  <a:spcPts val="800"/>
                </a:spcAft>
                <a:tabLst>
                  <a:tab pos="457200" algn="l"/>
                </a:tabLst>
              </a:pPr>
              <a:r>
                <a:rPr lang="ru-RU" sz="1600" dirty="0">
                  <a:solidFill>
                    <a:srgbClr val="F5BB29"/>
                  </a:solidFill>
                  <a:latin typeface="HeliosExtC" panose="00000500000000000000" pitchFamily="2" charset="-52"/>
                  <a:cs typeface="Times New Roman" panose="02020603050405020304" pitchFamily="18" charset="0"/>
                </a:rPr>
                <a:t>Сжечь в топке</a:t>
              </a:r>
              <a:r>
                <a:rPr lang="ru-RU" sz="1600" dirty="0">
                  <a:solidFill>
                    <a:srgbClr val="F5BB29"/>
                  </a:solidFill>
                  <a:effectLst/>
                  <a:latin typeface="HeliosExtLightC" panose="00000400000000000000" pitchFamily="2" charset="-52"/>
                  <a:ea typeface="Calibri" panose="020F0502020204030204" pitchFamily="34" charset="0"/>
                  <a:cs typeface="Times New Roman" panose="02020603050405020304" pitchFamily="18" charset="0"/>
                </a:rPr>
                <a:t>. </a:t>
              </a:r>
              <a:endParaRPr lang="ru-RU" sz="1400" dirty="0">
                <a:solidFill>
                  <a:schemeClr val="bg1">
                    <a:lumMod val="95000"/>
                  </a:schemeClr>
                </a:solidFill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8181039-0544-806B-0186-CAA50BA69639}"/>
              </a:ext>
            </a:extLst>
          </p:cNvPr>
          <p:cNvGrpSpPr/>
          <p:nvPr/>
        </p:nvGrpSpPr>
        <p:grpSpPr>
          <a:xfrm>
            <a:off x="597736" y="4291196"/>
            <a:ext cx="5457624" cy="823198"/>
            <a:chOff x="638376" y="4111774"/>
            <a:chExt cx="5457624" cy="8231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7B90B3-8C1C-7C42-40DB-DB79552EDD97}"/>
                </a:ext>
              </a:extLst>
            </p:cNvPr>
            <p:cNvSpPr txBox="1"/>
            <p:nvPr/>
          </p:nvSpPr>
          <p:spPr>
            <a:xfrm>
              <a:off x="638376" y="4397324"/>
              <a:ext cx="5457624" cy="537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  <a:spcAft>
                  <a:spcPts val="800"/>
                </a:spcAft>
                <a:tabLst>
                  <a:tab pos="457200" algn="l"/>
                </a:tabLst>
              </a:pPr>
              <a:r>
                <a:rPr lang="ru-RU" sz="1400" dirty="0">
                  <a:solidFill>
                    <a:schemeClr val="bg1">
                      <a:lumMod val="95000"/>
                    </a:schemeClr>
                  </a:solidFill>
                  <a:effectLst/>
                  <a:latin typeface="HeliosExtLightC" panose="00000400000000000000" pitchFamily="2" charset="-52"/>
                  <a:ea typeface="Calibri" panose="020F0502020204030204" pitchFamily="34" charset="0"/>
                  <a:cs typeface="Times New Roman" panose="02020603050405020304" pitchFamily="18" charset="0"/>
                </a:rPr>
                <a:t>На выходе получится горючий синтез-газ и твёрдый углеродный остаток.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6C2F60-F12C-ECDC-67D4-3B0A0F4170A2}"/>
                </a:ext>
              </a:extLst>
            </p:cNvPr>
            <p:cNvSpPr txBox="1"/>
            <p:nvPr/>
          </p:nvSpPr>
          <p:spPr>
            <a:xfrm>
              <a:off x="638376" y="4111774"/>
              <a:ext cx="5457624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tabLst>
                  <a:tab pos="457200" algn="l"/>
                </a:tabLst>
              </a:pPr>
              <a:r>
                <a:rPr lang="ru-RU" sz="1600" dirty="0">
                  <a:solidFill>
                    <a:srgbClr val="F5BB29"/>
                  </a:solidFill>
                  <a:latin typeface="HeliosExtC" panose="00000500000000000000" pitchFamily="2" charset="-52"/>
                  <a:cs typeface="Times New Roman" panose="02020603050405020304" pitchFamily="18" charset="0"/>
                </a:rPr>
                <a:t>Подвергнуть термохимической переработке.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324E6A5D-71D4-A926-AE9F-93A01E489E19}"/>
              </a:ext>
            </a:extLst>
          </p:cNvPr>
          <p:cNvGrpSpPr/>
          <p:nvPr/>
        </p:nvGrpSpPr>
        <p:grpSpPr>
          <a:xfrm>
            <a:off x="597736" y="5308936"/>
            <a:ext cx="5457624" cy="826340"/>
            <a:chOff x="638376" y="5237816"/>
            <a:chExt cx="5457624" cy="82634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1B6A2A-D90E-9D07-B6F9-F4B098F69307}"/>
                </a:ext>
              </a:extLst>
            </p:cNvPr>
            <p:cNvSpPr txBox="1"/>
            <p:nvPr/>
          </p:nvSpPr>
          <p:spPr>
            <a:xfrm>
              <a:off x="638376" y="5526508"/>
              <a:ext cx="5457624" cy="537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  <a:spcAft>
                  <a:spcPts val="800"/>
                </a:spcAft>
                <a:tabLst>
                  <a:tab pos="457200" algn="l"/>
                </a:tabLst>
              </a:pPr>
              <a:r>
                <a:rPr lang="ru-RU" sz="1400" dirty="0">
                  <a:solidFill>
                    <a:schemeClr val="bg1">
                      <a:lumMod val="95000"/>
                    </a:schemeClr>
                  </a:solidFill>
                  <a:effectLst/>
                  <a:latin typeface="HeliosExtLightC" panose="00000400000000000000" pitchFamily="2" charset="-52"/>
                  <a:ea typeface="Calibri" panose="020F0502020204030204" pitchFamily="34" charset="0"/>
                  <a:cs typeface="Times New Roman" panose="02020603050405020304" pitchFamily="18" charset="0"/>
                </a:rPr>
                <a:t>Это позволит получить биогаз и органические удобрения.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A7F7B1-401D-4672-6D6D-6602B135EED4}"/>
                </a:ext>
              </a:extLst>
            </p:cNvPr>
            <p:cNvSpPr txBox="1"/>
            <p:nvPr/>
          </p:nvSpPr>
          <p:spPr>
            <a:xfrm>
              <a:off x="638376" y="5237816"/>
              <a:ext cx="5457624" cy="3384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tabLst>
                  <a:tab pos="457200" algn="l"/>
                </a:tabLst>
              </a:pPr>
              <a:r>
                <a:rPr lang="ru-RU" sz="1600" dirty="0">
                  <a:solidFill>
                    <a:srgbClr val="F5BB29"/>
                  </a:solidFill>
                  <a:latin typeface="HeliosExtC" panose="00000500000000000000" pitchFamily="2" charset="-52"/>
                  <a:cs typeface="Times New Roman" panose="02020603050405020304" pitchFamily="18" charset="0"/>
                </a:rPr>
                <a:t>Подвергнуть сбраживанию.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60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CC9141-E48C-4376-1BC4-B2FFBA66D435}"/>
              </a:ext>
            </a:extLst>
          </p:cNvPr>
          <p:cNvSpPr/>
          <p:nvPr/>
        </p:nvSpPr>
        <p:spPr>
          <a:xfrm>
            <a:off x="7217728" y="1"/>
            <a:ext cx="4974272" cy="6858000"/>
          </a:xfrm>
          <a:prstGeom prst="rect">
            <a:avLst/>
          </a:prstGeom>
          <a:solidFill>
            <a:srgbClr val="0000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C25CF-B5D2-EFF3-B6F9-9FC3206C8766}"/>
              </a:ext>
            </a:extLst>
          </p:cNvPr>
          <p:cNvSpPr txBox="1"/>
          <p:nvPr/>
        </p:nvSpPr>
        <p:spPr>
          <a:xfrm>
            <a:off x="551329" y="374785"/>
            <a:ext cx="11016783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spcBef>
                <a:spcPts val="1200"/>
              </a:spcBef>
              <a:spcAft>
                <a:spcPts val="800"/>
              </a:spcAft>
              <a:tabLst>
                <a:tab pos="1847850" algn="l"/>
              </a:tabLst>
            </a:pPr>
            <a:r>
              <a:rPr lang="ru-RU" sz="3200" dirty="0">
                <a:solidFill>
                  <a:srgbClr val="F5BB29"/>
                </a:solidFill>
                <a:latin typeface="HeliosExtC" panose="00000500000000000000" pitchFamily="2" charset="-52"/>
              </a:rPr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7A770-6D6E-67E1-F8C0-3BED89DAEAF8}"/>
              </a:ext>
            </a:extLst>
          </p:cNvPr>
          <p:cNvSpPr txBox="1"/>
          <p:nvPr/>
        </p:nvSpPr>
        <p:spPr>
          <a:xfrm>
            <a:off x="551329" y="1094723"/>
            <a:ext cx="54371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effectLst/>
                <a:latin typeface="HeliosExtLightC" panose="00000400000000000000" pitchFamily="2" charset="-52"/>
                <a:ea typeface="Calibri" panose="020F0502020204030204" pitchFamily="34" charset="0"/>
              </a:rPr>
              <a:t>В результате проведенного исследования была изучена возможность утилизации банановых отходов для производства биотоплива и все её минусы, а также плюсы в наше время и в целом в ближайшее будущее. </a:t>
            </a:r>
            <a:endParaRPr lang="ru-RU" sz="1400" dirty="0">
              <a:latin typeface="HeliosExtLightC" panose="000004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C8FFD-EF59-F56F-0749-811276287720}"/>
              </a:ext>
            </a:extLst>
          </p:cNvPr>
          <p:cNvSpPr txBox="1"/>
          <p:nvPr/>
        </p:nvSpPr>
        <p:spPr>
          <a:xfrm>
            <a:off x="551329" y="2428617"/>
            <a:ext cx="5437187" cy="1471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ru-RU" sz="1400" dirty="0"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анановые отходы обладают значительным энергетическим потенциалом. Вдобавок технологии переработки банановых отходов экологически безопасны и способствуют сокращению объемов отходов, снижению выбросов парниковых газов и уменьшению экологической нагрузки. Не без исключения экономическая эффективность применения банановых отходов в качестве сырья.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8CFF7-F686-002F-3C44-514499BEA3A6}"/>
              </a:ext>
            </a:extLst>
          </p:cNvPr>
          <p:cNvSpPr txBox="1"/>
          <p:nvPr/>
        </p:nvSpPr>
        <p:spPr>
          <a:xfrm>
            <a:off x="551329" y="4490826"/>
            <a:ext cx="5437187" cy="129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От себя могу сказать следующее: утилизация банановых отходов для производства биотоплива имеет свои особенности, в том числе и негативные. Имею в виду, что банановые отходы не являются эффективным источником топлива, поскольку большая часть тепла уходит на испарение влаги в стволе и плодах.</a:t>
            </a:r>
          </a:p>
        </p:txBody>
      </p:sp>
      <p:pic>
        <p:nvPicPr>
          <p:cNvPr id="9218" name="Picture 2" descr="Вид сверху деревянной доске со свежими нарезанными бананами, расположенными вокруг на белом">
            <a:extLst>
              <a:ext uri="{FF2B5EF4-FFF2-40B4-BE49-F238E27FC236}">
                <a16:creationId xmlns:a16="http://schemas.microsoft.com/office/drawing/2014/main" id="{6D43E5A2-CA6D-5A8C-3BA6-B6E38B87D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901" y="447675"/>
            <a:ext cx="3971925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36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71B32-F5B1-2822-BDB3-AAC2A0D78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D5859F-BDC0-F046-7DD2-69D9217B91EE}"/>
              </a:ext>
            </a:extLst>
          </p:cNvPr>
          <p:cNvSpPr txBox="1"/>
          <p:nvPr/>
        </p:nvSpPr>
        <p:spPr>
          <a:xfrm>
            <a:off x="551329" y="374785"/>
            <a:ext cx="11016783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spcBef>
                <a:spcPts val="1200"/>
              </a:spcBef>
              <a:spcAft>
                <a:spcPts val="800"/>
              </a:spcAft>
              <a:tabLst>
                <a:tab pos="1847850" algn="l"/>
              </a:tabLst>
            </a:pPr>
            <a:r>
              <a:rPr lang="ru-RU" sz="3200" dirty="0">
                <a:solidFill>
                  <a:srgbClr val="F5BB29"/>
                </a:solidFill>
                <a:latin typeface="HeliosExtC" panose="00000500000000000000" pitchFamily="2" charset="-52"/>
              </a:rPr>
              <a:t>Список литературы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FE1D-74B4-78F5-3094-82F81C190F12}"/>
              </a:ext>
            </a:extLst>
          </p:cNvPr>
          <p:cNvSpPr txBox="1"/>
          <p:nvPr/>
        </p:nvSpPr>
        <p:spPr>
          <a:xfrm>
            <a:off x="1280159" y="1162521"/>
            <a:ext cx="101804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https://sibnovosti.ru/news/75263/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 - новости Сибири, а также мира. Данный источник был одним из плодов побуждения написания проекта по данной теме. Данный сайт описывает способ создания экологичного топлива из кожуры бананов.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BB823-B1CB-D564-6372-725288BB435B}"/>
              </a:ext>
            </a:extLst>
          </p:cNvPr>
          <p:cNvSpPr txBox="1"/>
          <p:nvPr/>
        </p:nvSpPr>
        <p:spPr>
          <a:xfrm>
            <a:off x="1280159" y="2977714"/>
            <a:ext cx="10180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  <a:tabLst>
                <a:tab pos="1847850" algn="l"/>
              </a:tabLst>
            </a:pPr>
            <a:r>
              <a:rPr lang="en-US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1400" dirty="0" err="1">
                <a:latin typeface="HeliosExtLightC" panose="00000400000000000000" pitchFamily="2" charset="-5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incrussia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sz="1400" dirty="0" err="1">
                <a:latin typeface="HeliosExtLightC" panose="00000400000000000000" pitchFamily="2" charset="-5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400" dirty="0" err="1">
                <a:latin typeface="HeliosExtLightC" panose="00000400000000000000" pitchFamily="2" charset="-5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bioplastik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400" dirty="0" err="1">
                <a:latin typeface="HeliosExtLightC" panose="00000400000000000000" pitchFamily="2" charset="-5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iz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sz="1400" dirty="0" err="1">
                <a:latin typeface="HeliosExtLightC" panose="00000400000000000000" pitchFamily="2" charset="-5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bananov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 - сайт </a:t>
            </a:r>
            <a:r>
              <a:rPr lang="en-GB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Inc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.</a:t>
            </a:r>
            <a:r>
              <a:rPr lang="en-GB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Russia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latin typeface="HeliosExtLightC" panose="00000400000000000000" pitchFamily="2" charset="-52"/>
                <a:cs typeface="Times New Roman" panose="02020603050405020304" pitchFamily="18" charset="0"/>
              </a:rPr>
              <a:t>Биоразлагаемый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 пластик из банановых отходов.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36F62-818F-B87B-8D1B-56BC1A171A22}"/>
              </a:ext>
            </a:extLst>
          </p:cNvPr>
          <p:cNvSpPr txBox="1"/>
          <p:nvPr/>
        </p:nvSpPr>
        <p:spPr>
          <a:xfrm>
            <a:off x="1280159" y="1962396"/>
            <a:ext cx="101804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https://nauka.tass.ru/nauka/6817292?utm_source=yandex.ru&amp;utm_medium=organic&amp;utm_campaign=yandex.ru&amp;utm_referrer=yandex.ru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 – аналогично, новостной сайт </a:t>
            </a:r>
            <a:r>
              <a:rPr lang="en-GB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TASS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.</a:t>
            </a:r>
            <a:r>
              <a:rPr lang="en-GB" sz="1400" dirty="0" err="1">
                <a:latin typeface="HeliosExtLightC" panose="00000400000000000000" pitchFamily="2" charset="-52"/>
                <a:cs typeface="Times New Roman" panose="02020603050405020304" pitchFamily="18" charset="0"/>
              </a:rPr>
              <a:t>ru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. Подробное описание получения энергии и биоэтанола из банановой биомассы на примере Эль-Оро в Эквадоре, успех и выгода превзошли ожидания.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1D6CD-857B-6497-3845-3F0381E2CB85}"/>
              </a:ext>
            </a:extLst>
          </p:cNvPr>
          <p:cNvSpPr txBox="1"/>
          <p:nvPr/>
        </p:nvSpPr>
        <p:spPr>
          <a:xfrm>
            <a:off x="1280159" y="3562145"/>
            <a:ext cx="10180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  <a:tabLst>
                <a:tab pos="1847850" algn="l"/>
              </a:tabLst>
            </a:pPr>
            <a:r>
              <a:rPr lang="en-US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https://helloafrica.ru/pererabotka-bananovyx-otxodov-daet-tolchok-ekonomike-zamknutogo-cikla-v-ugande/</a:t>
            </a:r>
            <a:r>
              <a:rPr lang="en-US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 - 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Сайт </a:t>
            </a:r>
            <a:r>
              <a:rPr lang="en-GB" sz="1400" dirty="0" err="1">
                <a:latin typeface="HeliosExtLightC" panose="00000400000000000000" pitchFamily="2" charset="-52"/>
                <a:cs typeface="Times New Roman" panose="02020603050405020304" pitchFamily="18" charset="0"/>
              </a:rPr>
              <a:t>HelloAfrica</a:t>
            </a:r>
            <a:r>
              <a:rPr lang="en-US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. 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Переработка банановых отходов дает толчок экономике замкнутого цикла в Уганде.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1CA5B-EC96-F78A-50EE-588A5D80EB1F}"/>
              </a:ext>
            </a:extLst>
          </p:cNvPr>
          <p:cNvSpPr txBox="1"/>
          <p:nvPr/>
        </p:nvSpPr>
        <p:spPr>
          <a:xfrm>
            <a:off x="1280159" y="4731007"/>
            <a:ext cx="10180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https://www.rbc.ru/society/15/05/2009/5703d3fb9a79473dc814e501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 - Сайт </a:t>
            </a:r>
            <a:r>
              <a:rPr lang="en-GB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RBC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. Создание бананового топлива в африканских странах.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A6ED7-F89E-1592-4C01-D1E27BFC8854}"/>
              </a:ext>
            </a:extLst>
          </p:cNvPr>
          <p:cNvSpPr txBox="1"/>
          <p:nvPr/>
        </p:nvSpPr>
        <p:spPr>
          <a:xfrm>
            <a:off x="1280159" y="4146576"/>
            <a:ext cx="10180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https://www.petrolplus.ru/article/biotoplivo-osnovnye-tekhnologii-proizvodstva/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 - Сайт ППР. Плюсы и минусы </a:t>
            </a:r>
            <a:r>
              <a:rPr lang="ru-RU" sz="1400" dirty="0" err="1">
                <a:latin typeface="HeliosExtLightC" panose="00000400000000000000" pitchFamily="2" charset="-52"/>
                <a:cs typeface="Times New Roman" panose="02020603050405020304" pitchFamily="18" charset="0"/>
              </a:rPr>
              <a:t>биотолпива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 и вся информация о нем.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3DABC-B619-B215-8260-8EDBADE7668E}"/>
              </a:ext>
            </a:extLst>
          </p:cNvPr>
          <p:cNvSpPr txBox="1"/>
          <p:nvPr/>
        </p:nvSpPr>
        <p:spPr>
          <a:xfrm>
            <a:off x="1280159" y="5315438"/>
            <a:ext cx="10180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  <a:tabLst>
                <a:tab pos="1847850" algn="l"/>
              </a:tabLst>
            </a:pPr>
            <a:r>
              <a:rPr lang="en-US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https://ru.wikipedia.org/wiki/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Банан</a:t>
            </a:r>
            <a:r>
              <a:rPr lang="en-US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 - 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Сайт </a:t>
            </a:r>
            <a:r>
              <a:rPr lang="en-GB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Wikipedia. 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Вся информация о бананах.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E8683-8712-89A9-9BC4-9333D0C277B3}"/>
              </a:ext>
            </a:extLst>
          </p:cNvPr>
          <p:cNvSpPr txBox="1"/>
          <p:nvPr/>
        </p:nvSpPr>
        <p:spPr>
          <a:xfrm>
            <a:off x="1280159" y="5684426"/>
            <a:ext cx="10180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  <a:tabLst>
                <a:tab pos="1847850" algn="l"/>
              </a:tabLst>
            </a:pPr>
            <a:r>
              <a:rPr lang="en-US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https://www.autonews.ru/news/5825a4889a79474743128eb9</a:t>
            </a:r>
            <a:r>
              <a:rPr lang="en-US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 - 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Сайт </a:t>
            </a:r>
            <a:r>
              <a:rPr lang="en-GB" sz="1400" dirty="0" err="1">
                <a:latin typeface="HeliosExtLightC" panose="00000400000000000000" pitchFamily="2" charset="-52"/>
                <a:cs typeface="Times New Roman" panose="02020603050405020304" pitchFamily="18" charset="0"/>
              </a:rPr>
              <a:t>AutoNews</a:t>
            </a:r>
            <a:r>
              <a:rPr lang="en-GB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. </a:t>
            </a: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В будущем автомобили планируют заправлять банановым топливом.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B04B92-B0B8-C662-669E-38163BA0743E}"/>
              </a:ext>
            </a:extLst>
          </p:cNvPr>
          <p:cNvSpPr txBox="1"/>
          <p:nvPr/>
        </p:nvSpPr>
        <p:spPr>
          <a:xfrm>
            <a:off x="731372" y="1935215"/>
            <a:ext cx="62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5BB29"/>
                </a:solidFill>
                <a:latin typeface="HeliosExtC" panose="00000500000000000000" pitchFamily="2" charset="-52"/>
              </a:rPr>
              <a:t>2.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12D79-9052-6ABE-9C8C-92429606A446}"/>
              </a:ext>
            </a:extLst>
          </p:cNvPr>
          <p:cNvSpPr txBox="1"/>
          <p:nvPr/>
        </p:nvSpPr>
        <p:spPr>
          <a:xfrm>
            <a:off x="731372" y="1201663"/>
            <a:ext cx="62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5BB29"/>
                </a:solidFill>
                <a:latin typeface="HeliosExtC" panose="00000500000000000000" pitchFamily="2" charset="-52"/>
              </a:rPr>
              <a:t>1.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DDE950-3E7E-504E-6C78-08AE0A3DB269}"/>
              </a:ext>
            </a:extLst>
          </p:cNvPr>
          <p:cNvSpPr txBox="1"/>
          <p:nvPr/>
        </p:nvSpPr>
        <p:spPr>
          <a:xfrm>
            <a:off x="731372" y="2977714"/>
            <a:ext cx="62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5BB29"/>
                </a:solidFill>
                <a:latin typeface="HeliosExtC" panose="00000500000000000000" pitchFamily="2" charset="-52"/>
              </a:rPr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02079-2AA9-41BB-B4C1-547CE19BF3AA}"/>
              </a:ext>
            </a:extLst>
          </p:cNvPr>
          <p:cNvSpPr txBox="1"/>
          <p:nvPr/>
        </p:nvSpPr>
        <p:spPr>
          <a:xfrm>
            <a:off x="731372" y="3562145"/>
            <a:ext cx="62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5BB29"/>
                </a:solidFill>
                <a:latin typeface="HeliosExtC" panose="00000500000000000000" pitchFamily="2" charset="-52"/>
              </a:rPr>
              <a:t>4.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BE4C6B-E1EB-DE8D-4FD0-F121E24E299B}"/>
              </a:ext>
            </a:extLst>
          </p:cNvPr>
          <p:cNvSpPr txBox="1"/>
          <p:nvPr/>
        </p:nvSpPr>
        <p:spPr>
          <a:xfrm>
            <a:off x="731372" y="4177056"/>
            <a:ext cx="62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5BB29"/>
                </a:solidFill>
                <a:latin typeface="HeliosExtC" panose="00000500000000000000" pitchFamily="2" charset="-52"/>
              </a:rPr>
              <a:t>5.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3AED11-0498-E083-5730-1B4076076856}"/>
              </a:ext>
            </a:extLst>
          </p:cNvPr>
          <p:cNvSpPr txBox="1"/>
          <p:nvPr/>
        </p:nvSpPr>
        <p:spPr>
          <a:xfrm>
            <a:off x="731372" y="4768094"/>
            <a:ext cx="62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5BB29"/>
                </a:solidFill>
                <a:latin typeface="HeliosExtC" panose="00000500000000000000" pitchFamily="2" charset="-52"/>
              </a:rPr>
              <a:t>6.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7BE70A-06DB-1D87-65D1-D1CE823B7C52}"/>
              </a:ext>
            </a:extLst>
          </p:cNvPr>
          <p:cNvSpPr txBox="1"/>
          <p:nvPr/>
        </p:nvSpPr>
        <p:spPr>
          <a:xfrm>
            <a:off x="731372" y="5189173"/>
            <a:ext cx="62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5BB29"/>
                </a:solidFill>
                <a:latin typeface="HeliosExtC" panose="00000500000000000000" pitchFamily="2" charset="-52"/>
              </a:rPr>
              <a:t>7.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92072A-EA57-E426-6860-58EA34EFF729}"/>
              </a:ext>
            </a:extLst>
          </p:cNvPr>
          <p:cNvSpPr txBox="1"/>
          <p:nvPr/>
        </p:nvSpPr>
        <p:spPr>
          <a:xfrm>
            <a:off x="731372" y="5656337"/>
            <a:ext cx="62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5BB29"/>
                </a:solidFill>
                <a:latin typeface="HeliosExtC" panose="00000500000000000000" pitchFamily="2" charset="-52"/>
              </a:rPr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68279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0039E5-872A-4FE6-7966-D72080A278F0}"/>
              </a:ext>
            </a:extLst>
          </p:cNvPr>
          <p:cNvSpPr txBox="1"/>
          <p:nvPr/>
        </p:nvSpPr>
        <p:spPr>
          <a:xfrm>
            <a:off x="7783546" y="1230639"/>
            <a:ext cx="4105848" cy="12741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1600" dirty="0">
                <a:latin typeface="HeliosExtLightC" panose="00000400000000000000" pitchFamily="2" charset="-52"/>
                <a:ea typeface="Calibri" panose="020F0502020204030204" pitchFamily="34" charset="0"/>
              </a:rPr>
              <a:t>Р</a:t>
            </a:r>
            <a:r>
              <a:rPr lang="ru-RU" sz="1600" dirty="0">
                <a:effectLst/>
                <a:latin typeface="HeliosExtLightC" panose="00000400000000000000" pitchFamily="2" charset="-52"/>
                <a:ea typeface="Calibri" panose="020F0502020204030204" pitchFamily="34" charset="0"/>
              </a:rPr>
              <a:t>азработка и анализ технологий переработки банановых отходов </a:t>
            </a:r>
            <a:br>
              <a:rPr lang="ru-RU" sz="1600" dirty="0">
                <a:effectLst/>
                <a:latin typeface="HeliosExtLightC" panose="00000400000000000000" pitchFamily="2" charset="-52"/>
                <a:ea typeface="Calibri" panose="020F0502020204030204" pitchFamily="34" charset="0"/>
              </a:rPr>
            </a:br>
            <a:r>
              <a:rPr lang="ru-RU" sz="1600" dirty="0">
                <a:effectLst/>
                <a:latin typeface="HeliosExtLightC" panose="00000400000000000000" pitchFamily="2" charset="-52"/>
                <a:ea typeface="Calibri" panose="020F0502020204030204" pitchFamily="34" charset="0"/>
              </a:rPr>
              <a:t>в биотопливо, а также оценка их эффективности в сравнении </a:t>
            </a:r>
            <a:br>
              <a:rPr lang="ru-RU" sz="1600" dirty="0">
                <a:effectLst/>
                <a:latin typeface="HeliosExtLightC" panose="00000400000000000000" pitchFamily="2" charset="-52"/>
                <a:ea typeface="Calibri" panose="020F0502020204030204" pitchFamily="34" charset="0"/>
              </a:rPr>
            </a:br>
            <a:r>
              <a:rPr lang="ru-RU" sz="1600" dirty="0">
                <a:effectLst/>
                <a:latin typeface="HeliosExtLightC" panose="00000400000000000000" pitchFamily="2" charset="-52"/>
                <a:ea typeface="Calibri" panose="020F0502020204030204" pitchFamily="34" charset="0"/>
              </a:rPr>
              <a:t>с традиционными источниками энергии. </a:t>
            </a:r>
            <a:endParaRPr lang="ru-RU" sz="1600" dirty="0">
              <a:solidFill>
                <a:schemeClr val="bg1">
                  <a:lumMod val="95000"/>
                </a:schemeClr>
              </a:solidFill>
              <a:latin typeface="HeliosExtLightC" panose="00000400000000000000" pitchFamily="2" charset="-52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DBE6829-423D-6211-836B-A6ED93B9552A}"/>
              </a:ext>
            </a:extLst>
          </p:cNvPr>
          <p:cNvGrpSpPr/>
          <p:nvPr/>
        </p:nvGrpSpPr>
        <p:grpSpPr>
          <a:xfrm flipH="1">
            <a:off x="7059319" y="378992"/>
            <a:ext cx="5129842" cy="777805"/>
            <a:chOff x="-2555686" y="868567"/>
            <a:chExt cx="5129842" cy="777805"/>
          </a:xfrm>
          <a:solidFill>
            <a:srgbClr val="F5BB29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E66985C-AFCA-4080-87A7-54E50D89DB6F}"/>
                </a:ext>
              </a:extLst>
            </p:cNvPr>
            <p:cNvSpPr/>
            <p:nvPr/>
          </p:nvSpPr>
          <p:spPr>
            <a:xfrm>
              <a:off x="-2555686" y="1003379"/>
              <a:ext cx="4687128" cy="533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1F7189BD-EE9D-D717-E566-1D004FD2B19A}"/>
                </a:ext>
              </a:extLst>
            </p:cNvPr>
            <p:cNvSpPr/>
            <p:nvPr/>
          </p:nvSpPr>
          <p:spPr>
            <a:xfrm>
              <a:off x="1796351" y="868567"/>
              <a:ext cx="777805" cy="7778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251BE3E-290C-3EEF-1A7F-706F83E6CF9C}"/>
              </a:ext>
            </a:extLst>
          </p:cNvPr>
          <p:cNvSpPr txBox="1"/>
          <p:nvPr/>
        </p:nvSpPr>
        <p:spPr>
          <a:xfrm>
            <a:off x="8741349" y="493676"/>
            <a:ext cx="1549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18"/>
                </a:solidFill>
                <a:latin typeface="HeliosExtC" panose="00000500000000000000" pitchFamily="2" charset="-52"/>
              </a:rPr>
              <a:t>Цель: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BE3E0-4A34-339D-9A6C-0D30B895B4B2}"/>
              </a:ext>
            </a:extLst>
          </p:cNvPr>
          <p:cNvSpPr txBox="1"/>
          <p:nvPr/>
        </p:nvSpPr>
        <p:spPr>
          <a:xfrm>
            <a:off x="7248293" y="3440853"/>
            <a:ext cx="4407908" cy="13767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600" dirty="0">
                <a:latin typeface="HeliosExtLightC" panose="00000400000000000000" pitchFamily="2" charset="-52"/>
              </a:rPr>
              <a:t>Утилизация органических отходов, что особенно актуально в условиях современной экологической ситуации,</a:t>
            </a:r>
          </a:p>
          <a:p>
            <a:pPr marL="342900" lvl="0" indent="-342900">
              <a:lnSpc>
                <a:spcPct val="8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600" dirty="0">
                <a:latin typeface="HeliosExtLightC" panose="00000400000000000000" pitchFamily="2" charset="-52"/>
              </a:rPr>
              <a:t>Поиск альтернативных источников энергии. 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C243A85-85F3-D2AF-C5C2-89EF76C20B27}"/>
              </a:ext>
            </a:extLst>
          </p:cNvPr>
          <p:cNvGrpSpPr/>
          <p:nvPr/>
        </p:nvGrpSpPr>
        <p:grpSpPr>
          <a:xfrm flipH="1">
            <a:off x="6638252" y="2504834"/>
            <a:ext cx="5572751" cy="777805"/>
            <a:chOff x="-2998595" y="868567"/>
            <a:chExt cx="5572751" cy="777805"/>
          </a:xfrm>
          <a:solidFill>
            <a:srgbClr val="F5BB29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F82ED963-AAF8-7D3C-8486-0B7084D06774}"/>
                </a:ext>
              </a:extLst>
            </p:cNvPr>
            <p:cNvSpPr/>
            <p:nvPr/>
          </p:nvSpPr>
          <p:spPr>
            <a:xfrm>
              <a:off x="-2998595" y="1003379"/>
              <a:ext cx="5233002" cy="533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25CFFD08-A6D3-EAD4-E9F6-355CAB47EA15}"/>
                </a:ext>
              </a:extLst>
            </p:cNvPr>
            <p:cNvSpPr/>
            <p:nvPr/>
          </p:nvSpPr>
          <p:spPr>
            <a:xfrm>
              <a:off x="1796351" y="868567"/>
              <a:ext cx="777805" cy="7778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85AB07C-7362-54E4-0729-145BCEDB749E}"/>
              </a:ext>
            </a:extLst>
          </p:cNvPr>
          <p:cNvSpPr txBox="1"/>
          <p:nvPr/>
        </p:nvSpPr>
        <p:spPr>
          <a:xfrm>
            <a:off x="8203477" y="2641819"/>
            <a:ext cx="194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18"/>
                </a:solidFill>
                <a:latin typeface="HeliosExtC" panose="00000500000000000000" pitchFamily="2" charset="-52"/>
              </a:rPr>
              <a:t>Задачи: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BF416A4-81AF-45A5-78C4-CC220D702326}"/>
              </a:ext>
            </a:extLst>
          </p:cNvPr>
          <p:cNvGrpSpPr/>
          <p:nvPr/>
        </p:nvGrpSpPr>
        <p:grpSpPr>
          <a:xfrm>
            <a:off x="0" y="3440238"/>
            <a:ext cx="4980801" cy="777805"/>
            <a:chOff x="-2406645" y="868567"/>
            <a:chExt cx="4980801" cy="777805"/>
          </a:xfrm>
          <a:solidFill>
            <a:srgbClr val="F5BB29"/>
          </a:solidFill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C13A2A3B-9D48-A177-4066-F2621A55C03E}"/>
                </a:ext>
              </a:extLst>
            </p:cNvPr>
            <p:cNvSpPr/>
            <p:nvPr/>
          </p:nvSpPr>
          <p:spPr>
            <a:xfrm>
              <a:off x="-2406645" y="1003379"/>
              <a:ext cx="4641051" cy="533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5BC1CD5-A48F-3B36-AE7D-72F62672503E}"/>
                </a:ext>
              </a:extLst>
            </p:cNvPr>
            <p:cNvSpPr/>
            <p:nvPr/>
          </p:nvSpPr>
          <p:spPr>
            <a:xfrm>
              <a:off x="1796351" y="868567"/>
              <a:ext cx="777805" cy="7778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E9F72BF-0A30-5905-E007-6DBACA2EC5C3}"/>
              </a:ext>
            </a:extLst>
          </p:cNvPr>
          <p:cNvSpPr txBox="1"/>
          <p:nvPr/>
        </p:nvSpPr>
        <p:spPr>
          <a:xfrm>
            <a:off x="583191" y="3570907"/>
            <a:ext cx="3079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18"/>
                </a:solidFill>
                <a:latin typeface="HeliosExtC" panose="00000500000000000000" pitchFamily="2" charset="-52"/>
              </a:rPr>
              <a:t>Актуальность: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2508C7-59B4-9845-6790-43518318CB61}"/>
              </a:ext>
            </a:extLst>
          </p:cNvPr>
          <p:cNvSpPr txBox="1"/>
          <p:nvPr/>
        </p:nvSpPr>
        <p:spPr>
          <a:xfrm>
            <a:off x="574866" y="4403997"/>
            <a:ext cx="5420775" cy="16681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1600" dirty="0">
                <a:latin typeface="HeliosExtLightC" panose="00000400000000000000" pitchFamily="2" charset="-52"/>
              </a:rPr>
              <a:t>Банановые отходы, будучи распространенным сельскохозяйственным продуктом, могут стать эффективным сырьем для производства биотоплива, что позволит значительно снизить количество мусора, а также создать устойчивую и возобновляемую альтернативу традиционным источникам энергии, таким как уголь и нефть.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0B623D6F-8563-90AA-2B42-0963D3AD2E0A}"/>
              </a:ext>
            </a:extLst>
          </p:cNvPr>
          <p:cNvGrpSpPr/>
          <p:nvPr/>
        </p:nvGrpSpPr>
        <p:grpSpPr>
          <a:xfrm>
            <a:off x="1" y="378992"/>
            <a:ext cx="4246677" cy="777805"/>
            <a:chOff x="-1672521" y="868567"/>
            <a:chExt cx="4246677" cy="777805"/>
          </a:xfrm>
          <a:solidFill>
            <a:srgbClr val="F5BB29"/>
          </a:solidFill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DD51F584-7932-A30A-176C-111234D7921F}"/>
                </a:ext>
              </a:extLst>
            </p:cNvPr>
            <p:cNvSpPr/>
            <p:nvPr/>
          </p:nvSpPr>
          <p:spPr>
            <a:xfrm>
              <a:off x="-1672521" y="1003379"/>
              <a:ext cx="3906928" cy="533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66859EF-CEE0-16C2-31E2-72CA4DDB5B3F}"/>
                </a:ext>
              </a:extLst>
            </p:cNvPr>
            <p:cNvSpPr/>
            <p:nvPr/>
          </p:nvSpPr>
          <p:spPr>
            <a:xfrm>
              <a:off x="1796351" y="868567"/>
              <a:ext cx="777805" cy="7778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337078B-2FBC-69B5-1C37-EAB20DA28A16}"/>
              </a:ext>
            </a:extLst>
          </p:cNvPr>
          <p:cNvSpPr txBox="1"/>
          <p:nvPr/>
        </p:nvSpPr>
        <p:spPr>
          <a:xfrm>
            <a:off x="526871" y="515348"/>
            <a:ext cx="2489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18"/>
                </a:solidFill>
                <a:latin typeface="HeliosExtC" panose="00000500000000000000" pitchFamily="2" charset="-52"/>
              </a:rPr>
              <a:t>Проблема: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FAF5BF-D2BB-0BC3-F128-55F6FD35BA40}"/>
              </a:ext>
            </a:extLst>
          </p:cNvPr>
          <p:cNvSpPr txBox="1"/>
          <p:nvPr/>
        </p:nvSpPr>
        <p:spPr>
          <a:xfrm>
            <a:off x="546175" y="1230639"/>
            <a:ext cx="5549826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</a:pPr>
            <a:r>
              <a:rPr lang="ru-RU" sz="1600" dirty="0">
                <a:latin typeface="HeliosExtLightC" panose="00000400000000000000" pitchFamily="2" charset="-52"/>
              </a:rPr>
              <a:t>1. Накопление банановых отходов ведет к загрязнению окружающей среды.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1350CE-FFBB-13F7-988C-F15E92F2D797}"/>
              </a:ext>
            </a:extLst>
          </p:cNvPr>
          <p:cNvSpPr txBox="1"/>
          <p:nvPr/>
        </p:nvSpPr>
        <p:spPr>
          <a:xfrm>
            <a:off x="546175" y="1903574"/>
            <a:ext cx="5549826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</a:pPr>
            <a:r>
              <a:rPr lang="ru-RU" sz="1600" dirty="0">
                <a:latin typeface="HeliosExtLightC" panose="00000400000000000000" pitchFamily="2" charset="-52"/>
              </a:rPr>
              <a:t>2. Традиционные источники энергии истощаются и имеют высокий углеродный след.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D26ED9-4A99-5A4D-0DE8-8C4F6EE84841}"/>
              </a:ext>
            </a:extLst>
          </p:cNvPr>
          <p:cNvSpPr txBox="1"/>
          <p:nvPr/>
        </p:nvSpPr>
        <p:spPr>
          <a:xfrm>
            <a:off x="546175" y="2576509"/>
            <a:ext cx="5549826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Aft>
                <a:spcPts val="800"/>
              </a:spcAft>
            </a:pPr>
            <a:r>
              <a:rPr lang="ru-RU" sz="1600" dirty="0">
                <a:latin typeface="HeliosExtLightC" panose="00000400000000000000" pitchFamily="2" charset="-52"/>
              </a:rPr>
              <a:t>3. Методы переработки банановых отходов недостаточно разработаны и требуют оптимизации. 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7ECFBA1-7C82-3869-4D2D-A7AD754F063B}"/>
              </a:ext>
            </a:extLst>
          </p:cNvPr>
          <p:cNvGrpSpPr/>
          <p:nvPr/>
        </p:nvGrpSpPr>
        <p:grpSpPr>
          <a:xfrm flipH="1">
            <a:off x="6638252" y="4704551"/>
            <a:ext cx="5572751" cy="777805"/>
            <a:chOff x="-2998595" y="868567"/>
            <a:chExt cx="5572751" cy="777805"/>
          </a:xfrm>
          <a:solidFill>
            <a:srgbClr val="F5BB29"/>
          </a:solidFill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CDF2020F-EB61-978C-1D92-1DDE12DB51F7}"/>
                </a:ext>
              </a:extLst>
            </p:cNvPr>
            <p:cNvSpPr/>
            <p:nvPr/>
          </p:nvSpPr>
          <p:spPr>
            <a:xfrm>
              <a:off x="-2998595" y="1003379"/>
              <a:ext cx="5233002" cy="533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91F58A5C-BD28-B067-8ABF-A5DFF76356AD}"/>
                </a:ext>
              </a:extLst>
            </p:cNvPr>
            <p:cNvSpPr/>
            <p:nvPr/>
          </p:nvSpPr>
          <p:spPr>
            <a:xfrm>
              <a:off x="1796351" y="868567"/>
              <a:ext cx="777805" cy="7778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EE44417-C0F5-86AB-DA78-AB7B41F48B38}"/>
              </a:ext>
            </a:extLst>
          </p:cNvPr>
          <p:cNvSpPr txBox="1"/>
          <p:nvPr/>
        </p:nvSpPr>
        <p:spPr>
          <a:xfrm>
            <a:off x="8203477" y="4841536"/>
            <a:ext cx="3265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18"/>
                </a:solidFill>
                <a:latin typeface="HeliosExtC" panose="00000500000000000000" pitchFamily="2" charset="-52"/>
              </a:rPr>
              <a:t>Личный вклад: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9A73A5-49F2-7944-1D1A-D8741E0B939D}"/>
              </a:ext>
            </a:extLst>
          </p:cNvPr>
          <p:cNvSpPr txBox="1"/>
          <p:nvPr/>
        </p:nvSpPr>
        <p:spPr>
          <a:xfrm>
            <a:off x="7248293" y="5570358"/>
            <a:ext cx="4319820" cy="683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1600" dirty="0">
                <a:latin typeface="HeliosExtLightC" panose="00000400000000000000" pitchFamily="2" charset="-52"/>
              </a:rPr>
              <a:t>Изучены технологии переработки. Проанализирован мировой опыт. Разработаны рекомендации.</a:t>
            </a:r>
          </a:p>
        </p:txBody>
      </p:sp>
    </p:spTree>
    <p:extLst>
      <p:ext uri="{BB962C8B-B14F-4D97-AF65-F5344CB8AC3E}">
        <p14:creationId xmlns:p14="http://schemas.microsoft.com/office/powerpoint/2010/main" val="104395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39B1CB96-F2EC-389A-F61D-04BF86A79484}"/>
              </a:ext>
            </a:extLst>
          </p:cNvPr>
          <p:cNvSpPr/>
          <p:nvPr/>
        </p:nvSpPr>
        <p:spPr>
          <a:xfrm>
            <a:off x="658813" y="2097741"/>
            <a:ext cx="3605972" cy="1796527"/>
          </a:xfrm>
          <a:prstGeom prst="roundRect">
            <a:avLst>
              <a:gd name="adj" fmla="val 64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C77434A8-6CE3-00E7-2C47-37B50525AF1E}"/>
              </a:ext>
            </a:extLst>
          </p:cNvPr>
          <p:cNvSpPr/>
          <p:nvPr/>
        </p:nvSpPr>
        <p:spPr>
          <a:xfrm>
            <a:off x="4361677" y="2097741"/>
            <a:ext cx="3605972" cy="1796527"/>
          </a:xfrm>
          <a:prstGeom prst="roundRect">
            <a:avLst>
              <a:gd name="adj" fmla="val 64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3B15A619-FDBA-45F7-223C-952E73709265}"/>
              </a:ext>
            </a:extLst>
          </p:cNvPr>
          <p:cNvSpPr/>
          <p:nvPr/>
        </p:nvSpPr>
        <p:spPr>
          <a:xfrm>
            <a:off x="8064541" y="2097741"/>
            <a:ext cx="3605972" cy="1796527"/>
          </a:xfrm>
          <a:prstGeom prst="roundRect">
            <a:avLst>
              <a:gd name="adj" fmla="val 648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EC776352-6CE2-BE4E-F6B3-2B958F261F4C}"/>
              </a:ext>
            </a:extLst>
          </p:cNvPr>
          <p:cNvSpPr/>
          <p:nvPr/>
        </p:nvSpPr>
        <p:spPr>
          <a:xfrm>
            <a:off x="658813" y="4006671"/>
            <a:ext cx="3605972" cy="2523221"/>
          </a:xfrm>
          <a:prstGeom prst="roundRect">
            <a:avLst>
              <a:gd name="adj" fmla="val 43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1ABE545F-22A4-20ED-11CE-66B341DC2831}"/>
              </a:ext>
            </a:extLst>
          </p:cNvPr>
          <p:cNvSpPr/>
          <p:nvPr/>
        </p:nvSpPr>
        <p:spPr>
          <a:xfrm>
            <a:off x="4361677" y="4006671"/>
            <a:ext cx="3605972" cy="2523221"/>
          </a:xfrm>
          <a:prstGeom prst="roundRect">
            <a:avLst>
              <a:gd name="adj" fmla="val 43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5F842845-307D-3B89-7D9D-A4D6464BB3C9}"/>
              </a:ext>
            </a:extLst>
          </p:cNvPr>
          <p:cNvSpPr/>
          <p:nvPr/>
        </p:nvSpPr>
        <p:spPr>
          <a:xfrm>
            <a:off x="8075338" y="4006671"/>
            <a:ext cx="3605972" cy="2523221"/>
          </a:xfrm>
          <a:prstGeom prst="roundRect">
            <a:avLst>
              <a:gd name="adj" fmla="val 43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9B04D-9167-7C45-28D6-D70799509877}"/>
              </a:ext>
            </a:extLst>
          </p:cNvPr>
          <p:cNvSpPr txBox="1"/>
          <p:nvPr/>
        </p:nvSpPr>
        <p:spPr>
          <a:xfrm>
            <a:off x="569599" y="251125"/>
            <a:ext cx="71339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F5BB29"/>
                </a:solidFill>
                <a:effectLst/>
                <a:latin typeface="HeliosExtC" panose="00000500000000000000" pitchFamily="2" charset="-52"/>
                <a:ea typeface="Times New Roman" panose="02020603050405020304" pitchFamily="18" charset="0"/>
              </a:rPr>
              <a:t>Обзор литературы</a:t>
            </a:r>
            <a:endParaRPr lang="ru-RU" sz="1400" dirty="0">
              <a:solidFill>
                <a:srgbClr val="F5BB29"/>
              </a:solidFill>
              <a:effectLst/>
              <a:latin typeface="HeliosExtC" panose="00000500000000000000" pitchFamily="2" charset="-52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349B0-F3C1-49E9-B0C0-02B463A61839}"/>
              </a:ext>
            </a:extLst>
          </p:cNvPr>
          <p:cNvSpPr txBox="1"/>
          <p:nvPr/>
        </p:nvSpPr>
        <p:spPr>
          <a:xfrm>
            <a:off x="569599" y="959061"/>
            <a:ext cx="10963589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effectLst/>
                <a:latin typeface="HeliosExtC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Для реализации проекта использовались исключительно авторитетные источники, включающие специализированную литературу с углубленным анализом и экспертным мнением, а также научные сайты, предоставляющие детальное описание каждого рассматриваемого аспекта.</a:t>
            </a:r>
            <a:endParaRPr lang="ru-RU" sz="1200" dirty="0">
              <a:solidFill>
                <a:schemeClr val="bg1">
                  <a:lumMod val="95000"/>
                </a:schemeClr>
              </a:solidFill>
              <a:effectLst/>
              <a:latin typeface="HeliosExtC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1D7E7-B802-057B-8B05-8A03E462242E}"/>
              </a:ext>
            </a:extLst>
          </p:cNvPr>
          <p:cNvSpPr txBox="1"/>
          <p:nvPr/>
        </p:nvSpPr>
        <p:spPr>
          <a:xfrm>
            <a:off x="658813" y="2742179"/>
            <a:ext cx="3605972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На этом сайте с информаций о технологии переработки или же измельчения банановой кожуры </a:t>
            </a:r>
            <a:br>
              <a:rPr lang="ru-RU" sz="1400" dirty="0"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и стеблей с добавлением опилок </a:t>
            </a:r>
            <a:br>
              <a:rPr lang="ru-RU" sz="1400" dirty="0"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400" dirty="0"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для формирования топливных брикетов.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750E8-6D59-1140-168F-A825BF997E94}"/>
              </a:ext>
            </a:extLst>
          </p:cNvPr>
          <p:cNvSpPr txBox="1"/>
          <p:nvPr/>
        </p:nvSpPr>
        <p:spPr>
          <a:xfrm>
            <a:off x="736878" y="5309611"/>
            <a:ext cx="3409132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Данный сайт дает возможность углубиться в информацию большого количества вариантов возможностей переработки отходов бананов для сельского хозяйства и экологии.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6C6E3-D659-E3E0-412D-04B243892016}"/>
              </a:ext>
            </a:extLst>
          </p:cNvPr>
          <p:cNvSpPr txBox="1"/>
          <p:nvPr/>
        </p:nvSpPr>
        <p:spPr>
          <a:xfrm>
            <a:off x="4522171" y="2959248"/>
            <a:ext cx="3284983" cy="781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Банановые отходы – полезное сырье или вред для экологии? Эту тему раскрывает текущий сайт.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88F44-D32E-E809-769B-5ADBB7D08276}"/>
              </a:ext>
            </a:extLst>
          </p:cNvPr>
          <p:cNvSpPr txBox="1"/>
          <p:nvPr/>
        </p:nvSpPr>
        <p:spPr>
          <a:xfrm>
            <a:off x="4550049" y="5137256"/>
            <a:ext cx="3229226" cy="129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Подробное описание технологий переработки отходов биомассы в энергию в Уганде. Можно рассмотреть технологию «отходы в энергию» переработки банановых отходов в энергию.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498CB-CA92-0DEB-5567-10DDB4FA99AE}"/>
              </a:ext>
            </a:extLst>
          </p:cNvPr>
          <p:cNvSpPr txBox="1"/>
          <p:nvPr/>
        </p:nvSpPr>
        <p:spPr>
          <a:xfrm>
            <a:off x="8329454" y="5088300"/>
            <a:ext cx="3097741" cy="129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Годовая статистика международной торговли бананами в Колумбии. Экспорт и импорт, статистика с 2012 года и вся информация о торговле бананами в Колумбии.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C5F5E7-AFEE-D380-1E37-66F6AB443757}"/>
              </a:ext>
            </a:extLst>
          </p:cNvPr>
          <p:cNvSpPr txBox="1"/>
          <p:nvPr/>
        </p:nvSpPr>
        <p:spPr>
          <a:xfrm>
            <a:off x="8197969" y="2959248"/>
            <a:ext cx="3229226" cy="781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</a:rPr>
              <a:t>На данном сайте можно найти информацию о сельскохозяйственной продукции, а именно бананах.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A46-E38D-3192-8104-48693EE2728B}"/>
              </a:ext>
            </a:extLst>
          </p:cNvPr>
          <p:cNvSpPr txBox="1"/>
          <p:nvPr/>
        </p:nvSpPr>
        <p:spPr>
          <a:xfrm>
            <a:off x="736878" y="2220902"/>
            <a:ext cx="3623249" cy="307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https://school-science.ru/7/13/40750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6B350B-646C-5C96-993C-D12F66AB830C}"/>
              </a:ext>
            </a:extLst>
          </p:cNvPr>
          <p:cNvSpPr txBox="1"/>
          <p:nvPr/>
        </p:nvSpPr>
        <p:spPr>
          <a:xfrm>
            <a:off x="4582056" y="2220902"/>
            <a:ext cx="3310745" cy="537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https://dzen.ru/a/ZcT0l079VnMOo1RO</a:t>
            </a:r>
            <a:endParaRPr lang="ru-RU" sz="1400" dirty="0">
              <a:latin typeface="HeliosExtLightC" panose="00000400000000000000" pitchFamily="2" charset="-52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4633AA-F56C-5627-887C-E4882DA33889}"/>
              </a:ext>
            </a:extLst>
          </p:cNvPr>
          <p:cNvSpPr txBox="1"/>
          <p:nvPr/>
        </p:nvSpPr>
        <p:spPr>
          <a:xfrm>
            <a:off x="8212154" y="2220902"/>
            <a:ext cx="3310745" cy="537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https://en.wikipedia.org/wiki/Agriculture_in_Colombia</a:t>
            </a:r>
            <a:endParaRPr lang="ru-RU" sz="1400" dirty="0">
              <a:latin typeface="HeliosExtLightC" panose="00000400000000000000" pitchFamily="2" charset="-52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6D697C-920E-8C42-95CC-A460167FEC7F}"/>
              </a:ext>
            </a:extLst>
          </p:cNvPr>
          <p:cNvSpPr txBox="1"/>
          <p:nvPr/>
        </p:nvSpPr>
        <p:spPr>
          <a:xfrm>
            <a:off x="776612" y="4089629"/>
            <a:ext cx="3330950" cy="998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https://forkagro.com/incubator/v/pererabotka-othodov-bananov-novye-vozmozhnosti-dlya-selskogo-hozyajstva-i-ehkologii</a:t>
            </a:r>
            <a:endParaRPr lang="ru-RU" sz="1400" dirty="0">
              <a:latin typeface="HeliosExtLightC" panose="00000400000000000000" pitchFamily="2" charset="-52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8D1DC7-C604-E817-A109-5EA5D9244E94}"/>
              </a:ext>
            </a:extLst>
          </p:cNvPr>
          <p:cNvSpPr txBox="1"/>
          <p:nvPr/>
        </p:nvSpPr>
        <p:spPr>
          <a:xfrm>
            <a:off x="4518901" y="4089629"/>
            <a:ext cx="3330950" cy="768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https://biotechnologyforbiofuels.biomedcentral.com/articles/10.1186/s13068-016-0689-5</a:t>
            </a:r>
            <a:endParaRPr lang="ru-RU" sz="1400" dirty="0">
              <a:latin typeface="HeliosExtLightC" panose="00000400000000000000" pitchFamily="2" charset="-52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48CFE7-FAD1-0D70-38B4-2010D30F5B31}"/>
              </a:ext>
            </a:extLst>
          </p:cNvPr>
          <p:cNvSpPr txBox="1"/>
          <p:nvPr/>
        </p:nvSpPr>
        <p:spPr>
          <a:xfrm>
            <a:off x="8212849" y="4089629"/>
            <a:ext cx="3330950" cy="537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atin typeface="HeliosExtLightC" panose="00000400000000000000" pitchFamily="2" charset="-52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https://trendeconomy.ru/data/h2/Colombia/0803</a:t>
            </a:r>
            <a:endParaRPr lang="ru-RU" sz="1400" dirty="0">
              <a:latin typeface="HeliosExtLightC" panose="00000400000000000000" pitchFamily="2" charset="-5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5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2AF84-9BC4-7687-5121-10169211A7C0}"/>
              </a:ext>
            </a:extLst>
          </p:cNvPr>
          <p:cNvSpPr txBox="1"/>
          <p:nvPr/>
        </p:nvSpPr>
        <p:spPr>
          <a:xfrm>
            <a:off x="569598" y="358702"/>
            <a:ext cx="8076561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F5BB29"/>
                </a:solidFill>
                <a:effectLst/>
                <a:latin typeface="HeliosExtC" panose="00000500000000000000" pitchFamily="2" charset="-52"/>
                <a:ea typeface="Times New Roman" panose="02020603050405020304" pitchFamily="18" charset="0"/>
              </a:rPr>
              <a:t>Банановые плантации и отходы</a:t>
            </a:r>
            <a:endParaRPr lang="ru-RU" sz="1400" dirty="0">
              <a:solidFill>
                <a:srgbClr val="F5BB29"/>
              </a:solidFill>
              <a:effectLst/>
              <a:latin typeface="HeliosExtC" panose="00000500000000000000" pitchFamily="2" charset="-52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2DED8-9BC4-8A82-AD71-93C5EBA09C17}"/>
              </a:ext>
            </a:extLst>
          </p:cNvPr>
          <p:cNvSpPr txBox="1"/>
          <p:nvPr/>
        </p:nvSpPr>
        <p:spPr>
          <a:xfrm>
            <a:off x="569599" y="944880"/>
            <a:ext cx="55264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HeliosExtLightC" panose="00000400000000000000" pitchFamily="2" charset="-52"/>
                <a:ea typeface="Calibri" panose="020F0502020204030204" pitchFamily="34" charset="0"/>
              </a:rPr>
              <a:t>Банановые плантации — это сельскохозяйственные угодья, специализирующиеся на выращивании бананов, которые являются важной частью мировой торговли и одним из наиболее потребляемых фруктов на планете.</a:t>
            </a:r>
            <a:endParaRPr lang="ru-RU" sz="1600" dirty="0">
              <a:latin typeface="HeliosExtLightC" panose="000004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BDDED-82CA-267B-18A7-22A1EDD79080}"/>
              </a:ext>
            </a:extLst>
          </p:cNvPr>
          <p:cNvSpPr txBox="1"/>
          <p:nvPr/>
        </p:nvSpPr>
        <p:spPr>
          <a:xfrm>
            <a:off x="6339839" y="2235769"/>
            <a:ext cx="5051669" cy="2689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847850" algn="l"/>
              </a:tabLst>
            </a:pPr>
            <a:r>
              <a:rPr lang="ru-RU" sz="1400" dirty="0"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Кожуру бананов, которая составляет около 35–40% от общей массы плода.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847850" algn="l"/>
              </a:tabLst>
            </a:pPr>
            <a:r>
              <a:rPr lang="ru-RU" sz="1400" dirty="0"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Стебли бананового дерева, также называемые </a:t>
            </a:r>
            <a:r>
              <a:rPr lang="ru-RU" sz="1400" dirty="0" err="1"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псевдостеблями</a:t>
            </a:r>
            <a:r>
              <a:rPr lang="ru-RU" sz="1400" dirty="0"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которые обычно обрезают после сбора урожая.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847850" algn="l"/>
              </a:tabLst>
            </a:pPr>
            <a:r>
              <a:rPr lang="ru-RU" sz="1400" dirty="0"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Листья бананов, которые остаются на плантациях после обрезки.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847850" algn="l"/>
              </a:tabLst>
            </a:pPr>
            <a:r>
              <a:rPr lang="ru-RU" sz="1400" dirty="0"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Плоды, не пригодные для продажи, включая поврежденные, слишком мелкие или деформированные бананы.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A6782-32C9-82FD-00D4-1987F289AECB}"/>
              </a:ext>
            </a:extLst>
          </p:cNvPr>
          <p:cNvSpPr txBox="1"/>
          <p:nvPr/>
        </p:nvSpPr>
        <p:spPr>
          <a:xfrm>
            <a:off x="6339839" y="1098368"/>
            <a:ext cx="5051669" cy="998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Банановые отходы включают значительное количество органических материалов, которые остаются после сбора и переработки бананов. Среди них выделяют: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EC0A204-B61F-D30C-D7AF-87B0D7849B22}"/>
              </a:ext>
            </a:extLst>
          </p:cNvPr>
          <p:cNvSpPr/>
          <p:nvPr/>
        </p:nvSpPr>
        <p:spPr>
          <a:xfrm>
            <a:off x="6248400" y="944880"/>
            <a:ext cx="5284788" cy="4135025"/>
          </a:xfrm>
          <a:prstGeom prst="roundRect">
            <a:avLst>
              <a:gd name="adj" fmla="val 3537"/>
            </a:avLst>
          </a:prstGeom>
          <a:noFill/>
          <a:ln>
            <a:solidFill>
              <a:srgbClr val="F5BB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Google Shape;200;p18">
            <a:extLst>
              <a:ext uri="{FF2B5EF4-FFF2-40B4-BE49-F238E27FC236}">
                <a16:creationId xmlns:a16="http://schemas.microsoft.com/office/drawing/2014/main" id="{8955CF83-E822-A86D-CD97-5EC0EC5C8FB2}"/>
              </a:ext>
            </a:extLst>
          </p:cNvPr>
          <p:cNvGrpSpPr/>
          <p:nvPr/>
        </p:nvGrpSpPr>
        <p:grpSpPr>
          <a:xfrm>
            <a:off x="925365" y="3540450"/>
            <a:ext cx="5018236" cy="2673397"/>
            <a:chOff x="233350" y="949250"/>
            <a:chExt cx="7137300" cy="3802300"/>
          </a:xfrm>
        </p:grpSpPr>
        <p:sp>
          <p:nvSpPr>
            <p:cNvPr id="14" name="Google Shape;201;p18">
              <a:extLst>
                <a:ext uri="{FF2B5EF4-FFF2-40B4-BE49-F238E27FC236}">
                  <a16:creationId xmlns:a16="http://schemas.microsoft.com/office/drawing/2014/main" id="{ED24A567-0106-1EC0-DC90-E33108CF2268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2;p18">
              <a:extLst>
                <a:ext uri="{FF2B5EF4-FFF2-40B4-BE49-F238E27FC236}">
                  <a16:creationId xmlns:a16="http://schemas.microsoft.com/office/drawing/2014/main" id="{B2E5B2E2-0E9E-F2CF-F28A-FB520FEFFE36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3;p18">
              <a:extLst>
                <a:ext uri="{FF2B5EF4-FFF2-40B4-BE49-F238E27FC236}">
                  <a16:creationId xmlns:a16="http://schemas.microsoft.com/office/drawing/2014/main" id="{C0B65980-E4B8-1552-1B97-09E65C9564DB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4;p18">
              <a:extLst>
                <a:ext uri="{FF2B5EF4-FFF2-40B4-BE49-F238E27FC236}">
                  <a16:creationId xmlns:a16="http://schemas.microsoft.com/office/drawing/2014/main" id="{C5D81281-E383-2059-029E-C7580C478806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5;p18">
              <a:extLst>
                <a:ext uri="{FF2B5EF4-FFF2-40B4-BE49-F238E27FC236}">
                  <a16:creationId xmlns:a16="http://schemas.microsoft.com/office/drawing/2014/main" id="{FEB88B8B-55F2-F0B0-B2BF-7053C226914F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6;p18">
              <a:extLst>
                <a:ext uri="{FF2B5EF4-FFF2-40B4-BE49-F238E27FC236}">
                  <a16:creationId xmlns:a16="http://schemas.microsoft.com/office/drawing/2014/main" id="{DEA0D7E3-2439-1541-A01B-3E06AE0E44A6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7;p18">
              <a:extLst>
                <a:ext uri="{FF2B5EF4-FFF2-40B4-BE49-F238E27FC236}">
                  <a16:creationId xmlns:a16="http://schemas.microsoft.com/office/drawing/2014/main" id="{634B1E8A-A2AA-FA45-6C78-E5FA5475D139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8;p18">
              <a:extLst>
                <a:ext uri="{FF2B5EF4-FFF2-40B4-BE49-F238E27FC236}">
                  <a16:creationId xmlns:a16="http://schemas.microsoft.com/office/drawing/2014/main" id="{05D5938F-54C8-85B8-3144-8A089C45C8F6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9;p18">
              <a:extLst>
                <a:ext uri="{FF2B5EF4-FFF2-40B4-BE49-F238E27FC236}">
                  <a16:creationId xmlns:a16="http://schemas.microsoft.com/office/drawing/2014/main" id="{9A01B2E0-B053-10B3-CC52-AB8ACBB287D7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0;p18">
              <a:extLst>
                <a:ext uri="{FF2B5EF4-FFF2-40B4-BE49-F238E27FC236}">
                  <a16:creationId xmlns:a16="http://schemas.microsoft.com/office/drawing/2014/main" id="{CD66A8B6-39C6-EC37-BC7C-5AA51C8FF901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;p18">
              <a:extLst>
                <a:ext uri="{FF2B5EF4-FFF2-40B4-BE49-F238E27FC236}">
                  <a16:creationId xmlns:a16="http://schemas.microsoft.com/office/drawing/2014/main" id="{CAD70CEC-0D37-7680-14B3-C16EDD917C5D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2;p18">
              <a:extLst>
                <a:ext uri="{FF2B5EF4-FFF2-40B4-BE49-F238E27FC236}">
                  <a16:creationId xmlns:a16="http://schemas.microsoft.com/office/drawing/2014/main" id="{ABD2C18A-342B-2542-2BC7-0E3B905353A9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3;p18">
              <a:extLst>
                <a:ext uri="{FF2B5EF4-FFF2-40B4-BE49-F238E27FC236}">
                  <a16:creationId xmlns:a16="http://schemas.microsoft.com/office/drawing/2014/main" id="{81D2F2F1-0DF3-4A47-5BC6-1F73ED04BAF0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;p18">
              <a:extLst>
                <a:ext uri="{FF2B5EF4-FFF2-40B4-BE49-F238E27FC236}">
                  <a16:creationId xmlns:a16="http://schemas.microsoft.com/office/drawing/2014/main" id="{89896482-A922-A697-7101-A855BF975C29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5;p18">
              <a:extLst>
                <a:ext uri="{FF2B5EF4-FFF2-40B4-BE49-F238E27FC236}">
                  <a16:creationId xmlns:a16="http://schemas.microsoft.com/office/drawing/2014/main" id="{82CFFE32-7E0D-D827-39EF-2893A7585B1A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6;p18">
              <a:extLst>
                <a:ext uri="{FF2B5EF4-FFF2-40B4-BE49-F238E27FC236}">
                  <a16:creationId xmlns:a16="http://schemas.microsoft.com/office/drawing/2014/main" id="{A977F40E-2BD3-2ED1-BBD8-A9BAE46BD716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7;p18">
              <a:extLst>
                <a:ext uri="{FF2B5EF4-FFF2-40B4-BE49-F238E27FC236}">
                  <a16:creationId xmlns:a16="http://schemas.microsoft.com/office/drawing/2014/main" id="{91BC31A7-C234-08F2-C61C-75BEB57016EB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8;p18">
              <a:extLst>
                <a:ext uri="{FF2B5EF4-FFF2-40B4-BE49-F238E27FC236}">
                  <a16:creationId xmlns:a16="http://schemas.microsoft.com/office/drawing/2014/main" id="{8CE830BF-9E7A-675F-D6A0-23438A2CA6CC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9;p18">
              <a:extLst>
                <a:ext uri="{FF2B5EF4-FFF2-40B4-BE49-F238E27FC236}">
                  <a16:creationId xmlns:a16="http://schemas.microsoft.com/office/drawing/2014/main" id="{861FE813-3345-71E7-0A77-C4F38D337E97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0;p18">
              <a:extLst>
                <a:ext uri="{FF2B5EF4-FFF2-40B4-BE49-F238E27FC236}">
                  <a16:creationId xmlns:a16="http://schemas.microsoft.com/office/drawing/2014/main" id="{E81EE0DC-D435-B6B0-BB7D-147E17EE548D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1;p18">
              <a:extLst>
                <a:ext uri="{FF2B5EF4-FFF2-40B4-BE49-F238E27FC236}">
                  <a16:creationId xmlns:a16="http://schemas.microsoft.com/office/drawing/2014/main" id="{1971D246-FE3F-4294-AE6B-DD15A293D4CD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2;p18">
              <a:extLst>
                <a:ext uri="{FF2B5EF4-FFF2-40B4-BE49-F238E27FC236}">
                  <a16:creationId xmlns:a16="http://schemas.microsoft.com/office/drawing/2014/main" id="{CCD53EBF-F5FD-3B31-B8D3-7A51DAA71E8F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3;p18">
              <a:extLst>
                <a:ext uri="{FF2B5EF4-FFF2-40B4-BE49-F238E27FC236}">
                  <a16:creationId xmlns:a16="http://schemas.microsoft.com/office/drawing/2014/main" id="{9F13F84F-62DD-AD10-6815-A6D7717D074A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4;p18">
              <a:extLst>
                <a:ext uri="{FF2B5EF4-FFF2-40B4-BE49-F238E27FC236}">
                  <a16:creationId xmlns:a16="http://schemas.microsoft.com/office/drawing/2014/main" id="{03031C99-7069-FBEB-4E38-F0721179B1F9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5;p18">
              <a:extLst>
                <a:ext uri="{FF2B5EF4-FFF2-40B4-BE49-F238E27FC236}">
                  <a16:creationId xmlns:a16="http://schemas.microsoft.com/office/drawing/2014/main" id="{13CFA58F-9518-0896-1908-03AB3678094E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6;p18">
              <a:extLst>
                <a:ext uri="{FF2B5EF4-FFF2-40B4-BE49-F238E27FC236}">
                  <a16:creationId xmlns:a16="http://schemas.microsoft.com/office/drawing/2014/main" id="{2B8B2DF9-561C-6759-1480-F7750F8F6E9D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7;p18">
              <a:extLst>
                <a:ext uri="{FF2B5EF4-FFF2-40B4-BE49-F238E27FC236}">
                  <a16:creationId xmlns:a16="http://schemas.microsoft.com/office/drawing/2014/main" id="{9999B30C-4B81-37FE-0545-765157197286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8;p18">
              <a:extLst>
                <a:ext uri="{FF2B5EF4-FFF2-40B4-BE49-F238E27FC236}">
                  <a16:creationId xmlns:a16="http://schemas.microsoft.com/office/drawing/2014/main" id="{FFE9FCB4-FA14-DF94-FA5A-0B19CA8DC037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9;p18">
              <a:extLst>
                <a:ext uri="{FF2B5EF4-FFF2-40B4-BE49-F238E27FC236}">
                  <a16:creationId xmlns:a16="http://schemas.microsoft.com/office/drawing/2014/main" id="{1A63BAB1-FC74-C398-B523-0862DB2B7075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0;p18">
              <a:extLst>
                <a:ext uri="{FF2B5EF4-FFF2-40B4-BE49-F238E27FC236}">
                  <a16:creationId xmlns:a16="http://schemas.microsoft.com/office/drawing/2014/main" id="{B0B86FBB-E39D-8DD5-5893-437EE67E7598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1;p18">
              <a:extLst>
                <a:ext uri="{FF2B5EF4-FFF2-40B4-BE49-F238E27FC236}">
                  <a16:creationId xmlns:a16="http://schemas.microsoft.com/office/drawing/2014/main" id="{7A3148E5-5F46-853B-F3F9-E82F5571446A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;p18">
              <a:extLst>
                <a:ext uri="{FF2B5EF4-FFF2-40B4-BE49-F238E27FC236}">
                  <a16:creationId xmlns:a16="http://schemas.microsoft.com/office/drawing/2014/main" id="{8F34DC35-8933-A302-4EE0-145D30C1E5FD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3;p18">
              <a:extLst>
                <a:ext uri="{FF2B5EF4-FFF2-40B4-BE49-F238E27FC236}">
                  <a16:creationId xmlns:a16="http://schemas.microsoft.com/office/drawing/2014/main" id="{6C29FCBE-E858-4777-029C-3DB3F4A2EDD1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4;p18">
              <a:extLst>
                <a:ext uri="{FF2B5EF4-FFF2-40B4-BE49-F238E27FC236}">
                  <a16:creationId xmlns:a16="http://schemas.microsoft.com/office/drawing/2014/main" id="{D567E008-FDD6-11E2-7DEE-2447826A4EEA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5;p18">
              <a:extLst>
                <a:ext uri="{FF2B5EF4-FFF2-40B4-BE49-F238E27FC236}">
                  <a16:creationId xmlns:a16="http://schemas.microsoft.com/office/drawing/2014/main" id="{F39060D5-7333-7479-9CB2-3CB76237CEFE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6;p18">
              <a:extLst>
                <a:ext uri="{FF2B5EF4-FFF2-40B4-BE49-F238E27FC236}">
                  <a16:creationId xmlns:a16="http://schemas.microsoft.com/office/drawing/2014/main" id="{6EBB1154-0392-5360-8A8B-8A6FF6ACE814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7;p18">
              <a:extLst>
                <a:ext uri="{FF2B5EF4-FFF2-40B4-BE49-F238E27FC236}">
                  <a16:creationId xmlns:a16="http://schemas.microsoft.com/office/drawing/2014/main" id="{F8984289-7870-115C-7FA4-29F1F96D17CC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;p18">
              <a:extLst>
                <a:ext uri="{FF2B5EF4-FFF2-40B4-BE49-F238E27FC236}">
                  <a16:creationId xmlns:a16="http://schemas.microsoft.com/office/drawing/2014/main" id="{19D4046A-84F7-3475-8801-380326F916CE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9;p18">
              <a:extLst>
                <a:ext uri="{FF2B5EF4-FFF2-40B4-BE49-F238E27FC236}">
                  <a16:creationId xmlns:a16="http://schemas.microsoft.com/office/drawing/2014/main" id="{BBDBEA48-7B98-E237-FD9D-342E505AC088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0;p18">
              <a:extLst>
                <a:ext uri="{FF2B5EF4-FFF2-40B4-BE49-F238E27FC236}">
                  <a16:creationId xmlns:a16="http://schemas.microsoft.com/office/drawing/2014/main" id="{6505FAFE-6BF4-15CB-C8B8-002278F3D660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1;p18">
              <a:extLst>
                <a:ext uri="{FF2B5EF4-FFF2-40B4-BE49-F238E27FC236}">
                  <a16:creationId xmlns:a16="http://schemas.microsoft.com/office/drawing/2014/main" id="{119BC0B2-02D9-2139-A222-BE3C32658CA4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2;p18">
              <a:extLst>
                <a:ext uri="{FF2B5EF4-FFF2-40B4-BE49-F238E27FC236}">
                  <a16:creationId xmlns:a16="http://schemas.microsoft.com/office/drawing/2014/main" id="{E04972BE-E015-9749-7808-D90439344443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3;p18">
              <a:extLst>
                <a:ext uri="{FF2B5EF4-FFF2-40B4-BE49-F238E27FC236}">
                  <a16:creationId xmlns:a16="http://schemas.microsoft.com/office/drawing/2014/main" id="{C4E7596B-2043-535F-939F-DF9D74F70008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4;p18">
              <a:extLst>
                <a:ext uri="{FF2B5EF4-FFF2-40B4-BE49-F238E27FC236}">
                  <a16:creationId xmlns:a16="http://schemas.microsoft.com/office/drawing/2014/main" id="{224F3CD8-ECC2-15E6-9561-6BC2ED91BDAE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5;p18">
              <a:extLst>
                <a:ext uri="{FF2B5EF4-FFF2-40B4-BE49-F238E27FC236}">
                  <a16:creationId xmlns:a16="http://schemas.microsoft.com/office/drawing/2014/main" id="{BC832921-2BF7-5191-C58E-1DFD91E5F7EF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6;p18">
              <a:extLst>
                <a:ext uri="{FF2B5EF4-FFF2-40B4-BE49-F238E27FC236}">
                  <a16:creationId xmlns:a16="http://schemas.microsoft.com/office/drawing/2014/main" id="{019A1890-0A1F-BDFF-2BF4-D451C6E26D73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7;p18">
              <a:extLst>
                <a:ext uri="{FF2B5EF4-FFF2-40B4-BE49-F238E27FC236}">
                  <a16:creationId xmlns:a16="http://schemas.microsoft.com/office/drawing/2014/main" id="{00FA5125-D4B9-FF29-50E8-2C535B51FF0F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8;p18">
              <a:extLst>
                <a:ext uri="{FF2B5EF4-FFF2-40B4-BE49-F238E27FC236}">
                  <a16:creationId xmlns:a16="http://schemas.microsoft.com/office/drawing/2014/main" id="{20131DAE-2719-3C71-8983-37D4302A83BD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9;p18">
              <a:extLst>
                <a:ext uri="{FF2B5EF4-FFF2-40B4-BE49-F238E27FC236}">
                  <a16:creationId xmlns:a16="http://schemas.microsoft.com/office/drawing/2014/main" id="{07C28C96-A031-31D9-9788-EAD60C3F0A88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0;p18">
              <a:extLst>
                <a:ext uri="{FF2B5EF4-FFF2-40B4-BE49-F238E27FC236}">
                  <a16:creationId xmlns:a16="http://schemas.microsoft.com/office/drawing/2014/main" id="{9D7CF246-F9A6-3675-4D8C-8FA4D049A6E7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1;p18">
              <a:extLst>
                <a:ext uri="{FF2B5EF4-FFF2-40B4-BE49-F238E27FC236}">
                  <a16:creationId xmlns:a16="http://schemas.microsoft.com/office/drawing/2014/main" id="{8C24D044-D6F1-D4B3-113B-475036E2C379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252;p18">
            <a:extLst>
              <a:ext uri="{FF2B5EF4-FFF2-40B4-BE49-F238E27FC236}">
                <a16:creationId xmlns:a16="http://schemas.microsoft.com/office/drawing/2014/main" id="{22599268-EE75-4527-2BB9-662730D0DCB2}"/>
              </a:ext>
            </a:extLst>
          </p:cNvPr>
          <p:cNvGrpSpPr/>
          <p:nvPr/>
        </p:nvGrpSpPr>
        <p:grpSpPr>
          <a:xfrm>
            <a:off x="4006789" y="3105096"/>
            <a:ext cx="1991551" cy="2148103"/>
            <a:chOff x="5150200" y="982234"/>
            <a:chExt cx="1991551" cy="2148103"/>
          </a:xfrm>
        </p:grpSpPr>
        <p:grpSp>
          <p:nvGrpSpPr>
            <p:cNvPr id="66" name="Google Shape;253;p18">
              <a:extLst>
                <a:ext uri="{FF2B5EF4-FFF2-40B4-BE49-F238E27FC236}">
                  <a16:creationId xmlns:a16="http://schemas.microsoft.com/office/drawing/2014/main" id="{81B1DEC7-4F08-7401-B8E6-D57C0F288BA6}"/>
                </a:ext>
              </a:extLst>
            </p:cNvPr>
            <p:cNvGrpSpPr/>
            <p:nvPr/>
          </p:nvGrpSpPr>
          <p:grpSpPr>
            <a:xfrm>
              <a:off x="6056752" y="2800937"/>
              <a:ext cx="329400" cy="329400"/>
              <a:chOff x="2071527" y="3227912"/>
              <a:chExt cx="329400" cy="329400"/>
            </a:xfrm>
          </p:grpSpPr>
          <p:sp>
            <p:nvSpPr>
              <p:cNvPr id="70" name="Google Shape;254;p18">
                <a:extLst>
                  <a:ext uri="{FF2B5EF4-FFF2-40B4-BE49-F238E27FC236}">
                    <a16:creationId xmlns:a16="http://schemas.microsoft.com/office/drawing/2014/main" id="{BED7AA89-CE69-152B-5618-B4D4BFE45AC7}"/>
                  </a:ext>
                </a:extLst>
              </p:cNvPr>
              <p:cNvSpPr/>
              <p:nvPr/>
            </p:nvSpPr>
            <p:spPr>
              <a:xfrm>
                <a:off x="2071527" y="3227912"/>
                <a:ext cx="329400" cy="329400"/>
              </a:xfrm>
              <a:prstGeom prst="ellipse">
                <a:avLst/>
              </a:prstGeom>
              <a:gradFill>
                <a:gsLst>
                  <a:gs pos="0">
                    <a:srgbClr val="FEE44A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55;p18">
                <a:extLst>
                  <a:ext uri="{FF2B5EF4-FFF2-40B4-BE49-F238E27FC236}">
                    <a16:creationId xmlns:a16="http://schemas.microsoft.com/office/drawing/2014/main" id="{18011323-7EFD-476D-3E73-7917D29A6F63}"/>
                  </a:ext>
                </a:extLst>
              </p:cNvPr>
              <p:cNvSpPr/>
              <p:nvPr/>
            </p:nvSpPr>
            <p:spPr>
              <a:xfrm>
                <a:off x="2176700" y="3333085"/>
                <a:ext cx="118949" cy="118949"/>
              </a:xfrm>
              <a:prstGeom prst="ellipse">
                <a:avLst/>
              </a:prstGeom>
              <a:solidFill>
                <a:srgbClr val="FEE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256;p18">
              <a:extLst>
                <a:ext uri="{FF2B5EF4-FFF2-40B4-BE49-F238E27FC236}">
                  <a16:creationId xmlns:a16="http://schemas.microsoft.com/office/drawing/2014/main" id="{EDF4CAA0-25EF-A09A-AF83-08B4D5DF5A99}"/>
                </a:ext>
              </a:extLst>
            </p:cNvPr>
            <p:cNvSpPr/>
            <p:nvPr/>
          </p:nvSpPr>
          <p:spPr>
            <a:xfrm>
              <a:off x="5150200" y="982234"/>
              <a:ext cx="1991551" cy="297900"/>
            </a:xfrm>
            <a:prstGeom prst="roundRect">
              <a:avLst>
                <a:gd name="adj" fmla="val 50000"/>
              </a:avLst>
            </a:prstGeom>
            <a:solidFill>
              <a:srgbClr val="FEE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cxnSp>
          <p:nvCxnSpPr>
            <p:cNvPr id="69" name="Google Shape;258;p18">
              <a:extLst>
                <a:ext uri="{FF2B5EF4-FFF2-40B4-BE49-F238E27FC236}">
                  <a16:creationId xmlns:a16="http://schemas.microsoft.com/office/drawing/2014/main" id="{15EF8F4F-B465-BF71-FEB5-5C60F05C51F8}"/>
                </a:ext>
              </a:extLst>
            </p:cNvPr>
            <p:cNvCxnSpPr>
              <a:cxnSpLocks/>
              <a:stCxn id="71" idx="0"/>
              <a:endCxn id="67" idx="2"/>
            </p:cNvCxnSpPr>
            <p:nvPr/>
          </p:nvCxnSpPr>
          <p:spPr>
            <a:xfrm flipH="1" flipV="1">
              <a:off x="6145976" y="1280134"/>
              <a:ext cx="75424" cy="1625976"/>
            </a:xfrm>
            <a:prstGeom prst="straightConnector1">
              <a:avLst/>
            </a:prstGeom>
            <a:noFill/>
            <a:ln w="9525" cap="flat" cmpd="sng">
              <a:solidFill>
                <a:srgbClr val="FEE44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" name="Google Shape;259;p18">
            <a:extLst>
              <a:ext uri="{FF2B5EF4-FFF2-40B4-BE49-F238E27FC236}">
                <a16:creationId xmlns:a16="http://schemas.microsoft.com/office/drawing/2014/main" id="{CA364A3A-B87D-D696-2765-405B3A1FF831}"/>
              </a:ext>
            </a:extLst>
          </p:cNvPr>
          <p:cNvGrpSpPr/>
          <p:nvPr/>
        </p:nvGrpSpPr>
        <p:grpSpPr>
          <a:xfrm>
            <a:off x="3390139" y="4914284"/>
            <a:ext cx="2949700" cy="1440321"/>
            <a:chOff x="4533550" y="2791422"/>
            <a:chExt cx="2949700" cy="1440321"/>
          </a:xfrm>
        </p:grpSpPr>
        <p:grpSp>
          <p:nvGrpSpPr>
            <p:cNvPr id="73" name="Google Shape;260;p18">
              <a:extLst>
                <a:ext uri="{FF2B5EF4-FFF2-40B4-BE49-F238E27FC236}">
                  <a16:creationId xmlns:a16="http://schemas.microsoft.com/office/drawing/2014/main" id="{7F567973-A67C-9658-81C2-79CAF843182C}"/>
                </a:ext>
              </a:extLst>
            </p:cNvPr>
            <p:cNvGrpSpPr/>
            <p:nvPr/>
          </p:nvGrpSpPr>
          <p:grpSpPr>
            <a:xfrm>
              <a:off x="4533550" y="2791422"/>
              <a:ext cx="329400" cy="329400"/>
              <a:chOff x="710275" y="2953372"/>
              <a:chExt cx="329400" cy="329400"/>
            </a:xfrm>
          </p:grpSpPr>
          <p:sp>
            <p:nvSpPr>
              <p:cNvPr id="77" name="Google Shape;261;p18">
                <a:extLst>
                  <a:ext uri="{FF2B5EF4-FFF2-40B4-BE49-F238E27FC236}">
                    <a16:creationId xmlns:a16="http://schemas.microsoft.com/office/drawing/2014/main" id="{264729EB-DEA5-43E2-06B6-EE4BFE531D71}"/>
                  </a:ext>
                </a:extLst>
              </p:cNvPr>
              <p:cNvSpPr/>
              <p:nvPr/>
            </p:nvSpPr>
            <p:spPr>
              <a:xfrm>
                <a:off x="710275" y="2953372"/>
                <a:ext cx="329400" cy="329400"/>
              </a:xfrm>
              <a:prstGeom prst="ellipse">
                <a:avLst/>
              </a:prstGeom>
              <a:gradFill>
                <a:gsLst>
                  <a:gs pos="0">
                    <a:srgbClr val="F6D26E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2;p18">
                <a:extLst>
                  <a:ext uri="{FF2B5EF4-FFF2-40B4-BE49-F238E27FC236}">
                    <a16:creationId xmlns:a16="http://schemas.microsoft.com/office/drawing/2014/main" id="{13654D54-9E1B-CBB8-3DFA-5B79B8384671}"/>
                  </a:ext>
                </a:extLst>
              </p:cNvPr>
              <p:cNvSpPr/>
              <p:nvPr/>
            </p:nvSpPr>
            <p:spPr>
              <a:xfrm>
                <a:off x="815448" y="3058544"/>
                <a:ext cx="118800" cy="118800"/>
              </a:xfrm>
              <a:prstGeom prst="ellipse">
                <a:avLst/>
              </a:prstGeom>
              <a:solidFill>
                <a:srgbClr val="F6D2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Google Shape;263;p18">
              <a:extLst>
                <a:ext uri="{FF2B5EF4-FFF2-40B4-BE49-F238E27FC236}">
                  <a16:creationId xmlns:a16="http://schemas.microsoft.com/office/drawing/2014/main" id="{3989BD34-D861-FB39-E39F-7E40C81EC31C}"/>
                </a:ext>
              </a:extLst>
            </p:cNvPr>
            <p:cNvSpPr/>
            <p:nvPr/>
          </p:nvSpPr>
          <p:spPr>
            <a:xfrm>
              <a:off x="5817050" y="3933843"/>
              <a:ext cx="1666200" cy="297900"/>
            </a:xfrm>
            <a:prstGeom prst="roundRect">
              <a:avLst>
                <a:gd name="adj" fmla="val 50000"/>
              </a:avLst>
            </a:prstGeom>
            <a:solidFill>
              <a:srgbClr val="F6D2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cxnSp>
          <p:nvCxnSpPr>
            <p:cNvPr id="76" name="Google Shape;265;p18">
              <a:extLst>
                <a:ext uri="{FF2B5EF4-FFF2-40B4-BE49-F238E27FC236}">
                  <a16:creationId xmlns:a16="http://schemas.microsoft.com/office/drawing/2014/main" id="{5AEDD28B-7313-6FF5-6555-099E0763FE57}"/>
                </a:ext>
              </a:extLst>
            </p:cNvPr>
            <p:cNvCxnSpPr>
              <a:cxnSpLocks/>
              <a:stCxn id="78" idx="5"/>
            </p:cNvCxnSpPr>
            <p:nvPr/>
          </p:nvCxnSpPr>
          <p:spPr>
            <a:xfrm>
              <a:off x="4740125" y="2997996"/>
              <a:ext cx="1186149" cy="1055891"/>
            </a:xfrm>
            <a:prstGeom prst="straightConnector1">
              <a:avLst/>
            </a:prstGeom>
            <a:noFill/>
            <a:ln w="9525" cap="flat" cmpd="sng">
              <a:solidFill>
                <a:srgbClr val="F6D26E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" name="Google Shape;266;p18">
            <a:extLst>
              <a:ext uri="{FF2B5EF4-FFF2-40B4-BE49-F238E27FC236}">
                <a16:creationId xmlns:a16="http://schemas.microsoft.com/office/drawing/2014/main" id="{8FE99490-3D99-6AE9-9253-F707BF5A89DA}"/>
              </a:ext>
            </a:extLst>
          </p:cNvPr>
          <p:cNvGrpSpPr/>
          <p:nvPr/>
        </p:nvGrpSpPr>
        <p:grpSpPr>
          <a:xfrm>
            <a:off x="32449" y="5515784"/>
            <a:ext cx="2578965" cy="809915"/>
            <a:chOff x="1175860" y="3392922"/>
            <a:chExt cx="2578965" cy="809915"/>
          </a:xfrm>
        </p:grpSpPr>
        <p:grpSp>
          <p:nvGrpSpPr>
            <p:cNvPr id="80" name="Google Shape;267;p18">
              <a:extLst>
                <a:ext uri="{FF2B5EF4-FFF2-40B4-BE49-F238E27FC236}">
                  <a16:creationId xmlns:a16="http://schemas.microsoft.com/office/drawing/2014/main" id="{28148F62-9E60-F3AC-C1AD-11D7AFC89750}"/>
                </a:ext>
              </a:extLst>
            </p:cNvPr>
            <p:cNvGrpSpPr/>
            <p:nvPr/>
          </p:nvGrpSpPr>
          <p:grpSpPr>
            <a:xfrm>
              <a:off x="3425425" y="3392922"/>
              <a:ext cx="329400" cy="329400"/>
              <a:chOff x="961650" y="3360722"/>
              <a:chExt cx="329400" cy="329400"/>
            </a:xfrm>
          </p:grpSpPr>
          <p:sp>
            <p:nvSpPr>
              <p:cNvPr id="84" name="Google Shape;268;p18">
                <a:extLst>
                  <a:ext uri="{FF2B5EF4-FFF2-40B4-BE49-F238E27FC236}">
                    <a16:creationId xmlns:a16="http://schemas.microsoft.com/office/drawing/2014/main" id="{02D0F750-1A87-3305-9BCB-10DC83E65D4C}"/>
                  </a:ext>
                </a:extLst>
              </p:cNvPr>
              <p:cNvSpPr/>
              <p:nvPr/>
            </p:nvSpPr>
            <p:spPr>
              <a:xfrm>
                <a:off x="961650" y="3360722"/>
                <a:ext cx="329400" cy="329400"/>
              </a:xfrm>
              <a:prstGeom prst="ellipse">
                <a:avLst/>
              </a:prstGeom>
              <a:gradFill>
                <a:gsLst>
                  <a:gs pos="0">
                    <a:srgbClr val="F5BB29"/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69;p18">
                <a:extLst>
                  <a:ext uri="{FF2B5EF4-FFF2-40B4-BE49-F238E27FC236}">
                    <a16:creationId xmlns:a16="http://schemas.microsoft.com/office/drawing/2014/main" id="{888B8140-AF86-20B9-D006-F963EC56A39B}"/>
                  </a:ext>
                </a:extLst>
              </p:cNvPr>
              <p:cNvSpPr/>
              <p:nvPr/>
            </p:nvSpPr>
            <p:spPr>
              <a:xfrm>
                <a:off x="1066823" y="3465894"/>
                <a:ext cx="118800" cy="118800"/>
              </a:xfrm>
              <a:prstGeom prst="ellipse">
                <a:avLst/>
              </a:prstGeom>
              <a:solidFill>
                <a:srgbClr val="F5BB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270;p18">
              <a:extLst>
                <a:ext uri="{FF2B5EF4-FFF2-40B4-BE49-F238E27FC236}">
                  <a16:creationId xmlns:a16="http://schemas.microsoft.com/office/drawing/2014/main" id="{9FDA51C6-1677-829D-DC8C-80BDD370134C}"/>
                </a:ext>
              </a:extLst>
            </p:cNvPr>
            <p:cNvSpPr/>
            <p:nvPr/>
          </p:nvSpPr>
          <p:spPr>
            <a:xfrm>
              <a:off x="1175860" y="3904937"/>
              <a:ext cx="1666200" cy="297900"/>
            </a:xfrm>
            <a:prstGeom prst="roundRect">
              <a:avLst>
                <a:gd name="adj" fmla="val 50000"/>
              </a:avLst>
            </a:prstGeom>
            <a:solidFill>
              <a:srgbClr val="F5B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lt1"/>
                </a:solidFill>
                <a:latin typeface="HeliosExtLightC" panose="00000400000000000000" pitchFamily="2" charset="-52"/>
              </a:endParaRPr>
            </a:p>
          </p:txBody>
        </p:sp>
        <p:cxnSp>
          <p:nvCxnSpPr>
            <p:cNvPr id="83" name="Google Shape;272;p18">
              <a:extLst>
                <a:ext uri="{FF2B5EF4-FFF2-40B4-BE49-F238E27FC236}">
                  <a16:creationId xmlns:a16="http://schemas.microsoft.com/office/drawing/2014/main" id="{F1E093B7-0B64-90D4-F6A3-D2748A53806D}"/>
                </a:ext>
              </a:extLst>
            </p:cNvPr>
            <p:cNvCxnSpPr>
              <a:cxnSpLocks/>
              <a:stCxn id="85" idx="7"/>
            </p:cNvCxnSpPr>
            <p:nvPr/>
          </p:nvCxnSpPr>
          <p:spPr>
            <a:xfrm flipH="1">
              <a:off x="2719931" y="3515492"/>
              <a:ext cx="912069" cy="575493"/>
            </a:xfrm>
            <a:prstGeom prst="straightConnector1">
              <a:avLst/>
            </a:prstGeom>
            <a:noFill/>
            <a:ln w="9525" cap="flat" cmpd="sng">
              <a:solidFill>
                <a:srgbClr val="F5BB2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45DAFAF2-700D-7D21-2B0E-A3267E9488A3}"/>
              </a:ext>
            </a:extLst>
          </p:cNvPr>
          <p:cNvSpPr txBox="1"/>
          <p:nvPr/>
        </p:nvSpPr>
        <p:spPr>
          <a:xfrm>
            <a:off x="5335" y="6045944"/>
            <a:ext cx="1718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HeliosExtLightC" panose="00000400000000000000" pitchFamily="2" charset="-52"/>
              </a:rPr>
              <a:t>Латинская Америка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EC6CBF0-7DC8-CD8F-EAC4-2A45D51FA263}"/>
              </a:ext>
            </a:extLst>
          </p:cNvPr>
          <p:cNvSpPr txBox="1"/>
          <p:nvPr/>
        </p:nvSpPr>
        <p:spPr>
          <a:xfrm>
            <a:off x="4631336" y="6059584"/>
            <a:ext cx="1718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HeliosExtLightC" panose="00000400000000000000" pitchFamily="2" charset="-52"/>
              </a:rPr>
              <a:t>Африка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27DF7FA-4508-A4F8-714B-62FEC291F43A}"/>
              </a:ext>
            </a:extLst>
          </p:cNvPr>
          <p:cNvSpPr txBox="1"/>
          <p:nvPr/>
        </p:nvSpPr>
        <p:spPr>
          <a:xfrm>
            <a:off x="4006788" y="3120337"/>
            <a:ext cx="199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HeliosExtLightC" panose="00000400000000000000" pitchFamily="2" charset="-52"/>
              </a:rPr>
              <a:t>Юго-Восточная Азия</a:t>
            </a:r>
          </a:p>
        </p:txBody>
      </p: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03709A8F-4ECF-0D1F-8652-0C2B44B6F3D2}"/>
              </a:ext>
            </a:extLst>
          </p:cNvPr>
          <p:cNvGrpSpPr/>
          <p:nvPr/>
        </p:nvGrpSpPr>
        <p:grpSpPr>
          <a:xfrm>
            <a:off x="6797040" y="5662342"/>
            <a:ext cx="4025289" cy="307777"/>
            <a:chOff x="6797040" y="5661689"/>
            <a:chExt cx="4025289" cy="307777"/>
          </a:xfrm>
        </p:grpSpPr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CDA512F2-1C4E-952A-DAC4-6D0183D20038}"/>
                </a:ext>
              </a:extLst>
            </p:cNvPr>
            <p:cNvSpPr/>
            <p:nvPr/>
          </p:nvSpPr>
          <p:spPr>
            <a:xfrm>
              <a:off x="6797040" y="5723368"/>
              <a:ext cx="184767" cy="184767"/>
            </a:xfrm>
            <a:prstGeom prst="ellipse">
              <a:avLst/>
            </a:prstGeom>
            <a:solidFill>
              <a:srgbClr val="F5BB2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28C0C03-2D7D-7486-CD74-C64DCCCBA870}"/>
                </a:ext>
              </a:extLst>
            </p:cNvPr>
            <p:cNvSpPr txBox="1"/>
            <p:nvPr/>
          </p:nvSpPr>
          <p:spPr>
            <a:xfrm>
              <a:off x="6981807" y="5661689"/>
              <a:ext cx="384052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effectLst/>
                  <a:latin typeface="HeliosExtLightC" panose="00000400000000000000" pitchFamily="2" charset="-52"/>
                  <a:ea typeface="Calibri" panose="020F0502020204030204" pitchFamily="34" charset="0"/>
                </a:rPr>
                <a:t>Колумбия, Эквадор, Коста-Рика</a:t>
              </a:r>
              <a:endParaRPr lang="ru-RU" sz="1400" dirty="0">
                <a:latin typeface="HeliosExtLightC" panose="00000400000000000000" pitchFamily="2" charset="-52"/>
              </a:endParaRPr>
            </a:p>
          </p:txBody>
        </p:sp>
      </p:grpSp>
      <p:grpSp>
        <p:nvGrpSpPr>
          <p:cNvPr id="127" name="Группа 126">
            <a:extLst>
              <a:ext uri="{FF2B5EF4-FFF2-40B4-BE49-F238E27FC236}">
                <a16:creationId xmlns:a16="http://schemas.microsoft.com/office/drawing/2014/main" id="{0DAE5E14-091B-9AC4-644F-B9C2C08A3551}"/>
              </a:ext>
            </a:extLst>
          </p:cNvPr>
          <p:cNvGrpSpPr/>
          <p:nvPr/>
        </p:nvGrpSpPr>
        <p:grpSpPr>
          <a:xfrm>
            <a:off x="6797040" y="6138614"/>
            <a:ext cx="4025289" cy="307777"/>
            <a:chOff x="6797040" y="6138614"/>
            <a:chExt cx="4025289" cy="307777"/>
          </a:xfrm>
        </p:grpSpPr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id="{800B747F-CC07-629B-3D97-533CD3219047}"/>
                </a:ext>
              </a:extLst>
            </p:cNvPr>
            <p:cNvSpPr/>
            <p:nvPr/>
          </p:nvSpPr>
          <p:spPr>
            <a:xfrm>
              <a:off x="6797040" y="6200120"/>
              <a:ext cx="184767" cy="184767"/>
            </a:xfrm>
            <a:prstGeom prst="ellipse">
              <a:avLst/>
            </a:prstGeom>
            <a:solidFill>
              <a:srgbClr val="F6D26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0EC4B09-BF76-15A2-824C-553A3162C2FE}"/>
                </a:ext>
              </a:extLst>
            </p:cNvPr>
            <p:cNvSpPr txBox="1"/>
            <p:nvPr/>
          </p:nvSpPr>
          <p:spPr>
            <a:xfrm>
              <a:off x="6981807" y="6138614"/>
              <a:ext cx="384052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latin typeface="HeliosExtLightC" panose="00000400000000000000" pitchFamily="2" charset="-52"/>
                </a:rPr>
                <a:t>Уганда, Камерун</a:t>
              </a:r>
            </a:p>
          </p:txBody>
        </p: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93F23EBB-893E-CF62-C223-CBA39A5B7D10}"/>
              </a:ext>
            </a:extLst>
          </p:cNvPr>
          <p:cNvGrpSpPr/>
          <p:nvPr/>
        </p:nvGrpSpPr>
        <p:grpSpPr>
          <a:xfrm>
            <a:off x="6797040" y="5186069"/>
            <a:ext cx="4025289" cy="307777"/>
            <a:chOff x="6797040" y="5269511"/>
            <a:chExt cx="4025289" cy="307777"/>
          </a:xfrm>
        </p:grpSpPr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F9C3A884-58CB-7000-0811-19FE8B4F2E1C}"/>
                </a:ext>
              </a:extLst>
            </p:cNvPr>
            <p:cNvSpPr/>
            <p:nvPr/>
          </p:nvSpPr>
          <p:spPr>
            <a:xfrm>
              <a:off x="6797040" y="5331017"/>
              <a:ext cx="184767" cy="184767"/>
            </a:xfrm>
            <a:prstGeom prst="ellipse">
              <a:avLst/>
            </a:prstGeom>
            <a:solidFill>
              <a:srgbClr val="FEE4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50AB4E2-3DDC-2FCA-2084-4E5E887A7D00}"/>
                </a:ext>
              </a:extLst>
            </p:cNvPr>
            <p:cNvSpPr txBox="1"/>
            <p:nvPr/>
          </p:nvSpPr>
          <p:spPr>
            <a:xfrm>
              <a:off x="6981807" y="5269511"/>
              <a:ext cx="384052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latin typeface="HeliosExtLightC" panose="00000400000000000000" pitchFamily="2" charset="-52"/>
                </a:rPr>
                <a:t>Филиппины, Индонезия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08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2828A0-16CD-ECB5-B130-3CD1FE82E0CC}"/>
              </a:ext>
            </a:extLst>
          </p:cNvPr>
          <p:cNvSpPr txBox="1"/>
          <p:nvPr/>
        </p:nvSpPr>
        <p:spPr>
          <a:xfrm>
            <a:off x="569598" y="358702"/>
            <a:ext cx="8076561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F5BB29"/>
                </a:solidFill>
                <a:effectLst/>
                <a:latin typeface="HeliosExtC" panose="00000500000000000000" pitchFamily="2" charset="-52"/>
                <a:ea typeface="Times New Roman" panose="02020603050405020304" pitchFamily="18" charset="0"/>
              </a:rPr>
              <a:t>Банановые плантации и отходы</a:t>
            </a:r>
            <a:endParaRPr lang="ru-RU" sz="1400" dirty="0">
              <a:solidFill>
                <a:srgbClr val="F5BB29"/>
              </a:solidFill>
              <a:effectLst/>
              <a:latin typeface="HeliosExtC" panose="00000500000000000000" pitchFamily="2" charset="-52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482C1-837E-B2D4-41AE-74D59371C25B}"/>
              </a:ext>
            </a:extLst>
          </p:cNvPr>
          <p:cNvSpPr txBox="1"/>
          <p:nvPr/>
        </p:nvSpPr>
        <p:spPr>
          <a:xfrm>
            <a:off x="830105" y="1899353"/>
            <a:ext cx="4932041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F5BB29"/>
                </a:solidFill>
                <a:effectLst/>
                <a:latin typeface="HeliosExtC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Основное назначение банановых плантаций:</a:t>
            </a:r>
            <a:endParaRPr lang="ru-RU" sz="1200" dirty="0">
              <a:solidFill>
                <a:srgbClr val="F5BB29"/>
              </a:solidFill>
              <a:effectLst/>
              <a:latin typeface="HeliosExtC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D1B2A-84B8-D4F6-1854-941CF42C16A0}"/>
              </a:ext>
            </a:extLst>
          </p:cNvPr>
          <p:cNvSpPr txBox="1"/>
          <p:nvPr/>
        </p:nvSpPr>
        <p:spPr>
          <a:xfrm>
            <a:off x="569599" y="844989"/>
            <a:ext cx="5526401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  <a:t>Банановые плантации — это сельскохозяйственные территории, предназначенные для выращивания бананов.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1131E08-3612-A0EF-35E8-EB43F9149CFA}"/>
              </a:ext>
            </a:extLst>
          </p:cNvPr>
          <p:cNvSpPr/>
          <p:nvPr/>
        </p:nvSpPr>
        <p:spPr>
          <a:xfrm>
            <a:off x="658813" y="1737360"/>
            <a:ext cx="5274627" cy="4644390"/>
          </a:xfrm>
          <a:prstGeom prst="roundRect">
            <a:avLst>
              <a:gd name="adj" fmla="val 3760"/>
            </a:avLst>
          </a:prstGeom>
          <a:noFill/>
          <a:ln>
            <a:solidFill>
              <a:srgbClr val="00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0A31859-7190-EE37-FCF2-E608E7F4B13C}"/>
              </a:ext>
            </a:extLst>
          </p:cNvPr>
          <p:cNvGrpSpPr/>
          <p:nvPr/>
        </p:nvGrpSpPr>
        <p:grpSpPr>
          <a:xfrm>
            <a:off x="830104" y="2424489"/>
            <a:ext cx="4932042" cy="895881"/>
            <a:chOff x="830104" y="2528992"/>
            <a:chExt cx="4932042" cy="89588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995400-E8EE-2500-FA35-C88408F9BFAC}"/>
                </a:ext>
              </a:extLst>
            </p:cNvPr>
            <p:cNvSpPr txBox="1"/>
            <p:nvPr/>
          </p:nvSpPr>
          <p:spPr>
            <a:xfrm>
              <a:off x="830105" y="2528992"/>
              <a:ext cx="4932041" cy="3079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tabLst>
                  <a:tab pos="1847850" algn="l"/>
                </a:tabLst>
              </a:pPr>
              <a:r>
                <a:rPr lang="ru-RU" sz="1400" dirty="0">
                  <a:effectLst/>
                  <a:latin typeface="HeliosExtC" panose="00000500000000000000" pitchFamily="2" charset="-52"/>
                  <a:ea typeface="Calibri" panose="020F0502020204030204" pitchFamily="34" charset="0"/>
                  <a:cs typeface="Times New Roman" panose="02020603050405020304" pitchFamily="18" charset="0"/>
                </a:rPr>
                <a:t>Производство бананов для потребления: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863B62-A4A6-CC2E-DD4A-8ABAEEA42B36}"/>
                </a:ext>
              </a:extLst>
            </p:cNvPr>
            <p:cNvSpPr txBox="1"/>
            <p:nvPr/>
          </p:nvSpPr>
          <p:spPr>
            <a:xfrm>
              <a:off x="830104" y="2815475"/>
              <a:ext cx="4932041" cy="609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80000"/>
                </a:lnSpc>
                <a:spcAft>
                  <a:spcPts val="800"/>
                </a:spcAft>
                <a:tabLst>
                  <a:tab pos="1847850" algn="l"/>
                </a:tabLst>
              </a:pPr>
              <a:r>
                <a:rPr lang="ru-RU" sz="1400" dirty="0">
                  <a:effectLst/>
                  <a:latin typeface="HeliosExtLightC" panose="00000400000000000000" pitchFamily="2" charset="-52"/>
                  <a:ea typeface="Calibri" panose="020F0502020204030204" pitchFamily="34" charset="0"/>
                </a:rPr>
                <a:t>Свежие бананы составляют значительную часть рациона в большинстве стран, а также обладают большим количеством витаминов</a:t>
              </a:r>
              <a:endParaRPr lang="ru-RU" sz="1100" dirty="0"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8D4714BB-8271-2760-2CF9-41FF0C461A79}"/>
              </a:ext>
            </a:extLst>
          </p:cNvPr>
          <p:cNvGrpSpPr/>
          <p:nvPr/>
        </p:nvGrpSpPr>
        <p:grpSpPr>
          <a:xfrm>
            <a:off x="830104" y="3438681"/>
            <a:ext cx="4932041" cy="886122"/>
            <a:chOff x="830104" y="3354404"/>
            <a:chExt cx="4932041" cy="8861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F59239-0734-81FD-275C-8DAEE82A6E52}"/>
                </a:ext>
              </a:extLst>
            </p:cNvPr>
            <p:cNvSpPr txBox="1"/>
            <p:nvPr/>
          </p:nvSpPr>
          <p:spPr>
            <a:xfrm>
              <a:off x="830104" y="3354404"/>
              <a:ext cx="4932041" cy="3079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tabLst>
                  <a:tab pos="1847850" algn="l"/>
                </a:tabLst>
              </a:pPr>
              <a:r>
                <a:rPr lang="ru-RU" sz="1400" dirty="0">
                  <a:effectLst/>
                  <a:latin typeface="HeliosExtC" panose="00000500000000000000" pitchFamily="2" charset="-52"/>
                  <a:ea typeface="Calibri" panose="020F0502020204030204" pitchFamily="34" charset="0"/>
                  <a:cs typeface="Times New Roman" panose="02020603050405020304" pitchFamily="18" charset="0"/>
                </a:rPr>
                <a:t>Экспортный продукт: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3BD0E3-719C-175C-66A4-381596EB36E5}"/>
                </a:ext>
              </a:extLst>
            </p:cNvPr>
            <p:cNvSpPr txBox="1"/>
            <p:nvPr/>
          </p:nvSpPr>
          <p:spPr>
            <a:xfrm>
              <a:off x="830104" y="3631128"/>
              <a:ext cx="4932041" cy="609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80000"/>
                </a:lnSpc>
                <a:spcAft>
                  <a:spcPts val="800"/>
                </a:spcAft>
                <a:tabLst>
                  <a:tab pos="1847850" algn="l"/>
                </a:tabLst>
              </a:pPr>
              <a:r>
                <a:rPr lang="ru-RU" sz="1400" dirty="0">
                  <a:latin typeface="HeliosExtLightC" panose="00000400000000000000" pitchFamily="2" charset="-52"/>
                </a:rPr>
                <a:t>Ведущие экспортёры бананов ежегодно поставляют миллионы тонн бананов на </a:t>
              </a:r>
              <a:br>
                <a:rPr lang="ru-RU" sz="1400" dirty="0">
                  <a:latin typeface="HeliosExtLightC" panose="00000400000000000000" pitchFamily="2" charset="-52"/>
                </a:rPr>
              </a:br>
              <a:r>
                <a:rPr lang="ru-RU" sz="1400" dirty="0">
                  <a:latin typeface="HeliosExtLightC" panose="00000400000000000000" pitchFamily="2" charset="-52"/>
                </a:rPr>
                <a:t>мировой рынок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01EAA65-881D-CC14-E765-075D5B1C164D}"/>
              </a:ext>
            </a:extLst>
          </p:cNvPr>
          <p:cNvGrpSpPr/>
          <p:nvPr/>
        </p:nvGrpSpPr>
        <p:grpSpPr>
          <a:xfrm>
            <a:off x="830104" y="4443114"/>
            <a:ext cx="4932042" cy="735597"/>
            <a:chOff x="830104" y="4293982"/>
            <a:chExt cx="4932042" cy="7355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9C002C-4E79-6849-2D67-3D55CC680875}"/>
                </a:ext>
              </a:extLst>
            </p:cNvPr>
            <p:cNvSpPr txBox="1"/>
            <p:nvPr/>
          </p:nvSpPr>
          <p:spPr>
            <a:xfrm>
              <a:off x="830105" y="4293982"/>
              <a:ext cx="4932041" cy="3079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tabLst>
                  <a:tab pos="1847850" algn="l"/>
                </a:tabLst>
              </a:pPr>
              <a:r>
                <a:rPr lang="ru-RU" sz="1400" dirty="0">
                  <a:effectLst/>
                  <a:latin typeface="HeliosExtC" panose="00000500000000000000" pitchFamily="2" charset="-52"/>
                  <a:ea typeface="Calibri" panose="020F0502020204030204" pitchFamily="34" charset="0"/>
                  <a:cs typeface="Times New Roman" panose="02020603050405020304" pitchFamily="18" charset="0"/>
                </a:rPr>
                <a:t>Производство продуктов переработки: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E83FA3-5273-99CF-FBA2-695A2AEB5416}"/>
                </a:ext>
              </a:extLst>
            </p:cNvPr>
            <p:cNvSpPr txBox="1"/>
            <p:nvPr/>
          </p:nvSpPr>
          <p:spPr>
            <a:xfrm>
              <a:off x="830104" y="4592536"/>
              <a:ext cx="4932041" cy="4370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80000"/>
                </a:lnSpc>
                <a:spcAft>
                  <a:spcPts val="800"/>
                </a:spcAft>
                <a:tabLst>
                  <a:tab pos="1847850" algn="l"/>
                </a:tabLst>
              </a:pPr>
              <a:r>
                <a:rPr lang="ru-RU" sz="1400" dirty="0">
                  <a:latin typeface="HeliosExtLightC" panose="00000400000000000000" pitchFamily="2" charset="-52"/>
                </a:rPr>
                <a:t>Бананы перерабатываются в пюре, соки, чипсы, муку и сладости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004B3FC8-043A-D9EC-FB73-4FDB574429FE}"/>
              </a:ext>
            </a:extLst>
          </p:cNvPr>
          <p:cNvGrpSpPr/>
          <p:nvPr/>
        </p:nvGrpSpPr>
        <p:grpSpPr>
          <a:xfrm>
            <a:off x="830104" y="5297023"/>
            <a:ext cx="4932042" cy="893867"/>
            <a:chOff x="830104" y="5423843"/>
            <a:chExt cx="4932042" cy="89386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E31370-B063-BA67-A9CD-18A39B3EC66B}"/>
                </a:ext>
              </a:extLst>
            </p:cNvPr>
            <p:cNvSpPr txBox="1"/>
            <p:nvPr/>
          </p:nvSpPr>
          <p:spPr>
            <a:xfrm>
              <a:off x="830105" y="5423843"/>
              <a:ext cx="4932041" cy="3079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tabLst>
                  <a:tab pos="1847850" algn="l"/>
                </a:tabLst>
              </a:pPr>
              <a:r>
                <a:rPr lang="ru-RU" sz="1400" dirty="0">
                  <a:effectLst/>
                  <a:latin typeface="HeliosExtC" panose="00000500000000000000" pitchFamily="2" charset="-52"/>
                  <a:ea typeface="Calibri" panose="020F0502020204030204" pitchFamily="34" charset="0"/>
                  <a:cs typeface="Times New Roman" panose="02020603050405020304" pitchFamily="18" charset="0"/>
                </a:rPr>
                <a:t>Создание рабочих мест: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5ED7DD-3379-B18F-6870-9940E90F570B}"/>
                </a:ext>
              </a:extLst>
            </p:cNvPr>
            <p:cNvSpPr txBox="1"/>
            <p:nvPr/>
          </p:nvSpPr>
          <p:spPr>
            <a:xfrm>
              <a:off x="830104" y="5708312"/>
              <a:ext cx="4932041" cy="609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80000"/>
                </a:lnSpc>
                <a:spcAft>
                  <a:spcPts val="800"/>
                </a:spcAft>
                <a:tabLst>
                  <a:tab pos="1847850" algn="l"/>
                </a:tabLst>
              </a:pPr>
              <a:r>
                <a:rPr lang="ru-RU" sz="1400" dirty="0">
                  <a:latin typeface="HeliosExtLightC" panose="00000400000000000000" pitchFamily="2" charset="-52"/>
                </a:rPr>
                <a:t>Банановые плантации предоставляют миллионы рабочих мест, особенно в развивающихся странах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FAD5C9-9158-4F89-84BF-CA2529791420}"/>
              </a:ext>
            </a:extLst>
          </p:cNvPr>
          <p:cNvSpPr txBox="1"/>
          <p:nvPr/>
        </p:nvSpPr>
        <p:spPr>
          <a:xfrm>
            <a:off x="6096001" y="844989"/>
            <a:ext cx="5652304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  <a:t>Банановые отходы включают кожуру, стебли, листья и другие органические части растений, остающиеся после сбора урожая.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30692-320B-F030-2903-AEF518EB5853}"/>
              </a:ext>
            </a:extLst>
          </p:cNvPr>
          <p:cNvSpPr txBox="1"/>
          <p:nvPr/>
        </p:nvSpPr>
        <p:spPr>
          <a:xfrm>
            <a:off x="6276024" y="1899353"/>
            <a:ext cx="4932041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sz="1600" dirty="0">
                <a:solidFill>
                  <a:srgbClr val="F5BB29"/>
                </a:solidFill>
                <a:effectLst/>
                <a:latin typeface="HeliosExtC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Основное назначение банановых отходов:</a:t>
            </a:r>
            <a:endParaRPr lang="ru-RU" sz="1200" dirty="0">
              <a:solidFill>
                <a:srgbClr val="F5BB29"/>
              </a:solidFill>
              <a:effectLst/>
              <a:latin typeface="HeliosExtC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61E227D-78D0-035F-4C51-67AA546E3B94}"/>
              </a:ext>
            </a:extLst>
          </p:cNvPr>
          <p:cNvSpPr/>
          <p:nvPr/>
        </p:nvSpPr>
        <p:spPr>
          <a:xfrm>
            <a:off x="6104732" y="1737360"/>
            <a:ext cx="5652304" cy="4644390"/>
          </a:xfrm>
          <a:prstGeom prst="roundRect">
            <a:avLst>
              <a:gd name="adj" fmla="val 3760"/>
            </a:avLst>
          </a:prstGeom>
          <a:noFill/>
          <a:ln>
            <a:solidFill>
              <a:srgbClr val="00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BF4DDD7-0E51-9CD3-360B-0A256CEC6CEC}"/>
              </a:ext>
            </a:extLst>
          </p:cNvPr>
          <p:cNvGrpSpPr/>
          <p:nvPr/>
        </p:nvGrpSpPr>
        <p:grpSpPr>
          <a:xfrm>
            <a:off x="6276023" y="2424489"/>
            <a:ext cx="4932042" cy="723526"/>
            <a:chOff x="830104" y="2528992"/>
            <a:chExt cx="4932042" cy="72352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9102F7-94F3-EF65-2696-CF8792AA7D87}"/>
                </a:ext>
              </a:extLst>
            </p:cNvPr>
            <p:cNvSpPr txBox="1"/>
            <p:nvPr/>
          </p:nvSpPr>
          <p:spPr>
            <a:xfrm>
              <a:off x="830105" y="2528992"/>
              <a:ext cx="4932041" cy="3079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tabLst>
                  <a:tab pos="1847850" algn="l"/>
                </a:tabLst>
              </a:pPr>
              <a:r>
                <a:rPr lang="ru-RU" sz="1400" dirty="0">
                  <a:effectLst/>
                  <a:latin typeface="HeliosExtC" panose="00000500000000000000" pitchFamily="2" charset="-52"/>
                  <a:ea typeface="Calibri" panose="020F0502020204030204" pitchFamily="34" charset="0"/>
                  <a:cs typeface="Times New Roman" panose="02020603050405020304" pitchFamily="18" charset="0"/>
                </a:rPr>
                <a:t>Производство биотоплива: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0EFEE6-57C5-FB8A-6EA7-6DC803083E3E}"/>
                </a:ext>
              </a:extLst>
            </p:cNvPr>
            <p:cNvSpPr txBox="1"/>
            <p:nvPr/>
          </p:nvSpPr>
          <p:spPr>
            <a:xfrm>
              <a:off x="830104" y="2815475"/>
              <a:ext cx="4932041" cy="4370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80000"/>
                </a:lnSpc>
                <a:spcAft>
                  <a:spcPts val="800"/>
                </a:spcAft>
                <a:tabLst>
                  <a:tab pos="1847850" algn="l"/>
                </a:tabLst>
              </a:pPr>
              <a:r>
                <a:rPr lang="ru-RU" sz="1400" dirty="0">
                  <a:latin typeface="HeliosExtLightC" panose="00000400000000000000" pitchFamily="2" charset="-52"/>
                </a:rPr>
                <a:t>Банановые отходы перерабатываются в биогаз через процессы ферментации</a:t>
              </a: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DD3C4B15-5C53-A0C1-69CE-19AC53E42C9E}"/>
              </a:ext>
            </a:extLst>
          </p:cNvPr>
          <p:cNvGrpSpPr/>
          <p:nvPr/>
        </p:nvGrpSpPr>
        <p:grpSpPr>
          <a:xfrm>
            <a:off x="6276023" y="3559944"/>
            <a:ext cx="4932041" cy="713767"/>
            <a:chOff x="830104" y="3354404"/>
            <a:chExt cx="4932041" cy="71376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AC2B87-2759-90B3-A239-548E9A9304E7}"/>
                </a:ext>
              </a:extLst>
            </p:cNvPr>
            <p:cNvSpPr txBox="1"/>
            <p:nvPr/>
          </p:nvSpPr>
          <p:spPr>
            <a:xfrm>
              <a:off x="830104" y="3354404"/>
              <a:ext cx="4932041" cy="3079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tabLst>
                  <a:tab pos="1847850" algn="l"/>
                </a:tabLst>
              </a:pPr>
              <a:r>
                <a:rPr lang="ru-RU" sz="1400" dirty="0">
                  <a:effectLst/>
                  <a:latin typeface="HeliosExtC" panose="00000500000000000000" pitchFamily="2" charset="-52"/>
                  <a:ea typeface="Calibri" panose="020F0502020204030204" pitchFamily="34" charset="0"/>
                  <a:cs typeface="Times New Roman" panose="02020603050405020304" pitchFamily="18" charset="0"/>
                </a:rPr>
                <a:t>Корм для животных: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8E8F84-FEED-C1D6-8630-D7D4879E90DC}"/>
                </a:ext>
              </a:extLst>
            </p:cNvPr>
            <p:cNvSpPr txBox="1"/>
            <p:nvPr/>
          </p:nvSpPr>
          <p:spPr>
            <a:xfrm>
              <a:off x="830104" y="3631128"/>
              <a:ext cx="4932041" cy="4370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80000"/>
                </a:lnSpc>
                <a:spcAft>
                  <a:spcPts val="800"/>
                </a:spcAft>
                <a:tabLst>
                  <a:tab pos="1847850" algn="l"/>
                </a:tabLst>
              </a:pPr>
              <a:r>
                <a:rPr lang="ru-RU" sz="1400" dirty="0">
                  <a:latin typeface="HeliosExtLightC" panose="00000400000000000000" pitchFamily="2" charset="-52"/>
                </a:rPr>
                <a:t>Высушенные стебли и кожура используются в качестве добавок к корму для скота</a:t>
              </a: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DBBEC0F9-6ED3-5225-39CA-506B01BA989B}"/>
              </a:ext>
            </a:extLst>
          </p:cNvPr>
          <p:cNvGrpSpPr/>
          <p:nvPr/>
        </p:nvGrpSpPr>
        <p:grpSpPr>
          <a:xfrm>
            <a:off x="6276023" y="4325691"/>
            <a:ext cx="4932042" cy="961236"/>
            <a:chOff x="830104" y="4293982"/>
            <a:chExt cx="4932042" cy="9612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629B00-B4BC-CDE1-EB83-2B91C280D6FC}"/>
                </a:ext>
              </a:extLst>
            </p:cNvPr>
            <p:cNvSpPr txBox="1"/>
            <p:nvPr/>
          </p:nvSpPr>
          <p:spPr>
            <a:xfrm>
              <a:off x="830105" y="4293982"/>
              <a:ext cx="4932041" cy="3079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tabLst>
                  <a:tab pos="1847850" algn="l"/>
                </a:tabLst>
              </a:pPr>
              <a:r>
                <a:rPr lang="ru-RU" sz="1400" dirty="0">
                  <a:effectLst/>
                  <a:latin typeface="HeliosExtC" panose="00000500000000000000" pitchFamily="2" charset="-52"/>
                  <a:ea typeface="Calibri" panose="020F0502020204030204" pitchFamily="34" charset="0"/>
                  <a:cs typeface="Times New Roman" panose="02020603050405020304" pitchFamily="18" charset="0"/>
                </a:rPr>
                <a:t>Производство текстильных материалов: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3E0901-3B60-FFBE-499C-3D3BA76C637D}"/>
                </a:ext>
              </a:extLst>
            </p:cNvPr>
            <p:cNvSpPr txBox="1"/>
            <p:nvPr/>
          </p:nvSpPr>
          <p:spPr>
            <a:xfrm>
              <a:off x="830104" y="4592536"/>
              <a:ext cx="4932041" cy="662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lnSpc>
                  <a:spcPct val="80000"/>
                </a:lnSpc>
                <a:spcAft>
                  <a:spcPts val="800"/>
                </a:spcAft>
                <a:tabLst>
                  <a:tab pos="1847850" algn="l"/>
                </a:tabLst>
              </a:pPr>
              <a:r>
                <a:rPr lang="ru-RU" sz="1400" dirty="0">
                  <a:latin typeface="HeliosExtLightC" panose="00000400000000000000" pitchFamily="2" charset="-52"/>
                </a:rPr>
                <a:t>Волокна из банановых стеблей и листьев перерабатываются для создания ткани, упаковочных материалов, бумаги и верёвок</a:t>
              </a:r>
              <a:r>
                <a: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4F06FC-B941-AB75-61E2-57CADF4C232E}"/>
              </a:ext>
            </a:extLst>
          </p:cNvPr>
          <p:cNvSpPr txBox="1"/>
          <p:nvPr/>
        </p:nvSpPr>
        <p:spPr>
          <a:xfrm>
            <a:off x="6276023" y="3199995"/>
            <a:ext cx="4932041" cy="307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effectLst/>
                <a:latin typeface="HeliosExtC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Изготовление удобрений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93506A-1041-454D-60C9-D6CB730BA492}"/>
              </a:ext>
            </a:extLst>
          </p:cNvPr>
          <p:cNvSpPr txBox="1"/>
          <p:nvPr/>
        </p:nvSpPr>
        <p:spPr>
          <a:xfrm>
            <a:off x="6276023" y="5338907"/>
            <a:ext cx="4932041" cy="307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effectLst/>
                <a:latin typeface="HeliosExtC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Медицина и косметология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28A55C-E23F-CCD2-CD56-2C8A7E8C563A}"/>
              </a:ext>
            </a:extLst>
          </p:cNvPr>
          <p:cNvSpPr txBox="1"/>
          <p:nvPr/>
        </p:nvSpPr>
        <p:spPr>
          <a:xfrm>
            <a:off x="6276023" y="5698858"/>
            <a:ext cx="4932041" cy="307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effectLst/>
                <a:latin typeface="HeliosExtC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Решение экологических проблем</a:t>
            </a:r>
          </a:p>
        </p:txBody>
      </p:sp>
    </p:spTree>
    <p:extLst>
      <p:ext uri="{BB962C8B-B14F-4D97-AF65-F5344CB8AC3E}">
        <p14:creationId xmlns:p14="http://schemas.microsoft.com/office/powerpoint/2010/main" val="59329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DB88B9-2EE2-2F6B-9327-B1CADF41308F}"/>
              </a:ext>
            </a:extLst>
          </p:cNvPr>
          <p:cNvSpPr txBox="1"/>
          <p:nvPr/>
        </p:nvSpPr>
        <p:spPr>
          <a:xfrm>
            <a:off x="569598" y="358702"/>
            <a:ext cx="8076561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F5BB29"/>
                </a:solidFill>
                <a:effectLst/>
                <a:latin typeface="HeliosExtC" panose="00000500000000000000" pitchFamily="2" charset="-52"/>
                <a:ea typeface="Times New Roman" panose="02020603050405020304" pitchFamily="18" charset="0"/>
              </a:rPr>
              <a:t>Задачи биотоплива из банановых отходов в наше время:</a:t>
            </a:r>
            <a:endParaRPr lang="ru-RU" sz="1400" dirty="0">
              <a:solidFill>
                <a:srgbClr val="F5BB29"/>
              </a:solidFill>
              <a:effectLst/>
              <a:latin typeface="HeliosExtC" panose="00000500000000000000" pitchFamily="2" charset="-52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384FD-127E-40F7-8FF1-7550EE78898E}"/>
              </a:ext>
            </a:extLst>
          </p:cNvPr>
          <p:cNvSpPr txBox="1"/>
          <p:nvPr/>
        </p:nvSpPr>
        <p:spPr>
          <a:xfrm>
            <a:off x="1056640" y="1524585"/>
            <a:ext cx="10476548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tabLst>
                <a:tab pos="1847850" algn="l"/>
              </a:tabLst>
            </a:pPr>
            <a:r>
              <a:rPr lang="ru-RU" sz="1800" dirty="0">
                <a:solidFill>
                  <a:schemeClr val="bg1">
                    <a:lumMod val="95000"/>
                  </a:schemeClr>
                </a:solidFill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Сокращение потребности в энергии для переработки банановой мякоти. Это также позволит отказаться от ископаемого топлива в пользу возобновляемых источников энергии.</a:t>
            </a:r>
            <a:endParaRPr lang="ru-RU" sz="1400" dirty="0">
              <a:solidFill>
                <a:schemeClr val="bg1">
                  <a:lumMod val="95000"/>
                </a:schemeClr>
              </a:solidFill>
              <a:effectLst/>
              <a:latin typeface="HeliosExtLightC" panose="000004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48F0E-CD5E-925D-FB41-3B2D6B67EFC2}"/>
              </a:ext>
            </a:extLst>
          </p:cNvPr>
          <p:cNvSpPr txBox="1"/>
          <p:nvPr/>
        </p:nvSpPr>
        <p:spPr>
          <a:xfrm>
            <a:off x="1056640" y="3036871"/>
            <a:ext cx="10476548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tabLst>
                <a:tab pos="1847850" algn="l"/>
              </a:tabLst>
            </a:pPr>
            <a:r>
              <a:rPr lang="ru-RU" sz="1800" dirty="0">
                <a:solidFill>
                  <a:schemeClr val="bg1">
                    <a:lumMod val="95000"/>
                  </a:schemeClr>
                </a:solidFill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Сокращение объёма отходов, что приведёт к высвобождению большего пространства для других целей.</a:t>
            </a:r>
            <a:endParaRPr lang="ru-RU" sz="1400" dirty="0">
              <a:solidFill>
                <a:schemeClr val="bg1">
                  <a:lumMod val="95000"/>
                </a:schemeClr>
              </a:solidFill>
              <a:effectLst/>
              <a:latin typeface="HeliosExtLightC" panose="000004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47691-C851-661F-7103-D8E5B6679795}"/>
              </a:ext>
            </a:extLst>
          </p:cNvPr>
          <p:cNvSpPr txBox="1"/>
          <p:nvPr/>
        </p:nvSpPr>
        <p:spPr>
          <a:xfrm>
            <a:off x="1056640" y="2485746"/>
            <a:ext cx="1047654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tabLst>
                <a:tab pos="1847850" algn="l"/>
              </a:tabLst>
            </a:pPr>
            <a:r>
              <a:rPr lang="ru-RU" sz="1800" dirty="0">
                <a:solidFill>
                  <a:schemeClr val="bg1">
                    <a:lumMod val="95000"/>
                  </a:schemeClr>
                </a:solidFill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Устранение неприятного запаха отходов и загрязнения окружающей среды.</a:t>
            </a:r>
            <a:endParaRPr lang="ru-RU" sz="1400" dirty="0">
              <a:solidFill>
                <a:schemeClr val="bg1">
                  <a:lumMod val="95000"/>
                </a:schemeClr>
              </a:solidFill>
              <a:effectLst/>
              <a:latin typeface="HeliosExtLightC" panose="000004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82AC7-0D8D-6D20-EFE7-B28BEC3EA780}"/>
              </a:ext>
            </a:extLst>
          </p:cNvPr>
          <p:cNvSpPr txBox="1"/>
          <p:nvPr/>
        </p:nvSpPr>
        <p:spPr>
          <a:xfrm>
            <a:off x="1056640" y="3750591"/>
            <a:ext cx="10476548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tabLst>
                <a:tab pos="1847850" algn="l"/>
              </a:tabLst>
            </a:pPr>
            <a:r>
              <a:rPr lang="ru-RU" sz="1800" dirty="0">
                <a:solidFill>
                  <a:schemeClr val="bg1">
                    <a:lumMod val="95000"/>
                  </a:schemeClr>
                </a:solidFill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Получение биоэтанола. Его получают в два этапа: сначала растительные углеводы расщепляют до простых сахаров — глюкозы и фруктозы, затем полученные моносахариды ферментируют — сбраживают до этанола.</a:t>
            </a:r>
            <a:endParaRPr lang="ru-RU" sz="1400" dirty="0">
              <a:solidFill>
                <a:schemeClr val="bg1">
                  <a:lumMod val="95000"/>
                </a:schemeClr>
              </a:solidFill>
              <a:effectLst/>
              <a:latin typeface="HeliosExtLightC" panose="000004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ADC06-1149-6E17-DA01-7BCBC1809D25}"/>
              </a:ext>
            </a:extLst>
          </p:cNvPr>
          <p:cNvSpPr txBox="1"/>
          <p:nvPr/>
        </p:nvSpPr>
        <p:spPr>
          <a:xfrm>
            <a:off x="1056640" y="4770042"/>
            <a:ext cx="10476548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800" dirty="0">
                <a:solidFill>
                  <a:schemeClr val="bg1">
                    <a:lumMod val="95000"/>
                  </a:schemeClr>
                </a:solidFill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экологически чистым топливом городских автобусных парков. Например, в Норвегии с помощью биотоплива из банановой кожуры планируют улучшить состояние городской окружающей среды, сократив количество выбросов углекислого газа в атмосферу и выбросы различных твёрдых частиц.</a:t>
            </a:r>
            <a:endParaRPr lang="ru-RU" sz="1400" dirty="0">
              <a:solidFill>
                <a:schemeClr val="bg1">
                  <a:lumMod val="95000"/>
                </a:schemeClr>
              </a:solidFill>
              <a:effectLst/>
              <a:latin typeface="HeliosExtLightC" panose="000004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90B9D-0635-CD97-DDBA-B26753F4E248}"/>
              </a:ext>
            </a:extLst>
          </p:cNvPr>
          <p:cNvSpPr txBox="1"/>
          <p:nvPr/>
        </p:nvSpPr>
        <p:spPr>
          <a:xfrm>
            <a:off x="569598" y="1442468"/>
            <a:ext cx="62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5BB29"/>
                </a:solidFill>
                <a:latin typeface="HeliosExtC" panose="00000500000000000000" pitchFamily="2" charset="-52"/>
              </a:rPr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8DBAE-7594-CD11-35A8-A055D23D471C}"/>
              </a:ext>
            </a:extLst>
          </p:cNvPr>
          <p:cNvSpPr txBox="1"/>
          <p:nvPr/>
        </p:nvSpPr>
        <p:spPr>
          <a:xfrm>
            <a:off x="569598" y="2298672"/>
            <a:ext cx="62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5BB29"/>
                </a:solidFill>
                <a:latin typeface="HeliosExtC" panose="00000500000000000000" pitchFamily="2" charset="-52"/>
              </a:rPr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D176C-A689-8F90-F27B-4FA0E15C762D}"/>
              </a:ext>
            </a:extLst>
          </p:cNvPr>
          <p:cNvSpPr txBox="1"/>
          <p:nvPr/>
        </p:nvSpPr>
        <p:spPr>
          <a:xfrm>
            <a:off x="569598" y="2918926"/>
            <a:ext cx="62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5BB29"/>
                </a:solidFill>
                <a:latin typeface="HeliosExtC" panose="00000500000000000000" pitchFamily="2" charset="-52"/>
              </a:rPr>
              <a:t>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BADCAB-0895-E82A-5A74-0AD311A35E49}"/>
              </a:ext>
            </a:extLst>
          </p:cNvPr>
          <p:cNvSpPr txBox="1"/>
          <p:nvPr/>
        </p:nvSpPr>
        <p:spPr>
          <a:xfrm>
            <a:off x="569598" y="3650756"/>
            <a:ext cx="62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5BB29"/>
                </a:solidFill>
                <a:latin typeface="HeliosExtC" panose="00000500000000000000" pitchFamily="2" charset="-52"/>
              </a:rPr>
              <a:t>4.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04DBA-C268-4FC9-C33C-9A2C2C1D0C26}"/>
              </a:ext>
            </a:extLst>
          </p:cNvPr>
          <p:cNvSpPr txBox="1"/>
          <p:nvPr/>
        </p:nvSpPr>
        <p:spPr>
          <a:xfrm>
            <a:off x="569598" y="4682436"/>
            <a:ext cx="623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5BB29"/>
                </a:solidFill>
                <a:latin typeface="HeliosExtC" panose="00000500000000000000" pitchFamily="2" charset="-52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406006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9542D5-FCFF-AD57-CED8-35D598FBA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3CB90-F69F-9346-2AE2-250E516C68EF}"/>
              </a:ext>
            </a:extLst>
          </p:cNvPr>
          <p:cNvSpPr txBox="1"/>
          <p:nvPr/>
        </p:nvSpPr>
        <p:spPr>
          <a:xfrm>
            <a:off x="508298" y="390186"/>
            <a:ext cx="9044491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1200"/>
              </a:spcBef>
            </a:pPr>
            <a:r>
              <a:rPr lang="ru-RU" sz="3200" dirty="0">
                <a:solidFill>
                  <a:srgbClr val="F5BB29"/>
                </a:solidFill>
                <a:latin typeface="HeliosExtC" panose="00000500000000000000" pitchFamily="2" charset="-52"/>
              </a:rPr>
              <a:t>Процессы утилизации отходов бананов в биотопливо и их вариации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EF24F-3B48-B8B2-AF38-FA71DAB6BF52}"/>
              </a:ext>
            </a:extLst>
          </p:cNvPr>
          <p:cNvSpPr txBox="1"/>
          <p:nvPr/>
        </p:nvSpPr>
        <p:spPr>
          <a:xfrm>
            <a:off x="572749" y="1270427"/>
            <a:ext cx="7635240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  <a:t>Основное сырье — кожура, стебли и листья — преобразуется </a:t>
            </a:r>
            <a:br>
              <a:rPr lang="ru-RU" sz="1600" dirty="0">
                <a:solidFill>
                  <a:schemeClr val="bg1">
                    <a:lumMod val="95000"/>
                  </a:schemeClr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  <a:t>в биогаз, биодизель или твердые топливные брикеты, </a:t>
            </a:r>
            <a:br>
              <a:rPr lang="ru-RU" sz="1600" dirty="0">
                <a:solidFill>
                  <a:schemeClr val="bg1">
                    <a:lumMod val="95000"/>
                  </a:schemeClr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  <a:t>в зависимости от технологии переработки.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B6200-D9DA-5909-3DD2-1229A0CFF6CC}"/>
              </a:ext>
            </a:extLst>
          </p:cNvPr>
          <p:cNvSpPr txBox="1"/>
          <p:nvPr/>
        </p:nvSpPr>
        <p:spPr>
          <a:xfrm>
            <a:off x="767379" y="2270205"/>
            <a:ext cx="4986574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>
                <a:solidFill>
                  <a:srgbClr val="F5BB29"/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  <a:t>Ферментация для производства биогаза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5E1EE392-3DFF-D279-2B04-96B2C435D3A8}"/>
              </a:ext>
            </a:extLst>
          </p:cNvPr>
          <p:cNvSpPr/>
          <p:nvPr/>
        </p:nvSpPr>
        <p:spPr>
          <a:xfrm>
            <a:off x="658813" y="2217279"/>
            <a:ext cx="10874374" cy="1237130"/>
          </a:xfrm>
          <a:prstGeom prst="roundRect">
            <a:avLst>
              <a:gd name="adj" fmla="val 6487"/>
            </a:avLst>
          </a:prstGeom>
          <a:noFill/>
          <a:ln>
            <a:solidFill>
              <a:srgbClr val="F5BB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62A63-2F00-E261-8F66-4881CC222BA6}"/>
              </a:ext>
            </a:extLst>
          </p:cNvPr>
          <p:cNvSpPr txBox="1"/>
          <p:nvPr/>
        </p:nvSpPr>
        <p:spPr>
          <a:xfrm>
            <a:off x="767379" y="2594240"/>
            <a:ext cx="10765808" cy="767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tabLst>
                <a:tab pos="1847850" algn="l"/>
              </a:tabLst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Суть процесса: Органические отходы подвергаются анаэробному брожению, в ходе которого бактерии перерабатывают биомассу без доступа кислорода.</a:t>
            </a:r>
            <a:endParaRPr lang="ru-RU" sz="1400" dirty="0">
              <a:solidFill>
                <a:schemeClr val="bg1">
                  <a:lumMod val="95000"/>
                </a:schemeClr>
              </a:solidFill>
              <a:latin typeface="HeliosExtLightC" panose="000004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tabLst>
                <a:tab pos="1847850" algn="l"/>
              </a:tabLst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effectLst/>
                <a:latin typeface="HeliosExtLightC" panose="000004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Продукт: Биогаз, состоящий преимущественно из метана (CH₄) и углекислого газа (CO₂).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AADA7-4D62-F53B-8B2A-93B0210B2B1E}"/>
              </a:ext>
            </a:extLst>
          </p:cNvPr>
          <p:cNvSpPr txBox="1"/>
          <p:nvPr/>
        </p:nvSpPr>
        <p:spPr>
          <a:xfrm>
            <a:off x="767379" y="3651386"/>
            <a:ext cx="4986574" cy="30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solidFill>
                  <a:srgbClr val="F5BB29"/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  <a:t>Производство биодизеля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3CB58AF-DCC2-BCF9-E6BF-84936ED67F73}"/>
              </a:ext>
            </a:extLst>
          </p:cNvPr>
          <p:cNvSpPr/>
          <p:nvPr/>
        </p:nvSpPr>
        <p:spPr>
          <a:xfrm>
            <a:off x="658813" y="3598460"/>
            <a:ext cx="10874374" cy="1237130"/>
          </a:xfrm>
          <a:prstGeom prst="roundRect">
            <a:avLst>
              <a:gd name="adj" fmla="val 6487"/>
            </a:avLst>
          </a:prstGeom>
          <a:noFill/>
          <a:ln>
            <a:solidFill>
              <a:srgbClr val="F5BB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97141-0E78-697A-7D52-84333163050D}"/>
              </a:ext>
            </a:extLst>
          </p:cNvPr>
          <p:cNvSpPr txBox="1"/>
          <p:nvPr/>
        </p:nvSpPr>
        <p:spPr>
          <a:xfrm>
            <a:off x="767379" y="4092773"/>
            <a:ext cx="10765808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tabLst>
                <a:tab pos="1847850" algn="l"/>
              </a:tabLst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Суть процесса: Из банановой биомассы извлекаются масла, которые преобразуются с использованием метанола и катализаторов.</a:t>
            </a:r>
          </a:p>
          <a:p>
            <a:pPr algn="just">
              <a:lnSpc>
                <a:spcPct val="80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Продукт: Биодизель — жидкое топливо, пригодное для дизельных двигателей.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D70C65-0044-0794-916A-D6F191BB699B}"/>
              </a:ext>
            </a:extLst>
          </p:cNvPr>
          <p:cNvSpPr txBox="1"/>
          <p:nvPr/>
        </p:nvSpPr>
        <p:spPr>
          <a:xfrm>
            <a:off x="767379" y="5021934"/>
            <a:ext cx="4986574" cy="30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solidFill>
                  <a:srgbClr val="F5BB29"/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  <a:t>Производство твердых топливных брикетов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8570BBB-9916-D26C-B03E-26501C2A05CE}"/>
              </a:ext>
            </a:extLst>
          </p:cNvPr>
          <p:cNvSpPr/>
          <p:nvPr/>
        </p:nvSpPr>
        <p:spPr>
          <a:xfrm>
            <a:off x="658813" y="4969008"/>
            <a:ext cx="10874374" cy="1237130"/>
          </a:xfrm>
          <a:prstGeom prst="roundRect">
            <a:avLst>
              <a:gd name="adj" fmla="val 6487"/>
            </a:avLst>
          </a:prstGeom>
          <a:noFill/>
          <a:ln>
            <a:solidFill>
              <a:srgbClr val="F5BB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E03A12-82A9-4681-BA07-BBFBD6D21C5B}"/>
              </a:ext>
            </a:extLst>
          </p:cNvPr>
          <p:cNvSpPr txBox="1"/>
          <p:nvPr/>
        </p:nvSpPr>
        <p:spPr>
          <a:xfrm>
            <a:off x="767379" y="5463321"/>
            <a:ext cx="10765808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tabLst>
                <a:tab pos="1847850" algn="l"/>
              </a:tabLst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Суть процесса: Банановые отходы смешиваются с древесными опилками и прессуются для получения плотных брикетов.</a:t>
            </a:r>
          </a:p>
          <a:p>
            <a:pPr lvl="0" algn="just">
              <a:lnSpc>
                <a:spcPct val="80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Продукт: Твердые брикеты, которые могут заменять дрова или уголь.</a:t>
            </a:r>
          </a:p>
        </p:txBody>
      </p:sp>
    </p:spTree>
    <p:extLst>
      <p:ext uri="{BB962C8B-B14F-4D97-AF65-F5344CB8AC3E}">
        <p14:creationId xmlns:p14="http://schemas.microsoft.com/office/powerpoint/2010/main" val="75183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08C71-1060-4391-BA63-E20154EC2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1E85-3A4E-37FF-9107-5024A970E067}"/>
              </a:ext>
            </a:extLst>
          </p:cNvPr>
          <p:cNvSpPr txBox="1"/>
          <p:nvPr/>
        </p:nvSpPr>
        <p:spPr>
          <a:xfrm>
            <a:off x="508299" y="390186"/>
            <a:ext cx="8757622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ts val="1200"/>
              </a:spcBef>
            </a:pPr>
            <a:r>
              <a:rPr lang="ru-RU" sz="3200" dirty="0">
                <a:solidFill>
                  <a:srgbClr val="F5BB29"/>
                </a:solidFill>
                <a:latin typeface="HeliosExtC" panose="00000500000000000000" pitchFamily="2" charset="-52"/>
              </a:rPr>
              <a:t>Процессы утилизации отходов бананов в биотопливо и их вариации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F08DE-8FCC-6443-3686-91D3A86E41E1}"/>
              </a:ext>
            </a:extLst>
          </p:cNvPr>
          <p:cNvSpPr txBox="1"/>
          <p:nvPr/>
        </p:nvSpPr>
        <p:spPr>
          <a:xfrm>
            <a:off x="767379" y="1665275"/>
            <a:ext cx="4986574" cy="30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solidFill>
                  <a:srgbClr val="F5BB29"/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  <a:t>Газификация для синтеза газа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3218C5F-4282-F45C-7C4E-B704CE3FDB33}"/>
              </a:ext>
            </a:extLst>
          </p:cNvPr>
          <p:cNvSpPr/>
          <p:nvPr/>
        </p:nvSpPr>
        <p:spPr>
          <a:xfrm>
            <a:off x="658813" y="1612349"/>
            <a:ext cx="10874374" cy="1143650"/>
          </a:xfrm>
          <a:prstGeom prst="roundRect">
            <a:avLst>
              <a:gd name="adj" fmla="val 6487"/>
            </a:avLst>
          </a:prstGeom>
          <a:noFill/>
          <a:ln>
            <a:solidFill>
              <a:srgbClr val="F5BB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31C95-E76D-6D76-34CE-354EB0047A0F}"/>
              </a:ext>
            </a:extLst>
          </p:cNvPr>
          <p:cNvSpPr txBox="1"/>
          <p:nvPr/>
        </p:nvSpPr>
        <p:spPr>
          <a:xfrm>
            <a:off x="767379" y="2049120"/>
            <a:ext cx="10765808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tabLst>
                <a:tab pos="1847850" algn="l"/>
              </a:tabLst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Суть процесса: Банановые отходы подвергаются высокой температуре в присутствии ограниченного количества кислорода, что приводит к разложению органики и образованию синтез-газа.</a:t>
            </a:r>
          </a:p>
          <a:p>
            <a:pPr lvl="0" algn="just">
              <a:lnSpc>
                <a:spcPct val="80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Продукт: Синтез-газ, состоящий из водорода, угарного газа и метана.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7D8A2-B818-0F0F-4DAA-63E76BFFF90A}"/>
              </a:ext>
            </a:extLst>
          </p:cNvPr>
          <p:cNvSpPr txBox="1"/>
          <p:nvPr/>
        </p:nvSpPr>
        <p:spPr>
          <a:xfrm>
            <a:off x="767379" y="2905354"/>
            <a:ext cx="4986574" cy="30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solidFill>
                  <a:srgbClr val="F5BB29"/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  <a:t>Биохимическое преобразование в биоэтанол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D8D52E1-FE59-B308-9211-89BA4BA06C99}"/>
              </a:ext>
            </a:extLst>
          </p:cNvPr>
          <p:cNvSpPr/>
          <p:nvPr/>
        </p:nvSpPr>
        <p:spPr>
          <a:xfrm>
            <a:off x="658813" y="2852428"/>
            <a:ext cx="10874374" cy="1024893"/>
          </a:xfrm>
          <a:prstGeom prst="roundRect">
            <a:avLst>
              <a:gd name="adj" fmla="val 6487"/>
            </a:avLst>
          </a:prstGeom>
          <a:noFill/>
          <a:ln>
            <a:solidFill>
              <a:srgbClr val="F5BB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F9603-4F97-784E-7141-9F447C3F4082}"/>
              </a:ext>
            </a:extLst>
          </p:cNvPr>
          <p:cNvSpPr txBox="1"/>
          <p:nvPr/>
        </p:nvSpPr>
        <p:spPr>
          <a:xfrm>
            <a:off x="767379" y="3346741"/>
            <a:ext cx="10765808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tabLst>
                <a:tab pos="1847850" algn="l"/>
              </a:tabLst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Суть процесса: Банановая биомасса подвергается гидролизу, а затем брожению для получения этанола.</a:t>
            </a:r>
          </a:p>
          <a:p>
            <a:pPr algn="just">
              <a:lnSpc>
                <a:spcPct val="80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Продукт: Биоэтанол, который может использоваться как добавка к бензину или самостоятельное топливо.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5BEF1-D1B2-D9DE-48AB-99C2A495F8EE}"/>
              </a:ext>
            </a:extLst>
          </p:cNvPr>
          <p:cNvSpPr txBox="1"/>
          <p:nvPr/>
        </p:nvSpPr>
        <p:spPr>
          <a:xfrm>
            <a:off x="767378" y="4063665"/>
            <a:ext cx="8871473" cy="30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solidFill>
                  <a:srgbClr val="F5BB29"/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  <a:t>Производство текстиля из банановой биомассы (побочный продукт)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44243E5-E677-2D0E-2AD4-EC8BC8EDF850}"/>
              </a:ext>
            </a:extLst>
          </p:cNvPr>
          <p:cNvSpPr/>
          <p:nvPr/>
        </p:nvSpPr>
        <p:spPr>
          <a:xfrm>
            <a:off x="658813" y="4010739"/>
            <a:ext cx="10874374" cy="1024893"/>
          </a:xfrm>
          <a:prstGeom prst="roundRect">
            <a:avLst>
              <a:gd name="adj" fmla="val 6487"/>
            </a:avLst>
          </a:prstGeom>
          <a:noFill/>
          <a:ln>
            <a:solidFill>
              <a:srgbClr val="F5BB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6922F-783A-0B17-D56A-55EDFF259359}"/>
              </a:ext>
            </a:extLst>
          </p:cNvPr>
          <p:cNvSpPr txBox="1"/>
          <p:nvPr/>
        </p:nvSpPr>
        <p:spPr>
          <a:xfrm>
            <a:off x="767379" y="4505052"/>
            <a:ext cx="10765808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80000"/>
              </a:lnSpc>
              <a:tabLst>
                <a:tab pos="1847850" algn="l"/>
              </a:tabLst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Суть процесса: Из волокон банановых стеблей изготавливаются прочные и экологичные ткани.</a:t>
            </a:r>
          </a:p>
          <a:p>
            <a:pPr lvl="0" algn="just">
              <a:lnSpc>
                <a:spcPct val="80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Продукт: Текстиль, пригодный для создания одежды, упаковки или бытовых товаров.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F0C5A-1B3A-75C0-8F47-816F8752FD48}"/>
              </a:ext>
            </a:extLst>
          </p:cNvPr>
          <p:cNvSpPr txBox="1"/>
          <p:nvPr/>
        </p:nvSpPr>
        <p:spPr>
          <a:xfrm>
            <a:off x="767378" y="5199049"/>
            <a:ext cx="10269968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  <a:spcAft>
                <a:spcPts val="800"/>
              </a:spcAft>
              <a:tabLst>
                <a:tab pos="1847850" algn="l"/>
              </a:tabLst>
            </a:pPr>
            <a:r>
              <a:rPr lang="ru-RU" sz="1400" dirty="0">
                <a:solidFill>
                  <a:srgbClr val="F5BB29"/>
                </a:solidFill>
                <a:latin typeface="HeliosExtC" panose="00000500000000000000" pitchFamily="2" charset="-52"/>
                <a:cs typeface="Times New Roman" panose="02020603050405020304" pitchFamily="18" charset="0"/>
              </a:rPr>
              <a:t>Производство готовой продукции: Из ткани шьют одежду или другие текстильные изделия.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100E33-3E42-E0CC-001C-BBC6CBC66C34}"/>
              </a:ext>
            </a:extLst>
          </p:cNvPr>
          <p:cNvSpPr/>
          <p:nvPr/>
        </p:nvSpPr>
        <p:spPr>
          <a:xfrm>
            <a:off x="658813" y="5146124"/>
            <a:ext cx="10874374" cy="869866"/>
          </a:xfrm>
          <a:prstGeom prst="roundRect">
            <a:avLst>
              <a:gd name="adj" fmla="val 6487"/>
            </a:avLst>
          </a:prstGeom>
          <a:noFill/>
          <a:ln>
            <a:solidFill>
              <a:srgbClr val="F5BB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E8D0C6-A506-86D1-F730-F637EB040B69}"/>
              </a:ext>
            </a:extLst>
          </p:cNvPr>
          <p:cNvSpPr txBox="1"/>
          <p:nvPr/>
        </p:nvSpPr>
        <p:spPr>
          <a:xfrm>
            <a:off x="767379" y="5594825"/>
            <a:ext cx="10765808" cy="26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tabLst>
                <a:tab pos="1847850" algn="l"/>
              </a:tabLst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HeliosExtLightC" panose="00000400000000000000" pitchFamily="2" charset="-52"/>
                <a:cs typeface="Times New Roman" panose="02020603050405020304" pitchFamily="18" charset="0"/>
              </a:rPr>
              <a:t>Применение: Дополнительный источник дохода для производителей биотоплива.</a:t>
            </a:r>
          </a:p>
        </p:txBody>
      </p:sp>
    </p:spTree>
    <p:extLst>
      <p:ext uri="{BB962C8B-B14F-4D97-AF65-F5344CB8AC3E}">
        <p14:creationId xmlns:p14="http://schemas.microsoft.com/office/powerpoint/2010/main" val="130142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Диаграмма с подъемом со сплошной заливкой">
            <a:extLst>
              <a:ext uri="{FF2B5EF4-FFF2-40B4-BE49-F238E27FC236}">
                <a16:creationId xmlns:a16="http://schemas.microsoft.com/office/drawing/2014/main" id="{0A131CDE-2DDC-6966-C9F1-0B495421A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87413" y="2936822"/>
            <a:ext cx="457200" cy="45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CF87F3-9322-F800-36CA-DECFA499D8E6}"/>
              </a:ext>
            </a:extLst>
          </p:cNvPr>
          <p:cNvSpPr txBox="1"/>
          <p:nvPr/>
        </p:nvSpPr>
        <p:spPr>
          <a:xfrm>
            <a:off x="572844" y="385542"/>
            <a:ext cx="10873291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lnSpc>
                <a:spcPct val="80000"/>
              </a:lnSpc>
              <a:spcBef>
                <a:spcPts val="1200"/>
              </a:spcBef>
              <a:spcAft>
                <a:spcPts val="800"/>
              </a:spcAft>
              <a:tabLst>
                <a:tab pos="1847850" algn="l"/>
              </a:tabLst>
            </a:pPr>
            <a:r>
              <a:rPr lang="ru-RU" sz="3200" dirty="0">
                <a:solidFill>
                  <a:srgbClr val="F5BB29"/>
                </a:solidFill>
                <a:latin typeface="HeliosExtC" panose="00000500000000000000" pitchFamily="2" charset="-52"/>
              </a:rPr>
              <a:t>Эффективность использования биотоплива из банановых отходов в сравнении с другими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E4B1D11-94FD-7AF9-4F7D-D7CBF8FC5D54}"/>
              </a:ext>
            </a:extLst>
          </p:cNvPr>
          <p:cNvSpPr/>
          <p:nvPr/>
        </p:nvSpPr>
        <p:spPr>
          <a:xfrm>
            <a:off x="658814" y="1745129"/>
            <a:ext cx="4515614" cy="957431"/>
          </a:xfrm>
          <a:prstGeom prst="roundRect">
            <a:avLst/>
          </a:prstGeom>
          <a:noFill/>
          <a:ln>
            <a:solidFill>
              <a:srgbClr val="00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15D24-F56E-B824-2EAE-BAFC7DDC2724}"/>
              </a:ext>
            </a:extLst>
          </p:cNvPr>
          <p:cNvSpPr txBox="1"/>
          <p:nvPr/>
        </p:nvSpPr>
        <p:spPr>
          <a:xfrm>
            <a:off x="658813" y="2278852"/>
            <a:ext cx="451440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iosExtC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Энергетическая ценность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iosExtC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D5FA7-D851-9899-A8CC-5D9E6F1743E2}"/>
              </a:ext>
            </a:extLst>
          </p:cNvPr>
          <p:cNvSpPr txBox="1"/>
          <p:nvPr/>
        </p:nvSpPr>
        <p:spPr>
          <a:xfrm>
            <a:off x="658813" y="3414274"/>
            <a:ext cx="451440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iosExtC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Энергетические показатели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iosExtC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3008A48-4EA1-4141-2301-F17C54C8E494}"/>
              </a:ext>
            </a:extLst>
          </p:cNvPr>
          <p:cNvSpPr/>
          <p:nvPr/>
        </p:nvSpPr>
        <p:spPr>
          <a:xfrm>
            <a:off x="658814" y="2883001"/>
            <a:ext cx="4515614" cy="957431"/>
          </a:xfrm>
          <a:prstGeom prst="roundRect">
            <a:avLst/>
          </a:prstGeom>
          <a:noFill/>
          <a:ln>
            <a:solidFill>
              <a:srgbClr val="00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9CF2E-D938-69F2-E371-D36408E8771F}"/>
              </a:ext>
            </a:extLst>
          </p:cNvPr>
          <p:cNvSpPr txBox="1"/>
          <p:nvPr/>
        </p:nvSpPr>
        <p:spPr>
          <a:xfrm>
            <a:off x="658813" y="4492477"/>
            <a:ext cx="451440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iosExtC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Экономическая эффективность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iosExtC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A2752CB-A7D0-C38D-F0B1-6BEC2F8FDE20}"/>
              </a:ext>
            </a:extLst>
          </p:cNvPr>
          <p:cNvSpPr/>
          <p:nvPr/>
        </p:nvSpPr>
        <p:spPr>
          <a:xfrm>
            <a:off x="658814" y="3961204"/>
            <a:ext cx="4515614" cy="957431"/>
          </a:xfrm>
          <a:prstGeom prst="roundRect">
            <a:avLst/>
          </a:prstGeom>
          <a:noFill/>
          <a:ln>
            <a:solidFill>
              <a:srgbClr val="00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19F4A5-D811-EDB4-853D-AA7C6F149FAC}"/>
              </a:ext>
            </a:extLst>
          </p:cNvPr>
          <p:cNvSpPr txBox="1"/>
          <p:nvPr/>
        </p:nvSpPr>
        <p:spPr>
          <a:xfrm>
            <a:off x="658813" y="5570680"/>
            <a:ext cx="451440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iosExtC" panose="00000500000000000000" pitchFamily="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Утилизация отходов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iosExtC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D1B342B-21C7-F626-7687-51A26451B2DF}"/>
              </a:ext>
            </a:extLst>
          </p:cNvPr>
          <p:cNvSpPr/>
          <p:nvPr/>
        </p:nvSpPr>
        <p:spPr>
          <a:xfrm>
            <a:off x="658814" y="5039407"/>
            <a:ext cx="4515614" cy="957431"/>
          </a:xfrm>
          <a:prstGeom prst="roundRect">
            <a:avLst/>
          </a:prstGeom>
          <a:noFill/>
          <a:ln>
            <a:solidFill>
              <a:srgbClr val="00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 descr="Зарядка батареи со сплошной заливкой">
            <a:extLst>
              <a:ext uri="{FF2B5EF4-FFF2-40B4-BE49-F238E27FC236}">
                <a16:creationId xmlns:a16="http://schemas.microsoft.com/office/drawing/2014/main" id="{C189BBFC-591F-EF4C-B561-7ED765B5A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87413" y="1786456"/>
            <a:ext cx="457200" cy="457200"/>
          </a:xfrm>
          <a:prstGeom prst="rect">
            <a:avLst/>
          </a:prstGeom>
        </p:spPr>
      </p:pic>
      <p:pic>
        <p:nvPicPr>
          <p:cNvPr id="18" name="Рисунок 17" descr="Банановая кожура со сплошной заливкой">
            <a:extLst>
              <a:ext uri="{FF2B5EF4-FFF2-40B4-BE49-F238E27FC236}">
                <a16:creationId xmlns:a16="http://schemas.microsoft.com/office/drawing/2014/main" id="{E4CE4A91-6F2D-D15E-8414-DBEF45E42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687413" y="5081697"/>
            <a:ext cx="457200" cy="457200"/>
          </a:xfrm>
          <a:prstGeom prst="rect">
            <a:avLst/>
          </a:prstGeom>
        </p:spPr>
      </p:pic>
      <p:pic>
        <p:nvPicPr>
          <p:cNvPr id="20" name="Рисунок 19" descr="Контрольный список со сплошной заливкой">
            <a:extLst>
              <a:ext uri="{FF2B5EF4-FFF2-40B4-BE49-F238E27FC236}">
                <a16:creationId xmlns:a16="http://schemas.microsoft.com/office/drawing/2014/main" id="{2247AE55-4ADA-339A-F8B3-06DDD9631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687413" y="4023481"/>
            <a:ext cx="457200" cy="457200"/>
          </a:xfrm>
          <a:prstGeom prst="rect">
            <a:avLst/>
          </a:prstGeom>
        </p:spPr>
      </p:pic>
      <p:pic>
        <p:nvPicPr>
          <p:cNvPr id="5122" name="Picture 2" descr="Очищенные и нарезанные бананы на белом фоне с чековой книжкой">
            <a:extLst>
              <a:ext uri="{FF2B5EF4-FFF2-40B4-BE49-F238E27FC236}">
                <a16:creationId xmlns:a16="http://schemas.microsoft.com/office/drawing/2014/main" id="{E250CA29-A9CA-922E-E817-E39978C56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" r="12064"/>
          <a:stretch/>
        </p:blipFill>
        <p:spPr bwMode="auto">
          <a:xfrm>
            <a:off x="6096000" y="1497106"/>
            <a:ext cx="5699760" cy="476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726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1632</Words>
  <Application>Microsoft Office PowerPoint</Application>
  <PresentationFormat>Широкоэкранный</PresentationFormat>
  <Paragraphs>150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HeliosExtC</vt:lpstr>
      <vt:lpstr>Times New Roman</vt:lpstr>
      <vt:lpstr>Aptos Display</vt:lpstr>
      <vt:lpstr>Arial</vt:lpstr>
      <vt:lpstr>Calibri</vt:lpstr>
      <vt:lpstr>HeliosExtLightC</vt:lpstr>
      <vt:lpstr>Aptos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Александра Семина</dc:creator>
  <cp:lastModifiedBy>Александра Семина</cp:lastModifiedBy>
  <cp:revision>6</cp:revision>
  <dcterms:created xsi:type="dcterms:W3CDTF">2024-12-10T07:46:11Z</dcterms:created>
  <dcterms:modified xsi:type="dcterms:W3CDTF">2024-12-11T13:50:14Z</dcterms:modified>
</cp:coreProperties>
</file>