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Hind"/>
      <p:regular r:id="rId21"/>
      <p:bold r:id="rId22"/>
    </p:embeddedFont>
    <p:embeddedFont>
      <p:font typeface="Lalezar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Hind-bold.fntdata"/><Relationship Id="rId10" Type="http://schemas.openxmlformats.org/officeDocument/2006/relationships/slide" Target="slides/slide4.xml"/><Relationship Id="rId21" Type="http://schemas.openxmlformats.org/officeDocument/2006/relationships/font" Target="fonts/Hin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lezar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97f5abf54_0_2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97f5abf5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97f5abf54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97f5abf54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97f5abf54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97f5abf54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97f5abf5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97f5abf5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97f5abf54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97f5abf54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97f5abf5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97f5abf5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9a3ef8f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9a3ef8f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9a3ef8f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9a3ef8f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97f5abf54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97f5abf54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97f5abf54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97f5abf54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97f5abf5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97f5abf5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97f5abf5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97f5abf5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97f5abf54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97f5abf54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97f5abf54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97f5abf54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81" name="Google Shape;81;p1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2" name="Google Shape;82;p1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6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 flipH="1" rot="-5400000">
            <a:off x="-358955" y="3663588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96" name="Google Shape;96;p1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Google Shape;97;p1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3" name="Google Shape;103;p1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113" name="Google Shape;113;p1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4" name="Google Shape;114;p1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1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0" name="Google Shape;120;p1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30" name="Google Shape;130;p19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131" name="Google Shape;131;p1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2" name="Google Shape;132;p1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38" name="Google Shape;138;p1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6" name="Google Shape;146;p2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47" name="Google Shape;147;p2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0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53" name="Google Shape;153;p2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61" name="Google Shape;161;p21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62" name="Google Shape;162;p21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21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68" name="Google Shape;168;p21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mall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2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76" name="Google Shape;176;p22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22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82" name="Google Shape;182;p22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">
  <p:cSld name="BLANK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226" name="Google Shape;226;p2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26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41F3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Drug+Review+Dataset+%28Drugs.com%29" TargetMode="External"/><Relationship Id="rId4" Type="http://schemas.openxmlformats.org/officeDocument/2006/relationships/hyperlink" Target="https://archive.ics.uci.edu/ml/datasets/Drug+Review+Dataset+%28Drugs.com%29" TargetMode="External"/><Relationship Id="rId5" Type="http://schemas.openxmlformats.org/officeDocument/2006/relationships/hyperlink" Target="https://archive.ics.uci.edu/ml/datasets/Drug+Review+Dataset+%28Drugs.com%2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jessicali9530/kuc-hackathon-winter-201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ctrTitle"/>
          </p:nvPr>
        </p:nvSpPr>
        <p:spPr>
          <a:xfrm>
            <a:off x="2328150" y="18394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latin typeface="Lalezar"/>
                <a:ea typeface="Lalezar"/>
                <a:cs typeface="Lalezar"/>
                <a:sym typeface="Lalezar"/>
              </a:rPr>
              <a:t>تشخیص بیماری</a:t>
            </a:r>
            <a:endParaRPr b="0" sz="600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42" name="Google Shape;242;p27"/>
          <p:cNvSpPr txBox="1"/>
          <p:nvPr>
            <p:ph type="ctrTitle"/>
          </p:nvPr>
        </p:nvSpPr>
        <p:spPr>
          <a:xfrm>
            <a:off x="2328150" y="39730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lezar"/>
                <a:ea typeface="Lalezar"/>
                <a:cs typeface="Lalezar"/>
                <a:sym typeface="Lalezar"/>
              </a:rPr>
              <a:t>امیرعلی کابلی</a:t>
            </a:r>
            <a:endParaRPr b="0" sz="1800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lezar"/>
                <a:ea typeface="Lalezar"/>
                <a:cs typeface="Lalezar"/>
                <a:sym typeface="Lalezar"/>
              </a:rPr>
              <a:t>شیده هاشمیان</a:t>
            </a:r>
            <a:endParaRPr b="0" sz="1800"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lezar"/>
                <a:ea typeface="Lalezar"/>
                <a:cs typeface="Lalezar"/>
                <a:sym typeface="Lalezar"/>
              </a:rPr>
              <a:t>مهراد شاه‌محمدی</a:t>
            </a:r>
            <a:endParaRPr b="0" sz="1800"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1067088" y="531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Lalezar"/>
                <a:ea typeface="Lalezar"/>
                <a:cs typeface="Lalezar"/>
                <a:sym typeface="Lalezar"/>
              </a:rPr>
              <a:t>Decision Tree</a:t>
            </a:r>
            <a:endParaRPr b="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1448088" y="1269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     precision    recall  f1-score   support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acne       0.93      0.92      0.93      1847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adhd       0.90      0.90      0.90      1126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anxiety       0.80      0.78      0.79      1908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bipolar disorde       0.79      0.81      0.80      1380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birth control       0.96      0.96      0.96      9648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depression       0.81      0.83      0.82      3095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insomnia       0.82      0.80      0.81      1231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obesity       0.78      0.80      0.79      1189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pain       0.90      0.90      0.90      2100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weight loss       0.79      0.76      0.78      1248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accuracy                           0.89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macro avg       0.85      0.85      0.85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weighted avg       0.89      0.89      0.89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1067088" y="531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Lalezar"/>
                <a:ea typeface="Lalezar"/>
                <a:cs typeface="Lalezar"/>
                <a:sym typeface="Lalezar"/>
              </a:rPr>
              <a:t>Random Forest</a:t>
            </a:r>
            <a:endParaRPr b="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303" name="Google Shape;303;p37"/>
          <p:cNvSpPr txBox="1"/>
          <p:nvPr>
            <p:ph idx="1" type="body"/>
          </p:nvPr>
        </p:nvSpPr>
        <p:spPr>
          <a:xfrm>
            <a:off x="1448088" y="1269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     precision    recall  f1-score   support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acne       0.98      0.94      0.96      1847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adhd       0.97      0.92      0.94      1126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anxiety       0.89      0.83      0.86      1908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bipolar disorde       0.95      0.83      0.88      1380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birth control       0.95      0.99      0.97      9648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depression       0.86      0.91      0.88      3095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insomnia       0.90      0.89      0.89      1231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obesity       0.87      0.81      0.84      1189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pain       0.94      0.95      0.95      2100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weight loss       0.86      0.83      0.85      1248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accuracy                           0.93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macro avg       0.92      0.89      0.90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weighted avg       0.93      0.93      0.93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1067088" y="531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Lalezar"/>
                <a:ea typeface="Lalezar"/>
                <a:cs typeface="Lalezar"/>
                <a:sym typeface="Lalezar"/>
              </a:rPr>
              <a:t>AdaBoost</a:t>
            </a:r>
            <a:endParaRPr b="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1448088" y="1269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     precision    recall  f1-score   support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acne       0.62      0.92      0.74      1847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adhd       0.86      0.77      0.81      1126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anxiety       0.74      0.56      0.64      1908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bipolar disorde       0.81      0.57      0.67      1380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birth control       0.96      0.85      0.90      9648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depression       0.54      0.75      0.63      3095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insomnia       0.71      0.79      0.74      1231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obesity       0.53      0.56      0.54      1189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pain       0.88      0.83      0.85      2100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weight loss       0.61      0.56      0.58      1248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accuracy                           0.77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macro avg       0.73      0.72      0.71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weighted avg       0.79      0.77      0.77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1067088" y="531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Lalezar"/>
                <a:ea typeface="Lalezar"/>
                <a:cs typeface="Lalezar"/>
                <a:sym typeface="Lalezar"/>
              </a:rPr>
              <a:t>تشخیص دارو</a:t>
            </a:r>
            <a:endParaRPr b="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2015175" y="1864225"/>
            <a:ext cx="988200" cy="988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4072575" y="1706300"/>
            <a:ext cx="2283000" cy="2671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975500" y="2129775"/>
            <a:ext cx="988200" cy="160200"/>
          </a:xfrm>
          <a:prstGeom prst="rightArrow">
            <a:avLst>
              <a:gd fmla="val 50000" name="adj1"/>
              <a:gd fmla="val 7378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/>
          <p:nvPr/>
        </p:nvSpPr>
        <p:spPr>
          <a:xfrm rot="5400000">
            <a:off x="1904600" y="1750550"/>
            <a:ext cx="1617900" cy="2607000"/>
          </a:xfrm>
          <a:prstGeom prst="bentUpArrow">
            <a:avLst>
              <a:gd fmla="val 4478" name="adj1"/>
              <a:gd fmla="val 5176" name="adj2"/>
              <a:gd fmla="val 8505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032900" y="2205975"/>
            <a:ext cx="988200" cy="16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6385700" y="2891775"/>
            <a:ext cx="988200" cy="16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 txBox="1"/>
          <p:nvPr/>
        </p:nvSpPr>
        <p:spPr>
          <a:xfrm>
            <a:off x="2066750" y="2050675"/>
            <a:ext cx="86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lezar"/>
                <a:ea typeface="Lalezar"/>
                <a:cs typeface="Lalezar"/>
                <a:sym typeface="Lalezar"/>
              </a:rPr>
              <a:t>دسته‌بند بیماری</a:t>
            </a:r>
            <a:endParaRPr>
              <a:solidFill>
                <a:srgbClr val="FFFFFF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4769825" y="2739375"/>
            <a:ext cx="86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lezar"/>
                <a:ea typeface="Lalezar"/>
                <a:cs typeface="Lalezar"/>
                <a:sym typeface="Lalezar"/>
              </a:rPr>
              <a:t>دسته‌بند دارو</a:t>
            </a:r>
            <a:endParaRPr>
              <a:solidFill>
                <a:srgbClr val="FFFFFF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ctrTitle"/>
          </p:nvPr>
        </p:nvSpPr>
        <p:spPr>
          <a:xfrm>
            <a:off x="2647900" y="18881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latin typeface="Lalezar"/>
                <a:ea typeface="Lalezar"/>
                <a:cs typeface="Lalezar"/>
                <a:sym typeface="Lalezar"/>
              </a:rPr>
              <a:t>پایان!</a:t>
            </a:r>
            <a:endParaRPr b="0" sz="4800"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1067088" y="531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Lalezar"/>
                <a:ea typeface="Lalezar"/>
                <a:cs typeface="Lalezar"/>
                <a:sym typeface="Lalezar"/>
              </a:rPr>
              <a:t>صورت مسئله</a:t>
            </a:r>
            <a:endParaRPr b="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96900" rtl="1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Lalezar"/>
                <a:ea typeface="Lalezar"/>
                <a:cs typeface="Lalezar"/>
                <a:sym typeface="Lalezar"/>
              </a:rPr>
              <a:t>داده‌های متنی شامل شرح حال مریضانی هست که با توجه به وضعیتی(بیماری) که در آن قرار دارند (توضیحات مربوط به زمان مصرف دارو است و</a:t>
            </a:r>
            <a:r>
              <a:rPr lang="en" sz="1800">
                <a:solidFill>
                  <a:srgbClr val="EFEFEF"/>
                </a:solidFill>
                <a:uFill>
                  <a:noFill/>
                </a:uFill>
                <a:latin typeface="Lalezar"/>
                <a:ea typeface="Lalezar"/>
                <a:cs typeface="Lalezar"/>
                <a:sym typeface="Laleza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800" u="sng">
                <a:solidFill>
                  <a:srgbClr val="EFEFEF"/>
                </a:solidFill>
                <a:latin typeface="Lalezar"/>
                <a:ea typeface="Lalezar"/>
                <a:cs typeface="Lalezar"/>
                <a:sym typeface="Laleza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با کرال کردن توضیحات آمده شده توسط مصرف‌کنندگان دارو</a:t>
            </a:r>
            <a:r>
              <a:rPr lang="en" sz="1800">
                <a:solidFill>
                  <a:srgbClr val="EFEFEF"/>
                </a:solidFill>
                <a:latin typeface="Lalezar"/>
                <a:ea typeface="Lalezar"/>
                <a:cs typeface="Lalezar"/>
                <a:sym typeface="Lalezar"/>
              </a:rPr>
              <a:t>،</a:t>
            </a:r>
            <a:r>
              <a:rPr lang="en" sz="1800" u="sng">
                <a:solidFill>
                  <a:srgbClr val="EFEFEF"/>
                </a:solidFill>
                <a:latin typeface="Lalezar"/>
                <a:ea typeface="Lalezar"/>
                <a:cs typeface="Lalezar"/>
                <a:sym typeface="Laleza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در سایت‌های دارویی جمع‌آوری شده است</a:t>
            </a:r>
            <a:r>
              <a:rPr lang="en" sz="1800">
                <a:solidFill>
                  <a:srgbClr val="EFEFEF"/>
                </a:solidFill>
                <a:latin typeface="Lalezar"/>
                <a:ea typeface="Lalezar"/>
                <a:cs typeface="Lalezar"/>
                <a:sym typeface="Lalezar"/>
              </a:rPr>
              <a:t>)، دارویی را مصرف کرده‌اند. قصد این است که با پردازش توضیحات آن‌ها وضعیتی (بیماری) که در آن قرار دارند و نوع داروی مصرفی را بیابیم.</a:t>
            </a:r>
            <a:endParaRPr sz="1800">
              <a:solidFill>
                <a:srgbClr val="EFEFEF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1067088" y="531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Lalezar"/>
                <a:ea typeface="Lalezar"/>
                <a:cs typeface="Lalezar"/>
                <a:sym typeface="Lalezar"/>
              </a:rPr>
              <a:t>مجموعه داده</a:t>
            </a:r>
            <a:endParaRPr b="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1067100" y="1650550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lezar"/>
              <a:buChar char="●"/>
            </a:pPr>
            <a:r>
              <a:rPr lang="en" sz="18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مجموعه داده‌ی </a:t>
            </a:r>
            <a:r>
              <a:rPr lang="en" sz="1800" u="sng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UCI ML Drug Review Dataset</a:t>
            </a:r>
            <a:r>
              <a:rPr lang="en" sz="18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  برای این پروژه درنظر گرفته شده‌است</a:t>
            </a:r>
            <a:endParaRPr sz="18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lezar"/>
              <a:buChar char="●"/>
            </a:pPr>
            <a:r>
              <a:rPr lang="en" sz="18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ستون‌ها</a:t>
            </a:r>
            <a:endParaRPr sz="18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-342900" lvl="1" marL="914400" rtl="1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lezar"/>
              <a:buChar char="○"/>
            </a:pPr>
            <a:r>
              <a:rPr lang="en" sz="18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شرح حال (review)</a:t>
            </a:r>
            <a:endParaRPr sz="18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-342900" lvl="1" marL="914400" rtl="1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lezar"/>
              <a:buChar char="○"/>
            </a:pPr>
            <a:r>
              <a:rPr lang="en" sz="18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نام بیماری (condition)</a:t>
            </a:r>
            <a:endParaRPr sz="18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-342900" lvl="1" marL="914400" rtl="1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lezar"/>
              <a:buChar char="○"/>
            </a:pPr>
            <a:r>
              <a:rPr lang="en" sz="18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نام دارو </a:t>
            </a:r>
            <a:endParaRPr sz="18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-342900" lvl="1" marL="914400" rtl="1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lezar"/>
              <a:buChar char="○"/>
            </a:pPr>
            <a:r>
              <a:rPr lang="en" sz="18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...</a:t>
            </a:r>
            <a:endParaRPr sz="18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446699" y="531850"/>
            <a:ext cx="65925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Lalezar"/>
                <a:ea typeface="Lalezar"/>
                <a:cs typeface="Lalezar"/>
                <a:sym typeface="Lalezar"/>
              </a:rPr>
              <a:t>مجموعه داده (</a:t>
            </a:r>
            <a:r>
              <a:rPr b="0" lang="en">
                <a:latin typeface="Lalezar"/>
                <a:ea typeface="Lalezar"/>
                <a:cs typeface="Lalezar"/>
                <a:sym typeface="Lalezar"/>
              </a:rPr>
              <a:t>دسته‌بندی شده بر اساس </a:t>
            </a:r>
            <a:r>
              <a:rPr b="0" lang="en">
                <a:latin typeface="Lalezar"/>
                <a:ea typeface="Lalezar"/>
                <a:cs typeface="Lalezar"/>
                <a:sym typeface="Lalezar"/>
              </a:rPr>
              <a:t>بیماری)</a:t>
            </a:r>
            <a:endParaRPr b="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50" y="1396450"/>
            <a:ext cx="6592465" cy="39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1067088" y="531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Lalezar"/>
                <a:ea typeface="Lalezar"/>
                <a:cs typeface="Lalezar"/>
                <a:sym typeface="Lalezar"/>
              </a:rPr>
              <a:t>KNN</a:t>
            </a:r>
            <a:endParaRPr b="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1448088" y="1269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     precision    recall  f1-score   support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acne       0.92      0.82      0.87      1847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adhd       0.85      0.68      0.75      1126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anxiety       0.54      0.71      0.61      1908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bipolar disorde       0.79      0.55      0.65      1380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birth control       0.90      0.97      0.94      9648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depression       0.70      0.62      0.66      3095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insomnia       0.73      0.81      0.77      1231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obesity       0.62      0.54      0.58      1189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pain       0.83      0.86      0.85      2100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weight loss       0.65      0.57      0.61      1248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accuracy                           0.80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macro avg       0.75      0.71      0.73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weighted avg       0.80      0.80      0.80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1067088" y="531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Lalezar"/>
                <a:ea typeface="Lalezar"/>
                <a:cs typeface="Lalezar"/>
                <a:sym typeface="Lalezar"/>
              </a:rPr>
              <a:t>SGD</a:t>
            </a:r>
            <a:endParaRPr b="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1448088" y="1269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     precision    recall  f1-score   support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acne       0.89      0.91      0.90      1847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adhd       0.87      0.90      0.88      1126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anxiety       0.78      0.75      0.76      1908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bipolar disorde       0.80      0.77      0.79      1380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birth control       0.98      0.97      0.97      9648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depression       0.82      0.75      0.79      3095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insomnia       0.77      0.91      0.83      1231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obesity       0.66      0.68      0.67      1189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pain       0.89      0.94      0.92      2100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weight loss       0.68      0.69      0.69      1248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accuracy                           0.87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macro avg       0.81      0.83      0.82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weighted avg       0.87      0.87      0.87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1067088" y="531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Lalezar"/>
                <a:ea typeface="Lalezar"/>
                <a:cs typeface="Lalezar"/>
                <a:sym typeface="Lalezar"/>
              </a:rPr>
              <a:t>Naive Bayes</a:t>
            </a:r>
            <a:endParaRPr b="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1448088" y="1269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     precision    recall  f1-score   support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acne       0.94      0.86      0.90      1135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adhd       0.92      0.79      0.85       682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anxiety       0.76      0.65      0.70      1133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bipolar disorde       0.88      0.68      0.77       824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birth control       0.95      0.98      0.97      5766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depression       0.67      0.85      0.75      1790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insomnia       0.86      0.85      0.86       694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obesity       0.68      0.64      0.66       741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pain       0.93      0.90      0.92      1275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weight loss       0.70      0.71      0.70       751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accuracy                           0.86     14791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macro avg       0.83      0.79      0.81     14791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weighted avg       0.86      0.86      0.86     14791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1067088" y="531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Lalezar"/>
                <a:ea typeface="Lalezar"/>
                <a:cs typeface="Lalezar"/>
                <a:sym typeface="Lalezar"/>
              </a:rPr>
              <a:t>Logistic Regression</a:t>
            </a:r>
            <a:endParaRPr b="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1448088" y="1269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     precision    recall  f1-score   support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acne       0.95      0.89      0.92      1847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adhd       0.94      0.85      0.90      1126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anxiety       0.80      0.75      0.77      1908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bipolar disorde       0.86      0.74      0.80      1380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birth control       0.97      0.98      0.98      9648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depression       0.77      0.85      0.81      3095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insomnia       0.87      0.87      0.87      1231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obesity       0.71      0.69      0.70      1189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pain       0.91      0.94      0.93      2100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weight loss       0.73      0.69      0.71      1248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accuracy                           0.89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macro avg       0.85      0.83      0.84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weighted avg       0.89      0.89      0.88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type="title"/>
          </p:nvPr>
        </p:nvSpPr>
        <p:spPr>
          <a:xfrm>
            <a:off x="1067088" y="531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Lalezar"/>
                <a:ea typeface="Lalezar"/>
                <a:cs typeface="Lalezar"/>
                <a:sym typeface="Lalezar"/>
              </a:rPr>
              <a:t>SVM</a:t>
            </a:r>
            <a:endParaRPr b="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1448088" y="1269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     precision    recall  f1-score   support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acne       0.93      0.96      0.94      1847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adhd       0.97      0.93      0.95      1126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anxiety       0.85      0.86      0.85      1908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bipolar disorde       0.91      0.87      0.89      1380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birth control       0.99      0.97      0.98      9648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depression       0.85      0.89      0.87      3095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insomnia       0.88      0.91      0.89      1231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obesity       0.85      0.83      0.84      1189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pain       0.94      0.95      0.95      2100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weight loss       0.85      0.85      0.85      1248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accuracy                           0.93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macro avg       0.90      0.90      0.90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weighted avg       0.93      0.93      0.93     24772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