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0" autoAdjust="0"/>
    <p:restoredTop sz="94723" autoAdjust="0"/>
  </p:normalViewPr>
  <p:slideViewPr>
    <p:cSldViewPr>
      <p:cViewPr varScale="1">
        <p:scale>
          <a:sx n="65" d="100"/>
          <a:sy n="65" d="100"/>
        </p:scale>
        <p:origin x="-672" y="-6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C5A524BC-EFF4-4524-8715-A4DBB87C8ED0}" type="datetimeFigureOut">
              <a:rPr lang="en-US" smtClean="0"/>
              <a:pPr/>
              <a:t>4/4/2024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4CDE5186-28F6-44A9-B8A2-3F51A8D358A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200400" y="6858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096000" y="1371600"/>
            <a:ext cx="4042665" cy="1001556"/>
          </a:xfrm>
          <a:prstGeom prst="rect">
            <a:avLst/>
          </a:prstGeom>
        </p:spPr>
        <p:txBody>
          <a:bodyPr vert="horz" wrap="square" lIns="0" tIns="16510" rIns="0" bIns="0" rtlCol="0">
            <a:spAutoFit/>
          </a:bodyPr>
          <a:lstStyle/>
          <a:p>
            <a:pPr marL="12700">
              <a:lnSpc>
                <a:spcPct val="100000"/>
              </a:lnSpc>
              <a:spcBef>
                <a:spcPts val="130"/>
              </a:spcBef>
            </a:pPr>
            <a:r>
              <a:rPr lang="en-US" sz="3200" dirty="0" smtClean="0">
                <a:solidFill>
                  <a:schemeClr val="accent6">
                    <a:lumMod val="75000"/>
                  </a:schemeClr>
                </a:solidFill>
                <a:latin typeface="Trebuchet MS"/>
                <a:cs typeface="Trebuchet MS"/>
              </a:rPr>
              <a:t>Sri </a:t>
            </a:r>
            <a:r>
              <a:rPr lang="en-US" sz="3200" dirty="0" err="1" smtClean="0">
                <a:solidFill>
                  <a:schemeClr val="accent6">
                    <a:lumMod val="75000"/>
                  </a:schemeClr>
                </a:solidFill>
                <a:latin typeface="Trebuchet MS"/>
                <a:cs typeface="Trebuchet MS"/>
              </a:rPr>
              <a:t>Manikanda</a:t>
            </a:r>
            <a:r>
              <a:rPr lang="en-US" sz="3200" dirty="0" smtClean="0">
                <a:solidFill>
                  <a:schemeClr val="accent6">
                    <a:lumMod val="75000"/>
                  </a:schemeClr>
                </a:solidFill>
                <a:latin typeface="Trebuchet MS"/>
                <a:cs typeface="Trebuchet MS"/>
              </a:rPr>
              <a:t> </a:t>
            </a:r>
            <a:r>
              <a:rPr lang="en-US" sz="3200" dirty="0" err="1" smtClean="0">
                <a:solidFill>
                  <a:schemeClr val="accent6">
                    <a:lumMod val="75000"/>
                  </a:schemeClr>
                </a:solidFill>
                <a:latin typeface="Trebuchet MS"/>
                <a:cs typeface="Trebuchet MS"/>
              </a:rPr>
              <a:t>Aaditan</a:t>
            </a:r>
            <a:r>
              <a:rPr lang="en-US" sz="3200" dirty="0" smtClean="0">
                <a:solidFill>
                  <a:schemeClr val="accent6">
                    <a:lumMod val="75000"/>
                  </a:schemeClr>
                </a:solidFill>
                <a:latin typeface="Trebuchet MS"/>
                <a:cs typeface="Trebuchet MS"/>
              </a:rPr>
              <a:t> M</a:t>
            </a:r>
            <a:endParaRPr sz="3200" dirty="0">
              <a:solidFill>
                <a:schemeClr val="accent6">
                  <a:lumMod val="75000"/>
                </a:schemeClr>
              </a:solidFill>
              <a:latin typeface="Trebuchet MS"/>
              <a:cs typeface="Trebuchet MS"/>
            </a:endParaRPr>
          </a:p>
        </p:txBody>
      </p:sp>
      <p:sp>
        <p:nvSpPr>
          <p:cNvPr id="8" name="object 8"/>
          <p:cNvSpPr txBox="1"/>
          <p:nvPr/>
        </p:nvSpPr>
        <p:spPr>
          <a:xfrm>
            <a:off x="5867400" y="4191000"/>
            <a:ext cx="4038600" cy="1995418"/>
          </a:xfrm>
          <a:prstGeom prst="rect">
            <a:avLst/>
          </a:prstGeom>
        </p:spPr>
        <p:txBody>
          <a:bodyPr vert="horz" wrap="square" lIns="0" tIns="12700" rIns="0" bIns="0" rtlCol="0">
            <a:spAutoFit/>
          </a:bodyPr>
          <a:lstStyle/>
          <a:p>
            <a:pPr marL="12700" algn="just">
              <a:lnSpc>
                <a:spcPct val="100000"/>
              </a:lnSpc>
              <a:spcBef>
                <a:spcPts val="100"/>
              </a:spcBef>
            </a:pPr>
            <a:r>
              <a:rPr sz="3200" b="1" dirty="0">
                <a:solidFill>
                  <a:srgbClr val="2D936B"/>
                </a:solidFill>
                <a:latin typeface="Trebuchet MS"/>
                <a:cs typeface="Trebuchet MS"/>
              </a:rPr>
              <a:t>Final</a:t>
            </a:r>
            <a:r>
              <a:rPr sz="3200" b="1" spc="-40" dirty="0">
                <a:solidFill>
                  <a:srgbClr val="2D936B"/>
                </a:solidFill>
                <a:latin typeface="Trebuchet MS"/>
                <a:cs typeface="Trebuchet MS"/>
              </a:rPr>
              <a:t> </a:t>
            </a:r>
            <a:r>
              <a:rPr sz="3200" b="1" spc="-10" dirty="0" smtClean="0">
                <a:solidFill>
                  <a:srgbClr val="2D936B"/>
                </a:solidFill>
                <a:latin typeface="Trebuchet MS"/>
                <a:cs typeface="Trebuchet MS"/>
              </a:rPr>
              <a:t>Project</a:t>
            </a:r>
            <a:endParaRPr lang="en-US" sz="3200" b="1" spc="-10" dirty="0" smtClean="0">
              <a:solidFill>
                <a:srgbClr val="2D936B"/>
              </a:solidFill>
              <a:latin typeface="Trebuchet MS"/>
              <a:cs typeface="Trebuchet MS"/>
            </a:endParaRPr>
          </a:p>
          <a:p>
            <a:pPr marL="12700" algn="just">
              <a:lnSpc>
                <a:spcPct val="100000"/>
              </a:lnSpc>
              <a:spcBef>
                <a:spcPts val="100"/>
              </a:spcBef>
            </a:pPr>
            <a:r>
              <a:rPr lang="en-US" sz="3200" b="1" spc="-10" dirty="0" smtClean="0">
                <a:solidFill>
                  <a:srgbClr val="2D936B"/>
                </a:solidFill>
                <a:latin typeface="Trebuchet MS"/>
                <a:cs typeface="Trebuchet MS"/>
              </a:rPr>
              <a:t>Car Price Prediction using Machine Learning</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
        <p:nvSpPr>
          <p:cNvPr id="12" name="Rectangle 11"/>
          <p:cNvSpPr/>
          <p:nvPr/>
        </p:nvSpPr>
        <p:spPr>
          <a:xfrm>
            <a:off x="3276600" y="2743200"/>
            <a:ext cx="8033125" cy="1077218"/>
          </a:xfrm>
          <a:prstGeom prst="rect">
            <a:avLst/>
          </a:prstGeom>
        </p:spPr>
        <p:txBody>
          <a:bodyPr wrap="square">
            <a:spAutoFit/>
          </a:bodyPr>
          <a:lstStyle/>
          <a:p>
            <a:pPr marL="12700" algn="ctr">
              <a:lnSpc>
                <a:spcPct val="100000"/>
              </a:lnSpc>
              <a:spcBef>
                <a:spcPts val="130"/>
              </a:spcBef>
            </a:pPr>
            <a:r>
              <a:rPr lang="en-US" sz="3200" spc="-20" dirty="0" smtClean="0">
                <a:solidFill>
                  <a:srgbClr val="0070C0"/>
                </a:solidFill>
                <a:latin typeface="Trebuchet MS"/>
                <a:cs typeface="Trebuchet MS"/>
              </a:rPr>
              <a:t>Madras Institute of Technology campus, Anna University</a:t>
            </a:r>
            <a:endParaRPr lang="en-US" sz="3200" dirty="0">
              <a:solidFill>
                <a:srgbClr val="0070C0"/>
              </a:solidFill>
              <a:latin typeface="Trebuchet MS"/>
              <a:cs typeface="Trebuchet M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67800"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04800" y="228600"/>
            <a:ext cx="9764395" cy="752129"/>
          </a:xfrm>
          <a:prstGeom prst="rect">
            <a:avLst/>
          </a:prstGeom>
        </p:spPr>
        <p:txBody>
          <a:bodyPr vert="horz" wrap="square" lIns="0" tIns="13335" rIns="0" bIns="0" rtlCol="0">
            <a:spAutoFit/>
          </a:bodyPr>
          <a:lstStyle/>
          <a:p>
            <a:pPr marL="209550">
              <a:lnSpc>
                <a:spcPct val="100000"/>
              </a:lnSpc>
              <a:spcBef>
                <a:spcPts val="105"/>
              </a:spcBef>
            </a:pPr>
            <a:r>
              <a:rPr spc="-60" dirty="0">
                <a:solidFill>
                  <a:srgbClr val="FF0000"/>
                </a:solidFill>
              </a:rPr>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10" name="Rectangle 9"/>
          <p:cNvSpPr/>
          <p:nvPr/>
        </p:nvSpPr>
        <p:spPr>
          <a:xfrm>
            <a:off x="304800" y="5657671"/>
            <a:ext cx="6096000" cy="1200329"/>
          </a:xfrm>
          <a:prstGeom prst="rect">
            <a:avLst/>
          </a:prstGeom>
        </p:spPr>
        <p:txBody>
          <a:bodyPr>
            <a:spAutoFit/>
          </a:bodyPr>
          <a:lstStyle/>
          <a:p>
            <a:r>
              <a:rPr lang="en-US" b="1" u="sng" dirty="0" smtClean="0"/>
              <a:t>DRIVE LINK:</a:t>
            </a:r>
          </a:p>
          <a:p>
            <a:endParaRPr lang="en-US" b="1" u="sng" dirty="0" smtClean="0"/>
          </a:p>
          <a:p>
            <a:r>
              <a:rPr lang="en-US" dirty="0" smtClean="0"/>
              <a:t>https://colab.research.google.com/drive/17t008bhhXtLX5ioJ1cp9mS7PuZvu0WAL?usp=sharing</a:t>
            </a:r>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609600" y="1143000"/>
            <a:ext cx="8153400" cy="419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219200" y="228600"/>
            <a:ext cx="9764395" cy="1122362"/>
          </a:xfrm>
          <a:prstGeom prst="rect">
            <a:avLst/>
          </a:prstGeom>
        </p:spPr>
        <p:txBody>
          <a:bodyPr vert="horz" wrap="square" lIns="0" tIns="460692" rIns="0" bIns="0" rtlCol="0">
            <a:spAutoFit/>
          </a:bodyPr>
          <a:lstStyle/>
          <a:p>
            <a:pPr marL="193675">
              <a:lnSpc>
                <a:spcPct val="100000"/>
              </a:lnSpc>
              <a:spcBef>
                <a:spcPts val="130"/>
              </a:spcBef>
            </a:pPr>
            <a:r>
              <a:rPr sz="4250" dirty="0">
                <a:solidFill>
                  <a:srgbClr val="FF0000"/>
                </a:solidFill>
              </a:rPr>
              <a:t>PROJECT</a:t>
            </a:r>
            <a:r>
              <a:rPr sz="4250" spc="-90" dirty="0">
                <a:solidFill>
                  <a:srgbClr val="FF0000"/>
                </a:solidFill>
              </a:rPr>
              <a:t> </a:t>
            </a:r>
            <a:r>
              <a:rPr sz="4250" spc="-10" dirty="0">
                <a:solidFill>
                  <a:srgbClr val="FF0000"/>
                </a:solidFill>
              </a:rPr>
              <a:t>TITLE</a:t>
            </a:r>
            <a:endParaRPr sz="4250" dirty="0">
              <a:solidFill>
                <a:srgbClr val="FF0000"/>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3" name="TextBox 22"/>
          <p:cNvSpPr txBox="1"/>
          <p:nvPr/>
        </p:nvSpPr>
        <p:spPr>
          <a:xfrm>
            <a:off x="685800" y="2209800"/>
            <a:ext cx="3657600" cy="369332"/>
          </a:xfrm>
          <a:prstGeom prst="rect">
            <a:avLst/>
          </a:prstGeom>
          <a:noFill/>
        </p:spPr>
        <p:txBody>
          <a:bodyPr wrap="square" rtlCol="0">
            <a:spAutoFit/>
          </a:bodyPr>
          <a:lstStyle/>
          <a:p>
            <a:endParaRPr lang="en-US" b="1" dirty="0"/>
          </a:p>
        </p:txBody>
      </p:sp>
      <p:sp>
        <p:nvSpPr>
          <p:cNvPr id="24" name="TextBox 23"/>
          <p:cNvSpPr txBox="1"/>
          <p:nvPr/>
        </p:nvSpPr>
        <p:spPr>
          <a:xfrm>
            <a:off x="762000" y="2209800"/>
            <a:ext cx="4800600" cy="1754326"/>
          </a:xfrm>
          <a:prstGeom prst="rect">
            <a:avLst/>
          </a:prstGeom>
          <a:noFill/>
        </p:spPr>
        <p:txBody>
          <a:bodyPr wrap="square" rtlCol="0">
            <a:spAutoFit/>
          </a:bodyPr>
          <a:lstStyle/>
          <a:p>
            <a:pPr algn="ctr"/>
            <a:r>
              <a:rPr lang="en-US" sz="3600" b="1" dirty="0" smtClean="0">
                <a:solidFill>
                  <a:schemeClr val="accent2">
                    <a:lumMod val="75000"/>
                  </a:schemeClr>
                </a:solidFill>
              </a:rPr>
              <a:t>Car Price Prediction using Machine Learning.</a:t>
            </a:r>
            <a:endParaRPr lang="en-US" sz="3600" b="1" dirty="0">
              <a:solidFill>
                <a:schemeClr val="accent2">
                  <a:lumMod val="75000"/>
                </a:schemeClr>
              </a:solidFill>
            </a:endParaRPr>
          </a:p>
        </p:txBody>
      </p:sp>
      <p:pic>
        <p:nvPicPr>
          <p:cNvPr id="29" name="object 6"/>
          <p:cNvPicPr/>
          <p:nvPr/>
        </p:nvPicPr>
        <p:blipFill>
          <a:blip r:embed="rId4" cstate="print"/>
          <a:stretch>
            <a:fillRect/>
          </a:stretch>
        </p:blipFill>
        <p:spPr>
          <a:xfrm>
            <a:off x="6477000" y="2209800"/>
            <a:ext cx="2466975" cy="341947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345757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spc="-10" dirty="0">
                <a:solidFill>
                  <a:srgbClr val="FF0000"/>
                </a:solidFill>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4" name="TextBox 23"/>
          <p:cNvSpPr txBox="1"/>
          <p:nvPr/>
        </p:nvSpPr>
        <p:spPr>
          <a:xfrm>
            <a:off x="3352800" y="3810000"/>
            <a:ext cx="5334000" cy="1508105"/>
          </a:xfrm>
          <a:prstGeom prst="rect">
            <a:avLst/>
          </a:prstGeom>
          <a:noFill/>
        </p:spPr>
        <p:txBody>
          <a:bodyPr wrap="square" rtlCol="0">
            <a:spAutoFit/>
          </a:bodyPr>
          <a:lstStyle/>
          <a:p>
            <a:pPr algn="just"/>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a:p>
        </p:txBody>
      </p:sp>
      <p:sp>
        <p:nvSpPr>
          <p:cNvPr id="25" name="TextBox 24"/>
          <p:cNvSpPr txBox="1"/>
          <p:nvPr/>
        </p:nvSpPr>
        <p:spPr>
          <a:xfrm>
            <a:off x="2819400" y="1752600"/>
            <a:ext cx="5715000" cy="3170099"/>
          </a:xfrm>
          <a:prstGeom prst="rect">
            <a:avLst/>
          </a:prstGeom>
          <a:noFill/>
        </p:spPr>
        <p:txBody>
          <a:bodyPr wrap="square" rtlCol="0">
            <a:spAutoFit/>
          </a:bodyPr>
          <a:lstStyle/>
          <a:p>
            <a:pPr algn="just"/>
            <a:r>
              <a:rPr lang="en-US" sz="2000" dirty="0" smtClean="0"/>
              <a:t>	The project aims to develop a </a:t>
            </a:r>
            <a:r>
              <a:rPr lang="en-US" sz="2000" b="1" dirty="0" smtClean="0"/>
              <a:t>Car Price Prediction system</a:t>
            </a:r>
            <a:r>
              <a:rPr lang="en-US" sz="2000" dirty="0" smtClean="0"/>
              <a:t> leveraging advanced deep learning algorithms trained on comprehensive historical seismic data.</a:t>
            </a:r>
          </a:p>
          <a:p>
            <a:pPr algn="just"/>
            <a:endParaRPr lang="en-US" sz="2000" dirty="0" smtClean="0"/>
          </a:p>
          <a:p>
            <a:pPr algn="just"/>
            <a:r>
              <a:rPr lang="en-US" sz="2000" dirty="0" smtClean="0"/>
              <a:t>	This encompasses </a:t>
            </a:r>
            <a:r>
              <a:rPr lang="en-US" sz="2000" b="1" dirty="0" smtClean="0"/>
              <a:t>data preprocessing</a:t>
            </a:r>
            <a:r>
              <a:rPr lang="en-US" sz="2000" dirty="0" smtClean="0"/>
              <a:t>, the development and training of a sophisticated deep learning model, </a:t>
            </a:r>
            <a:r>
              <a:rPr lang="en-US" sz="2000" b="1" dirty="0" smtClean="0"/>
              <a:t>evaluating its predictive accuracy</a:t>
            </a:r>
            <a:r>
              <a:rPr lang="en-US" sz="2000" dirty="0" smtClean="0"/>
              <a:t>, and deploying it for real-time forecasting and proactive disaster management.</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86800"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solidFill>
                  <a:srgbClr val="FF0000"/>
                </a:solidFill>
              </a:rPr>
              <a:t>PROBLEM</a:t>
            </a:r>
            <a:r>
              <a:rPr sz="4250" dirty="0">
                <a:solidFill>
                  <a:srgbClr val="FF0000"/>
                </a:solidFill>
              </a:rPr>
              <a:t>	</a:t>
            </a:r>
            <a:r>
              <a:rPr sz="4250" spc="-75" dirty="0">
                <a:solidFill>
                  <a:srgbClr val="FF0000"/>
                </a:solidFill>
              </a:rPr>
              <a:t>STATEMENT</a:t>
            </a:r>
            <a:endParaRPr sz="4250" dirty="0">
              <a:solidFill>
                <a:srgbClr val="FF0000"/>
              </a:solidFill>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1" name="TextBox 10"/>
          <p:cNvSpPr txBox="1"/>
          <p:nvPr/>
        </p:nvSpPr>
        <p:spPr>
          <a:xfrm>
            <a:off x="457200" y="1524000"/>
            <a:ext cx="7239000" cy="5232202"/>
          </a:xfrm>
          <a:prstGeom prst="rect">
            <a:avLst/>
          </a:prstGeom>
          <a:noFill/>
        </p:spPr>
        <p:txBody>
          <a:bodyPr wrap="square" rtlCol="0">
            <a:spAutoFit/>
          </a:bodyPr>
          <a:lstStyle/>
          <a:p>
            <a:pPr algn="just">
              <a:buFont typeface="Arial" pitchFamily="34" charset="0"/>
              <a:buChar char="•"/>
            </a:pPr>
            <a:r>
              <a:rPr lang="en-US" dirty="0" smtClean="0"/>
              <a:t> </a:t>
            </a:r>
            <a:r>
              <a:rPr lang="en-US" sz="2000" dirty="0" smtClean="0"/>
              <a:t>The objective of this project is to develop a machine learning model that can accurately predict the selling price of used cars based on various features such as make, model, year of manufacture, mileage, engine size, fuel type, transmission type, and other relevant attributes.</a:t>
            </a:r>
          </a:p>
          <a:p>
            <a:pPr algn="just">
              <a:buFont typeface="Arial" pitchFamily="34" charset="0"/>
              <a:buChar char="•"/>
            </a:pPr>
            <a:endParaRPr lang="en-US" sz="2000" dirty="0"/>
          </a:p>
          <a:p>
            <a:pPr algn="just"/>
            <a:endParaRPr lang="en-US" sz="2000" dirty="0" smtClean="0"/>
          </a:p>
          <a:p>
            <a:pPr algn="just"/>
            <a:endParaRPr lang="en-US" sz="2000" dirty="0"/>
          </a:p>
          <a:p>
            <a:pPr algn="just">
              <a:buFont typeface="Arial" pitchFamily="34" charset="0"/>
              <a:buChar char="•"/>
            </a:pPr>
            <a:r>
              <a:rPr lang="en-US" sz="2000" dirty="0" smtClean="0"/>
              <a:t> By leveraging historical car data and advanced machine learning algorithms, this project aims to provide an effective solution to this problem. The developed model will assist users in estimating the market value of used cars, facilitating informed decision-making for buyers and sellers in the automotive market.</a:t>
            </a:r>
          </a:p>
          <a:p>
            <a:pPr algn="just">
              <a:buFont typeface="Arial" pitchFamily="34" charset="0"/>
              <a:buChar char="•"/>
            </a:pPr>
            <a:endParaRPr lang="en-US" dirty="0" smtClean="0"/>
          </a:p>
          <a:p>
            <a:pPr>
              <a:buFont typeface="Arial" pitchFamily="34" charset="0"/>
              <a:buChar char="•"/>
            </a:pPr>
            <a:endParaRPr lang="en-US" dirty="0"/>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9154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533400"/>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solidFill>
                  <a:srgbClr val="FF0000"/>
                </a:solidFill>
              </a:rPr>
              <a:t>PROJECT</a:t>
            </a:r>
            <a:r>
              <a:rPr sz="4250" dirty="0">
                <a:solidFill>
                  <a:srgbClr val="FF0000"/>
                </a:solidFill>
              </a:rPr>
              <a:t>	</a:t>
            </a:r>
            <a:r>
              <a:rPr sz="4250" spc="-10" dirty="0">
                <a:solidFill>
                  <a:srgbClr val="FF0000"/>
                </a:solidFill>
              </a:rPr>
              <a:t>OVERVIEW</a:t>
            </a:r>
            <a:endParaRPr sz="4250" dirty="0">
              <a:solidFill>
                <a:srgbClr val="FF0000"/>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TextBox 10"/>
          <p:cNvSpPr txBox="1"/>
          <p:nvPr/>
        </p:nvSpPr>
        <p:spPr>
          <a:xfrm>
            <a:off x="533400" y="1676400"/>
            <a:ext cx="8229600" cy="3477875"/>
          </a:xfrm>
          <a:prstGeom prst="rect">
            <a:avLst/>
          </a:prstGeom>
          <a:noFill/>
        </p:spPr>
        <p:txBody>
          <a:bodyPr wrap="square" rtlCol="0">
            <a:spAutoFit/>
          </a:bodyPr>
          <a:lstStyle/>
          <a:p>
            <a:pPr algn="just">
              <a:buFont typeface="Wingdings" pitchFamily="2" charset="2"/>
              <a:buChar char="v"/>
            </a:pPr>
            <a:r>
              <a:rPr lang="en-US" sz="2000" dirty="0" smtClean="0"/>
              <a:t>The primary objective is to assist both buyers and sellers in the automotive market by providing a reliable tool for estimating the market value of used cars, facilitating informed and fair decision-making.</a:t>
            </a:r>
          </a:p>
          <a:p>
            <a:pPr algn="just">
              <a:buFont typeface="Wingdings" pitchFamily="2" charset="2"/>
              <a:buChar char="v"/>
            </a:pPr>
            <a:endParaRPr lang="en-US" sz="2000" dirty="0"/>
          </a:p>
          <a:p>
            <a:pPr algn="just">
              <a:buFont typeface="Wingdings" pitchFamily="2" charset="2"/>
              <a:buChar char="v"/>
            </a:pPr>
            <a:r>
              <a:rPr lang="en-US" sz="2000" dirty="0" smtClean="0"/>
              <a:t>The outcome of the project will be a deployed machine learning model accessible through a user-friendly interface, enabling users to input car features and receive accurate price predictions.</a:t>
            </a:r>
          </a:p>
          <a:p>
            <a:pPr algn="just">
              <a:buFont typeface="Wingdings" pitchFamily="2" charset="2"/>
              <a:buChar char="v"/>
            </a:pPr>
            <a:endParaRPr lang="en-US" sz="2000" dirty="0"/>
          </a:p>
          <a:p>
            <a:pPr algn="just">
              <a:buFont typeface="Wingdings" pitchFamily="2" charset="2"/>
              <a:buChar char="v"/>
            </a:pPr>
            <a:r>
              <a:rPr lang="en-US" sz="2000" dirty="0" smtClean="0"/>
              <a:t>This tool will enhance the transparency and efficiency of the used car market, enabling buyers and sellers to negotiate fair and competitive prices based on data-driven insights.</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2202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1" y="152401"/>
            <a:ext cx="5943599" cy="1020407"/>
          </a:xfrm>
          <a:prstGeom prst="rect">
            <a:avLst/>
          </a:prstGeom>
        </p:spPr>
        <p:txBody>
          <a:bodyPr vert="horz" wrap="square" lIns="0" tIns="522858" rIns="0" bIns="0" rtlCol="0">
            <a:spAutoFit/>
          </a:bodyPr>
          <a:lstStyle/>
          <a:p>
            <a:pPr marL="153670">
              <a:lnSpc>
                <a:spcPct val="100000"/>
              </a:lnSpc>
              <a:spcBef>
                <a:spcPts val="130"/>
              </a:spcBef>
            </a:pPr>
            <a:r>
              <a:rPr sz="3200" dirty="0">
                <a:solidFill>
                  <a:srgbClr val="FF0000"/>
                </a:solidFill>
              </a:rPr>
              <a:t>WHO</a:t>
            </a:r>
            <a:r>
              <a:rPr sz="3200" spc="-245" dirty="0">
                <a:solidFill>
                  <a:srgbClr val="FF0000"/>
                </a:solidFill>
              </a:rPr>
              <a:t> </a:t>
            </a:r>
            <a:r>
              <a:rPr sz="3200" dirty="0">
                <a:solidFill>
                  <a:srgbClr val="FF0000"/>
                </a:solidFill>
              </a:rPr>
              <a:t>ARE</a:t>
            </a:r>
            <a:r>
              <a:rPr sz="3200" spc="-70" dirty="0">
                <a:solidFill>
                  <a:srgbClr val="FF0000"/>
                </a:solidFill>
              </a:rPr>
              <a:t> </a:t>
            </a:r>
            <a:r>
              <a:rPr sz="3200" dirty="0">
                <a:solidFill>
                  <a:srgbClr val="FF0000"/>
                </a:solidFill>
              </a:rPr>
              <a:t>THE</a:t>
            </a:r>
            <a:r>
              <a:rPr sz="3200" spc="-55" dirty="0">
                <a:solidFill>
                  <a:srgbClr val="FF0000"/>
                </a:solidFill>
              </a:rPr>
              <a:t> </a:t>
            </a:r>
            <a:r>
              <a:rPr sz="3200" dirty="0">
                <a:solidFill>
                  <a:srgbClr val="FF0000"/>
                </a:solidFill>
              </a:rPr>
              <a:t>END</a:t>
            </a:r>
            <a:r>
              <a:rPr sz="3200" spc="-70" dirty="0">
                <a:solidFill>
                  <a:srgbClr val="FF0000"/>
                </a:solidFill>
              </a:rPr>
              <a:t> </a:t>
            </a:r>
            <a:r>
              <a:rPr sz="3200" spc="-10" dirty="0">
                <a:solidFill>
                  <a:srgbClr val="FF0000"/>
                </a:solidFill>
              </a:rPr>
              <a:t>USERS?</a:t>
            </a:r>
            <a:endParaRPr sz="3200" dirty="0">
              <a:solidFill>
                <a:srgbClr val="FF0000"/>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10" name="TextBox 9"/>
          <p:cNvSpPr txBox="1"/>
          <p:nvPr/>
        </p:nvSpPr>
        <p:spPr>
          <a:xfrm>
            <a:off x="457200" y="1371600"/>
            <a:ext cx="7467600" cy="5016758"/>
          </a:xfrm>
          <a:prstGeom prst="rect">
            <a:avLst/>
          </a:prstGeom>
          <a:noFill/>
        </p:spPr>
        <p:txBody>
          <a:bodyPr wrap="square" rtlCol="0">
            <a:spAutoFit/>
          </a:bodyPr>
          <a:lstStyle/>
          <a:p>
            <a:pPr algn="just">
              <a:buFont typeface="Wingdings" pitchFamily="2" charset="2"/>
              <a:buChar char="Ø"/>
            </a:pPr>
            <a:r>
              <a:rPr lang="en-US" sz="2000" b="1" dirty="0" smtClean="0"/>
              <a:t>Individual Car Buyers: </a:t>
            </a:r>
            <a:r>
              <a:rPr lang="en-US" sz="2000" dirty="0" smtClean="0"/>
              <a:t>People looking to purchase a used car can use the machine learning model to estimate the fair market value of a specific vehicle based on its features. </a:t>
            </a:r>
          </a:p>
          <a:p>
            <a:pPr algn="just"/>
            <a:endParaRPr lang="en-US" sz="2000" dirty="0" smtClean="0"/>
          </a:p>
          <a:p>
            <a:pPr algn="just">
              <a:buFont typeface="Wingdings" pitchFamily="2" charset="2"/>
              <a:buChar char="Ø"/>
            </a:pPr>
            <a:r>
              <a:rPr lang="en-US" sz="2000" b="1" dirty="0" smtClean="0"/>
              <a:t>Individual Car Sellers: </a:t>
            </a:r>
            <a:r>
              <a:rPr lang="en-US" sz="2000" dirty="0" smtClean="0"/>
              <a:t>Individuals selling their used cars can utilize the machine learning model to determine an appropriate selling price for their vehicle. </a:t>
            </a:r>
          </a:p>
          <a:p>
            <a:pPr algn="just"/>
            <a:endParaRPr lang="en-US" sz="2000" dirty="0" smtClean="0"/>
          </a:p>
          <a:p>
            <a:pPr algn="just">
              <a:buFont typeface="Wingdings" pitchFamily="2" charset="2"/>
              <a:buChar char="Ø"/>
            </a:pPr>
            <a:r>
              <a:rPr lang="en-US" sz="2000" b="1" dirty="0" smtClean="0"/>
              <a:t>Automotive Dealerships: </a:t>
            </a:r>
            <a:r>
              <a:rPr lang="en-US" sz="2000" dirty="0" smtClean="0"/>
              <a:t>Car dealerships can benefit from the machine learning model by accurately pricing used cars in their inventory. </a:t>
            </a:r>
          </a:p>
          <a:p>
            <a:pPr algn="just"/>
            <a:endParaRPr lang="en-US" sz="2000" dirty="0" smtClean="0"/>
          </a:p>
          <a:p>
            <a:pPr algn="just">
              <a:buFont typeface="Wingdings" pitchFamily="2" charset="2"/>
              <a:buChar char="Ø"/>
            </a:pPr>
            <a:r>
              <a:rPr lang="en-US" sz="2000" b="1" dirty="0" smtClean="0"/>
              <a:t>General Public: </a:t>
            </a:r>
            <a:r>
              <a:rPr lang="en-US" sz="2000" dirty="0" smtClean="0"/>
              <a:t>Anyone interested in understanding the factors influencing used car prices and the overall dynamics of the automotive market can access the prediction tool to gain valuable insights and knowledge.</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601200"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2400" y="0"/>
            <a:ext cx="8915400" cy="1598515"/>
          </a:xfrm>
          <a:prstGeom prst="rect">
            <a:avLst/>
          </a:prstGeom>
        </p:spPr>
        <p:txBody>
          <a:bodyPr vert="horz" wrap="square" lIns="0" tIns="485775" rIns="0" bIns="0" rtlCol="0">
            <a:spAutoFit/>
          </a:bodyPr>
          <a:lstStyle/>
          <a:p>
            <a:pPr marL="12700">
              <a:lnSpc>
                <a:spcPct val="100000"/>
              </a:lnSpc>
              <a:spcBef>
                <a:spcPts val="105"/>
              </a:spcBef>
            </a:pPr>
            <a:r>
              <a:rPr sz="3600" dirty="0">
                <a:solidFill>
                  <a:srgbClr val="FF0000"/>
                </a:solidFill>
              </a:rPr>
              <a:t>YOUR</a:t>
            </a:r>
            <a:r>
              <a:rPr sz="3600" spc="-95" dirty="0">
                <a:solidFill>
                  <a:srgbClr val="FF0000"/>
                </a:solidFill>
              </a:rPr>
              <a:t> </a:t>
            </a:r>
            <a:r>
              <a:rPr sz="3600" spc="-10" dirty="0">
                <a:solidFill>
                  <a:srgbClr val="FF0000"/>
                </a:solidFill>
              </a:rPr>
              <a:t>SOLUTION</a:t>
            </a:r>
            <a:r>
              <a:rPr sz="3600" spc="-345" dirty="0">
                <a:solidFill>
                  <a:srgbClr val="FF0000"/>
                </a:solidFill>
              </a:rPr>
              <a:t> </a:t>
            </a:r>
            <a:r>
              <a:rPr sz="3600" dirty="0">
                <a:solidFill>
                  <a:srgbClr val="FF0000"/>
                </a:solidFill>
              </a:rPr>
              <a:t>AND</a:t>
            </a:r>
            <a:r>
              <a:rPr sz="3600" spc="-20" dirty="0">
                <a:solidFill>
                  <a:srgbClr val="FF0000"/>
                </a:solidFill>
              </a:rPr>
              <a:t> </a:t>
            </a:r>
            <a:r>
              <a:rPr sz="3600" dirty="0">
                <a:solidFill>
                  <a:srgbClr val="FF0000"/>
                </a:solidFill>
              </a:rPr>
              <a:t>ITS </a:t>
            </a:r>
            <a:r>
              <a:rPr sz="3600" spc="-20" dirty="0">
                <a:solidFill>
                  <a:srgbClr val="FF0000"/>
                </a:solidFill>
              </a:rPr>
              <a:t>VALUE</a:t>
            </a:r>
            <a:r>
              <a:rPr sz="3600" spc="-120" dirty="0">
                <a:solidFill>
                  <a:srgbClr val="FF0000"/>
                </a:solidFill>
              </a:rPr>
              <a:t> </a:t>
            </a:r>
            <a:r>
              <a:rPr sz="3600" spc="-10" dirty="0">
                <a:solidFill>
                  <a:srgbClr val="FF0000"/>
                </a:solidFill>
              </a:rPr>
              <a:t>PROPOSITION</a:t>
            </a:r>
            <a:endParaRPr sz="3600" dirty="0">
              <a:solidFill>
                <a:srgbClr val="FF0000"/>
              </a:solidFill>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TextBox 9"/>
          <p:cNvSpPr txBox="1"/>
          <p:nvPr/>
        </p:nvSpPr>
        <p:spPr>
          <a:xfrm>
            <a:off x="152400" y="1981200"/>
            <a:ext cx="9067800" cy="4093428"/>
          </a:xfrm>
          <a:prstGeom prst="rect">
            <a:avLst/>
          </a:prstGeom>
          <a:noFill/>
        </p:spPr>
        <p:txBody>
          <a:bodyPr wrap="square" rtlCol="0">
            <a:spAutoFit/>
          </a:bodyPr>
          <a:lstStyle/>
          <a:p>
            <a:pPr algn="just">
              <a:buFont typeface="Wingdings" pitchFamily="2" charset="2"/>
              <a:buChar char="ü"/>
            </a:pPr>
            <a:r>
              <a:rPr lang="en-US" sz="2000" b="1" dirty="0" smtClean="0"/>
              <a:t>Accurate Price Estimation: </a:t>
            </a:r>
            <a:r>
              <a:rPr lang="en-US" sz="2000" dirty="0" smtClean="0"/>
              <a:t>The machine learning model provides accurate and data-driven price predictions based on the specific features of each car, reducing uncertainty and facilitating fair pricing in the used car market.</a:t>
            </a:r>
          </a:p>
          <a:p>
            <a:pPr algn="just"/>
            <a:endParaRPr lang="en-US" sz="2000" dirty="0" smtClean="0"/>
          </a:p>
          <a:p>
            <a:pPr algn="just">
              <a:buFont typeface="Wingdings" pitchFamily="2" charset="2"/>
              <a:buChar char="ü"/>
            </a:pPr>
            <a:r>
              <a:rPr lang="en-US" sz="2000" b="1" dirty="0" smtClean="0"/>
              <a:t>Informed Decision-Making:</a:t>
            </a:r>
            <a:r>
              <a:rPr lang="en-US" sz="2000" dirty="0" smtClean="0"/>
              <a:t> Both buyers and sellers can make informed decisions by using the prediction tool to understand the market value of a used car, leading to more transparent and equitable transactions.</a:t>
            </a:r>
          </a:p>
          <a:p>
            <a:pPr algn="just"/>
            <a:endParaRPr lang="en-US" sz="2000" dirty="0" smtClean="0"/>
          </a:p>
          <a:p>
            <a:pPr algn="just">
              <a:buFont typeface="Wingdings" pitchFamily="2" charset="2"/>
              <a:buChar char="ü"/>
            </a:pPr>
            <a:r>
              <a:rPr lang="en-US" sz="2000" b="1" dirty="0" smtClean="0"/>
              <a:t>Versatility and Accessibility: </a:t>
            </a:r>
            <a:r>
              <a:rPr lang="en-US" sz="2000" dirty="0" smtClean="0"/>
              <a:t>The solution caters to a wide range of end users, including individual car buyers and sellers, automotive dealerships, and market analysts. Its versatility and accessibility make it a valuable tool for various stakeholders in the automotive market, enhancing its overall impact and value proposition.</a:t>
            </a: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678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304800" y="152400"/>
            <a:ext cx="6223635" cy="1596847"/>
          </a:xfrm>
          <a:prstGeom prst="rect">
            <a:avLst/>
          </a:prstGeom>
        </p:spPr>
        <p:txBody>
          <a:bodyPr vert="horz" wrap="square" lIns="0" tIns="286004" rIns="0" bIns="0" rtlCol="0">
            <a:spAutoFit/>
          </a:bodyPr>
          <a:lstStyle/>
          <a:p>
            <a:pPr marL="193675">
              <a:lnSpc>
                <a:spcPct val="100000"/>
              </a:lnSpc>
              <a:spcBef>
                <a:spcPts val="130"/>
              </a:spcBef>
            </a:pPr>
            <a:r>
              <a:rPr sz="4250" dirty="0">
                <a:solidFill>
                  <a:srgbClr val="FF0000"/>
                </a:solidFill>
              </a:rPr>
              <a:t>THE</a:t>
            </a:r>
            <a:r>
              <a:rPr sz="4250" spc="20" dirty="0">
                <a:solidFill>
                  <a:srgbClr val="FF0000"/>
                </a:solidFill>
              </a:rPr>
              <a:t> </a:t>
            </a:r>
            <a:r>
              <a:rPr sz="4250" dirty="0">
                <a:solidFill>
                  <a:srgbClr val="FF0000"/>
                </a:solidFill>
              </a:rPr>
              <a:t>WOW</a:t>
            </a:r>
            <a:r>
              <a:rPr sz="4250" spc="90" dirty="0">
                <a:solidFill>
                  <a:srgbClr val="FF0000"/>
                </a:solidFill>
              </a:rPr>
              <a:t> </a:t>
            </a:r>
            <a:r>
              <a:rPr sz="4250" dirty="0">
                <a:solidFill>
                  <a:srgbClr val="FF0000"/>
                </a:solidFill>
              </a:rPr>
              <a:t>IN YOUR </a:t>
            </a:r>
            <a:r>
              <a:rPr sz="4250" spc="-10" dirty="0">
                <a:solidFill>
                  <a:srgbClr val="FF0000"/>
                </a:solidFill>
              </a:rPr>
              <a:t>SOLUTION</a:t>
            </a:r>
            <a:endParaRPr sz="4250" dirty="0">
              <a:solidFill>
                <a:srgbClr val="FF0000"/>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10" name="TextBox 9"/>
          <p:cNvSpPr txBox="1"/>
          <p:nvPr/>
        </p:nvSpPr>
        <p:spPr>
          <a:xfrm>
            <a:off x="381000" y="1841242"/>
            <a:ext cx="8382000" cy="5016758"/>
          </a:xfrm>
          <a:prstGeom prst="rect">
            <a:avLst/>
          </a:prstGeom>
          <a:noFill/>
        </p:spPr>
        <p:txBody>
          <a:bodyPr wrap="square" rtlCol="0">
            <a:spAutoFit/>
          </a:bodyPr>
          <a:lstStyle/>
          <a:p>
            <a:pPr algn="just">
              <a:buFont typeface="Wingdings" pitchFamily="2" charset="2"/>
              <a:buChar char="q"/>
            </a:pPr>
            <a:r>
              <a:rPr lang="en-US" sz="2000" b="1" dirty="0" smtClean="0"/>
              <a:t> Precision and Accuracy: </a:t>
            </a:r>
            <a:r>
              <a:rPr lang="en-US" sz="2000" dirty="0" smtClean="0"/>
              <a:t>The machine learning model is optimized to provide highly accurate price predictions for used cars based on a comprehensive dataset and advanced regression algorithms. </a:t>
            </a:r>
          </a:p>
          <a:p>
            <a:pPr algn="just"/>
            <a:endParaRPr lang="en-US" sz="2000" dirty="0" smtClean="0"/>
          </a:p>
          <a:p>
            <a:pPr algn="just">
              <a:buFont typeface="Wingdings" pitchFamily="2" charset="2"/>
              <a:buChar char="q"/>
            </a:pPr>
            <a:r>
              <a:rPr lang="en-US" sz="2000" dirty="0" smtClean="0"/>
              <a:t> </a:t>
            </a:r>
            <a:r>
              <a:rPr lang="en-US" sz="2000" b="1" dirty="0" smtClean="0"/>
              <a:t>User-Friendly Interface</a:t>
            </a:r>
            <a:r>
              <a:rPr lang="en-US" sz="2000" b="1" dirty="0"/>
              <a:t>:</a:t>
            </a:r>
            <a:r>
              <a:rPr lang="en-US" sz="2000" dirty="0" smtClean="0"/>
              <a:t> The deployment of the machine learning model through an intuitive and easy-to-use interface enhances the user experience, making it accessible and straightforward for individual buyers.</a:t>
            </a:r>
          </a:p>
          <a:p>
            <a:pPr algn="just"/>
            <a:endParaRPr lang="en-US" sz="2000" dirty="0" smtClean="0"/>
          </a:p>
          <a:p>
            <a:pPr algn="just">
              <a:buFont typeface="Wingdings" pitchFamily="2" charset="2"/>
              <a:buChar char="q"/>
            </a:pPr>
            <a:r>
              <a:rPr lang="en-US" sz="2000" dirty="0" smtClean="0"/>
              <a:t> </a:t>
            </a:r>
            <a:r>
              <a:rPr lang="en-US" sz="2000" b="1" dirty="0" smtClean="0"/>
              <a:t>Time and Cost Efficiency: </a:t>
            </a:r>
            <a:r>
              <a:rPr lang="en-US" sz="2000" dirty="0" smtClean="0"/>
              <a:t>The automated price prediction process saves significant time and effort for users by eliminating the need for manual research and appraisal. </a:t>
            </a:r>
          </a:p>
          <a:p>
            <a:pPr algn="just"/>
            <a:endParaRPr lang="en-US" sz="2000" dirty="0" smtClean="0"/>
          </a:p>
          <a:p>
            <a:pPr algn="just">
              <a:buFont typeface="Wingdings" pitchFamily="2" charset="2"/>
              <a:buChar char="q"/>
            </a:pPr>
            <a:r>
              <a:rPr lang="en-US" sz="2000" dirty="0" smtClean="0"/>
              <a:t> </a:t>
            </a:r>
            <a:r>
              <a:rPr lang="en-US" sz="2000" b="1" dirty="0" smtClean="0"/>
              <a:t>Enhanced Market Transparency: </a:t>
            </a:r>
            <a:r>
              <a:rPr lang="en-US" sz="2000" dirty="0" smtClean="0"/>
              <a:t>By offering a reliable and standardized pricing tool, the solution contributes to increasing transparency and trust in the used car market. </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495800" y="5410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4343400"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5078313"/>
          </a:xfrm>
          <a:prstGeom prst="rect">
            <a:avLst/>
          </a:prstGeom>
        </p:spPr>
        <p:txBody>
          <a:bodyPr vert="horz" wrap="square" lIns="0" tIns="12700" rIns="0" bIns="0" rtlCol="0">
            <a:spAutoFit/>
          </a:bodyPr>
          <a:lstStyle/>
          <a:p>
            <a:pPr marL="12700" algn="just">
              <a:lnSpc>
                <a:spcPct val="100000"/>
              </a:lnSpc>
              <a:spcBef>
                <a:spcPts val="100"/>
              </a:spcBef>
              <a:buFont typeface="Courier New" pitchFamily="49" charset="0"/>
              <a:buChar char="o"/>
            </a:pPr>
            <a:r>
              <a:rPr lang="en-US" sz="1800" dirty="0" smtClean="0">
                <a:latin typeface="Trebuchet MS"/>
                <a:cs typeface="Trebuchet MS"/>
              </a:rPr>
              <a:t> </a:t>
            </a:r>
            <a:r>
              <a:rPr lang="en-US" sz="2000" dirty="0" smtClean="0">
                <a:latin typeface="Trebuchet MS"/>
                <a:cs typeface="Trebuchet MS"/>
              </a:rPr>
              <a:t>Data Preprocessing</a:t>
            </a:r>
          </a:p>
          <a:p>
            <a:pPr marL="12700" algn="just">
              <a:lnSpc>
                <a:spcPct val="100000"/>
              </a:lnSpc>
              <a:spcBef>
                <a:spcPts val="100"/>
              </a:spcBef>
            </a:pPr>
            <a:endParaRPr lang="en-US" sz="2000" dirty="0" smtClean="0">
              <a:latin typeface="Trebuchet MS"/>
              <a:cs typeface="Trebuchet MS"/>
            </a:endParaRPr>
          </a:p>
          <a:p>
            <a:pPr marL="12700" algn="just">
              <a:lnSpc>
                <a:spcPct val="100000"/>
              </a:lnSpc>
              <a:spcBef>
                <a:spcPts val="100"/>
              </a:spcBef>
              <a:buFont typeface="Courier New" pitchFamily="49" charset="0"/>
              <a:buChar char="o"/>
            </a:pPr>
            <a:r>
              <a:rPr lang="en-US" sz="2000" dirty="0" smtClean="0">
                <a:latin typeface="Trebuchet MS"/>
                <a:cs typeface="Trebuchet MS"/>
              </a:rPr>
              <a:t>Data Splitting</a:t>
            </a:r>
          </a:p>
          <a:p>
            <a:pPr marL="12700" algn="just">
              <a:lnSpc>
                <a:spcPct val="100000"/>
              </a:lnSpc>
              <a:spcBef>
                <a:spcPts val="100"/>
              </a:spcBef>
            </a:pPr>
            <a:endParaRPr lang="en-US" sz="2000" dirty="0" smtClean="0">
              <a:latin typeface="Trebuchet MS"/>
              <a:cs typeface="Trebuchet MS"/>
            </a:endParaRPr>
          </a:p>
          <a:p>
            <a:pPr marL="12700" algn="just">
              <a:lnSpc>
                <a:spcPct val="100000"/>
              </a:lnSpc>
              <a:spcBef>
                <a:spcPts val="100"/>
              </a:spcBef>
              <a:buFont typeface="Courier New" pitchFamily="49" charset="0"/>
              <a:buChar char="o"/>
            </a:pPr>
            <a:r>
              <a:rPr lang="en-US" sz="2000" dirty="0" smtClean="0">
                <a:latin typeface="Trebuchet MS"/>
                <a:cs typeface="Trebuchet MS"/>
              </a:rPr>
              <a:t>Feature Selection and Engineering</a:t>
            </a:r>
          </a:p>
          <a:p>
            <a:pPr marL="12700" algn="just">
              <a:lnSpc>
                <a:spcPct val="100000"/>
              </a:lnSpc>
              <a:spcBef>
                <a:spcPts val="100"/>
              </a:spcBef>
            </a:pPr>
            <a:endParaRPr lang="en-US" sz="2000" dirty="0" smtClean="0">
              <a:latin typeface="Trebuchet MS"/>
              <a:cs typeface="Trebuchet MS"/>
            </a:endParaRPr>
          </a:p>
          <a:p>
            <a:pPr marL="12700" algn="just">
              <a:lnSpc>
                <a:spcPct val="100000"/>
              </a:lnSpc>
              <a:spcBef>
                <a:spcPts val="100"/>
              </a:spcBef>
              <a:buFont typeface="Courier New" pitchFamily="49" charset="0"/>
              <a:buChar char="o"/>
            </a:pPr>
            <a:r>
              <a:rPr lang="en-US" sz="2000" dirty="0" smtClean="0">
                <a:latin typeface="Trebuchet MS"/>
                <a:cs typeface="Trebuchet MS"/>
              </a:rPr>
              <a:t> Model Selection and Training</a:t>
            </a:r>
          </a:p>
          <a:p>
            <a:pPr marL="12700" algn="just">
              <a:lnSpc>
                <a:spcPct val="100000"/>
              </a:lnSpc>
              <a:spcBef>
                <a:spcPts val="100"/>
              </a:spcBef>
            </a:pPr>
            <a:endParaRPr lang="en-US" sz="2000" dirty="0" smtClean="0">
              <a:latin typeface="Trebuchet MS"/>
              <a:cs typeface="Trebuchet MS"/>
            </a:endParaRPr>
          </a:p>
          <a:p>
            <a:pPr marL="12700" algn="just">
              <a:lnSpc>
                <a:spcPct val="100000"/>
              </a:lnSpc>
              <a:spcBef>
                <a:spcPts val="100"/>
              </a:spcBef>
              <a:buFont typeface="Courier New" pitchFamily="49" charset="0"/>
              <a:buChar char="o"/>
            </a:pPr>
            <a:r>
              <a:rPr lang="en-US" sz="2000" dirty="0" err="1" smtClean="0">
                <a:latin typeface="Trebuchet MS"/>
                <a:cs typeface="Trebuchet MS"/>
              </a:rPr>
              <a:t>Hyperparameter</a:t>
            </a:r>
            <a:r>
              <a:rPr lang="en-US" sz="2000" dirty="0" smtClean="0">
                <a:latin typeface="Trebuchet MS"/>
                <a:cs typeface="Trebuchet MS"/>
              </a:rPr>
              <a:t> Tuning</a:t>
            </a:r>
          </a:p>
          <a:p>
            <a:pPr marL="12700" algn="just">
              <a:lnSpc>
                <a:spcPct val="100000"/>
              </a:lnSpc>
              <a:spcBef>
                <a:spcPts val="100"/>
              </a:spcBef>
            </a:pPr>
            <a:endParaRPr lang="en-US" sz="2000" dirty="0" smtClean="0">
              <a:latin typeface="Trebuchet MS"/>
              <a:cs typeface="Trebuchet MS"/>
            </a:endParaRPr>
          </a:p>
          <a:p>
            <a:pPr marL="12700" algn="just">
              <a:lnSpc>
                <a:spcPct val="100000"/>
              </a:lnSpc>
              <a:spcBef>
                <a:spcPts val="100"/>
              </a:spcBef>
              <a:buFont typeface="Courier New" pitchFamily="49" charset="0"/>
              <a:buChar char="o"/>
            </a:pPr>
            <a:r>
              <a:rPr lang="en-US" sz="2000" dirty="0" smtClean="0">
                <a:latin typeface="Trebuchet MS"/>
                <a:cs typeface="Trebuchet MS"/>
              </a:rPr>
              <a:t> Model Evaluation and Deployment</a:t>
            </a:r>
          </a:p>
          <a:p>
            <a:pPr marL="12700" algn="just">
              <a:lnSpc>
                <a:spcPct val="100000"/>
              </a:lnSpc>
              <a:spcBef>
                <a:spcPts val="100"/>
              </a:spcBef>
            </a:pPr>
            <a:endParaRPr sz="20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solidFill>
                  <a:srgbClr val="FF0000"/>
                </a:solidFill>
              </a:rPr>
              <a:t>MODELLING</a:t>
            </a:r>
          </a:p>
        </p:txBody>
      </p:sp>
      <p:pic>
        <p:nvPicPr>
          <p:cNvPr id="10" name="object 2"/>
          <p:cNvPicPr/>
          <p:nvPr/>
        </p:nvPicPr>
        <p:blipFill>
          <a:blip r:embed="rId3" cstate="print"/>
          <a:stretch>
            <a:fillRect/>
          </a:stretch>
        </p:blipFill>
        <p:spPr>
          <a:xfrm>
            <a:off x="5410200" y="1828800"/>
            <a:ext cx="2695574" cy="324802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TotalTime>
  <Words>639</Words>
  <Application>Microsoft Office PowerPoint</Application>
  <PresentationFormat>Custom</PresentationFormat>
  <Paragraphs>75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Sri Manikanda Aaditan</dc:creator>
  <cp:lastModifiedBy>Manikandan</cp:lastModifiedBy>
  <cp:revision>37</cp:revision>
  <dcterms:created xsi:type="dcterms:W3CDTF">2024-04-04T10:37:28Z</dcterms:created>
  <dcterms:modified xsi:type="dcterms:W3CDTF">2024-04-04T14:35:07Z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