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1" r:id="rId5"/>
    <p:sldId id="260"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3T16:26:59.558"/>
    </inkml:context>
    <inkml:brush xml:id="br0">
      <inkml:brushProperty name="width" value="0.35" units="cm"/>
      <inkml:brushProperty name="height" value="0.35" units="cm"/>
      <inkml:brushProperty name="color" value="#FFFFFF"/>
    </inkml:brush>
  </inkml:definitions>
  <inkml:trace contextRef="#ctx0" brushRef="#br0">0 470 24575,'1425'0'0,"-1362"-3"0,68-12 0,-2 0 0,-39 6 0,-1-5 0,144-40 0,-162 36 0,2 3 0,-1 3 0,2 3 0,-1 3 0,80 5 0,-152 1 0,26 2 0,1-2 0,0-1 0,-1-1 0,53-12 0,-3-8 0,-37 9 0,1 2 0,69-9 0,-72 14 0,-1-2 0,1-1 0,39-16 0,30-8 0,-43 18 0,0 2 0,1 4 0,0 2 0,67 1 0,-74 5 0,1-3 0,69-14 0,31 0 0,-3 1 0,-60 3 0,121 0 0,101 14 0,-121 3 0,475-3 0,-658 0 0,0 0 0,0 1 0,0 1 0,0 0 0,26 9 0,-37-11 0,0 1 0,0 1 0,0-1 0,0 0 0,0 1 0,0-1 0,-1 1 0,1 0 0,-1 0 0,1 0 0,-1 0 0,0 0 0,0 1 0,0-1 0,0 1 0,0-1 0,0 1 0,-1 0 0,1-1 0,-1 1 0,0 0 0,0 0 0,0 0 0,0 0 0,0 0 0,-1 1 0,1-1 0,-1 0 0,0 0 0,0 0 0,0 0 0,-1 4 0,-1-2 0,1 0 0,-1 0 0,0 0 0,0 0 0,-1 0 0,1 0 0,-1-1 0,0 1 0,-1-1 0,1 0 0,-1 0 0,0 0 0,0 0 0,0-1 0,0 1 0,-1-1 0,1 0 0,-7 3 0,-7 4 0,-1-1 0,0-1 0,-27 8 0,10-6 0,0-2 0,-1-1 0,-65 3 0,-114-10 0,147-2 0,-5 0 0,-107 2 0,158 3 0,0 1 0,-27 9 0,26-7 0,-36 6 0,-47-4 0,-138-9 0,94-1 0,-1415 2 0,1533 1 0,1 3 0,-51 11 0,-23 3 0,103-18 0,-5 0 0,0 1 0,0-1 0,0 2 0,0-1 0,0 1 0,0 1 0,1-1 0,-1 1 0,1 1 0,-1-1 0,-6 5 0,-2 3 0,-1-1 0,0-1 0,-1-1 0,-19 6 0,16-6 0,0 1 0,-28 16 0,8-4 0,34-18 0,0 0 0,0 0 0,0 1 0,0 0 0,1 0 0,-1 1 0,1 0 0,-9 9 0,14-13 0,1-1 0,-1 1 0,1 0 0,-1 0 0,1 0 0,-1-1 0,1 1 0,-1 0 0,1 0 0,0 0 0,-1 0 0,1 0 0,0 0 0,0 0 0,0 0 0,0 0 0,0 0 0,0 0 0,0 0 0,0 0 0,0 0 0,0 0 0,0 0 0,1 0 0,-1 0 0,0-1 0,2 3 0,-1-1 0,1 0 0,-1-1 0,1 1 0,0 0 0,0-1 0,0 0 0,0 1 0,0-1 0,0 0 0,0 0 0,3 1 0,7 2 0,0 0 0,1-1 0,17 2 0,178 11 0,-33-5 0,251 14 0,1-25 0,-160-2 0,907 2 0,-838-21 0,-58 0 0,548 18 0,-426 6 0,2097-3 0,-2492 0 0,2 0 0,0 0 0,0 0 0,0-1 0,0 0 0,-1 0 0,14-4 0,-19 5 0,-1 0 0,1 0 0,-1 0 0,0 0 0,1 0 0,-1 0 0,0 0 0,1 0 0,-1 0 0,0 0 0,1-1 0,-1 1 0,0 0 0,1 0 0,-1 0 0,0-1 0,0 1 0,1 0 0,-1 0 0,0-1 0,0 1 0,1 0 0,-1 0 0,0-1 0,0 1 0,0 0 0,0-1 0,1 1 0,-1 0 0,0-1 0,0 1 0,0 0 0,0-1 0,0 1 0,0 0 0,0-1 0,0 1 0,0 0 0,0-1 0,0 1 0,0 0 0,0-1 0,0 1 0,0 0 0,0-1 0,0 1 0,-1 0 0,1-1 0,0 1 0,0 0 0,0-1 0,-1 1 0,1 0 0,0-1 0,0 1 0,-1 0 0,1 0 0,0 0 0,0-1 0,-1 1 0,1 0 0,0 0 0,-1 0 0,1-1 0,0 1 0,-1 0 0,0 0 0,-24-9 0,-28 2 0,0 1 0,0 4 0,-80 5 0,30-1 0,-437-1 0,535-1 0,0-1 0,0 1 0,0-1 0,0 0 0,-10-3 0,15 4 0,0-1 0,-1 1 0,1 0 0,-1 0 0,1 0 0,0 0 0,-1 0 0,1-1 0,0 1 0,-1 0 0,1 0 0,0-1 0,0 1 0,-1 0 0,1 0 0,0-1 0,0 1 0,-1 0 0,1-1 0,0 1 0,0 0 0,0-1 0,-1 1 0,1 0 0,0-1 0,0 1 0,0 0 0,0-1 0,0 0 0,0 0 0,1 0 0,0 1 0,-1-1 0,1 0 0,0 0 0,0 1 0,0-1 0,-1 0 0,1 1 0,0-1 0,0 0 0,0 1 0,0 0 0,0-1 0,0 1 0,2-1 0,76-28 0,123-27 0,-158 47 0,0 3 0,59-1 0,94 9 0,-81 1 0,50-2 0,-666-1 0,485 1 0,-1 1 0,0 1 0,1 0 0,0 1 0,0 1 0,0 0 0,-14 8 0,5-3 0,-34 9 0,16-10 0,1-3 0,-78 4 0,-87-13 0,71 0 0,7 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3T16:27:09.484"/>
    </inkml:context>
    <inkml:brush xml:id="br0">
      <inkml:brushProperty name="width" value="0.35" units="cm"/>
      <inkml:brushProperty name="height" value="0.35" units="cm"/>
      <inkml:brushProperty name="color" value="#FFFFFF"/>
    </inkml:brush>
  </inkml:definitions>
  <inkml:trace contextRef="#ctx0" brushRef="#br0">0 1 24575,'2850'0'0,"-2709"5"0,0 6 0,0 7 0,215 55 0,-33 0 0,-236-58 0,151 6 0,254-22 0,-178-2 0,378 3 0,-621-4 0,88-14 0,-86 7 0,79 0 0,1086 11 0,-536 2 0,-654 0 0,90 17 0,20 1 0,91 7 0,-147-15 0,1-5 0,136-8 0,-87-1 0,255 2 0,-410 0 0,-220 7 0,-193 25 0,342-27 0,6 3 0,1 3 0,-123 37 0,41-9 0,102-30 0,0-1 0,-73 1 0,-96-12 0,62-1 0,-1371 5 0,1458 2 0,-78 13 0,-14 3 0,-455-13 0,346-8 0,-208 2 0,435 2 0,0 2 0,-66 16 0,44-7 0,-18 4 0,38-7 0,-87 8 0,-296-16 0,207-4 0,169 4 0,-88 17 0,-21 1 0,-342-17 0,257-5 0,-1786 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3T16:27:37.792"/>
    </inkml:context>
    <inkml:brush xml:id="br0">
      <inkml:brushProperty name="width" value="0.35" units="cm"/>
      <inkml:brushProperty name="height" value="0.35" units="cm"/>
      <inkml:brushProperty name="color" value="#FFFFFF"/>
    </inkml:brush>
  </inkml:definitions>
  <inkml:trace contextRef="#ctx0" brushRef="#br0">1 107 24575,'996'0'0,"-993"0"0,0 1 0,0-1 0,1 0 0,-1 0 0,1 0 0,-1 0 0,0-1 0,1 1 0,-1-1 0,0 0 0,0 0 0,1 0 0,-1 0 0,0-1 0,0 1 0,0-1 0,4-3 0,-7 5 0,0 0 0,0-1 0,1 1 0,-1 0 0,0-1 0,0 1 0,0-1 0,1 1 0,-1 0 0,0-1 0,0 1 0,0-1 0,0 1 0,0-1 0,0 1 0,0-1 0,0 1 0,0 0 0,0-1 0,0 1 0,0-1 0,0 1 0,0-1 0,-1 1 0,1 0 0,0-1 0,0 1 0,0-1 0,-1 1 0,1 0 0,0-1 0,-1 1 0,1 0 0,0-1 0,0 1 0,-1-1 0,-17-10 0,-7 0 0,-1 1 0,1 2 0,-1 0 0,-1 2 0,1 0 0,-30-1 0,-167-3 0,219 10 0,-491 3 0,2199-3 0,-1655 3 0,0 2 0,61 14 0,-55-9 0,73 6 0,316-14 0,-221-5 0,289 3-1365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3T16:28:17.46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80A-D3AB-9048-0364-3A99E5046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C22B37-6DE8-9FA5-44EE-FA022FBDB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59D137-9A33-29CC-199A-1EC34C775710}"/>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5" name="Footer Placeholder 4">
            <a:extLst>
              <a:ext uri="{FF2B5EF4-FFF2-40B4-BE49-F238E27FC236}">
                <a16:creationId xmlns:a16="http://schemas.microsoft.com/office/drawing/2014/main" id="{BD22B688-43B2-EC5C-EBCC-E1CDEA4CF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2C3AE-4568-D812-AB9D-245CF60410F4}"/>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349965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1B12-64BF-0DC2-C1A0-D08284D60E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A0D664-F000-A39B-07A2-543C4C67C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B28EB-A170-676B-F5CE-E698EB4404B5}"/>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5" name="Footer Placeholder 4">
            <a:extLst>
              <a:ext uri="{FF2B5EF4-FFF2-40B4-BE49-F238E27FC236}">
                <a16:creationId xmlns:a16="http://schemas.microsoft.com/office/drawing/2014/main" id="{2E8D70D4-CAC6-7F5F-340B-FF103E0B0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A2D0C-E54B-0C2A-A9BD-60BCC27A08FD}"/>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103748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D02B6-8F9B-7BA0-B20A-C90E522680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003DC-CBD3-BE0A-D139-45B766AA0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A3BF6-A307-5A43-9680-2C87762EA5F8}"/>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5" name="Footer Placeholder 4">
            <a:extLst>
              <a:ext uri="{FF2B5EF4-FFF2-40B4-BE49-F238E27FC236}">
                <a16:creationId xmlns:a16="http://schemas.microsoft.com/office/drawing/2014/main" id="{8431F00B-0867-7628-DAEC-DE5DA7C36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506FB-C26C-F365-8227-64C69733356E}"/>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412930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9FED-5E8E-2175-FABE-3B60CEF17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5F7D2-9DF1-A6DC-25B6-F1C39E94E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140C0-F368-54F9-80E3-F3950FCBEBE2}"/>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5" name="Footer Placeholder 4">
            <a:extLst>
              <a:ext uri="{FF2B5EF4-FFF2-40B4-BE49-F238E27FC236}">
                <a16:creationId xmlns:a16="http://schemas.microsoft.com/office/drawing/2014/main" id="{9B296AC8-CFB5-690E-F1D0-811A868BA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A7A1E-D11F-328D-5B49-26586767089F}"/>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6295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957F-A825-4C66-FFE6-A4D573C30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C86AF9-CBF1-B855-C350-0F782E322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A81C2-362C-6AF1-43EA-4084CEA6C95E}"/>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5" name="Footer Placeholder 4">
            <a:extLst>
              <a:ext uri="{FF2B5EF4-FFF2-40B4-BE49-F238E27FC236}">
                <a16:creationId xmlns:a16="http://schemas.microsoft.com/office/drawing/2014/main" id="{559C89AE-97E1-77F7-D888-505EC0D20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28072-2F34-54AB-E11A-48E05999BBE5}"/>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294421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612B-0448-9F91-5601-F72BD52699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8B6324-C519-A5DF-7F05-8FAE096B6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CAA409-ABAA-9FB9-5A9D-735D507EE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2F0A3F-DC83-2363-4683-34F87073EAE1}"/>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6" name="Footer Placeholder 5">
            <a:extLst>
              <a:ext uri="{FF2B5EF4-FFF2-40B4-BE49-F238E27FC236}">
                <a16:creationId xmlns:a16="http://schemas.microsoft.com/office/drawing/2014/main" id="{5A5EABD7-78C0-DE4F-5F81-AB5287B06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B0907-59D1-4E71-5DDC-FC4B53B93B7E}"/>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30976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E279-F4BB-1170-3EB0-A9F0F74CCF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135F4-D47E-74AE-2881-E2DD507475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59A4C-F417-EE35-E70D-979F6A68E8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908D6-B4D6-09A9-98A7-F8455178B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5FDE7-5C97-35FB-616F-EB2F74FC9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89E29B-7C00-0B16-5CEE-CB3D90A38EC9}"/>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8" name="Footer Placeholder 7">
            <a:extLst>
              <a:ext uri="{FF2B5EF4-FFF2-40B4-BE49-F238E27FC236}">
                <a16:creationId xmlns:a16="http://schemas.microsoft.com/office/drawing/2014/main" id="{87340978-00F9-EDD0-C77C-1ED0841202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F90D61-730E-5F63-6F0A-C884373B6D9E}"/>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262219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1E16-F47C-FD6A-24CA-C67893C9A9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CB337D-0BFE-8EFC-938D-B14309191200}"/>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4" name="Footer Placeholder 3">
            <a:extLst>
              <a:ext uri="{FF2B5EF4-FFF2-40B4-BE49-F238E27FC236}">
                <a16:creationId xmlns:a16="http://schemas.microsoft.com/office/drawing/2014/main" id="{946FB97C-E119-BDBA-8E92-EB068C98D4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E64DEE-6C3D-D280-D185-5306C46E45E9}"/>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192800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93147-C68E-990C-E420-E6FE02E3DCF2}"/>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3" name="Footer Placeholder 2">
            <a:extLst>
              <a:ext uri="{FF2B5EF4-FFF2-40B4-BE49-F238E27FC236}">
                <a16:creationId xmlns:a16="http://schemas.microsoft.com/office/drawing/2014/main" id="{4D07FEE4-D786-2721-1CC8-3EBC5E77EB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3B295B-98A1-67B2-2506-21C2834585F4}"/>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382157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FB56-DA05-6703-3521-A72CFADF1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595EA7-AAD3-5DBC-A5FE-4423DFE32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612936-6C8D-1FF5-3320-E92C51D95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7A37F-E12B-47BD-6778-EDE9EB8C1DCE}"/>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6" name="Footer Placeholder 5">
            <a:extLst>
              <a:ext uri="{FF2B5EF4-FFF2-40B4-BE49-F238E27FC236}">
                <a16:creationId xmlns:a16="http://schemas.microsoft.com/office/drawing/2014/main" id="{B4BFF834-75DF-33F3-1793-5E13AD6052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D4B2D5-2E96-8F2A-663E-AB33AB4BE001}"/>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198051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F355-8B1D-4CD0-53A3-E9F063380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8236EE-1699-9041-00DF-A9D50BA0A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8D88D1-14F9-5267-3891-0EBF2E9A8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980F5-BD95-5C1B-BE55-07DACF9A4B60}"/>
              </a:ext>
            </a:extLst>
          </p:cNvPr>
          <p:cNvSpPr>
            <a:spLocks noGrp="1"/>
          </p:cNvSpPr>
          <p:nvPr>
            <p:ph type="dt" sz="half" idx="10"/>
          </p:nvPr>
        </p:nvSpPr>
        <p:spPr/>
        <p:txBody>
          <a:bodyPr/>
          <a:lstStyle/>
          <a:p>
            <a:fld id="{4BED70B3-1267-42C9-9ADA-56E0AFDA1FBF}" type="datetimeFigureOut">
              <a:rPr lang="en-IN" smtClean="0"/>
              <a:t>25-06-2023</a:t>
            </a:fld>
            <a:endParaRPr lang="en-IN"/>
          </a:p>
        </p:txBody>
      </p:sp>
      <p:sp>
        <p:nvSpPr>
          <p:cNvPr id="6" name="Footer Placeholder 5">
            <a:extLst>
              <a:ext uri="{FF2B5EF4-FFF2-40B4-BE49-F238E27FC236}">
                <a16:creationId xmlns:a16="http://schemas.microsoft.com/office/drawing/2014/main" id="{1DAD468C-0107-6BA7-18EC-83A6CBF38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2CAB0-E9EB-FF06-DC8F-8FCDDA7E38E4}"/>
              </a:ext>
            </a:extLst>
          </p:cNvPr>
          <p:cNvSpPr>
            <a:spLocks noGrp="1"/>
          </p:cNvSpPr>
          <p:nvPr>
            <p:ph type="sldNum" sz="quarter" idx="12"/>
          </p:nvPr>
        </p:nvSpPr>
        <p:spPr/>
        <p:txBody>
          <a:bodyPr/>
          <a:lstStyle/>
          <a:p>
            <a:fld id="{1056048B-FD82-4BCB-9C6C-E87F0089AC79}" type="slidenum">
              <a:rPr lang="en-IN" smtClean="0"/>
              <a:t>‹#›</a:t>
            </a:fld>
            <a:endParaRPr lang="en-IN"/>
          </a:p>
        </p:txBody>
      </p:sp>
    </p:spTree>
    <p:extLst>
      <p:ext uri="{BB962C8B-B14F-4D97-AF65-F5344CB8AC3E}">
        <p14:creationId xmlns:p14="http://schemas.microsoft.com/office/powerpoint/2010/main" val="96496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FDDFE-EBA5-1113-2EEB-210DF36909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5968C-261E-EC1A-4378-DBF1AA93E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E2829-4FE9-97E5-0337-8ED079E82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D70B3-1267-42C9-9ADA-56E0AFDA1FBF}" type="datetimeFigureOut">
              <a:rPr lang="en-IN" smtClean="0"/>
              <a:t>25-06-2023</a:t>
            </a:fld>
            <a:endParaRPr lang="en-IN"/>
          </a:p>
        </p:txBody>
      </p:sp>
      <p:sp>
        <p:nvSpPr>
          <p:cNvPr id="5" name="Footer Placeholder 4">
            <a:extLst>
              <a:ext uri="{FF2B5EF4-FFF2-40B4-BE49-F238E27FC236}">
                <a16:creationId xmlns:a16="http://schemas.microsoft.com/office/drawing/2014/main" id="{4B2F9926-1BB0-8E1B-3BBD-A2269C5B3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04A7E2-438C-2D5A-DD31-8F5BB1B5E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6048B-FD82-4BCB-9C6C-E87F0089AC79}" type="slidenum">
              <a:rPr lang="en-IN" smtClean="0"/>
              <a:t>‹#›</a:t>
            </a:fld>
            <a:endParaRPr lang="en-IN"/>
          </a:p>
        </p:txBody>
      </p:sp>
    </p:spTree>
    <p:extLst>
      <p:ext uri="{BB962C8B-B14F-4D97-AF65-F5344CB8AC3E}">
        <p14:creationId xmlns:p14="http://schemas.microsoft.com/office/powerpoint/2010/main" val="30967547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gif"/><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C5DE08-EFBB-2EAB-9452-AD47FE135072}"/>
              </a:ext>
            </a:extLst>
          </p:cNvPr>
          <p:cNvSpPr>
            <a:spLocks noGrp="1"/>
          </p:cNvSpPr>
          <p:nvPr>
            <p:ph type="subTitle" idx="1"/>
          </p:nvPr>
        </p:nvSpPr>
        <p:spPr>
          <a:xfrm>
            <a:off x="294050" y="1620253"/>
            <a:ext cx="5801950" cy="4425447"/>
          </a:xfrm>
        </p:spPr>
        <p:txBody>
          <a:bodyPr/>
          <a:lstStyle/>
          <a:p>
            <a:r>
              <a:rPr lang="en-US" sz="2800" dirty="0"/>
              <a:t>Project members</a:t>
            </a:r>
            <a:endParaRPr lang="en-US" dirty="0"/>
          </a:p>
          <a:p>
            <a:pPr algn="l"/>
            <a:r>
              <a:rPr lang="en-IN" dirty="0"/>
              <a:t>Miss. </a:t>
            </a:r>
            <a:r>
              <a:rPr lang="en-IN" dirty="0" err="1"/>
              <a:t>Daneti</a:t>
            </a:r>
            <a:r>
              <a:rPr lang="en-IN" dirty="0"/>
              <a:t> Devi Chandini</a:t>
            </a:r>
            <a:br>
              <a:rPr lang="en-US" dirty="0"/>
            </a:br>
            <a:r>
              <a:rPr lang="en-IN" dirty="0" err="1"/>
              <a:t>Mothukuru</a:t>
            </a:r>
            <a:r>
              <a:rPr lang="en-IN" dirty="0"/>
              <a:t> </a:t>
            </a:r>
            <a:r>
              <a:rPr lang="en-IN" dirty="0" err="1"/>
              <a:t>amruth</a:t>
            </a:r>
            <a:r>
              <a:rPr lang="en-IN" dirty="0"/>
              <a:t>  </a:t>
            </a:r>
            <a:r>
              <a:rPr lang="en-IN" dirty="0" err="1"/>
              <a:t>mario</a:t>
            </a:r>
            <a:br>
              <a:rPr lang="en-US" dirty="0"/>
            </a:br>
            <a:r>
              <a:rPr lang="en-US" dirty="0"/>
              <a:t>Mrs. S M Aanantha Priya</a:t>
            </a:r>
            <a:br>
              <a:rPr lang="en-US" dirty="0"/>
            </a:br>
            <a:r>
              <a:rPr lang="en-IN" dirty="0"/>
              <a:t>Mrs. R. </a:t>
            </a:r>
            <a:r>
              <a:rPr lang="en-IN" dirty="0" err="1"/>
              <a:t>Samatha</a:t>
            </a:r>
            <a:br>
              <a:rPr lang="en-IN" dirty="0"/>
            </a:br>
            <a:r>
              <a:rPr lang="en-IN" dirty="0"/>
              <a:t>Mr. </a:t>
            </a:r>
            <a:r>
              <a:rPr lang="en-IN" dirty="0" err="1"/>
              <a:t>Shantanukumar</a:t>
            </a:r>
            <a:r>
              <a:rPr lang="en-IN" dirty="0"/>
              <a:t> Shankar rana</a:t>
            </a:r>
            <a:br>
              <a:rPr lang="en-IN" dirty="0"/>
            </a:br>
            <a:r>
              <a:rPr lang="en-IN" dirty="0"/>
              <a:t>Mr. Shubham Dattatray </a:t>
            </a:r>
            <a:r>
              <a:rPr lang="en-IN" dirty="0" err="1"/>
              <a:t>Chougale</a:t>
            </a:r>
            <a:br>
              <a:rPr lang="en-IN" dirty="0"/>
            </a:br>
            <a:r>
              <a:rPr lang="en-IN" dirty="0"/>
              <a:t>Mr. </a:t>
            </a:r>
            <a:r>
              <a:rPr lang="en-IN" dirty="0" err="1"/>
              <a:t>Voonna</a:t>
            </a:r>
            <a:r>
              <a:rPr lang="en-IN" dirty="0"/>
              <a:t> Gowri Shankar</a:t>
            </a:r>
          </a:p>
        </p:txBody>
      </p:sp>
      <p:pic>
        <p:nvPicPr>
          <p:cNvPr id="5" name="Picture 4">
            <a:extLst>
              <a:ext uri="{FF2B5EF4-FFF2-40B4-BE49-F238E27FC236}">
                <a16:creationId xmlns:a16="http://schemas.microsoft.com/office/drawing/2014/main" id="{84C300F1-6DFB-EB56-B5F4-FC100323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634" y="1122363"/>
            <a:ext cx="5398316" cy="4923337"/>
          </a:xfrm>
          <a:prstGeom prst="rect">
            <a:avLst/>
          </a:prstGeom>
        </p:spPr>
      </p:pic>
      <p:sp>
        <p:nvSpPr>
          <p:cNvPr id="8" name="Title 1">
            <a:extLst>
              <a:ext uri="{FF2B5EF4-FFF2-40B4-BE49-F238E27FC236}">
                <a16:creationId xmlns:a16="http://schemas.microsoft.com/office/drawing/2014/main" id="{3F3C3676-EEA3-68D7-F7EB-DA896FC18156}"/>
              </a:ext>
            </a:extLst>
          </p:cNvPr>
          <p:cNvSpPr txBox="1">
            <a:spLocks/>
          </p:cNvSpPr>
          <p:nvPr/>
        </p:nvSpPr>
        <p:spPr>
          <a:xfrm>
            <a:off x="1524000" y="321084"/>
            <a:ext cx="9144000" cy="10080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RESUME CLASSIFICATION</a:t>
            </a:r>
            <a:endParaRPr lang="en-IN" b="1" dirty="0"/>
          </a:p>
        </p:txBody>
      </p:sp>
      <p:pic>
        <p:nvPicPr>
          <p:cNvPr id="12" name="Picture 11">
            <a:extLst>
              <a:ext uri="{FF2B5EF4-FFF2-40B4-BE49-F238E27FC236}">
                <a16:creationId xmlns:a16="http://schemas.microsoft.com/office/drawing/2014/main" id="{A665A8BF-98A2-A82F-460B-98FAD9DC25E4}"/>
              </a:ext>
            </a:extLst>
          </p:cNvPr>
          <p:cNvPicPr>
            <a:picLocks noChangeAspect="1"/>
          </p:cNvPicPr>
          <p:nvPr/>
        </p:nvPicPr>
        <p:blipFill>
          <a:blip r:embed="rId3"/>
          <a:stretch>
            <a:fillRect/>
          </a:stretch>
        </p:blipFill>
        <p:spPr>
          <a:xfrm>
            <a:off x="1499217" y="2234080"/>
            <a:ext cx="9193565" cy="2389839"/>
          </a:xfrm>
          <a:prstGeom prst="rect">
            <a:avLst/>
          </a:prstGeom>
        </p:spPr>
      </p:pic>
    </p:spTree>
    <p:extLst>
      <p:ext uri="{BB962C8B-B14F-4D97-AF65-F5344CB8AC3E}">
        <p14:creationId xmlns:p14="http://schemas.microsoft.com/office/powerpoint/2010/main" val="22071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4268E-0AC7-4F60-778B-23B33223AE47}"/>
              </a:ext>
            </a:extLst>
          </p:cNvPr>
          <p:cNvSpPr>
            <a:spLocks noGrp="1"/>
          </p:cNvSpPr>
          <p:nvPr>
            <p:ph idx="1"/>
          </p:nvPr>
        </p:nvSpPr>
        <p:spPr/>
        <p:txBody>
          <a:bodyPr/>
          <a:lstStyle/>
          <a:p>
            <a:pPr marL="0" indent="0">
              <a:buNone/>
            </a:pPr>
            <a:r>
              <a:rPr lang="en-US" dirty="0"/>
              <a:t>   </a:t>
            </a:r>
            <a:endParaRPr lang="en-IN" dirty="0"/>
          </a:p>
        </p:txBody>
      </p:sp>
      <p:sp>
        <p:nvSpPr>
          <p:cNvPr id="4" name="Title 1">
            <a:extLst>
              <a:ext uri="{FF2B5EF4-FFF2-40B4-BE49-F238E27FC236}">
                <a16:creationId xmlns:a16="http://schemas.microsoft.com/office/drawing/2014/main" id="{EC41DE9D-A424-DDE4-5109-324E89773FD2}"/>
              </a:ext>
            </a:extLst>
          </p:cNvPr>
          <p:cNvSpPr txBox="1">
            <a:spLocks noGrp="1"/>
          </p:cNvSpPr>
          <p:nvPr>
            <p:ph type="title"/>
          </p:nvPr>
        </p:nvSpPr>
        <p:spPr>
          <a:xfrm>
            <a:off x="838200" y="365126"/>
            <a:ext cx="10515600" cy="3709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5300" b="1" dirty="0"/>
            </a:br>
            <a:r>
              <a:rPr lang="en-US" sz="5300" b="1" dirty="0"/>
              <a:t>EXTRACTING SKILLS</a:t>
            </a:r>
          </a:p>
        </p:txBody>
      </p:sp>
    </p:spTree>
    <p:extLst>
      <p:ext uri="{BB962C8B-B14F-4D97-AF65-F5344CB8AC3E}">
        <p14:creationId xmlns:p14="http://schemas.microsoft.com/office/powerpoint/2010/main" val="401616965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3CF1-8E7B-ACC8-A30A-DD708072DA1C}"/>
              </a:ext>
            </a:extLst>
          </p:cNvPr>
          <p:cNvSpPr>
            <a:spLocks noGrp="1"/>
          </p:cNvSpPr>
          <p:nvPr>
            <p:ph type="title"/>
          </p:nvPr>
        </p:nvSpPr>
        <p:spPr/>
        <p:txBody>
          <a:bodyPr/>
          <a:lstStyle/>
          <a:p>
            <a:r>
              <a:rPr lang="en-US" b="1" i="0" dirty="0">
                <a:solidFill>
                  <a:srgbClr val="000000"/>
                </a:solidFill>
                <a:effectLst/>
                <a:latin typeface="Helvetica Neue"/>
              </a:rPr>
              <a:t>Extracting skills from React JS Resumes</a:t>
            </a:r>
            <a:endParaRPr lang="en-IN" dirty="0"/>
          </a:p>
        </p:txBody>
      </p:sp>
      <p:pic>
        <p:nvPicPr>
          <p:cNvPr id="4" name="Content Placeholder 3">
            <a:extLst>
              <a:ext uri="{FF2B5EF4-FFF2-40B4-BE49-F238E27FC236}">
                <a16:creationId xmlns:a16="http://schemas.microsoft.com/office/drawing/2014/main" id="{A2FB6EEB-1652-242B-53A6-19DD1E1D0F49}"/>
              </a:ext>
            </a:extLst>
          </p:cNvPr>
          <p:cNvPicPr>
            <a:picLocks noGrp="1" noChangeAspect="1"/>
          </p:cNvPicPr>
          <p:nvPr>
            <p:ph idx="1"/>
          </p:nvPr>
        </p:nvPicPr>
        <p:blipFill>
          <a:blip r:embed="rId3"/>
          <a:stretch>
            <a:fillRect/>
          </a:stretch>
        </p:blipFill>
        <p:spPr>
          <a:xfrm>
            <a:off x="248692" y="1690688"/>
            <a:ext cx="6117340" cy="4802187"/>
          </a:xfrm>
          <a:prstGeom prst="rect">
            <a:avLst/>
          </a:prstGeom>
        </p:spPr>
      </p:pic>
      <p:pic>
        <p:nvPicPr>
          <p:cNvPr id="6" name="Picture 5">
            <a:extLst>
              <a:ext uri="{FF2B5EF4-FFF2-40B4-BE49-F238E27FC236}">
                <a16:creationId xmlns:a16="http://schemas.microsoft.com/office/drawing/2014/main" id="{F467F90C-7CCC-BCB7-3244-ECBA501BA553}"/>
              </a:ext>
            </a:extLst>
          </p:cNvPr>
          <p:cNvPicPr>
            <a:picLocks noChangeAspect="1"/>
          </p:cNvPicPr>
          <p:nvPr/>
        </p:nvPicPr>
        <p:blipFill>
          <a:blip r:embed="rId4"/>
          <a:stretch>
            <a:fillRect/>
          </a:stretch>
        </p:blipFill>
        <p:spPr>
          <a:xfrm>
            <a:off x="6007366" y="1690688"/>
            <a:ext cx="5935942" cy="4704244"/>
          </a:xfrm>
          <a:prstGeom prst="rect">
            <a:avLst/>
          </a:prstGeom>
        </p:spPr>
      </p:pic>
    </p:spTree>
    <p:extLst>
      <p:ext uri="{BB962C8B-B14F-4D97-AF65-F5344CB8AC3E}">
        <p14:creationId xmlns:p14="http://schemas.microsoft.com/office/powerpoint/2010/main" val="15902097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p:txBody>
          <a:bodyPr>
            <a:normAutofit fontScale="90000"/>
          </a:bodyPr>
          <a:lstStyle/>
          <a:p>
            <a:r>
              <a:rPr lang="en-US" b="1" i="0" dirty="0">
                <a:solidFill>
                  <a:srgbClr val="000000"/>
                </a:solidFill>
                <a:effectLst/>
                <a:latin typeface="Helvetica Neue"/>
              </a:rPr>
              <a:t>Extracting skills from SQL Developer Resumes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4B9BE1B0-88BB-9AA6-B96B-2BE182DB8070}"/>
              </a:ext>
            </a:extLst>
          </p:cNvPr>
          <p:cNvPicPr>
            <a:picLocks noChangeAspect="1"/>
          </p:cNvPicPr>
          <p:nvPr/>
        </p:nvPicPr>
        <p:blipFill>
          <a:blip r:embed="rId3"/>
          <a:stretch>
            <a:fillRect/>
          </a:stretch>
        </p:blipFill>
        <p:spPr>
          <a:xfrm>
            <a:off x="6177" y="852365"/>
            <a:ext cx="7042001" cy="5429265"/>
          </a:xfrm>
          <a:prstGeom prst="rect">
            <a:avLst/>
          </a:prstGeom>
        </p:spPr>
      </p:pic>
      <p:pic>
        <p:nvPicPr>
          <p:cNvPr id="5" name="Picture 4">
            <a:extLst>
              <a:ext uri="{FF2B5EF4-FFF2-40B4-BE49-F238E27FC236}">
                <a16:creationId xmlns:a16="http://schemas.microsoft.com/office/drawing/2014/main" id="{6C0B0D84-4BF2-1A36-B246-4FE4192CC4F7}"/>
              </a:ext>
            </a:extLst>
          </p:cNvPr>
          <p:cNvPicPr>
            <a:picLocks noChangeAspect="1"/>
          </p:cNvPicPr>
          <p:nvPr/>
        </p:nvPicPr>
        <p:blipFill>
          <a:blip r:embed="rId4"/>
          <a:stretch>
            <a:fillRect/>
          </a:stretch>
        </p:blipFill>
        <p:spPr>
          <a:xfrm>
            <a:off x="6652253" y="1825625"/>
            <a:ext cx="5231782" cy="3245996"/>
          </a:xfrm>
          <a:prstGeom prst="rect">
            <a:avLst/>
          </a:prstGeom>
        </p:spPr>
      </p:pic>
    </p:spTree>
    <p:extLst>
      <p:ext uri="{BB962C8B-B14F-4D97-AF65-F5344CB8AC3E}">
        <p14:creationId xmlns:p14="http://schemas.microsoft.com/office/powerpoint/2010/main" val="12498808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p:txBody>
          <a:bodyPr>
            <a:normAutofit fontScale="90000"/>
          </a:bodyPr>
          <a:lstStyle/>
          <a:p>
            <a:r>
              <a:rPr lang="en-US" sz="5900" b="1" dirty="0"/>
              <a:t>Extracting skills from </a:t>
            </a:r>
            <a:r>
              <a:rPr lang="en-IN" sz="5900" b="1" dirty="0"/>
              <a:t>Workday </a:t>
            </a:r>
            <a:r>
              <a:rPr lang="en-US" sz="5900" b="1" dirty="0"/>
              <a:t>Resumes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DEE587B1-3B83-FDB7-FAE8-560487B68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23" y="1338370"/>
            <a:ext cx="6600988" cy="5519630"/>
          </a:xfrm>
          <a:prstGeom prst="rect">
            <a:avLst/>
          </a:prstGeom>
        </p:spPr>
      </p:pic>
      <p:pic>
        <p:nvPicPr>
          <p:cNvPr id="9" name="Picture 8">
            <a:extLst>
              <a:ext uri="{FF2B5EF4-FFF2-40B4-BE49-F238E27FC236}">
                <a16:creationId xmlns:a16="http://schemas.microsoft.com/office/drawing/2014/main" id="{57CBF30D-BB4E-F7D6-E4B6-E9C054677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811" y="1991264"/>
            <a:ext cx="5380186" cy="3528366"/>
          </a:xfrm>
          <a:prstGeom prst="rect">
            <a:avLst/>
          </a:prstGeom>
        </p:spPr>
      </p:pic>
    </p:spTree>
    <p:extLst>
      <p:ext uri="{BB962C8B-B14F-4D97-AF65-F5344CB8AC3E}">
        <p14:creationId xmlns:p14="http://schemas.microsoft.com/office/powerpoint/2010/main" val="9498739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p:txBody>
          <a:bodyPr>
            <a:normAutofit fontScale="90000"/>
          </a:bodyPr>
          <a:lstStyle/>
          <a:p>
            <a:r>
              <a:rPr lang="en-US" b="1" i="0" dirty="0">
                <a:solidFill>
                  <a:srgbClr val="000000"/>
                </a:solidFill>
                <a:effectLst/>
                <a:latin typeface="Helvetica Neue"/>
              </a:rPr>
              <a:t>Extracting skills from Peoplesoft Resumes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5920F4B6-7205-9F67-16BC-BA163BD62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77" y="1180905"/>
            <a:ext cx="6230310" cy="5311970"/>
          </a:xfrm>
          <a:prstGeom prst="rect">
            <a:avLst/>
          </a:prstGeom>
        </p:spPr>
      </p:pic>
      <p:pic>
        <p:nvPicPr>
          <p:cNvPr id="9" name="Picture 8">
            <a:extLst>
              <a:ext uri="{FF2B5EF4-FFF2-40B4-BE49-F238E27FC236}">
                <a16:creationId xmlns:a16="http://schemas.microsoft.com/office/drawing/2014/main" id="{EBC4A345-1F9F-DE5D-7352-B79B23E17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668" y="2164715"/>
            <a:ext cx="5235394" cy="3673158"/>
          </a:xfrm>
          <a:prstGeom prst="rect">
            <a:avLst/>
          </a:prstGeom>
        </p:spPr>
      </p:pic>
    </p:spTree>
    <p:extLst>
      <p:ext uri="{BB962C8B-B14F-4D97-AF65-F5344CB8AC3E}">
        <p14:creationId xmlns:p14="http://schemas.microsoft.com/office/powerpoint/2010/main" val="19748212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a:xfrm>
            <a:off x="838200" y="365125"/>
            <a:ext cx="10515600" cy="4495633"/>
          </a:xfrm>
        </p:spPr>
        <p:txBody>
          <a:bodyPr>
            <a:normAutofit/>
          </a:bodyPr>
          <a:lstStyle/>
          <a:p>
            <a:br>
              <a:rPr lang="en-IN" sz="4400" dirty="0">
                <a:solidFill>
                  <a:schemeClr val="dk1"/>
                </a:solidFill>
              </a:rPr>
            </a:br>
            <a:r>
              <a:rPr lang="en-IN" b="1" dirty="0">
                <a:solidFill>
                  <a:srgbClr val="000000"/>
                </a:solidFill>
                <a:latin typeface="Helvetica Neue"/>
              </a:rPr>
              <a:t>Model Training and Evaluation</a:t>
            </a:r>
            <a:br>
              <a:rPr lang="en-IN" b="1" dirty="0">
                <a:solidFill>
                  <a:srgbClr val="000000"/>
                </a:solidFill>
                <a:latin typeface="Helvetica Neue"/>
              </a:rPr>
            </a:br>
            <a:br>
              <a:rPr lang="en-IN" b="1" dirty="0">
                <a:solidFill>
                  <a:srgbClr val="000000"/>
                </a:solidFill>
                <a:latin typeface="Helvetica Neue"/>
              </a:rPr>
            </a:br>
            <a:br>
              <a:rPr lang="en-US" b="1" dirty="0">
                <a:solidFill>
                  <a:srgbClr val="000000"/>
                </a:solidFill>
                <a:latin typeface="Helvetica Neue"/>
              </a:rPr>
            </a:br>
            <a:endParaRPr lang="en-IN" b="1" dirty="0">
              <a:solidFill>
                <a:srgbClr val="000000"/>
              </a:solidFill>
              <a:latin typeface="Helvetica Neue"/>
            </a:endParaRPr>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algn="l"/>
            <a:r>
              <a:rPr lang="en-US" dirty="0"/>
              <a:t>Model after TF-IDF(</a:t>
            </a:r>
            <a:r>
              <a:rPr lang="en-IN" sz="2200" dirty="0"/>
              <a:t>Term Frequency-Inverse Document Frequency </a:t>
            </a:r>
            <a:r>
              <a:rPr lang="en-US" dirty="0"/>
              <a:t>)</a:t>
            </a:r>
          </a:p>
          <a:p>
            <a:pPr marL="0" indent="0" algn="l">
              <a:buNone/>
            </a:pPr>
            <a:endParaRPr lang="en-IN" dirty="0"/>
          </a:p>
        </p:txBody>
      </p:sp>
    </p:spTree>
    <p:extLst>
      <p:ext uri="{BB962C8B-B14F-4D97-AF65-F5344CB8AC3E}">
        <p14:creationId xmlns:p14="http://schemas.microsoft.com/office/powerpoint/2010/main" val="253800824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a:xfrm>
            <a:off x="763571" y="1263192"/>
            <a:ext cx="11170763" cy="4913771"/>
          </a:xfrm>
        </p:spPr>
        <p:txBody>
          <a:bodyPr>
            <a:normAutofit/>
          </a:bodyPr>
          <a:lstStyle/>
          <a:p>
            <a:pPr marL="0" indent="0">
              <a:buNone/>
            </a:pPr>
            <a:r>
              <a:rPr lang="en-US" sz="2400" dirty="0"/>
              <a:t> </a:t>
            </a:r>
          </a:p>
          <a:p>
            <a:pPr marL="0" indent="0">
              <a:buNone/>
            </a:pPr>
            <a:r>
              <a:rPr lang="en-US" sz="2400" dirty="0">
                <a:latin typeface="+mn-lt"/>
                <a:ea typeface="+mn-ea"/>
                <a:cs typeface="+mn-cs"/>
              </a:rPr>
              <a:t>Convert the preprocessed text data into a numerical representation that machine learning </a:t>
            </a:r>
            <a:r>
              <a:rPr lang="en-IN" sz="2400" dirty="0">
                <a:latin typeface="+mn-lt"/>
                <a:ea typeface="+mn-ea"/>
                <a:cs typeface="+mn-cs"/>
              </a:rPr>
              <a:t>algorithms can understand and model building is done using</a:t>
            </a:r>
          </a:p>
          <a:p>
            <a:r>
              <a:rPr lang="en-IN" sz="2400" dirty="0"/>
              <a:t>K-Nearest </a:t>
            </a:r>
            <a:r>
              <a:rPr lang="en-IN" sz="2400" dirty="0" err="1"/>
              <a:t>Neighbors</a:t>
            </a:r>
            <a:endParaRPr lang="en-IN" sz="2400" dirty="0"/>
          </a:p>
          <a:p>
            <a:r>
              <a:rPr lang="en-IN" sz="2400" dirty="0" err="1"/>
              <a:t>LGBoost</a:t>
            </a:r>
            <a:r>
              <a:rPr lang="en-IN" sz="2400" dirty="0"/>
              <a:t> Classifier</a:t>
            </a:r>
          </a:p>
          <a:p>
            <a:r>
              <a:rPr lang="en-IN" sz="2400" dirty="0"/>
              <a:t>Logistic Regression</a:t>
            </a:r>
          </a:p>
          <a:p>
            <a:r>
              <a:rPr lang="en-IN" sz="2400" dirty="0"/>
              <a:t>Support Vector Machine</a:t>
            </a:r>
          </a:p>
          <a:p>
            <a:r>
              <a:rPr lang="en-IN" sz="2400" dirty="0"/>
              <a:t>Decision Tree Classifier</a:t>
            </a:r>
          </a:p>
          <a:p>
            <a:r>
              <a:rPr lang="en-IN" sz="2400" dirty="0"/>
              <a:t>Random Forest</a:t>
            </a:r>
          </a:p>
          <a:p>
            <a:r>
              <a:rPr lang="en-IN" sz="2400" dirty="0"/>
              <a:t>Navie Bayes</a:t>
            </a:r>
          </a:p>
        </p:txBody>
      </p:sp>
      <p:sp>
        <p:nvSpPr>
          <p:cNvPr id="5" name="Title 4">
            <a:extLst>
              <a:ext uri="{FF2B5EF4-FFF2-40B4-BE49-F238E27FC236}">
                <a16:creationId xmlns:a16="http://schemas.microsoft.com/office/drawing/2014/main" id="{7C1FB9F8-8E68-6449-B7D5-2CD42E925998}"/>
              </a:ext>
            </a:extLst>
          </p:cNvPr>
          <p:cNvSpPr>
            <a:spLocks noGrp="1"/>
          </p:cNvSpPr>
          <p:nvPr>
            <p:ph type="title"/>
          </p:nvPr>
        </p:nvSpPr>
        <p:spPr/>
        <p:txBody>
          <a:bodyPr/>
          <a:lstStyle/>
          <a:p>
            <a:pPr algn="l"/>
            <a:r>
              <a:rPr lang="en-US" b="1" dirty="0">
                <a:solidFill>
                  <a:srgbClr val="000000"/>
                </a:solidFill>
                <a:latin typeface="Helvetica Neue"/>
              </a:rPr>
              <a:t>Model after TF-IDF   </a:t>
            </a:r>
            <a:br>
              <a:rPr lang="en-US" b="1" dirty="0">
                <a:solidFill>
                  <a:srgbClr val="000000"/>
                </a:solidFill>
                <a:latin typeface="Helvetica Neue"/>
              </a:rPr>
            </a:br>
            <a:endParaRPr lang="en-IN" b="1" dirty="0">
              <a:solidFill>
                <a:srgbClr val="000000"/>
              </a:solidFill>
              <a:latin typeface="Helvetica Neue"/>
            </a:endParaRPr>
          </a:p>
        </p:txBody>
      </p:sp>
      <p:pic>
        <p:nvPicPr>
          <p:cNvPr id="9" name="Picture 8">
            <a:extLst>
              <a:ext uri="{FF2B5EF4-FFF2-40B4-BE49-F238E27FC236}">
                <a16:creationId xmlns:a16="http://schemas.microsoft.com/office/drawing/2014/main" id="{C7B80EA7-1A2B-DAE0-4700-1119F7AB6F86}"/>
              </a:ext>
            </a:extLst>
          </p:cNvPr>
          <p:cNvPicPr>
            <a:picLocks noChangeAspect="1"/>
          </p:cNvPicPr>
          <p:nvPr/>
        </p:nvPicPr>
        <p:blipFill rotWithShape="1">
          <a:blip r:embed="rId3">
            <a:extLst>
              <a:ext uri="{28A0092B-C50C-407E-A947-70E740481C1C}">
                <a14:useLocalDpi xmlns:a14="http://schemas.microsoft.com/office/drawing/2010/main" val="0"/>
              </a:ext>
            </a:extLst>
          </a:blip>
          <a:srcRect t="66711"/>
          <a:stretch/>
        </p:blipFill>
        <p:spPr>
          <a:xfrm>
            <a:off x="4854306" y="2949604"/>
            <a:ext cx="6574123" cy="3002017"/>
          </a:xfrm>
          <a:prstGeom prst="rect">
            <a:avLst/>
          </a:prstGeom>
        </p:spPr>
      </p:pic>
    </p:spTree>
    <p:extLst>
      <p:ext uri="{BB962C8B-B14F-4D97-AF65-F5344CB8AC3E}">
        <p14:creationId xmlns:p14="http://schemas.microsoft.com/office/powerpoint/2010/main" val="17541198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a:xfrm>
            <a:off x="838200" y="365125"/>
            <a:ext cx="10515600" cy="1575969"/>
          </a:xfrm>
        </p:spPr>
        <p:txBody>
          <a:bodyPr>
            <a:normAutofit/>
          </a:bodyPr>
          <a:lstStyle/>
          <a:p>
            <a:r>
              <a:rPr lang="en-IN" b="1" i="0" dirty="0">
                <a:solidFill>
                  <a:srgbClr val="000000"/>
                </a:solidFill>
                <a:effectLst/>
                <a:latin typeface="Helvetica Neue"/>
              </a:rPr>
              <a:t>Random Forest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a:xfrm>
            <a:off x="1319463" y="4071519"/>
            <a:ext cx="10515600" cy="4351338"/>
          </a:xfrm>
        </p:spPr>
        <p:txBody>
          <a:bodyPr/>
          <a:lstStyle/>
          <a:p>
            <a:pPr marL="0" indent="0">
              <a:buNone/>
            </a:pPr>
            <a:r>
              <a:rPr lang="en-US" dirty="0"/>
              <a:t> </a:t>
            </a:r>
            <a:endParaRPr lang="en-IN" dirty="0"/>
          </a:p>
        </p:txBody>
      </p:sp>
      <p:sp>
        <p:nvSpPr>
          <p:cNvPr id="4" name="Rectangle 1">
            <a:extLst>
              <a:ext uri="{FF2B5EF4-FFF2-40B4-BE49-F238E27FC236}">
                <a16:creationId xmlns:a16="http://schemas.microsoft.com/office/drawing/2014/main" id="{86D4ECDD-59B7-1AA1-18FC-DC8EFB4A0397}"/>
              </a:ext>
            </a:extLst>
          </p:cNvPr>
          <p:cNvSpPr>
            <a:spLocks noChangeArrowheads="1"/>
          </p:cNvSpPr>
          <p:nvPr/>
        </p:nvSpPr>
        <p:spPr bwMode="auto">
          <a:xfrm>
            <a:off x="5417970" y="253691"/>
            <a:ext cx="4243380" cy="2145268"/>
          </a:xfrm>
          <a:prstGeom prst="round2DiagRect">
            <a:avLst/>
          </a:prstGeom>
          <a:ln/>
        </p:spPr>
        <p:style>
          <a:lnRef idx="2">
            <a:schemeClr val="accent5">
              <a:shade val="15000"/>
            </a:schemeClr>
          </a:lnRef>
          <a:fillRef idx="1">
            <a:schemeClr val="accent5"/>
          </a:fillRef>
          <a:effectRef idx="0">
            <a:schemeClr val="accent5"/>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  Training accuracy: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       </a:t>
            </a:r>
            <a:r>
              <a:rPr kumimoji="0" lang="en-US" altLang="en-US" sz="3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0.984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  </a:t>
            </a:r>
            <a:r>
              <a:rPr kumimoji="0" lang="en-US" altLang="en-US"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Test accuracy: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              </a:t>
            </a:r>
            <a:r>
              <a:rPr lang="en-US" altLang="en-US" sz="360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0.875 </a:t>
            </a:r>
          </a:p>
        </p:txBody>
      </p:sp>
      <p:sp>
        <p:nvSpPr>
          <p:cNvPr id="5" name="Content Placeholder 2">
            <a:extLst>
              <a:ext uri="{FF2B5EF4-FFF2-40B4-BE49-F238E27FC236}">
                <a16:creationId xmlns:a16="http://schemas.microsoft.com/office/drawing/2014/main" id="{018A1293-1D9C-38EF-3391-82781AFD3276}"/>
              </a:ext>
            </a:extLst>
          </p:cNvPr>
          <p:cNvSpPr txBox="1">
            <a:spLocks/>
          </p:cNvSpPr>
          <p:nvPr/>
        </p:nvSpPr>
        <p:spPr>
          <a:xfrm>
            <a:off x="763571" y="1263192"/>
            <a:ext cx="11170763" cy="4913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7" name="TextBox 6">
            <a:extLst>
              <a:ext uri="{FF2B5EF4-FFF2-40B4-BE49-F238E27FC236}">
                <a16:creationId xmlns:a16="http://schemas.microsoft.com/office/drawing/2014/main" id="{2E6652C8-BC52-1AF6-34BF-7B5093E904D6}"/>
              </a:ext>
            </a:extLst>
          </p:cNvPr>
          <p:cNvSpPr txBox="1"/>
          <p:nvPr/>
        </p:nvSpPr>
        <p:spPr>
          <a:xfrm>
            <a:off x="560254" y="1326325"/>
            <a:ext cx="11071492" cy="4197367"/>
          </a:xfrm>
          <a:prstGeom prst="rect">
            <a:avLst/>
          </a:prstGeom>
          <a:noFill/>
        </p:spPr>
        <p:txBody>
          <a:bodyPr wrap="square">
            <a:spAutoFit/>
          </a:bodyPr>
          <a:lstStyle/>
          <a:p>
            <a:pPr marL="0" indent="0">
              <a:lnSpc>
                <a:spcPct val="150000"/>
              </a:lnSpc>
              <a:buFont typeface="Arial" panose="020B0604020202020204" pitchFamily="34" charset="0"/>
              <a:buNone/>
            </a:pPr>
            <a:endParaRPr lang="en-US" sz="1800" dirty="0"/>
          </a:p>
          <a:p>
            <a:pPr marL="0" indent="0">
              <a:lnSpc>
                <a:spcPct val="150000"/>
              </a:lnSpc>
              <a:buFont typeface="Arial" panose="020B0604020202020204" pitchFamily="34" charset="0"/>
              <a:buNone/>
            </a:pPr>
            <a:endParaRPr lang="en-US" sz="1800" b="1" dirty="0"/>
          </a:p>
          <a:p>
            <a:pPr marL="0" indent="0">
              <a:lnSpc>
                <a:spcPct val="150000"/>
              </a:lnSpc>
              <a:buFont typeface="Arial" panose="020B0604020202020204" pitchFamily="34" charset="0"/>
              <a:buNone/>
            </a:pPr>
            <a:r>
              <a:rPr lang="en-US" sz="1800" b="1" dirty="0"/>
              <a:t>Why we choose:</a:t>
            </a:r>
          </a:p>
          <a:p>
            <a:pPr marL="0" indent="0">
              <a:lnSpc>
                <a:spcPct val="150000"/>
              </a:lnSpc>
              <a:buFont typeface="Arial" panose="020B0604020202020204" pitchFamily="34" charset="0"/>
              <a:buNone/>
            </a:pPr>
            <a:r>
              <a:rPr lang="en-US" sz="1800" dirty="0"/>
              <a:t>1. It solves the problem of overfitting as output is based on majority voting or averaging.</a:t>
            </a:r>
          </a:p>
          <a:p>
            <a:pPr marL="0" indent="0">
              <a:lnSpc>
                <a:spcPct val="150000"/>
              </a:lnSpc>
              <a:buFont typeface="Arial" panose="020B0604020202020204" pitchFamily="34" charset="0"/>
              <a:buNone/>
            </a:pPr>
            <a:r>
              <a:rPr lang="en-US" sz="1800" dirty="0"/>
              <a:t>2. It performs well even if the data contains null/missing values.</a:t>
            </a:r>
          </a:p>
          <a:p>
            <a:pPr marL="0" indent="0">
              <a:lnSpc>
                <a:spcPct val="150000"/>
              </a:lnSpc>
              <a:buFont typeface="Arial" panose="020B0604020202020204" pitchFamily="34" charset="0"/>
              <a:buNone/>
            </a:pPr>
            <a:r>
              <a:rPr lang="en-US" dirty="0"/>
              <a:t>3</a:t>
            </a:r>
            <a:r>
              <a:rPr lang="en-US" sz="1800" dirty="0"/>
              <a:t>. Each decision tree created is independent of the other thus it shows the property of parallelization.</a:t>
            </a:r>
          </a:p>
          <a:p>
            <a:pPr marL="0" indent="0">
              <a:lnSpc>
                <a:spcPct val="150000"/>
              </a:lnSpc>
              <a:buFont typeface="Arial" panose="020B0604020202020204" pitchFamily="34" charset="0"/>
              <a:buNone/>
            </a:pPr>
            <a:r>
              <a:rPr lang="en-US" dirty="0"/>
              <a:t>4</a:t>
            </a:r>
            <a:r>
              <a:rPr lang="en-US" sz="1800" dirty="0"/>
              <a:t>. It maintains diversity as all the attributes are not considered while making each decision tree though it is not true in all cases.</a:t>
            </a:r>
          </a:p>
          <a:p>
            <a:pPr marL="0" indent="0">
              <a:lnSpc>
                <a:spcPct val="150000"/>
              </a:lnSpc>
              <a:buFont typeface="Arial" panose="020B0604020202020204" pitchFamily="34" charset="0"/>
              <a:buNone/>
            </a:pPr>
            <a:r>
              <a:rPr lang="en-US" dirty="0"/>
              <a:t>5</a:t>
            </a:r>
            <a:r>
              <a:rPr lang="en-US" sz="1800" dirty="0"/>
              <a:t>. It is immune to the curse of dimensionality. Since each tree does not consider all the attributes, feature space is reduced.</a:t>
            </a:r>
          </a:p>
        </p:txBody>
      </p:sp>
    </p:spTree>
    <p:extLst>
      <p:ext uri="{BB962C8B-B14F-4D97-AF65-F5344CB8AC3E}">
        <p14:creationId xmlns:p14="http://schemas.microsoft.com/office/powerpoint/2010/main" val="4025822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a:xfrm>
            <a:off x="838200" y="365125"/>
            <a:ext cx="10515600" cy="4495633"/>
          </a:xfrm>
        </p:spPr>
        <p:txBody>
          <a:bodyPr>
            <a:normAutofit/>
          </a:bodyPr>
          <a:lstStyle/>
          <a:p>
            <a:r>
              <a:rPr lang="en-US" dirty="0"/>
              <a:t>DEPLOYMENT using </a:t>
            </a:r>
            <a:r>
              <a:rPr lang="en-US" dirty="0" err="1"/>
              <a:t>streamlit</a:t>
            </a:r>
            <a:br>
              <a:rPr lang="en-US" dirty="0"/>
            </a:br>
            <a:br>
              <a:rPr lang="en-US" dirty="0"/>
            </a:b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37D6688-1034-CE79-B6C4-8154E8623D1C}"/>
              </a:ext>
            </a:extLst>
          </p:cNvPr>
          <p:cNvPicPr>
            <a:picLocks noChangeAspect="1"/>
          </p:cNvPicPr>
          <p:nvPr/>
        </p:nvPicPr>
        <p:blipFill>
          <a:blip r:embed="rId3"/>
          <a:stretch>
            <a:fillRect/>
          </a:stretch>
        </p:blipFill>
        <p:spPr>
          <a:xfrm>
            <a:off x="2287281" y="1454813"/>
            <a:ext cx="7226671" cy="5092962"/>
          </a:xfrm>
          <a:prstGeom prst="rect">
            <a:avLst/>
          </a:prstGeom>
        </p:spPr>
      </p:pic>
    </p:spTree>
    <p:extLst>
      <p:ext uri="{BB962C8B-B14F-4D97-AF65-F5344CB8AC3E}">
        <p14:creationId xmlns:p14="http://schemas.microsoft.com/office/powerpoint/2010/main" val="39973057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CFF-F2FA-7F2E-EC1B-CE3887C81F67}"/>
              </a:ext>
            </a:extLst>
          </p:cNvPr>
          <p:cNvSpPr>
            <a:spLocks noGrp="1"/>
          </p:cNvSpPr>
          <p:nvPr>
            <p:ph type="title"/>
          </p:nvPr>
        </p:nvSpPr>
        <p:spPr>
          <a:xfrm>
            <a:off x="838200" y="365125"/>
            <a:ext cx="10515600" cy="4495633"/>
          </a:xfrm>
        </p:spPr>
        <p:txBody>
          <a:bodyPr>
            <a:normAutofit/>
          </a:bodyPr>
          <a:lstStyle/>
          <a:p>
            <a:br>
              <a:rPr lang="en-US" sz="4400" b="1" dirty="0">
                <a:solidFill>
                  <a:schemeClr val="bg1"/>
                </a:solidFill>
                <a:latin typeface="Arial" panose="020B0604020202020204" pitchFamily="34" charset="0"/>
              </a:rPr>
            </a:br>
            <a:br>
              <a:rPr lang="en-US" sz="4400" b="1" dirty="0">
                <a:solidFill>
                  <a:schemeClr val="bg1"/>
                </a:solidFill>
                <a:latin typeface="Arial" panose="020B0604020202020204" pitchFamily="34" charset="0"/>
              </a:rPr>
            </a:br>
            <a:r>
              <a:rPr lang="en-US" b="1" dirty="0">
                <a:solidFill>
                  <a:srgbClr val="000000"/>
                </a:solidFill>
                <a:latin typeface="Helvetica Neue"/>
              </a:rPr>
              <a:t>THANK YOU</a:t>
            </a:r>
            <a:br>
              <a:rPr lang="en-IN" sz="4400" b="1" dirty="0">
                <a:solidFill>
                  <a:schemeClr val="bg1"/>
                </a:solidFill>
                <a:latin typeface="Arial" panose="020B0604020202020204" pitchFamily="34" charset="0"/>
              </a:rPr>
            </a:br>
            <a:br>
              <a:rPr lang="en-IN" sz="4400" dirty="0">
                <a:solidFill>
                  <a:schemeClr val="bg1"/>
                </a:solidFill>
              </a:rPr>
            </a:br>
            <a:endParaRPr lang="en-IN" dirty="0"/>
          </a:p>
        </p:txBody>
      </p:sp>
      <p:sp>
        <p:nvSpPr>
          <p:cNvPr id="3" name="Content Placeholder 2">
            <a:extLst>
              <a:ext uri="{FF2B5EF4-FFF2-40B4-BE49-F238E27FC236}">
                <a16:creationId xmlns:a16="http://schemas.microsoft.com/office/drawing/2014/main" id="{E566AE04-DB0F-012A-1125-98502480B840}"/>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18482953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C5DE08-EFBB-2EAB-9452-AD47FE135072}"/>
              </a:ext>
            </a:extLst>
          </p:cNvPr>
          <p:cNvSpPr>
            <a:spLocks noGrp="1"/>
          </p:cNvSpPr>
          <p:nvPr>
            <p:ph type="subTitle" idx="1"/>
          </p:nvPr>
        </p:nvSpPr>
        <p:spPr>
          <a:xfrm>
            <a:off x="294049" y="1620253"/>
            <a:ext cx="11432729" cy="4427621"/>
          </a:xfrm>
        </p:spPr>
        <p:txBody>
          <a:bodyPr/>
          <a:lstStyle/>
          <a:p>
            <a:pPr algn="l"/>
            <a:r>
              <a:rPr lang="en-US" dirty="0"/>
              <a:t>The business objective of NLP (Natural Language Processing) resume classification is to enhance the efficiency, accuracy, and effectiveness of the hiring process, leading to better candidate selection, reduced bias, and improved talent acquisition outcomes.</a:t>
            </a:r>
          </a:p>
          <a:p>
            <a:pPr algn="l"/>
            <a:endParaRPr lang="en-US" dirty="0"/>
          </a:p>
          <a:p>
            <a:pPr algn="l"/>
            <a:endParaRPr lang="en-IN" dirty="0"/>
          </a:p>
        </p:txBody>
      </p:sp>
      <p:sp>
        <p:nvSpPr>
          <p:cNvPr id="8" name="Title 1">
            <a:extLst>
              <a:ext uri="{FF2B5EF4-FFF2-40B4-BE49-F238E27FC236}">
                <a16:creationId xmlns:a16="http://schemas.microsoft.com/office/drawing/2014/main" id="{3F3C3676-EEA3-68D7-F7EB-DA896FC18156}"/>
              </a:ext>
            </a:extLst>
          </p:cNvPr>
          <p:cNvSpPr txBox="1">
            <a:spLocks/>
          </p:cNvSpPr>
          <p:nvPr/>
        </p:nvSpPr>
        <p:spPr>
          <a:xfrm>
            <a:off x="1524000" y="321084"/>
            <a:ext cx="9144000" cy="10080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BUSINESS OBJECTIVE</a:t>
            </a:r>
            <a:endParaRPr lang="en-IN" b="1" dirty="0"/>
          </a:p>
        </p:txBody>
      </p:sp>
      <p:pic>
        <p:nvPicPr>
          <p:cNvPr id="4" name="Picture 3">
            <a:extLst>
              <a:ext uri="{FF2B5EF4-FFF2-40B4-BE49-F238E27FC236}">
                <a16:creationId xmlns:a16="http://schemas.microsoft.com/office/drawing/2014/main" id="{F4E89969-1EF9-50B9-97E9-E9DA81B6D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305" y="3272589"/>
            <a:ext cx="7082813" cy="2986809"/>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FE90D92-EF7D-B28D-5197-7208A4CB401E}"/>
                  </a:ext>
                </a:extLst>
              </p14:cNvPr>
              <p14:cNvContentPartPr/>
              <p14:nvPr/>
            </p14:nvContentPartPr>
            <p14:xfrm>
              <a:off x="3764040" y="3534120"/>
              <a:ext cx="3381480" cy="231480"/>
            </p14:xfrm>
          </p:contentPart>
        </mc:Choice>
        <mc:Fallback xmlns="">
          <p:pic>
            <p:nvPicPr>
              <p:cNvPr id="9" name="Ink 8">
                <a:extLst>
                  <a:ext uri="{FF2B5EF4-FFF2-40B4-BE49-F238E27FC236}">
                    <a16:creationId xmlns:a16="http://schemas.microsoft.com/office/drawing/2014/main" id="{BFE90D92-EF7D-B28D-5197-7208A4CB401E}"/>
                  </a:ext>
                </a:extLst>
              </p:cNvPr>
              <p:cNvPicPr/>
              <p:nvPr/>
            </p:nvPicPr>
            <p:blipFill>
              <a:blip r:embed="rId5"/>
              <a:stretch>
                <a:fillRect/>
              </a:stretch>
            </p:blipFill>
            <p:spPr>
              <a:xfrm>
                <a:off x="3701040" y="3471480"/>
                <a:ext cx="35071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23210ECF-A5CC-04B9-6D74-FD957FCEC76E}"/>
                  </a:ext>
                </a:extLst>
              </p14:cNvPr>
              <p14:cNvContentPartPr/>
              <p14:nvPr/>
            </p14:nvContentPartPr>
            <p14:xfrm>
              <a:off x="3764040" y="3764160"/>
              <a:ext cx="3516120" cy="214200"/>
            </p14:xfrm>
          </p:contentPart>
        </mc:Choice>
        <mc:Fallback xmlns="">
          <p:pic>
            <p:nvPicPr>
              <p:cNvPr id="10" name="Ink 9">
                <a:extLst>
                  <a:ext uri="{FF2B5EF4-FFF2-40B4-BE49-F238E27FC236}">
                    <a16:creationId xmlns:a16="http://schemas.microsoft.com/office/drawing/2014/main" id="{23210ECF-A5CC-04B9-6D74-FD957FCEC76E}"/>
                  </a:ext>
                </a:extLst>
              </p:cNvPr>
              <p:cNvPicPr/>
              <p:nvPr/>
            </p:nvPicPr>
            <p:blipFill>
              <a:blip r:embed="rId7"/>
              <a:stretch>
                <a:fillRect/>
              </a:stretch>
            </p:blipFill>
            <p:spPr>
              <a:xfrm>
                <a:off x="3701040" y="3701520"/>
                <a:ext cx="36417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05FCA6AA-2C0D-9C8F-E435-FD0D5D37FC05}"/>
                  </a:ext>
                </a:extLst>
              </p14:cNvPr>
              <p14:cNvContentPartPr/>
              <p14:nvPr/>
            </p14:nvContentPartPr>
            <p14:xfrm>
              <a:off x="3732833" y="3911025"/>
              <a:ext cx="1216800" cy="39240"/>
            </p14:xfrm>
          </p:contentPart>
        </mc:Choice>
        <mc:Fallback xmlns="">
          <p:pic>
            <p:nvPicPr>
              <p:cNvPr id="14" name="Ink 13">
                <a:extLst>
                  <a:ext uri="{FF2B5EF4-FFF2-40B4-BE49-F238E27FC236}">
                    <a16:creationId xmlns:a16="http://schemas.microsoft.com/office/drawing/2014/main" id="{05FCA6AA-2C0D-9C8F-E435-FD0D5D37FC05}"/>
                  </a:ext>
                </a:extLst>
              </p:cNvPr>
              <p:cNvPicPr/>
              <p:nvPr/>
            </p:nvPicPr>
            <p:blipFill>
              <a:blip r:embed="rId9"/>
              <a:stretch>
                <a:fillRect/>
              </a:stretch>
            </p:blipFill>
            <p:spPr>
              <a:xfrm>
                <a:off x="3670193" y="3848025"/>
                <a:ext cx="13424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C115C878-6807-074D-06B7-12EB7AA9CEF7}"/>
                  </a:ext>
                </a:extLst>
              </p14:cNvPr>
              <p14:cNvContentPartPr/>
              <p14:nvPr/>
            </p14:nvContentPartPr>
            <p14:xfrm>
              <a:off x="-697687" y="2092665"/>
              <a:ext cx="360" cy="360"/>
            </p14:xfrm>
          </p:contentPart>
        </mc:Choice>
        <mc:Fallback xmlns="">
          <p:pic>
            <p:nvPicPr>
              <p:cNvPr id="15" name="Ink 14">
                <a:extLst>
                  <a:ext uri="{FF2B5EF4-FFF2-40B4-BE49-F238E27FC236}">
                    <a16:creationId xmlns:a16="http://schemas.microsoft.com/office/drawing/2014/main" id="{C115C878-6807-074D-06B7-12EB7AA9CEF7}"/>
                  </a:ext>
                </a:extLst>
              </p:cNvPr>
              <p:cNvPicPr/>
              <p:nvPr/>
            </p:nvPicPr>
            <p:blipFill>
              <a:blip r:embed="rId11"/>
              <a:stretch>
                <a:fillRect/>
              </a:stretch>
            </p:blipFill>
            <p:spPr>
              <a:xfrm>
                <a:off x="-760327" y="2030025"/>
                <a:ext cx="126000" cy="126000"/>
              </a:xfrm>
              <a:prstGeom prst="rect">
                <a:avLst/>
              </a:prstGeom>
            </p:spPr>
          </p:pic>
        </mc:Fallback>
      </mc:AlternateContent>
    </p:spTree>
    <p:extLst>
      <p:ext uri="{BB962C8B-B14F-4D97-AF65-F5344CB8AC3E}">
        <p14:creationId xmlns:p14="http://schemas.microsoft.com/office/powerpoint/2010/main" val="18377249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61583-B2FB-0669-25CB-A8B4BCC858A5}"/>
              </a:ext>
            </a:extLst>
          </p:cNvPr>
          <p:cNvSpPr>
            <a:spLocks noGrp="1"/>
          </p:cNvSpPr>
          <p:nvPr>
            <p:ph idx="1"/>
          </p:nvPr>
        </p:nvSpPr>
        <p:spPr/>
        <p:txBody>
          <a:bodyPr>
            <a:normAutofit/>
          </a:bodyPr>
          <a:lstStyle/>
          <a:p>
            <a:r>
              <a:rPr lang="en-IN" sz="3200" dirty="0">
                <a:solidFill>
                  <a:schemeClr val="dk1"/>
                </a:solidFill>
              </a:rPr>
              <a:t>Data Extracting and Preparation</a:t>
            </a:r>
          </a:p>
          <a:p>
            <a:pPr>
              <a:lnSpc>
                <a:spcPct val="100000"/>
              </a:lnSpc>
            </a:pPr>
            <a:r>
              <a:rPr lang="en-US" sz="3200" dirty="0">
                <a:solidFill>
                  <a:schemeClr val="dk1"/>
                </a:solidFill>
              </a:rPr>
              <a:t>Extracting skills </a:t>
            </a:r>
          </a:p>
          <a:p>
            <a:r>
              <a:rPr lang="en-IN" sz="3200" dirty="0">
                <a:solidFill>
                  <a:schemeClr val="dk1"/>
                </a:solidFill>
              </a:rPr>
              <a:t>Model Training and Evaluation</a:t>
            </a:r>
          </a:p>
          <a:p>
            <a:r>
              <a:rPr lang="en-IN" sz="3200" dirty="0">
                <a:solidFill>
                  <a:schemeClr val="dk1"/>
                </a:solidFill>
              </a:rPr>
              <a:t>Prediction</a:t>
            </a:r>
          </a:p>
          <a:p>
            <a:r>
              <a:rPr lang="en-IN" sz="3200" dirty="0">
                <a:solidFill>
                  <a:schemeClr val="dk1"/>
                </a:solidFill>
              </a:rPr>
              <a:t>Iterative Improvements</a:t>
            </a:r>
          </a:p>
          <a:p>
            <a:r>
              <a:rPr lang="en-IN" sz="3200" dirty="0">
                <a:solidFill>
                  <a:schemeClr val="dk1"/>
                </a:solidFill>
              </a:rPr>
              <a:t>Deployment</a:t>
            </a:r>
          </a:p>
        </p:txBody>
      </p:sp>
      <p:sp>
        <p:nvSpPr>
          <p:cNvPr id="4" name="Title 1">
            <a:extLst>
              <a:ext uri="{FF2B5EF4-FFF2-40B4-BE49-F238E27FC236}">
                <a16:creationId xmlns:a16="http://schemas.microsoft.com/office/drawing/2014/main" id="{0828D7B9-45DE-9004-7C69-7B2B0714E17A}"/>
              </a:ext>
            </a:extLst>
          </p:cNvPr>
          <p:cNvSpPr>
            <a:spLocks noGrp="1"/>
          </p:cNvSpPr>
          <p:nvPr>
            <p:ph type="title"/>
          </p:nvPr>
        </p:nvSpPr>
        <p:spPr>
          <a:xfrm>
            <a:off x="838200" y="365125"/>
            <a:ext cx="10515600" cy="1325563"/>
          </a:xfrm>
        </p:spPr>
        <p:txBody>
          <a:bodyPr vert="horz" lIns="91440" tIns="45720" rIns="91440" bIns="45720" rtlCol="0" anchor="b">
            <a:normAutofit/>
          </a:bodyPr>
          <a:lstStyle/>
          <a:p>
            <a:pPr algn="ctr"/>
            <a:r>
              <a:rPr lang="en-US" sz="6000" b="1" dirty="0"/>
              <a:t>FLOW OF PROJECT</a:t>
            </a:r>
            <a:endParaRPr lang="en-IN" sz="6000" b="1" dirty="0"/>
          </a:p>
        </p:txBody>
      </p:sp>
    </p:spTree>
    <p:extLst>
      <p:ext uri="{BB962C8B-B14F-4D97-AF65-F5344CB8AC3E}">
        <p14:creationId xmlns:p14="http://schemas.microsoft.com/office/powerpoint/2010/main" val="10784777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8113-41B3-C882-FAC7-5F9379D03034}"/>
              </a:ext>
            </a:extLst>
          </p:cNvPr>
          <p:cNvSpPr>
            <a:spLocks noGrp="1"/>
          </p:cNvSpPr>
          <p:nvPr>
            <p:ph type="title"/>
          </p:nvPr>
        </p:nvSpPr>
        <p:spPr>
          <a:xfrm>
            <a:off x="886326" y="365125"/>
            <a:ext cx="10515600" cy="5586496"/>
          </a:xfrm>
        </p:spPr>
        <p:txBody>
          <a:bodyPr>
            <a:normAutofit/>
          </a:bodyPr>
          <a:lstStyle/>
          <a:p>
            <a:r>
              <a:rPr lang="en-IN" sz="4800" b="1" dirty="0"/>
              <a:t>DATA EXTRACTION AND PREPARATION</a:t>
            </a:r>
            <a:br>
              <a:rPr lang="en-IN" sz="4800" b="1" dirty="0"/>
            </a:br>
            <a:br>
              <a:rPr lang="en-IN" sz="4800" b="1" dirty="0"/>
            </a:br>
            <a:br>
              <a:rPr lang="en-IN" sz="4800" b="1" dirty="0"/>
            </a:br>
            <a:br>
              <a:rPr lang="en-IN" sz="4800" b="1" dirty="0"/>
            </a:br>
            <a:br>
              <a:rPr lang="en-IN" sz="4800" b="1" dirty="0"/>
            </a:br>
            <a:endParaRPr lang="en-IN" sz="1800" b="1" dirty="0"/>
          </a:p>
        </p:txBody>
      </p:sp>
      <p:sp>
        <p:nvSpPr>
          <p:cNvPr id="3" name="Content Placeholder 2">
            <a:extLst>
              <a:ext uri="{FF2B5EF4-FFF2-40B4-BE49-F238E27FC236}">
                <a16:creationId xmlns:a16="http://schemas.microsoft.com/office/drawing/2014/main" id="{E4EFDEF3-16E6-C461-7D14-BEE31BFE8CE1}"/>
              </a:ext>
            </a:extLst>
          </p:cNvPr>
          <p:cNvSpPr>
            <a:spLocks noGrp="1"/>
          </p:cNvSpPr>
          <p:nvPr>
            <p:ph idx="1"/>
          </p:nvPr>
        </p:nvSpPr>
        <p:spPr/>
        <p:txBody>
          <a:bodyPr/>
          <a:lstStyle/>
          <a:p>
            <a:pPr marL="0" indent="0">
              <a:buNone/>
            </a:pPr>
            <a:endParaRPr lang="en-US" dirty="0"/>
          </a:p>
          <a:p>
            <a:pPr marL="0" indent="0">
              <a:buNone/>
            </a:pPr>
            <a:endParaRPr lang="en-US" dirty="0"/>
          </a:p>
          <a:p>
            <a:r>
              <a:rPr lang="en-US" sz="1800" b="1" dirty="0"/>
              <a:t>Converting the raw data</a:t>
            </a:r>
          </a:p>
          <a:p>
            <a:r>
              <a:rPr lang="en-US" sz="1800" b="1" dirty="0"/>
              <a:t>Reading the data</a:t>
            </a:r>
          </a:p>
          <a:p>
            <a:r>
              <a:rPr lang="en-US" sz="1800" b="1" dirty="0"/>
              <a:t>Extracted Experience</a:t>
            </a:r>
          </a:p>
          <a:p>
            <a:r>
              <a:rPr lang="en-IN" sz="1800" b="1" dirty="0"/>
              <a:t>Text Preprocessing</a:t>
            </a:r>
          </a:p>
          <a:p>
            <a:r>
              <a:rPr lang="en-IN" sz="1800" b="1" dirty="0"/>
              <a:t>Creating labels</a:t>
            </a:r>
            <a:br>
              <a:rPr lang="en-US" sz="1800" b="1" dirty="0"/>
            </a:br>
            <a:endParaRPr lang="en-IN" sz="1800" dirty="0"/>
          </a:p>
        </p:txBody>
      </p:sp>
    </p:spTree>
    <p:extLst>
      <p:ext uri="{BB962C8B-B14F-4D97-AF65-F5344CB8AC3E}">
        <p14:creationId xmlns:p14="http://schemas.microsoft.com/office/powerpoint/2010/main" val="38982161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9D9C2-36AB-DFC6-1BD8-62F9AD260661}"/>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dirty="0">
                <a:solidFill>
                  <a:schemeClr val="tx1"/>
                </a:solidFill>
              </a:rPr>
              <a:t>Dataset contains .doc/.docx/.pdf files.</a:t>
            </a:r>
          </a:p>
          <a:p>
            <a:pPr marL="285750" indent="-285750">
              <a:buFont typeface="Arial" panose="020B0604020202020204" pitchFamily="34" charset="0"/>
              <a:buChar char="•"/>
            </a:pPr>
            <a:r>
              <a:rPr lang="en-US" dirty="0">
                <a:solidFill>
                  <a:schemeClr val="tx1"/>
                </a:solidFill>
              </a:rPr>
              <a:t>Manually change .doc into .docx files.</a:t>
            </a:r>
          </a:p>
          <a:p>
            <a:pPr marL="285750" indent="-285750">
              <a:buFont typeface="Arial" panose="020B0604020202020204" pitchFamily="34" charset="0"/>
              <a:buChar char="•"/>
            </a:pPr>
            <a:r>
              <a:rPr lang="en-US" dirty="0">
                <a:solidFill>
                  <a:schemeClr val="tx1"/>
                </a:solidFill>
              </a:rPr>
              <a:t>The directory path is defined.</a:t>
            </a:r>
          </a:p>
          <a:p>
            <a:pPr marL="285750" indent="-285750">
              <a:buFont typeface="Arial" panose="020B0604020202020204" pitchFamily="34" charset="0"/>
              <a:buChar char="•"/>
            </a:pPr>
            <a:r>
              <a:rPr lang="en-US" dirty="0">
                <a:solidFill>
                  <a:schemeClr val="tx1"/>
                </a:solidFill>
              </a:rPr>
              <a:t>List of all .docx are extracted.</a:t>
            </a:r>
          </a:p>
          <a:p>
            <a:pPr marL="285750" indent="-285750">
              <a:buFont typeface="Arial" panose="020B0604020202020204" pitchFamily="34" charset="0"/>
              <a:buChar char="•"/>
            </a:pPr>
            <a:r>
              <a:rPr lang="en-US" dirty="0">
                <a:solidFill>
                  <a:schemeClr val="tx1"/>
                </a:solidFill>
              </a:rPr>
              <a:t>Column names are defined.</a:t>
            </a:r>
          </a:p>
          <a:p>
            <a:pPr marL="285750" indent="-285750">
              <a:buFont typeface="Arial" panose="020B0604020202020204" pitchFamily="34" charset="0"/>
              <a:buChar char="•"/>
            </a:pPr>
            <a:r>
              <a:rPr lang="en-US" dirty="0">
                <a:solidFill>
                  <a:schemeClr val="tx1"/>
                </a:solidFill>
              </a:rPr>
              <a:t>Iterate through each Word document file.</a:t>
            </a:r>
          </a:p>
          <a:p>
            <a:pPr marL="0" indent="0">
              <a:buNone/>
            </a:pPr>
            <a:r>
              <a:rPr lang="en-US" dirty="0">
                <a:solidFill>
                  <a:schemeClr val="tx1"/>
                </a:solidFill>
              </a:rPr>
              <a:t>            (</a:t>
            </a:r>
            <a:r>
              <a:rPr lang="en-US" dirty="0" err="1">
                <a:solidFill>
                  <a:schemeClr val="tx1"/>
                </a:solidFill>
              </a:rPr>
              <a:t>i</a:t>
            </a:r>
            <a:r>
              <a:rPr lang="en-US" dirty="0">
                <a:solidFill>
                  <a:schemeClr val="tx1"/>
                </a:solidFill>
              </a:rPr>
              <a:t>) Open the Word document</a:t>
            </a:r>
          </a:p>
          <a:p>
            <a:pPr marL="0" indent="0">
              <a:buNone/>
            </a:pPr>
            <a:r>
              <a:rPr lang="en-US" dirty="0">
                <a:solidFill>
                  <a:schemeClr val="tx1"/>
                </a:solidFill>
              </a:rPr>
              <a:t>            (ii) Extract file name without extension</a:t>
            </a:r>
          </a:p>
          <a:p>
            <a:pPr marL="0" indent="0">
              <a:buNone/>
            </a:pPr>
            <a:r>
              <a:rPr lang="en-US" dirty="0">
                <a:solidFill>
                  <a:schemeClr val="tx1"/>
                </a:solidFill>
              </a:rPr>
              <a:t>            (iii) Extract the entire content of the document</a:t>
            </a:r>
          </a:p>
          <a:p>
            <a:pPr marL="0" indent="0">
              <a:buNone/>
            </a:pPr>
            <a:r>
              <a:rPr lang="en-US" dirty="0">
                <a:solidFill>
                  <a:schemeClr val="tx1"/>
                </a:solidFill>
              </a:rPr>
              <a:t>            (iv) Write file name and content as a row in the CSV file</a:t>
            </a:r>
          </a:p>
          <a:p>
            <a:pPr marL="285750" indent="-285750">
              <a:buFont typeface="Arial" panose="020B0604020202020204" pitchFamily="34" charset="0"/>
              <a:buChar char="•"/>
            </a:pPr>
            <a:r>
              <a:rPr lang="en-US" dirty="0">
                <a:solidFill>
                  <a:schemeClr val="tx1"/>
                </a:solidFill>
              </a:rPr>
              <a:t>The raw data is converted into .csv and the file is saved.</a:t>
            </a:r>
            <a:endParaRPr lang="en-IN" dirty="0">
              <a:solidFill>
                <a:schemeClr val="tx1"/>
              </a:solidFill>
            </a:endParaRPr>
          </a:p>
        </p:txBody>
      </p:sp>
      <p:sp>
        <p:nvSpPr>
          <p:cNvPr id="4" name="Title 1">
            <a:extLst>
              <a:ext uri="{FF2B5EF4-FFF2-40B4-BE49-F238E27FC236}">
                <a16:creationId xmlns:a16="http://schemas.microsoft.com/office/drawing/2014/main" id="{0AC9332E-F90D-5C14-C536-6DC856BCEAAC}"/>
              </a:ext>
            </a:extLst>
          </p:cNvPr>
          <p:cNvSpPr>
            <a:spLocks noGrp="1"/>
          </p:cNvSpPr>
          <p:nvPr>
            <p:ph type="title"/>
          </p:nvPr>
        </p:nvSpPr>
        <p:spPr>
          <a:xfrm>
            <a:off x="838200" y="365126"/>
            <a:ext cx="10515600" cy="1011188"/>
          </a:xfrm>
        </p:spPr>
        <p:txBody>
          <a:bodyPr vert="horz" lIns="91440" tIns="45720" rIns="91440" bIns="45720" rtlCol="0" anchor="b">
            <a:normAutofit fontScale="90000"/>
          </a:bodyPr>
          <a:lstStyle/>
          <a:p>
            <a:br>
              <a:rPr lang="en-US" sz="6000" b="1" dirty="0"/>
            </a:br>
            <a:br>
              <a:rPr lang="en-US" sz="6000" b="1" dirty="0"/>
            </a:br>
            <a:r>
              <a:rPr lang="en-US" sz="6000" b="1" dirty="0"/>
              <a:t>Converting the raw data</a:t>
            </a:r>
          </a:p>
        </p:txBody>
      </p:sp>
    </p:spTree>
    <p:extLst>
      <p:ext uri="{BB962C8B-B14F-4D97-AF65-F5344CB8AC3E}">
        <p14:creationId xmlns:p14="http://schemas.microsoft.com/office/powerpoint/2010/main" val="24289637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F0722-4F61-9460-EAC1-0D2F36C7AC8E}"/>
              </a:ext>
            </a:extLst>
          </p:cNvPr>
          <p:cNvSpPr>
            <a:spLocks noGrp="1"/>
          </p:cNvSpPr>
          <p:nvPr>
            <p:ph idx="1"/>
          </p:nvPr>
        </p:nvSpPr>
        <p:spPr/>
        <p:txBody>
          <a:bodyPr/>
          <a:lstStyle/>
          <a:p>
            <a:r>
              <a:rPr lang="en-US" dirty="0"/>
              <a:t> </a:t>
            </a:r>
            <a:endParaRPr lang="en-IN" dirty="0"/>
          </a:p>
        </p:txBody>
      </p:sp>
      <p:sp>
        <p:nvSpPr>
          <p:cNvPr id="5" name="Title 1">
            <a:extLst>
              <a:ext uri="{FF2B5EF4-FFF2-40B4-BE49-F238E27FC236}">
                <a16:creationId xmlns:a16="http://schemas.microsoft.com/office/drawing/2014/main" id="{32FE37D9-13D5-7D36-89B4-A9DA0E3E2287}"/>
              </a:ext>
            </a:extLst>
          </p:cNvPr>
          <p:cNvSpPr>
            <a:spLocks noGrp="1"/>
          </p:cNvSpPr>
          <p:nvPr>
            <p:ph type="title"/>
          </p:nvPr>
        </p:nvSpPr>
        <p:spPr>
          <a:xfrm>
            <a:off x="838200" y="365125"/>
            <a:ext cx="10515600" cy="1067749"/>
          </a:xfrm>
        </p:spPr>
        <p:txBody>
          <a:bodyPr vert="horz" lIns="91440" tIns="45720" rIns="91440" bIns="45720" rtlCol="0" anchor="b">
            <a:normAutofit fontScale="90000"/>
          </a:bodyPr>
          <a:lstStyle/>
          <a:p>
            <a:br>
              <a:rPr lang="en-US" sz="6000" b="1" dirty="0"/>
            </a:br>
            <a:br>
              <a:rPr lang="en-US" sz="6000" b="1" dirty="0"/>
            </a:br>
            <a:r>
              <a:rPr lang="en-US" sz="6000" b="1" dirty="0"/>
              <a:t>Reading the data</a:t>
            </a:r>
          </a:p>
        </p:txBody>
      </p:sp>
      <p:pic>
        <p:nvPicPr>
          <p:cNvPr id="6" name="Picture 5">
            <a:extLst>
              <a:ext uri="{FF2B5EF4-FFF2-40B4-BE49-F238E27FC236}">
                <a16:creationId xmlns:a16="http://schemas.microsoft.com/office/drawing/2014/main" id="{4A779E7B-AC59-113B-AF37-8C7C37D20C49}"/>
              </a:ext>
            </a:extLst>
          </p:cNvPr>
          <p:cNvPicPr>
            <a:picLocks noChangeAspect="1"/>
          </p:cNvPicPr>
          <p:nvPr/>
        </p:nvPicPr>
        <p:blipFill>
          <a:blip r:embed="rId3">
            <a:grayscl/>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42176" y="1696825"/>
            <a:ext cx="10907647" cy="4804416"/>
          </a:xfrm>
          <a:prstGeom prst="rect">
            <a:avLst/>
          </a:prstGeom>
        </p:spPr>
      </p:pic>
    </p:spTree>
    <p:extLst>
      <p:ext uri="{BB962C8B-B14F-4D97-AF65-F5344CB8AC3E}">
        <p14:creationId xmlns:p14="http://schemas.microsoft.com/office/powerpoint/2010/main" val="31008922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4B039-2389-7702-2D63-41B3606AD87A}"/>
              </a:ext>
            </a:extLst>
          </p:cNvPr>
          <p:cNvSpPr>
            <a:spLocks noGrp="1"/>
          </p:cNvSpPr>
          <p:nvPr>
            <p:ph idx="1"/>
          </p:nvPr>
        </p:nvSpPr>
        <p:spPr/>
        <p:txBody>
          <a:bodyPr/>
          <a:lstStyle/>
          <a:p>
            <a:pPr marL="0" indent="0">
              <a:buNone/>
            </a:pPr>
            <a:r>
              <a:rPr lang="en-US" sz="2400" dirty="0"/>
              <a:t>  Extracting experience from resumes enables recruiters and hiring managers to assess job fit, predict performance, rank candidates, and make informed decisions in the candidate selection process. </a:t>
            </a:r>
          </a:p>
          <a:p>
            <a:pPr marL="0" indent="0">
              <a:buNone/>
            </a:pPr>
            <a:endParaRPr lang="en-IN" sz="2400" dirty="0"/>
          </a:p>
        </p:txBody>
      </p:sp>
      <p:sp>
        <p:nvSpPr>
          <p:cNvPr id="4" name="Title 1">
            <a:extLst>
              <a:ext uri="{FF2B5EF4-FFF2-40B4-BE49-F238E27FC236}">
                <a16:creationId xmlns:a16="http://schemas.microsoft.com/office/drawing/2014/main" id="{AAB3030B-A923-9E54-D0DA-02CCD9C3B06E}"/>
              </a:ext>
            </a:extLst>
          </p:cNvPr>
          <p:cNvSpPr>
            <a:spLocks noGrp="1"/>
          </p:cNvSpPr>
          <p:nvPr>
            <p:ph type="title"/>
          </p:nvPr>
        </p:nvSpPr>
        <p:spPr>
          <a:xfrm>
            <a:off x="838200" y="365125"/>
            <a:ext cx="10515600" cy="1325563"/>
          </a:xfrm>
        </p:spPr>
        <p:txBody>
          <a:bodyPr vert="horz" lIns="91440" tIns="45720" rIns="91440" bIns="45720" rtlCol="0" anchor="b">
            <a:normAutofit fontScale="90000"/>
          </a:bodyPr>
          <a:lstStyle/>
          <a:p>
            <a:br>
              <a:rPr lang="en-US" sz="6000" b="1" dirty="0"/>
            </a:br>
            <a:br>
              <a:rPr lang="en-US" sz="6000" b="1" dirty="0"/>
            </a:br>
            <a:r>
              <a:rPr lang="en-US" sz="6000" b="1" dirty="0"/>
              <a:t>Extracted Experience</a:t>
            </a:r>
          </a:p>
        </p:txBody>
      </p:sp>
      <p:pic>
        <p:nvPicPr>
          <p:cNvPr id="7" name="Picture 6">
            <a:extLst>
              <a:ext uri="{FF2B5EF4-FFF2-40B4-BE49-F238E27FC236}">
                <a16:creationId xmlns:a16="http://schemas.microsoft.com/office/drawing/2014/main" id="{5B826D0F-462F-4C01-50F8-FA7EC6C0D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16" y="3236495"/>
            <a:ext cx="8966368" cy="2815466"/>
          </a:xfrm>
          <a:prstGeom prst="rect">
            <a:avLst/>
          </a:prstGeom>
        </p:spPr>
      </p:pic>
    </p:spTree>
    <p:extLst>
      <p:ext uri="{BB962C8B-B14F-4D97-AF65-F5344CB8AC3E}">
        <p14:creationId xmlns:p14="http://schemas.microsoft.com/office/powerpoint/2010/main" val="5170363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D6FAC-621E-B95A-935F-A38BD7F8764A}"/>
              </a:ext>
            </a:extLst>
          </p:cNvPr>
          <p:cNvSpPr>
            <a:spLocks noGrp="1"/>
          </p:cNvSpPr>
          <p:nvPr>
            <p:ph idx="1"/>
          </p:nvPr>
        </p:nvSpPr>
        <p:spPr>
          <a:xfrm>
            <a:off x="838200" y="1325563"/>
            <a:ext cx="10515600" cy="5167312"/>
          </a:xfrm>
        </p:spPr>
        <p:txBody>
          <a:bodyPr>
            <a:normAutofit fontScale="92500" lnSpcReduction="10000"/>
          </a:bodyPr>
          <a:lstStyle/>
          <a:p>
            <a:pPr marL="0" indent="0">
              <a:lnSpc>
                <a:spcPct val="100000"/>
              </a:lnSpc>
              <a:buNone/>
            </a:pPr>
            <a:r>
              <a:rPr lang="en-US" dirty="0"/>
              <a:t>Preprocess the resumé data, which may include removing unnecessary information normalizing text and handling special characters or symbols.</a:t>
            </a:r>
          </a:p>
          <a:p>
            <a:pPr marL="0" indent="0">
              <a:lnSpc>
                <a:spcPct val="100000"/>
              </a:lnSpc>
              <a:buNone/>
            </a:pPr>
            <a:endParaRPr lang="en-US" dirty="0"/>
          </a:p>
          <a:p>
            <a:pPr marL="0" indent="0">
              <a:buNone/>
            </a:pPr>
            <a:r>
              <a:rPr lang="en-US" dirty="0"/>
              <a:t>We processed:</a:t>
            </a:r>
          </a:p>
          <a:p>
            <a:pPr lvl="2"/>
            <a:r>
              <a:rPr lang="en-IN" sz="2200" dirty="0"/>
              <a:t>Lowercase the text</a:t>
            </a:r>
          </a:p>
          <a:p>
            <a:pPr lvl="2"/>
            <a:r>
              <a:rPr lang="en-IN" sz="2200" dirty="0"/>
              <a:t>Replace parentheses with spaces</a:t>
            </a:r>
          </a:p>
          <a:p>
            <a:pPr lvl="2"/>
            <a:r>
              <a:rPr lang="en-US" sz="2200" dirty="0"/>
              <a:t>Replace special characters with spaces</a:t>
            </a:r>
            <a:endParaRPr lang="en-IN" sz="2200" dirty="0"/>
          </a:p>
          <a:p>
            <a:pPr lvl="2"/>
            <a:r>
              <a:rPr lang="en-IN" sz="2200" dirty="0"/>
              <a:t>Remove punctuations</a:t>
            </a:r>
          </a:p>
          <a:p>
            <a:pPr lvl="2"/>
            <a:r>
              <a:rPr lang="en-US" sz="2200" dirty="0"/>
              <a:t>Remove single quotations using regular expressions</a:t>
            </a:r>
            <a:endParaRPr lang="en-IN" sz="2200" dirty="0"/>
          </a:p>
          <a:p>
            <a:pPr lvl="2"/>
            <a:r>
              <a:rPr lang="en-IN" sz="2200" dirty="0"/>
              <a:t>Tokenize the text</a:t>
            </a:r>
          </a:p>
          <a:p>
            <a:pPr lvl="2"/>
            <a:r>
              <a:rPr lang="en-IN" sz="2200" dirty="0"/>
              <a:t>Removed stop words</a:t>
            </a:r>
          </a:p>
          <a:p>
            <a:pPr lvl="2"/>
            <a:r>
              <a:rPr lang="en-IN" sz="2200" dirty="0"/>
              <a:t>Lemmatize the tokens</a:t>
            </a:r>
          </a:p>
          <a:p>
            <a:pPr lvl="2"/>
            <a:r>
              <a:rPr lang="en-US" sz="2200" dirty="0"/>
              <a:t>Join the tokens back into a single string</a:t>
            </a:r>
            <a:endParaRPr lang="en-IN" sz="2200" dirty="0"/>
          </a:p>
          <a:p>
            <a:pPr marL="0" indent="0">
              <a:buNone/>
            </a:pPr>
            <a:endParaRPr lang="en-IN" dirty="0"/>
          </a:p>
        </p:txBody>
      </p:sp>
      <p:sp>
        <p:nvSpPr>
          <p:cNvPr id="4" name="Title 1">
            <a:extLst>
              <a:ext uri="{FF2B5EF4-FFF2-40B4-BE49-F238E27FC236}">
                <a16:creationId xmlns:a16="http://schemas.microsoft.com/office/drawing/2014/main" id="{179AFCF3-7F37-EDFA-02D5-CCB95AE3CA87}"/>
              </a:ext>
            </a:extLst>
          </p:cNvPr>
          <p:cNvSpPr>
            <a:spLocks noGrp="1"/>
          </p:cNvSpPr>
          <p:nvPr>
            <p:ph type="title"/>
          </p:nvPr>
        </p:nvSpPr>
        <p:spPr>
          <a:xfrm>
            <a:off x="838200" y="0"/>
            <a:ext cx="10515600" cy="1325563"/>
          </a:xfrm>
        </p:spPr>
        <p:txBody>
          <a:bodyPr vert="horz" lIns="91440" tIns="45720" rIns="91440" bIns="45720" rtlCol="0" anchor="b">
            <a:normAutofit fontScale="90000"/>
          </a:bodyPr>
          <a:lstStyle/>
          <a:p>
            <a:br>
              <a:rPr lang="en-US" sz="6000" b="1" dirty="0"/>
            </a:br>
            <a:br>
              <a:rPr lang="en-US" sz="6000" b="1" dirty="0"/>
            </a:br>
            <a:r>
              <a:rPr lang="en-IN" sz="6000" b="1" dirty="0"/>
              <a:t>Text Preprocessing</a:t>
            </a:r>
            <a:endParaRPr lang="en-US" sz="6000" b="1" dirty="0"/>
          </a:p>
        </p:txBody>
      </p:sp>
    </p:spTree>
    <p:extLst>
      <p:ext uri="{BB962C8B-B14F-4D97-AF65-F5344CB8AC3E}">
        <p14:creationId xmlns:p14="http://schemas.microsoft.com/office/powerpoint/2010/main" val="25898912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0000">
              <a:schemeClr val="accent1">
                <a:lumMod val="5000"/>
                <a:lumOff val="95000"/>
              </a:schemeClr>
            </a:gs>
            <a:gs pos="74000">
              <a:schemeClr val="accent1">
                <a:lumMod val="45000"/>
                <a:lumOff val="55000"/>
              </a:schemeClr>
            </a:gs>
            <a:gs pos="77000">
              <a:schemeClr val="accent1">
                <a:lumMod val="45000"/>
                <a:lumOff val="55000"/>
              </a:schemeClr>
            </a:gs>
            <a:gs pos="100000">
              <a:srgbClr val="F9D9A9">
                <a:alpha val="0"/>
                <a:lumMod val="0"/>
                <a:lumOff val="100000"/>
              </a:srgbClr>
            </a:gs>
            <a:gs pos="73000">
              <a:srgbClr val="FADCB1"/>
            </a:gs>
            <a:gs pos="7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D6FAC-621E-B95A-935F-A38BD7F8764A}"/>
              </a:ext>
            </a:extLst>
          </p:cNvPr>
          <p:cNvSpPr>
            <a:spLocks noGrp="1"/>
          </p:cNvSpPr>
          <p:nvPr>
            <p:ph idx="1"/>
          </p:nvPr>
        </p:nvSpPr>
        <p:spPr/>
        <p:txBody>
          <a:bodyPr/>
          <a:lstStyle/>
          <a:p>
            <a:pPr marL="0" indent="0">
              <a:buNone/>
            </a:pPr>
            <a:r>
              <a:rPr lang="en-US" dirty="0"/>
              <a:t>  </a:t>
            </a:r>
            <a:endParaRPr lang="en-IN" dirty="0"/>
          </a:p>
        </p:txBody>
      </p:sp>
      <p:sp>
        <p:nvSpPr>
          <p:cNvPr id="4" name="Title 1">
            <a:extLst>
              <a:ext uri="{FF2B5EF4-FFF2-40B4-BE49-F238E27FC236}">
                <a16:creationId xmlns:a16="http://schemas.microsoft.com/office/drawing/2014/main" id="{B11E6A3A-5BEE-3FE1-7E07-212F85CED507}"/>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t>Creating labels</a:t>
            </a:r>
            <a:endParaRPr lang="en-US" sz="5400" b="1" dirty="0"/>
          </a:p>
        </p:txBody>
      </p:sp>
      <p:pic>
        <p:nvPicPr>
          <p:cNvPr id="6" name="Picture 5">
            <a:extLst>
              <a:ext uri="{FF2B5EF4-FFF2-40B4-BE49-F238E27FC236}">
                <a16:creationId xmlns:a16="http://schemas.microsoft.com/office/drawing/2014/main" id="{DD624CB7-EE49-5460-9E6E-235F2EFA100D}"/>
              </a:ext>
            </a:extLst>
          </p:cNvPr>
          <p:cNvPicPr>
            <a:picLocks noChangeAspect="1"/>
          </p:cNvPicPr>
          <p:nvPr/>
        </p:nvPicPr>
        <p:blipFill rotWithShape="1">
          <a:blip r:embed="rId3">
            <a:extLst>
              <a:ext uri="{28A0092B-C50C-407E-A947-70E740481C1C}">
                <a14:useLocalDpi xmlns:a14="http://schemas.microsoft.com/office/drawing/2010/main" val="0"/>
              </a:ext>
            </a:extLst>
          </a:blip>
          <a:srcRect l="10499"/>
          <a:stretch/>
        </p:blipFill>
        <p:spPr>
          <a:xfrm>
            <a:off x="308811" y="2174541"/>
            <a:ext cx="7032068" cy="4002422"/>
          </a:xfrm>
          <a:prstGeom prst="rect">
            <a:avLst/>
          </a:prstGeom>
        </p:spPr>
      </p:pic>
      <p:sp>
        <p:nvSpPr>
          <p:cNvPr id="7" name="Rectangle 6">
            <a:extLst>
              <a:ext uri="{FF2B5EF4-FFF2-40B4-BE49-F238E27FC236}">
                <a16:creationId xmlns:a16="http://schemas.microsoft.com/office/drawing/2014/main" id="{3665BCAA-6151-3795-29DF-C7197AFD2618}"/>
              </a:ext>
            </a:extLst>
          </p:cNvPr>
          <p:cNvSpPr/>
          <p:nvPr/>
        </p:nvSpPr>
        <p:spPr>
          <a:xfrm>
            <a:off x="7870268" y="2342147"/>
            <a:ext cx="4012921" cy="38348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200" dirty="0">
                <a:solidFill>
                  <a:schemeClr val="tx1"/>
                </a:solidFill>
              </a:rPr>
              <a:t>This virtualization created for labels in order to understand, extract, and process resume data. Among four types of profiles – we have high React </a:t>
            </a:r>
            <a:r>
              <a:rPr lang="en-US" sz="2200" dirty="0" err="1">
                <a:solidFill>
                  <a:schemeClr val="tx1"/>
                </a:solidFill>
              </a:rPr>
              <a:t>js</a:t>
            </a:r>
            <a:r>
              <a:rPr lang="en-US" sz="2200" dirty="0">
                <a:solidFill>
                  <a:schemeClr val="tx1"/>
                </a:solidFill>
              </a:rPr>
              <a:t> developer resumes.</a:t>
            </a:r>
            <a:endParaRPr lang="en-IN" sz="2200" dirty="0">
              <a:solidFill>
                <a:schemeClr val="tx1"/>
              </a:solidFill>
            </a:endParaRPr>
          </a:p>
        </p:txBody>
      </p:sp>
    </p:spTree>
    <p:extLst>
      <p:ext uri="{BB962C8B-B14F-4D97-AF65-F5344CB8AC3E}">
        <p14:creationId xmlns:p14="http://schemas.microsoft.com/office/powerpoint/2010/main" val="3659169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247</TotalTime>
  <Words>608</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Helvetica Neue</vt:lpstr>
      <vt:lpstr>Rockwell</vt:lpstr>
      <vt:lpstr>Tw Cen MT</vt:lpstr>
      <vt:lpstr>Office Theme</vt:lpstr>
      <vt:lpstr>PowerPoint Presentation</vt:lpstr>
      <vt:lpstr>PowerPoint Presentation</vt:lpstr>
      <vt:lpstr>FLOW OF PROJECT</vt:lpstr>
      <vt:lpstr>DATA EXTRACTION AND PREPARATION     </vt:lpstr>
      <vt:lpstr>  Converting the raw data</vt:lpstr>
      <vt:lpstr>  Reading the data</vt:lpstr>
      <vt:lpstr>  Extracted Experience</vt:lpstr>
      <vt:lpstr>  Text Preprocessing</vt:lpstr>
      <vt:lpstr>Creating labels</vt:lpstr>
      <vt:lpstr> EXTRACTING SKILLS</vt:lpstr>
      <vt:lpstr>Extracting skills from React JS Resumes</vt:lpstr>
      <vt:lpstr>Extracting skills from SQL Developer Resumes </vt:lpstr>
      <vt:lpstr>Extracting skills from Workday Resumes </vt:lpstr>
      <vt:lpstr>Extracting skills from Peoplesoft Resumes </vt:lpstr>
      <vt:lpstr> Model Training and Evaluation   </vt:lpstr>
      <vt:lpstr>Model after TF-IDF    </vt:lpstr>
      <vt:lpstr>Random Forest </vt:lpstr>
      <vt:lpstr>DEPLOYMENT using streamlit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Aanantha Priya SM</dc:creator>
  <cp:lastModifiedBy>Aanantha Priya SM</cp:lastModifiedBy>
  <cp:revision>17</cp:revision>
  <dcterms:created xsi:type="dcterms:W3CDTF">2023-06-23T14:50:36Z</dcterms:created>
  <dcterms:modified xsi:type="dcterms:W3CDTF">2023-06-25T11:05:10Z</dcterms:modified>
</cp:coreProperties>
</file>