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83" r:id="rId2"/>
    <p:sldMasterId id="2147483713" r:id="rId3"/>
    <p:sldMasterId id="2147483740" r:id="rId4"/>
  </p:sldMasterIdLst>
  <p:notesMasterIdLst>
    <p:notesMasterId r:id="rId27"/>
  </p:notesMasterIdLst>
  <p:handoutMasterIdLst>
    <p:handoutMasterId r:id="rId28"/>
  </p:handoutMasterIdLst>
  <p:sldIdLst>
    <p:sldId id="526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FF9B13"/>
    <a:srgbClr val="84B819"/>
    <a:srgbClr val="33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576" autoAdjust="0"/>
  </p:normalViewPr>
  <p:slideViewPr>
    <p:cSldViewPr>
      <p:cViewPr varScale="1">
        <p:scale>
          <a:sx n="108" d="100"/>
          <a:sy n="108" d="100"/>
        </p:scale>
        <p:origin x="19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4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AFE497-C4FC-47FD-8802-75B18ED2E0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050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E06EEF-A813-4258-8D90-730451BC02C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392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1268413"/>
            <a:ext cx="8153400" cy="48275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56356" name="Rectangle 4"/>
          <p:cNvSpPr>
            <a:spLocks noChangeArrowheads="1"/>
          </p:cNvSpPr>
          <p:nvPr userDrawn="1"/>
        </p:nvSpPr>
        <p:spPr bwMode="auto">
          <a:xfrm>
            <a:off x="3635375" y="3778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Department of Biochemical and Chemical Engineering</a:t>
            </a:r>
          </a:p>
          <a:p>
            <a:pPr algn="r" eaLnBrk="0" hangingPunct="0"/>
            <a:r>
              <a:rPr lang="nl-NL" sz="1500">
                <a:latin typeface="Arial Narrow" pitchFamily="34" charset="0"/>
                <a:ea typeface="ヒラギノ角ゴ Pro W3" pitchFamily="96" charset="-128"/>
              </a:rPr>
              <a:t>Process Dynamics and Operations Group (DYN)</a:t>
            </a:r>
          </a:p>
        </p:txBody>
      </p:sp>
      <p:sp>
        <p:nvSpPr>
          <p:cNvPr id="356357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358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2540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6359" name="Picture 7" descr="Logo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075" y="6329363"/>
            <a:ext cx="1217613" cy="381000"/>
          </a:xfrm>
          <a:prstGeom prst="rect">
            <a:avLst/>
          </a:prstGeom>
          <a:noFill/>
        </p:spPr>
      </p:pic>
      <p:pic>
        <p:nvPicPr>
          <p:cNvPr id="356360" name="Picture 8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</p:spPr>
      </p:pic>
      <p:sp>
        <p:nvSpPr>
          <p:cNvPr id="356361" name="Rectangle 9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10001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2" name="Rectangle 10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63" name="Rectangle 11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6D6B9C-09A3-465A-8DC4-E5CFC515E2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9238" y="65088"/>
            <a:ext cx="2033587" cy="5959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6888" y="65088"/>
            <a:ext cx="5949950" cy="59594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B50E9-A7FA-4446-B6D3-1241092C17A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38675" y="134143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38675" y="375920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C622FA9B-AC1D-40BB-8D6F-EEEC4D92B0F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96888" y="1341438"/>
            <a:ext cx="3989387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96888" y="3759200"/>
            <a:ext cx="3989387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38675" y="134143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DFC1829C-96AC-4F0E-8221-30F1167F9B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70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971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2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175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51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353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16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4FBF6-B6D4-4A60-89A2-A8869DBF6FA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fld id="{38E889B3-F878-483D-ACF8-BCB1D7DBCD2A}" type="datetime1">
              <a:rPr lang="de-DE" sz="1400" smtClean="0"/>
              <a:t>08.05.2018</a:t>
            </a:fld>
            <a:endParaRPr lang="de-DE" sz="1400" dirty="0"/>
          </a:p>
          <a:p>
            <a:pPr algn="ctr"/>
            <a:r>
              <a:rPr lang="de-DE" sz="1400" dirty="0"/>
              <a:t>Week 1 </a:t>
            </a:r>
            <a:r>
              <a:rPr lang="de-DE" sz="1400" baseline="0" dirty="0"/>
              <a:t>PG</a:t>
            </a:r>
            <a:r>
              <a:rPr lang="de-DE" sz="1400" dirty="0"/>
              <a:t>SS18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910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823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270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74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489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4284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2225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134034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13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2012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4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B43F4F-0B41-4131-A46E-A1510AD2E2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182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9DAE4-6FBC-465A-B818-67E8198F695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B406F6-66AC-4339-B9F8-563064CB0A9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9310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4B80C9-3075-49F5-B3B5-CD775BA0425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3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602B-0FC1-4203-BC5C-68EFC0EFC6F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463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778B5-AEBB-4975-AF49-E50F38197455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5807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7C7860-F314-477E-98DF-9F00888A84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7218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DD9D95-89A2-4AFF-9994-8E3E3F2F2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91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D809EE-F083-4DCE-8573-3D99CA5E315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64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696FF-31B7-40D2-AC06-E3354FC945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62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1ED308-8E8C-49C5-AF20-19EC0CF46B2E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098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3A2DA-25B4-4C94-B12D-BCCFB5A9022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635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6888" y="134143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D1B366-F530-4A44-8C05-ACC7AE231DA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D55045-6C4E-483A-B89C-F85CBE94416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4800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2632075" y="390525"/>
            <a:ext cx="5162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Department of Biochemical and Chemical Engineering</a:t>
            </a:r>
          </a:p>
          <a:p>
            <a:pPr algn="r" eaLnBrk="0" hangingPunct="0">
              <a:defRPr/>
            </a:pPr>
            <a:r>
              <a:rPr lang="nl-NL" sz="1500">
                <a:solidFill>
                  <a:srgbClr val="000000"/>
                </a:solidFill>
                <a:latin typeface="Arial Narrow" pitchFamily="34" charset="0"/>
              </a:rPr>
              <a:t>Process Dynamics and Operations Group (DYN)</a:t>
            </a:r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214313" y="1052513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30188" y="6092825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5" name="Picture 7" descr="tud_logo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371475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44488" y="1125538"/>
            <a:ext cx="8424862" cy="4895850"/>
          </a:xfrm>
          <a:prstGeom prst="rect">
            <a:avLst/>
          </a:prstGeom>
          <a:gradFill rotWithShape="1">
            <a:gsLst>
              <a:gs pos="0">
                <a:srgbClr val="DDDDDD">
                  <a:alpha val="20000"/>
                </a:srgbClr>
              </a:gs>
              <a:gs pos="100000">
                <a:srgbClr val="DDDDDD">
                  <a:gamma/>
                  <a:shade val="46275"/>
                  <a:invGamma/>
                  <a:alpha val="1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 userDrawn="1"/>
        </p:nvSpPr>
        <p:spPr bwMode="auto">
          <a:xfrm>
            <a:off x="9036050" y="12795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9036050" y="3556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8649" name="Picture 11" descr="LogoNeu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2538" y="6135688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7502525" y="64547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graphicFrame>
        <p:nvGraphicFramePr>
          <p:cNvPr id="368651" name="Object 13"/>
          <p:cNvGraphicFramePr>
            <a:graphicFrameLocks noChangeAspect="1"/>
          </p:cNvGraphicFramePr>
          <p:nvPr/>
        </p:nvGraphicFramePr>
        <p:xfrm>
          <a:off x="7920038" y="358775"/>
          <a:ext cx="863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33" name="Bild" r:id="rId5" imgW="0" imgH="0" progId="StaticMetafile">
                  <p:embed/>
                </p:oleObj>
              </mc:Choice>
              <mc:Fallback>
                <p:oleObj name="Bild" r:id="rId5" imgW="0" imgH="0" progId="StaticMetafil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358775"/>
                        <a:ext cx="8636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843213" y="6237288"/>
            <a:ext cx="3457575" cy="431800"/>
          </a:xfrm>
        </p:spPr>
        <p:txBody>
          <a:bodyPr rIns="91440"/>
          <a:lstStyle>
            <a:lvl1pPr algn="ctr">
              <a:defRPr smtClean="0">
                <a:latin typeface="Times New Roman" pitchFamily="18" charset="0"/>
                <a:ea typeface="+mn-ea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‹Nr.›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4509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8587925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470741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5943444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7128403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84534469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499143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70366644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678749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6A15A-2298-412D-A261-EBA464ACE60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50059427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92888" y="65088"/>
            <a:ext cx="2039937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9900" y="65088"/>
            <a:ext cx="5970588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75864987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69900" y="1233488"/>
            <a:ext cx="3989388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85951766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el, zwei Inhalt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1650" y="65088"/>
            <a:ext cx="8131175" cy="7921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69900" y="1233488"/>
            <a:ext cx="3989388" cy="22653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9900" y="3651250"/>
            <a:ext cx="3989388" cy="22653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1688" y="1233488"/>
            <a:ext cx="3989387" cy="46831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6053138" y="6273800"/>
            <a:ext cx="114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80842920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29" descr="IMG_0436"/>
          <p:cNvPicPr>
            <a:picLocks noChangeAspect="1" noChangeArrowheads="1"/>
          </p:cNvPicPr>
          <p:nvPr/>
        </p:nvPicPr>
        <p:blipFill>
          <a:blip r:embed="rId2" cstate="print"/>
          <a:srcRect l="29036" t="27394" r="22707" b="46948"/>
          <a:stretch>
            <a:fillRect/>
          </a:stretch>
        </p:blipFill>
        <p:spPr bwMode="auto">
          <a:xfrm>
            <a:off x="0" y="2708275"/>
            <a:ext cx="9144000" cy="3240088"/>
          </a:xfrm>
          <a:prstGeom prst="rect">
            <a:avLst/>
          </a:prstGeom>
          <a:noFill/>
        </p:spPr>
      </p:pic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2709863"/>
            <a:ext cx="2519363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6624638" y="2709863"/>
            <a:ext cx="2519362" cy="3238500"/>
          </a:xfrm>
          <a:prstGeom prst="rect">
            <a:avLst/>
          </a:prstGeom>
          <a:solidFill>
            <a:srgbClr val="DDDDDD">
              <a:alpha val="6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50825" y="1125538"/>
            <a:ext cx="861853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0825" y="2205038"/>
            <a:ext cx="861853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03313"/>
            <a:ext cx="8642350" cy="1049337"/>
          </a:xfrm>
          <a:ln w="9525"/>
        </p:spPr>
        <p:txBody>
          <a:bodyPr/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5147" name="Picture 27" descr="tud_logo_rgb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474"/>
          <a:stretch>
            <a:fillRect/>
          </a:stretch>
        </p:blipFill>
        <p:spPr bwMode="auto">
          <a:xfrm>
            <a:off x="365125" y="263525"/>
            <a:ext cx="738188" cy="519113"/>
          </a:xfrm>
          <a:prstGeom prst="rect">
            <a:avLst/>
          </a:prstGeom>
          <a:noFill/>
        </p:spPr>
      </p:pic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108075" y="341313"/>
            <a:ext cx="31210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technische universität</a:t>
            </a:r>
          </a:p>
          <a:p>
            <a:pPr>
              <a:lnSpc>
                <a:spcPct val="90000"/>
              </a:lnSpc>
            </a:pPr>
            <a:r>
              <a:rPr lang="de-DE" sz="1600">
                <a:solidFill>
                  <a:srgbClr val="000000"/>
                </a:solidFill>
                <a:latin typeface="Akkurat Light Office" pitchFamily="50" charset="0"/>
              </a:rPr>
              <a:t>dortmund</a:t>
            </a:r>
          </a:p>
        </p:txBody>
      </p:sp>
      <p:sp>
        <p:nvSpPr>
          <p:cNvPr id="5156" name="Rectangle 36"/>
          <p:cNvSpPr>
            <a:spLocks noChangeArrowheads="1"/>
          </p:cNvSpPr>
          <p:nvPr userDrawn="1"/>
        </p:nvSpPr>
        <p:spPr bwMode="auto">
          <a:xfrm>
            <a:off x="6548438" y="333375"/>
            <a:ext cx="2273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Fakultät Bio- und</a:t>
            </a:r>
          </a:p>
          <a:p>
            <a:pPr eaLnBrk="0" hangingPunct="0"/>
            <a:r>
              <a:rPr lang="nl-NL" sz="1500">
                <a:solidFill>
                  <a:srgbClr val="000000"/>
                </a:solidFill>
                <a:latin typeface="Akkurat Light Office" pitchFamily="50" charset="0"/>
              </a:rPr>
              <a:t>Chemieingenieurwesen</a:t>
            </a:r>
          </a:p>
        </p:txBody>
      </p:sp>
      <p:pic>
        <p:nvPicPr>
          <p:cNvPr id="5157" name="Picture 37" descr="bci_logo_rgb_neu_03_30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013" y="295275"/>
            <a:ext cx="852487" cy="511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33249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7DE47-2155-4DB6-A5BE-90CB4FDDCDA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/>
              <a:t>05.10.2017</a:t>
            </a:r>
          </a:p>
          <a:p>
            <a:pPr algn="ctr"/>
            <a:r>
              <a:rPr lang="de-DE" sz="1400" dirty="0"/>
              <a:t>PG SS18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98E41-6D78-40CF-A040-F391F707D8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3203848" y="6237312"/>
            <a:ext cx="2657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/>
              <a:t>05.10.2017</a:t>
            </a:r>
          </a:p>
          <a:p>
            <a:pPr algn="ctr"/>
            <a:r>
              <a:rPr lang="de-DE" sz="1400" dirty="0"/>
              <a:t>PG </a:t>
            </a:r>
            <a:r>
              <a:rPr lang="de-DE" sz="1400" dirty="0" err="1"/>
              <a:t>pitch</a:t>
            </a:r>
            <a:r>
              <a:rPr lang="de-DE" sz="1400" baseline="0" dirty="0"/>
              <a:t> SS18</a:t>
            </a:r>
            <a:endParaRPr lang="de-DE" sz="1400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B2013-4B8A-4C84-8F39-86F087A772A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8C84C7-C334-47AA-9AA3-CE3A26227E0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888" y="134143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29263" y="628967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fld id="{02407EDF-419E-4903-9517-B33BC032365E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355335" name="Picture 7" descr="LogoNe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80313" y="6173788"/>
            <a:ext cx="1217612" cy="381000"/>
          </a:xfrm>
          <a:prstGeom prst="rect">
            <a:avLst/>
          </a:prstGeom>
          <a:noFill/>
        </p:spPr>
      </p:pic>
      <p:sp>
        <p:nvSpPr>
          <p:cNvPr id="355336" name="Line 8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7" name="Line 9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5338" name="Rectangle 10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9" name="Rectangle 11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55340" name="Picture 12" descr="tud_logo_rgb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3213" y="6254750"/>
            <a:ext cx="2879725" cy="463550"/>
          </a:xfrm>
          <a:prstGeom prst="rect">
            <a:avLst/>
          </a:prstGeom>
          <a:noFill/>
        </p:spPr>
      </p:pic>
      <p:sp>
        <p:nvSpPr>
          <p:cNvPr id="355341" name="Text Box 13"/>
          <p:cNvSpPr txBox="1">
            <a:spLocks noChangeArrowheads="1"/>
          </p:cNvSpPr>
          <p:nvPr userDrawn="1"/>
        </p:nvSpPr>
        <p:spPr bwMode="auto">
          <a:xfrm>
            <a:off x="7488238" y="6492875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  <a:ea typeface="ヒラギノ角ゴ Pro W3" pitchFamily="96" charset="-128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amics</a:t>
            </a:r>
          </a:p>
          <a:p>
            <a:pPr eaLnBrk="0" hangingPunct="0">
              <a:lnSpc>
                <a:spcPct val="90000"/>
              </a:lnSpc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  <a:ea typeface="ヒラギノ角ゴ Pro W3" pitchFamily="96" charset="-128"/>
              </a:rPr>
              <a:t>and Operations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ransition spd="med"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2012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7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2015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42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ransition/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65088"/>
            <a:ext cx="81311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33488"/>
            <a:ext cx="8131175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53138" y="6273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‹Nr.›</a:t>
            </a:r>
          </a:p>
        </p:txBody>
      </p:sp>
      <p:sp>
        <p:nvSpPr>
          <p:cNvPr id="3077" name="Rectangle 5"/>
          <p:cNvSpPr>
            <a:spLocks noChangeArrowheads="1"/>
          </p:cNvSpPr>
          <p:nvPr userDrawn="1"/>
        </p:nvSpPr>
        <p:spPr bwMode="auto">
          <a:xfrm>
            <a:off x="3055938" y="6270625"/>
            <a:ext cx="36036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de-DE" sz="1200" dirty="0">
                <a:solidFill>
                  <a:srgbClr val="000000"/>
                </a:solidFill>
                <a:latin typeface="Arial" charset="0"/>
              </a:rPr>
              <a:t>DYN 2016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230188" y="6140450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230188" y="795338"/>
            <a:ext cx="867568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4" name="Picture 8" descr="tud_logo_rgb"/>
          <p:cNvPicPr>
            <a:picLocks noChangeAspect="1" noChangeArrowheads="1"/>
          </p:cNvPicPr>
          <p:nvPr userDrawn="1"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425450" y="6257925"/>
            <a:ext cx="25844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9036050" y="1165225"/>
            <a:ext cx="114300" cy="2611438"/>
          </a:xfrm>
          <a:prstGeom prst="rect">
            <a:avLst/>
          </a:prstGeom>
          <a:solidFill>
            <a:srgbClr val="FF7313">
              <a:alpha val="8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9036050" y="3429000"/>
            <a:ext cx="107950" cy="2305050"/>
          </a:xfrm>
          <a:prstGeom prst="rect">
            <a:avLst/>
          </a:prstGeom>
          <a:solidFill>
            <a:srgbClr val="CBCB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67627" name="Picture 11" descr="LogoNeu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6188" y="6165850"/>
            <a:ext cx="1319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7516813" y="6489700"/>
            <a:ext cx="11271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Process </a:t>
            </a:r>
            <a:r>
              <a:rPr lang="de-DE" sz="1100">
                <a:solidFill>
                  <a:srgbClr val="FF9B13"/>
                </a:solidFill>
                <a:latin typeface="Arial Narrow" pitchFamily="34" charset="0"/>
              </a:rPr>
              <a:t>Dyn</a:t>
            </a: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amics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DE" sz="1100">
                <a:solidFill>
                  <a:srgbClr val="4F5150"/>
                </a:solidFill>
                <a:latin typeface="Arial Narrow" pitchFamily="34" charset="0"/>
              </a:rPr>
              <a:t>and Operations</a:t>
            </a:r>
          </a:p>
        </p:txBody>
      </p:sp>
      <p:pic>
        <p:nvPicPr>
          <p:cNvPr id="367629" name="Picture 13" descr="tud_logo_rgb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54000" y="6229350"/>
            <a:ext cx="28797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73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ransition/>
  <p:hf sldNum="0" hd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Arial Narrow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Arial Narrow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Arial Narrow" pitchFamily="34" charset="0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203848" y="6237312"/>
            <a:ext cx="2657475" cy="257175"/>
          </a:xfrm>
        </p:spPr>
        <p:txBody>
          <a:bodyPr/>
          <a:lstStyle/>
          <a:p>
            <a:pPr algn="ctr"/>
            <a:fld id="{BF3D2351-FEA2-4F7A-BF5D-A8BF2E53D066}" type="datetime1">
              <a:rPr lang="de-DE" sz="1400" smtClean="0"/>
              <a:t>08.05.2018</a:t>
            </a:fld>
            <a:endParaRPr lang="de-DE" sz="1400" dirty="0"/>
          </a:p>
          <a:p>
            <a:pPr algn="ctr"/>
            <a:r>
              <a:rPr lang="de-DE" sz="1400" dirty="0"/>
              <a:t>Week 8 PGSS18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2636912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Project group SS18</a:t>
            </a:r>
          </a:p>
          <a:p>
            <a:pPr algn="ctr"/>
            <a:r>
              <a:rPr lang="en-US" sz="2200" b="1" dirty="0">
                <a:solidFill>
                  <a:srgbClr val="FF9B13"/>
                </a:solidFill>
                <a:latin typeface="+mj-lt"/>
              </a:rPr>
              <a:t>Development of local positioning system for a pipe-less plant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0680"/>
            <a:ext cx="480053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0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48FD3-D03F-4E54-BB05-67995C9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Emulator no. 1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563A645-E440-49C1-B213-3B75BFDBD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" y="692696"/>
            <a:ext cx="3648405" cy="273630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FD9A6-468B-4152-AF36-74A0A09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B070AD0-FF08-4E3B-8596-5B4B94D35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92696"/>
            <a:ext cx="3648405" cy="273630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EC8C60F-3A0C-456F-81E4-E0DADC2A5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" y="3429000"/>
            <a:ext cx="3456000" cy="2592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3842D48-A759-424A-87F0-1A78C2557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3" t="27146" r="70376" b="26633"/>
          <a:stretch/>
        </p:blipFill>
        <p:spPr>
          <a:xfrm>
            <a:off x="5730694" y="3328222"/>
            <a:ext cx="2952328" cy="281438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A952D94-B2A0-4053-9075-48BD4DC4E668}"/>
              </a:ext>
            </a:extLst>
          </p:cNvPr>
          <p:cNvSpPr txBox="1"/>
          <p:nvPr/>
        </p:nvSpPr>
        <p:spPr>
          <a:xfrm>
            <a:off x="4287659" y="3717925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330E43B-8566-4313-92C9-B1C17CB22182}"/>
              </a:ext>
            </a:extLst>
          </p:cNvPr>
          <p:cNvSpPr/>
          <p:nvPr/>
        </p:nvSpPr>
        <p:spPr>
          <a:xfrm>
            <a:off x="5588737" y="5445224"/>
            <a:ext cx="3094503" cy="21602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652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ADE2A08-27D1-4978-B0A1-90D2296F3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91200"/>
            <a:ext cx="3648000" cy="2736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548FD3-D03F-4E54-BB05-67995C9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Emulator no.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FD9A6-468B-4152-AF36-74A0A09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48B9F0-31CC-44A0-A19A-9B43A046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3430800"/>
            <a:ext cx="3456000" cy="259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374CFB-F4F5-4D87-9552-281148615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3" r="72084" b="26197"/>
          <a:stretch/>
        </p:blipFill>
        <p:spPr>
          <a:xfrm>
            <a:off x="4788024" y="1700616"/>
            <a:ext cx="3455999" cy="42895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FE4CB0E-8B64-43A3-BE77-A911CF3A308D}"/>
              </a:ext>
            </a:extLst>
          </p:cNvPr>
          <p:cNvSpPr txBox="1"/>
          <p:nvPr/>
        </p:nvSpPr>
        <p:spPr>
          <a:xfrm>
            <a:off x="4567237" y="1017323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</a:p>
        </p:txBody>
      </p:sp>
    </p:spTree>
    <p:extLst>
      <p:ext uri="{BB962C8B-B14F-4D97-AF65-F5344CB8AC3E}">
        <p14:creationId xmlns:p14="http://schemas.microsoft.com/office/powerpoint/2010/main" val="24249815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15B545-F67E-4398-AB85-5AC8E08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area </a:t>
            </a:r>
          </a:p>
          <a:p>
            <a:r>
              <a:rPr lang="en-GB" dirty="0"/>
              <a:t>2,3 m x 2,3 m</a:t>
            </a:r>
          </a:p>
          <a:p>
            <a:endParaRPr lang="en-GB" dirty="0"/>
          </a:p>
          <a:p>
            <a:r>
              <a:rPr lang="en-GB" dirty="0"/>
              <a:t>Additional space</a:t>
            </a:r>
          </a:p>
          <a:p>
            <a:r>
              <a:rPr lang="en-GB" dirty="0"/>
              <a:t>1,6 m x 1,1 m</a:t>
            </a:r>
          </a:p>
          <a:p>
            <a:endParaRPr lang="en-GB" dirty="0"/>
          </a:p>
          <a:p>
            <a:r>
              <a:rPr lang="en-GB" dirty="0"/>
              <a:t>Around 7 m²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548FD3-D03F-4E54-BB05-67995C9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CAD model of the map + drawing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FD9A6-468B-4152-AF36-74A0A09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2D3192-A8EF-42D6-9C4C-7DB6C473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4317" r="19288" b="29945"/>
          <a:stretch/>
        </p:blipFill>
        <p:spPr>
          <a:xfrm>
            <a:off x="3364459" y="1076326"/>
            <a:ext cx="5472608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43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203848" y="6237312"/>
            <a:ext cx="2657475" cy="257175"/>
          </a:xfrm>
        </p:spPr>
        <p:txBody>
          <a:bodyPr/>
          <a:lstStyle/>
          <a:p>
            <a:pPr algn="ctr"/>
            <a:fld id="{BF3D2351-FEA2-4F7A-BF5D-A8BF2E53D066}" type="datetime1">
              <a:rPr lang="de-DE" sz="1400" smtClean="0"/>
              <a:t>08.05.2018</a:t>
            </a:fld>
            <a:endParaRPr lang="de-DE" sz="1400" dirty="0"/>
          </a:p>
          <a:p>
            <a:pPr algn="ctr"/>
            <a:r>
              <a:rPr lang="de-DE" sz="1400" dirty="0" err="1"/>
              <a:t>Week</a:t>
            </a:r>
            <a:r>
              <a:rPr lang="de-DE" sz="1400" dirty="0"/>
              <a:t> 4 PGSS18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2636912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Project group SS18</a:t>
            </a:r>
          </a:p>
          <a:p>
            <a:pPr algn="ctr"/>
            <a:r>
              <a:rPr lang="en-US" sz="2200" b="1" dirty="0">
                <a:solidFill>
                  <a:srgbClr val="FF9B13"/>
                </a:solidFill>
                <a:latin typeface="+mj-lt"/>
              </a:rPr>
              <a:t>Development of local positioning system for a pipe-less plant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0680"/>
            <a:ext cx="480053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23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4B4-D123-AB48-A4FF-1C3D8A3A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379A-2F59-094B-A65E-3A4084CF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diameter= 33 cm</a:t>
            </a:r>
          </a:p>
          <a:p>
            <a:r>
              <a:rPr lang="en-US" dirty="0"/>
              <a:t>Tag range= 10.5 cm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Scenarios</a:t>
            </a:r>
          </a:p>
          <a:p>
            <a:pPr lvl="1"/>
            <a:r>
              <a:rPr lang="en-US" dirty="0"/>
              <a:t>Robot Initialization (Position &amp; Orientation)</a:t>
            </a:r>
          </a:p>
          <a:p>
            <a:pPr lvl="1"/>
            <a:r>
              <a:rPr lang="en-US" dirty="0"/>
              <a:t>Blind Spots</a:t>
            </a:r>
          </a:p>
          <a:p>
            <a:pPr lvl="1"/>
            <a:r>
              <a:rPr lang="en-US" dirty="0"/>
              <a:t>Robot Lost</a:t>
            </a:r>
          </a:p>
          <a:p>
            <a:pPr lvl="1"/>
            <a:r>
              <a:rPr lang="en-US" dirty="0"/>
              <a:t>Conclusion Scenarios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F493-C41E-B545-8101-A9609E8C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E016AC-5D98-3A4A-B1D7-827AAC7E7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4332" y="2348880"/>
          <a:ext cx="7062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264674034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1322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468762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394021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74433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20997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93759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51337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9372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Radius in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9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30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830D16-0BC0-6949-8F98-77B3D10BC1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Tags Layout (1)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830D16-0BC0-6949-8F98-77B3D10BC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7CBE-AAC5-9745-8F21-4689E4D7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137F4-313C-5444-8627-393EA8AC7D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4" t="4353" r="28433" b="4568"/>
          <a:stretch/>
        </p:blipFill>
        <p:spPr>
          <a:xfrm>
            <a:off x="3445297" y="980728"/>
            <a:ext cx="5184576" cy="5098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FF443D1-144F-DD4F-B00B-8BDA52253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88249"/>
                <a:ext cx="3193777" cy="4683125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/>
                  <a:t>: Tag reading Radius 10.5 cm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  <a:r>
                  <a:rPr lang="en-US" sz="2000" dirty="0"/>
                  <a:t>: Tags</a:t>
                </a:r>
              </a:p>
              <a:p>
                <a:r>
                  <a:rPr lang="en-US" sz="2000" dirty="0"/>
                  <a:t>Black: Robot</a:t>
                </a:r>
              </a:p>
              <a:p>
                <a:r>
                  <a:rPr lang="en-US" sz="20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000" dirty="0"/>
                  <a:t>: Reader with distance 10 cm from robot center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RSSI= 0 tag1 &amp; 0 tag2</a:t>
                </a:r>
              </a:p>
              <a:p>
                <a:r>
                  <a:rPr lang="en-US" sz="2000" dirty="0"/>
                  <a:t>Tags are 20 cm far from each other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= 25 Tags</a:t>
                </a:r>
              </a:p>
              <a:p>
                <a:r>
                  <a:rPr lang="en-US" sz="2000" dirty="0"/>
                  <a:t>Risk of: 0.5 cm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FF443D1-144F-DD4F-B00B-8BDA52253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88249"/>
                <a:ext cx="3193777" cy="4683125"/>
              </a:xfrm>
              <a:blipFill>
                <a:blip r:embed="rId4"/>
                <a:stretch>
                  <a:fillRect l="-1587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008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830D16-0BC0-6949-8F98-77B3D10BC1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Tags Layout (2)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830D16-0BC0-6949-8F98-77B3D10BC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7CBE-AAC5-9745-8F21-4689E4D7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FF443D1-144F-DD4F-B00B-8BDA52253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410" y="1159419"/>
                <a:ext cx="3193777" cy="1909541"/>
              </a:xfrm>
            </p:spPr>
            <p:txBody>
              <a:bodyPr/>
              <a:lstStyle/>
              <a:p>
                <a:r>
                  <a:rPr lang="en-US" sz="2000" dirty="0"/>
                  <a:t>RSSI= 0 tag1 &amp; 6 tag2</a:t>
                </a:r>
              </a:p>
              <a:p>
                <a:r>
                  <a:rPr lang="en-US" sz="2000" dirty="0"/>
                  <a:t>Tags are 15 cm far from each other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= 45 Tags</a:t>
                </a:r>
              </a:p>
              <a:p>
                <a:r>
                  <a:rPr lang="en-US" sz="2000" dirty="0"/>
                  <a:t>Risk of: no blind spots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FF443D1-144F-DD4F-B00B-8BDA52253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10" y="1159419"/>
                <a:ext cx="3193777" cy="1909541"/>
              </a:xfrm>
              <a:blipFill>
                <a:blip r:embed="rId3"/>
                <a:stretch>
                  <a:fillRect l="-1587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DBC8FFF-CA0C-9F43-B329-84C0224CA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3748" r="25588" b="3748"/>
          <a:stretch/>
        </p:blipFill>
        <p:spPr>
          <a:xfrm>
            <a:off x="3635896" y="980728"/>
            <a:ext cx="5127413" cy="5040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10A85-9664-504F-B617-7BD9B9D7A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4" y="3246204"/>
            <a:ext cx="2625268" cy="27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58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F1EF-5F28-D448-9108-F5C2395F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D83E-3DED-F741-80BC-2F06D761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Blind Spot: use the encoder to calculate the distance</a:t>
            </a:r>
          </a:p>
          <a:p>
            <a:r>
              <a:rPr lang="en-US" dirty="0"/>
              <a:t>Robot Lost.</a:t>
            </a:r>
          </a:p>
          <a:p>
            <a:pPr lvl="1"/>
            <a:r>
              <a:rPr lang="en-US" dirty="0"/>
              <a:t>Move a distance not more than 20 cm to identify the nearest Tag, if tag not found Halt the robot, and reset the encoder once tag detected.</a:t>
            </a:r>
          </a:p>
          <a:p>
            <a:r>
              <a:rPr lang="en-US" dirty="0"/>
              <a:t>Initiating</a:t>
            </a:r>
          </a:p>
          <a:p>
            <a:pPr lvl="1"/>
            <a:r>
              <a:rPr lang="en-US" dirty="0"/>
              <a:t>Use a tag as Station</a:t>
            </a:r>
          </a:p>
          <a:p>
            <a:pPr lvl="2"/>
            <a:r>
              <a:rPr lang="en-US" dirty="0"/>
              <a:t>Center of the Robot should start and end standing at middle of Tag</a:t>
            </a:r>
          </a:p>
          <a:p>
            <a:pPr lvl="1"/>
            <a:r>
              <a:rPr lang="en-US" dirty="0"/>
              <a:t>Rotate around it self to approx. initial the orientation</a:t>
            </a:r>
          </a:p>
          <a:p>
            <a:pPr lvl="1"/>
            <a:r>
              <a:rPr lang="en-US" dirty="0"/>
              <a:t>Calculate the actual angle once the robot moves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BE7C-0C09-544F-AA77-65E85133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354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203848" y="6237312"/>
            <a:ext cx="2657475" cy="257175"/>
          </a:xfrm>
        </p:spPr>
        <p:txBody>
          <a:bodyPr/>
          <a:lstStyle/>
          <a:p>
            <a:pPr algn="ctr"/>
            <a:r>
              <a:rPr lang="de-DE" sz="1400" dirty="0"/>
              <a:t>07.05.2018</a:t>
            </a:r>
          </a:p>
          <a:p>
            <a:pPr algn="ctr"/>
            <a:r>
              <a:rPr lang="de-DE" sz="1400" dirty="0"/>
              <a:t>PGSS18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2636912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Project group SS18</a:t>
            </a:r>
          </a:p>
          <a:p>
            <a:pPr algn="ctr"/>
            <a:r>
              <a:rPr lang="en-US" sz="2200" b="1" dirty="0">
                <a:solidFill>
                  <a:srgbClr val="FF9B13"/>
                </a:solidFill>
                <a:latin typeface="+mj-lt"/>
              </a:rPr>
              <a:t>Development of local positioning system for a pipe-less plant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0680"/>
            <a:ext cx="480053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91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last week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0294" y="980728"/>
            <a:ext cx="8131175" cy="4683125"/>
          </a:xfrm>
        </p:spPr>
        <p:txBody>
          <a:bodyPr/>
          <a:lstStyle/>
          <a:p>
            <a:r>
              <a:rPr lang="en-US" dirty="0"/>
              <a:t>Check the </a:t>
            </a:r>
            <a:r>
              <a:rPr lang="en-US" dirty="0" err="1"/>
              <a:t>LiveStream</a:t>
            </a:r>
            <a:endParaRPr lang="en-US" dirty="0"/>
          </a:p>
          <a:p>
            <a:r>
              <a:rPr lang="en-US" dirty="0"/>
              <a:t>Create Log file for camera module</a:t>
            </a:r>
          </a:p>
        </p:txBody>
      </p:sp>
    </p:spTree>
    <p:extLst>
      <p:ext uri="{BB962C8B-B14F-4D97-AF65-F5344CB8AC3E}">
        <p14:creationId xmlns:p14="http://schemas.microsoft.com/office/powerpoint/2010/main" val="1418816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last week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0294" y="980728"/>
            <a:ext cx="8131175" cy="4683125"/>
          </a:xfrm>
        </p:spPr>
        <p:txBody>
          <a:bodyPr/>
          <a:lstStyle/>
          <a:p>
            <a:r>
              <a:rPr lang="en-US" dirty="0"/>
              <a:t>RFID Tag ID</a:t>
            </a:r>
          </a:p>
          <a:p>
            <a:r>
              <a:rPr lang="en-US" dirty="0"/>
              <a:t>Creating a pseudo RFID Tag in the software</a:t>
            </a:r>
          </a:p>
          <a:p>
            <a:r>
              <a:rPr lang="en-US" dirty="0"/>
              <a:t>Sending data µController &lt;&gt; Computer</a:t>
            </a:r>
          </a:p>
          <a:p>
            <a:r>
              <a:rPr lang="de-DE" dirty="0"/>
              <a:t>RFID</a:t>
            </a:r>
          </a:p>
          <a:p>
            <a:pPr lvl="1"/>
            <a:r>
              <a:rPr lang="en-GB" dirty="0"/>
              <a:t>Order components</a:t>
            </a:r>
          </a:p>
          <a:p>
            <a:pPr lvl="1"/>
            <a:r>
              <a:rPr lang="en-GB" dirty="0"/>
              <a:t>Emulator no. 1</a:t>
            </a:r>
          </a:p>
          <a:p>
            <a:pPr lvl="1"/>
            <a:r>
              <a:rPr lang="en-GB" dirty="0"/>
              <a:t>Emulator no. 2</a:t>
            </a:r>
          </a:p>
          <a:p>
            <a:r>
              <a:rPr lang="en-US" dirty="0"/>
              <a:t>Robot Scenarios </a:t>
            </a:r>
          </a:p>
          <a:p>
            <a:r>
              <a:rPr lang="en-US" dirty="0"/>
              <a:t>Check the </a:t>
            </a:r>
            <a:r>
              <a:rPr lang="en-US" dirty="0" err="1"/>
              <a:t>LiveStream</a:t>
            </a:r>
            <a:endParaRPr lang="en-US" dirty="0"/>
          </a:p>
          <a:p>
            <a:r>
              <a:rPr lang="en-US" dirty="0"/>
              <a:t>Create Log file for camera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973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Arslan’s suggestions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1A38AF-AF2F-B443-B3F4-66F57C65D7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131175" cy="4683125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POSITION UPDATE IN GUI</a:t>
            </a:r>
          </a:p>
          <a:p>
            <a:r>
              <a:rPr lang="de-DE" dirty="0"/>
              <a:t>Reading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consumed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(</a:t>
            </a:r>
            <a:r>
              <a:rPr lang="de-DE" dirty="0" err="1"/>
              <a:t>around</a:t>
            </a:r>
            <a:r>
              <a:rPr lang="de-DE" dirty="0"/>
              <a:t> 100 </a:t>
            </a:r>
            <a:r>
              <a:rPr lang="de-DE" dirty="0" err="1"/>
              <a:t>ms</a:t>
            </a:r>
            <a:r>
              <a:rPr lang="de-DE" dirty="0"/>
              <a:t>). </a:t>
            </a:r>
          </a:p>
          <a:p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in GUI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delays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b="1" dirty="0">
                <a:latin typeface="+mj-lt"/>
              </a:rPr>
              <a:t>LIVE STREAM</a:t>
            </a:r>
          </a:p>
          <a:p>
            <a:r>
              <a:rPr lang="de-DE" dirty="0"/>
              <a:t>Live Stream not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USB 2.0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live </a:t>
            </a:r>
            <a:r>
              <a:rPr lang="de-DE" dirty="0" err="1"/>
              <a:t>stream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  <a:p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in GUI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delays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89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20AA-2B73-F449-B6EC-3F21DFDB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Tracking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A073-507A-DE42-AAF4-D2355B59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2ED709-3B50-4D42-ADE7-CEB833C8F4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0294" y="980728"/>
            <a:ext cx="8131175" cy="4683125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was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but </a:t>
            </a:r>
            <a:r>
              <a:rPr lang="de-DE" dirty="0" err="1"/>
              <a:t>without</a:t>
            </a:r>
            <a:r>
              <a:rPr lang="de-DE" dirty="0"/>
              <a:t> time </a:t>
            </a:r>
            <a:r>
              <a:rPr lang="de-DE" dirty="0" err="1"/>
              <a:t>stamps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plotted</a:t>
            </a:r>
            <a:r>
              <a:rPr lang="de-DE" dirty="0"/>
              <a:t> in </a:t>
            </a:r>
            <a:r>
              <a:rPr lang="de-DE" dirty="0" err="1"/>
              <a:t>matlab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3474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20AA-2B73-F449-B6EC-3F21DFDB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A073-507A-DE42-AAF4-D2355B59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2ED709-3B50-4D42-ADE7-CEB833C8F4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536" y="980728"/>
            <a:ext cx="8131175" cy="4683125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latin typeface="+mj-lt"/>
              </a:rPr>
              <a:t>New code- UPDATES</a:t>
            </a:r>
          </a:p>
          <a:p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PUTTY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Further </a:t>
            </a:r>
            <a:r>
              <a:rPr lang="de-DE" b="1" dirty="0" err="1"/>
              <a:t>step</a:t>
            </a:r>
            <a:endParaRPr lang="de-DE" b="1" dirty="0"/>
          </a:p>
          <a:p>
            <a:r>
              <a:rPr lang="de-DE" dirty="0"/>
              <a:t>Work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5804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Tag 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0294" y="980728"/>
            <a:ext cx="8131175" cy="4683125"/>
          </a:xfrm>
        </p:spPr>
        <p:txBody>
          <a:bodyPr/>
          <a:lstStyle/>
          <a:p>
            <a:r>
              <a:rPr lang="en-US" dirty="0"/>
              <a:t>64 Bit Binary ID</a:t>
            </a:r>
          </a:p>
          <a:p>
            <a:r>
              <a:rPr lang="en-US" dirty="0"/>
              <a:t>101010101010100011101010100100101101010101…</a:t>
            </a:r>
          </a:p>
        </p:txBody>
      </p:sp>
    </p:spTree>
    <p:extLst>
      <p:ext uri="{BB962C8B-B14F-4D97-AF65-F5344CB8AC3E}">
        <p14:creationId xmlns:p14="http://schemas.microsoft.com/office/powerpoint/2010/main" val="33932604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RFID Tag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865652"/>
            <a:ext cx="2592288" cy="2347324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SensorData</a:t>
            </a:r>
            <a:r>
              <a:rPr lang="de-DE" dirty="0"/>
              <a:t> not </a:t>
            </a:r>
            <a:r>
              <a:rPr lang="de-DE" dirty="0" err="1"/>
              <a:t>possible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Protocoll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iRobot</a:t>
            </a:r>
            <a:endParaRPr lang="de-DE" dirty="0"/>
          </a:p>
          <a:p>
            <a:pPr lvl="1"/>
            <a:r>
              <a:rPr lang="de-DE" dirty="0"/>
              <a:t>Software </a:t>
            </a:r>
            <a:r>
              <a:rPr lang="de-DE" dirty="0" err="1"/>
              <a:t>disconnects</a:t>
            </a:r>
            <a:r>
              <a:rPr lang="de-DE" dirty="0"/>
              <a:t> AGV</a:t>
            </a:r>
          </a:p>
          <a:p>
            <a:r>
              <a:rPr lang="de-DE" dirty="0"/>
              <a:t>New </a:t>
            </a:r>
            <a:r>
              <a:rPr lang="de-DE" dirty="0" err="1"/>
              <a:t>Protocoll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RFID Data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t="6302"/>
          <a:stretch/>
        </p:blipFill>
        <p:spPr>
          <a:xfrm>
            <a:off x="323529" y="3212977"/>
            <a:ext cx="2592287" cy="28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31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to RFID Reader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9526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68" y="1336831"/>
            <a:ext cx="1649537" cy="14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68" name="Picture 4" descr="Bildergebnis fÃ¼r irobot cre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6077"/>
            <a:ext cx="1131590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Bildergebnis fÃ¼r computer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95274" name="Picture 10" descr="Bildergebnis fÃ¼r computer symb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52"/>
          <a:stretch/>
        </p:blipFill>
        <p:spPr bwMode="auto">
          <a:xfrm>
            <a:off x="7373067" y="1559584"/>
            <a:ext cx="1588401" cy="9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1907704" y="2132856"/>
            <a:ext cx="165618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580112" y="2132856"/>
            <a:ext cx="165618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073436" y="1601211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UART0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747959" y="1645092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UART1</a:t>
            </a:r>
          </a:p>
        </p:txBody>
      </p:sp>
      <p:pic>
        <p:nvPicPr>
          <p:cNvPr id="395276" name="Picture 12" descr="Bildergebnis fÃ¼r rfid rea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83" y="4581128"/>
            <a:ext cx="1536105" cy="9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/>
          <p:nvPr/>
        </p:nvCxnSpPr>
        <p:spPr>
          <a:xfrm>
            <a:off x="4499992" y="3068960"/>
            <a:ext cx="0" cy="12853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593543" y="3474487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I²C / SPI</a:t>
            </a:r>
          </a:p>
        </p:txBody>
      </p:sp>
    </p:spTree>
    <p:extLst>
      <p:ext uri="{BB962C8B-B14F-4D97-AF65-F5344CB8AC3E}">
        <p14:creationId xmlns:p14="http://schemas.microsoft.com/office/powerpoint/2010/main" val="33619876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3203848" y="6237312"/>
            <a:ext cx="2657475" cy="257175"/>
          </a:xfrm>
        </p:spPr>
        <p:txBody>
          <a:bodyPr/>
          <a:lstStyle/>
          <a:p>
            <a:pPr algn="ctr"/>
            <a:fld id="{BF3D2351-FEA2-4F7A-BF5D-A8BF2E53D066}" type="datetime1">
              <a:rPr lang="de-DE" sz="1400" smtClean="0"/>
              <a:t>08.05.2018</a:t>
            </a:fld>
            <a:endParaRPr lang="de-DE" sz="1400" dirty="0"/>
          </a:p>
          <a:p>
            <a:pPr algn="ctr"/>
            <a:r>
              <a:rPr lang="de-DE" sz="1400" dirty="0"/>
              <a:t>Week 8 PGSS18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2636912"/>
            <a:ext cx="3888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Project group SS18</a:t>
            </a:r>
          </a:p>
          <a:p>
            <a:pPr algn="ctr"/>
            <a:r>
              <a:rPr lang="en-US" sz="2200" b="1" dirty="0">
                <a:solidFill>
                  <a:srgbClr val="FF9B13"/>
                </a:solidFill>
                <a:latin typeface="+mj-lt"/>
              </a:rPr>
              <a:t>Development of local positioning system for a pipe-less plant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00680"/>
            <a:ext cx="480053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841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de-DE" dirty="0"/>
              <a:t>RFID</a:t>
            </a:r>
          </a:p>
          <a:p>
            <a:pPr lvl="1"/>
            <a:r>
              <a:rPr lang="en-GB" dirty="0"/>
              <a:t>Order components</a:t>
            </a:r>
          </a:p>
          <a:p>
            <a:pPr lvl="1"/>
            <a:r>
              <a:rPr lang="en-GB" dirty="0"/>
              <a:t>Emulator no. 1</a:t>
            </a:r>
          </a:p>
          <a:p>
            <a:pPr lvl="1"/>
            <a:r>
              <a:rPr lang="en-GB" dirty="0"/>
              <a:t>Emulator no. 2</a:t>
            </a:r>
          </a:p>
          <a:p>
            <a:pPr lvl="1"/>
            <a:r>
              <a:rPr lang="en-GB" dirty="0"/>
              <a:t>CAD model of the map + drawing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25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2" y="1268760"/>
            <a:ext cx="8131175" cy="4683125"/>
          </a:xfrm>
        </p:spPr>
        <p:txBody>
          <a:bodyPr/>
          <a:lstStyle/>
          <a:p>
            <a:r>
              <a:rPr lang="en-US" dirty="0"/>
              <a:t>RFID-Modul with </a:t>
            </a:r>
          </a:p>
          <a:p>
            <a:r>
              <a:rPr lang="en-US" dirty="0" err="1"/>
              <a:t>Evaluationboard</a:t>
            </a:r>
            <a:r>
              <a:rPr lang="en-US" dirty="0"/>
              <a:t> RFIDM1356 PEB</a:t>
            </a:r>
          </a:p>
          <a:p>
            <a:endParaRPr lang="en-US" dirty="0"/>
          </a:p>
          <a:p>
            <a:r>
              <a:rPr lang="en-US" dirty="0"/>
              <a:t>Antenna</a:t>
            </a:r>
          </a:p>
          <a:p>
            <a:r>
              <a:rPr lang="en-US" dirty="0"/>
              <a:t>Size: 80 x 80 mm</a:t>
            </a:r>
          </a:p>
          <a:p>
            <a:endParaRPr lang="de-DE" sz="2400" dirty="0"/>
          </a:p>
          <a:p>
            <a:r>
              <a:rPr lang="en-GB" dirty="0"/>
              <a:t>Additional stuff:</a:t>
            </a:r>
          </a:p>
          <a:p>
            <a:r>
              <a:rPr lang="en-GB" dirty="0"/>
              <a:t>Adapter cable, SMA cable, power adapter, connection cable</a:t>
            </a:r>
          </a:p>
          <a:p>
            <a:r>
              <a:rPr lang="en-GB" dirty="0"/>
              <a:t>Samples of the RFID tags (PET and paper[0,18€/each])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9263" y="6289675"/>
            <a:ext cx="1143000" cy="457200"/>
          </a:xfrm>
        </p:spPr>
        <p:txBody>
          <a:bodyPr/>
          <a:lstStyle/>
          <a:p>
            <a:fld id="{4B94FBF6-B6D4-4A60-89A2-A8869DBF6FA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176853-3D8C-43AB-B15D-97A32DD7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02" y="309351"/>
            <a:ext cx="2555507" cy="19188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B6B403-7939-4BFD-9317-8D3FB070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80" y="2469693"/>
            <a:ext cx="2153825" cy="16203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6AC67-4B95-4551-A6CE-10B04D2FC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83" y="2469693"/>
            <a:ext cx="2216475" cy="14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402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4489A340-ACA4-4E7C-8026-B88505D0B3C5}"/>
              </a:ext>
            </a:extLst>
          </p:cNvPr>
          <p:cNvSpPr txBox="1"/>
          <p:nvPr/>
        </p:nvSpPr>
        <p:spPr>
          <a:xfrm>
            <a:off x="294987" y="1974840"/>
            <a:ext cx="35137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Cycle time [</a:t>
            </a:r>
            <a:r>
              <a:rPr lang="en-GB" sz="1800" dirty="0" err="1"/>
              <a:t>ms</a:t>
            </a:r>
            <a:r>
              <a:rPr lang="en-GB" sz="1800" dirty="0"/>
              <a:t>]</a:t>
            </a:r>
          </a:p>
          <a:p>
            <a:endParaRPr lang="en-GB" sz="1800" dirty="0"/>
          </a:p>
          <a:p>
            <a:r>
              <a:rPr lang="en-GB" sz="1800" dirty="0"/>
              <a:t>Rob speed [m/s]</a:t>
            </a:r>
          </a:p>
          <a:p>
            <a:endParaRPr lang="en-GB" sz="1800" dirty="0"/>
          </a:p>
          <a:p>
            <a:r>
              <a:rPr lang="en-US" sz="1800" dirty="0"/>
              <a:t>Rob start and end position [</a:t>
            </a:r>
            <a:r>
              <a:rPr lang="en-US" sz="1800" dirty="0" err="1"/>
              <a:t>x,y</a:t>
            </a:r>
            <a:r>
              <a:rPr lang="en-US" sz="1800" dirty="0"/>
              <a:t>]</a:t>
            </a:r>
          </a:p>
          <a:p>
            <a:endParaRPr lang="en-US" sz="1800" dirty="0"/>
          </a:p>
          <a:p>
            <a:r>
              <a:rPr lang="en-US" sz="1800" dirty="0"/>
              <a:t>Radius reading range [10 cm]</a:t>
            </a:r>
          </a:p>
          <a:p>
            <a:endParaRPr lang="en-US" sz="1800" dirty="0"/>
          </a:p>
          <a:p>
            <a:r>
              <a:rPr lang="en-US" sz="1800" dirty="0"/>
              <a:t>Distance last tag &lt;-&gt; boarder [cm]</a:t>
            </a:r>
          </a:p>
          <a:p>
            <a:endParaRPr lang="en-GB" sz="1800" dirty="0"/>
          </a:p>
          <a:p>
            <a:r>
              <a:rPr lang="en-GB" sz="1800" dirty="0"/>
              <a:t>Distance between tags [cm]</a:t>
            </a:r>
          </a:p>
          <a:p>
            <a:endParaRPr lang="en-US" sz="1800" dirty="0"/>
          </a:p>
          <a:p>
            <a:r>
              <a:rPr lang="en-US" sz="1800" dirty="0"/>
              <a:t>Length or width of plant [cm]</a:t>
            </a:r>
            <a:endParaRPr lang="en-GB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548FD3-D03F-4E54-BB05-67995C9B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Emulator no.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9E364D-B384-47B6-A06E-DF9B2CA2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data in </a:t>
            </a:r>
            <a:r>
              <a:rPr lang="en-GB" dirty="0" err="1"/>
              <a:t>Github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FD9A6-468B-4152-AF36-74A0A09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FBF6-B6D4-4A60-89A2-A8869DBF6FA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FCDD63-72CD-412D-B38F-4BA4CB150A75}"/>
              </a:ext>
            </a:extLst>
          </p:cNvPr>
          <p:cNvSpPr/>
          <p:nvPr/>
        </p:nvSpPr>
        <p:spPr>
          <a:xfrm>
            <a:off x="4365432" y="1779727"/>
            <a:ext cx="2592288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Emulator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1210791-9EB9-4EA8-BBCA-2460CCE63F1F}"/>
              </a:ext>
            </a:extLst>
          </p:cNvPr>
          <p:cNvCxnSpPr>
            <a:cxnSpLocks/>
          </p:cNvCxnSpPr>
          <p:nvPr/>
        </p:nvCxnSpPr>
        <p:spPr>
          <a:xfrm>
            <a:off x="3119837" y="2132856"/>
            <a:ext cx="124559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F943205-C2B5-42A5-B521-B8824AF22099}"/>
              </a:ext>
            </a:extLst>
          </p:cNvPr>
          <p:cNvCxnSpPr>
            <a:cxnSpLocks/>
          </p:cNvCxnSpPr>
          <p:nvPr/>
        </p:nvCxnSpPr>
        <p:spPr>
          <a:xfrm>
            <a:off x="3275856" y="3821499"/>
            <a:ext cx="108957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670C5E-7773-482B-A744-12D73070CEE6}"/>
              </a:ext>
            </a:extLst>
          </p:cNvPr>
          <p:cNvCxnSpPr>
            <a:cxnSpLocks/>
          </p:cNvCxnSpPr>
          <p:nvPr/>
        </p:nvCxnSpPr>
        <p:spPr>
          <a:xfrm>
            <a:off x="3119835" y="2636912"/>
            <a:ext cx="124559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0AD2690-926F-4C54-BE18-28252C283B8C}"/>
              </a:ext>
            </a:extLst>
          </p:cNvPr>
          <p:cNvCxnSpPr>
            <a:cxnSpLocks/>
          </p:cNvCxnSpPr>
          <p:nvPr/>
        </p:nvCxnSpPr>
        <p:spPr>
          <a:xfrm>
            <a:off x="3441331" y="3207826"/>
            <a:ext cx="85641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68D09A2-4ECD-46C5-B26A-CD6B1F6F94A1}"/>
              </a:ext>
            </a:extLst>
          </p:cNvPr>
          <p:cNvCxnSpPr>
            <a:cxnSpLocks/>
          </p:cNvCxnSpPr>
          <p:nvPr/>
        </p:nvCxnSpPr>
        <p:spPr>
          <a:xfrm>
            <a:off x="3683120" y="4365104"/>
            <a:ext cx="68231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E7BBB5-09D2-4686-9E80-6FCE0113998C}"/>
              </a:ext>
            </a:extLst>
          </p:cNvPr>
          <p:cNvCxnSpPr>
            <a:cxnSpLocks/>
          </p:cNvCxnSpPr>
          <p:nvPr/>
        </p:nvCxnSpPr>
        <p:spPr>
          <a:xfrm>
            <a:off x="3119836" y="4869160"/>
            <a:ext cx="124559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33969AB-02F5-4C87-9EDC-3C467FD4EBB6}"/>
              </a:ext>
            </a:extLst>
          </p:cNvPr>
          <p:cNvCxnSpPr>
            <a:cxnSpLocks/>
          </p:cNvCxnSpPr>
          <p:nvPr/>
        </p:nvCxnSpPr>
        <p:spPr>
          <a:xfrm>
            <a:off x="3146254" y="5445224"/>
            <a:ext cx="124559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417AA0F-B611-412C-8246-49F4C065F46E}"/>
              </a:ext>
            </a:extLst>
          </p:cNvPr>
          <p:cNvSpPr txBox="1"/>
          <p:nvPr/>
        </p:nvSpPr>
        <p:spPr>
          <a:xfrm>
            <a:off x="7227284" y="3087507"/>
            <a:ext cx="191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RSSI [0...7]</a:t>
            </a:r>
          </a:p>
          <a:p>
            <a:endParaRPr lang="de-DE" sz="1800" dirty="0"/>
          </a:p>
          <a:p>
            <a:r>
              <a:rPr lang="de-DE" sz="1800" dirty="0"/>
              <a:t>Time </a:t>
            </a:r>
            <a:r>
              <a:rPr lang="de-DE" sz="1800" dirty="0" err="1"/>
              <a:t>stamp</a:t>
            </a:r>
            <a:r>
              <a:rPr lang="de-DE" sz="1800" dirty="0"/>
              <a:t> [</a:t>
            </a:r>
            <a:r>
              <a:rPr lang="de-DE" sz="1800" dirty="0" err="1"/>
              <a:t>ms</a:t>
            </a:r>
            <a:r>
              <a:rPr lang="de-DE" sz="1800" dirty="0"/>
              <a:t>]</a:t>
            </a:r>
            <a:endParaRPr lang="en-GB" sz="1800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B5EA1C2-1618-4E3D-8A37-4BC024B0130C}"/>
              </a:ext>
            </a:extLst>
          </p:cNvPr>
          <p:cNvCxnSpPr>
            <a:cxnSpLocks/>
          </p:cNvCxnSpPr>
          <p:nvPr/>
        </p:nvCxnSpPr>
        <p:spPr>
          <a:xfrm>
            <a:off x="6957720" y="3284984"/>
            <a:ext cx="2695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8E232F6-996E-48E1-8510-DC58EA47DCFB}"/>
              </a:ext>
            </a:extLst>
          </p:cNvPr>
          <p:cNvCxnSpPr>
            <a:cxnSpLocks/>
          </p:cNvCxnSpPr>
          <p:nvPr/>
        </p:nvCxnSpPr>
        <p:spPr>
          <a:xfrm>
            <a:off x="6957720" y="3826366"/>
            <a:ext cx="2695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608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Leere Präsentation">
  <a:themeElements>
    <a:clrScheme name="3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Leere Präsentation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ere Prä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646</Words>
  <Application>Microsoft Office PowerPoint</Application>
  <PresentationFormat>Bildschirmpräsentation (4:3)</PresentationFormat>
  <Paragraphs>182</Paragraphs>
  <Slides>22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Akkurat Light Office</vt:lpstr>
      <vt:lpstr>Arial</vt:lpstr>
      <vt:lpstr>Arial Narrow</vt:lpstr>
      <vt:lpstr>Cambria Math</vt:lpstr>
      <vt:lpstr>Times New Roman</vt:lpstr>
      <vt:lpstr>Wingdings</vt:lpstr>
      <vt:lpstr>ヒラギノ角ゴ Pro W3</vt:lpstr>
      <vt:lpstr>3_Leere Präsentation</vt:lpstr>
      <vt:lpstr>4_Leere Präsentation</vt:lpstr>
      <vt:lpstr>2_Leere Präsentation</vt:lpstr>
      <vt:lpstr>5_Leere Präsentation</vt:lpstr>
      <vt:lpstr>Bild</vt:lpstr>
      <vt:lpstr>PowerPoint-Präsentation</vt:lpstr>
      <vt:lpstr>Tasks for last week</vt:lpstr>
      <vt:lpstr>RFID Tag ID</vt:lpstr>
      <vt:lpstr>Pseudo RFID Tag</vt:lpstr>
      <vt:lpstr>Communication to RFID Reader</vt:lpstr>
      <vt:lpstr>PowerPoint-Präsentation</vt:lpstr>
      <vt:lpstr>Tasks</vt:lpstr>
      <vt:lpstr>Order </vt:lpstr>
      <vt:lpstr>Emulator no. 1</vt:lpstr>
      <vt:lpstr>Emulator no. 1</vt:lpstr>
      <vt:lpstr>Emulator no. 2</vt:lpstr>
      <vt:lpstr>CAD model of the map + drawing</vt:lpstr>
      <vt:lpstr>PowerPoint-Präsentation</vt:lpstr>
      <vt:lpstr>Robot Scenarios</vt:lpstr>
      <vt:lpstr>Tags Layout (1) [1〖 m〗^2]</vt:lpstr>
      <vt:lpstr>Tags Layout (2) [1〖 m〗^2]</vt:lpstr>
      <vt:lpstr>Possible Scenarios</vt:lpstr>
      <vt:lpstr>PowerPoint-Präsentation</vt:lpstr>
      <vt:lpstr>Tasks for last week</vt:lpstr>
      <vt:lpstr>Arslan’s suggestions </vt:lpstr>
      <vt:lpstr>Tracking the robot</vt:lpstr>
      <vt:lpstr>Next steps</vt:lpstr>
    </vt:vector>
  </TitlesOfParts>
  <Company>Universität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engell</dc:creator>
  <cp:lastModifiedBy>ROTTSTEGGE Stefan</cp:lastModifiedBy>
  <cp:revision>216</cp:revision>
  <dcterms:created xsi:type="dcterms:W3CDTF">2001-05-16T08:02:00Z</dcterms:created>
  <dcterms:modified xsi:type="dcterms:W3CDTF">2018-05-08T06:36:19Z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