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83" r:id="rId2"/>
    <p:sldMasterId id="2147483713" r:id="rId3"/>
    <p:sldMasterId id="2147483740" r:id="rId4"/>
  </p:sldMasterIdLst>
  <p:notesMasterIdLst>
    <p:notesMasterId r:id="rId17"/>
  </p:notesMasterIdLst>
  <p:handoutMasterIdLst>
    <p:handoutMasterId r:id="rId18"/>
  </p:handoutMasterIdLst>
  <p:sldIdLst>
    <p:sldId id="341" r:id="rId5"/>
    <p:sldId id="493" r:id="rId6"/>
    <p:sldId id="492" r:id="rId7"/>
    <p:sldId id="500" r:id="rId8"/>
    <p:sldId id="495" r:id="rId9"/>
    <p:sldId id="496" r:id="rId10"/>
    <p:sldId id="498" r:id="rId11"/>
    <p:sldId id="497" r:id="rId12"/>
    <p:sldId id="541" r:id="rId13"/>
    <p:sldId id="543" r:id="rId14"/>
    <p:sldId id="542" r:id="rId15"/>
    <p:sldId id="494" r:id="rId16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9B13"/>
    <a:srgbClr val="84B819"/>
    <a:srgbClr val="3333CC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576" autoAdjust="0"/>
  </p:normalViewPr>
  <p:slideViewPr>
    <p:cSldViewPr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6"/>
    </p:cViewPr>
  </p:sorterViewPr>
  <p:notesViewPr>
    <p:cSldViewPr>
      <p:cViewPr varScale="1">
        <p:scale>
          <a:sx n="53" d="100"/>
          <a:sy n="53" d="100"/>
        </p:scale>
        <p:origin x="-1926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AFE497-C4FC-47FD-8802-75B18ED2E0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E06EEF-A813-4258-8D90-730451BC02C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9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1268413"/>
            <a:ext cx="8153400" cy="48275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56356" name="Rectangle 4"/>
          <p:cNvSpPr>
            <a:spLocks noChangeArrowheads="1"/>
          </p:cNvSpPr>
          <p:nvPr userDrawn="1"/>
        </p:nvSpPr>
        <p:spPr bwMode="auto">
          <a:xfrm>
            <a:off x="3635375" y="3778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Department of Biochemical and Chemical Engineering</a:t>
            </a:r>
          </a:p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Process Dynamics and Operations Group (DYN)</a:t>
            </a:r>
          </a:p>
        </p:txBody>
      </p:sp>
      <p:sp>
        <p:nvSpPr>
          <p:cNvPr id="356357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6359" name="Picture 7" descr="Logo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075" y="6329363"/>
            <a:ext cx="1217613" cy="381000"/>
          </a:xfrm>
          <a:prstGeom prst="rect">
            <a:avLst/>
          </a:prstGeom>
          <a:noFill/>
        </p:spPr>
      </p:pic>
      <p:pic>
        <p:nvPicPr>
          <p:cNvPr id="356360" name="Picture 8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</p:spPr>
      </p:pic>
      <p:sp>
        <p:nvSpPr>
          <p:cNvPr id="356361" name="Rectangle 9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10001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2" name="Rectangle 10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3" name="Rectangle 11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D6B9C-09A3-465A-8DC4-E5CFC515E2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9238" y="65088"/>
            <a:ext cx="2033587" cy="5959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6888" y="65088"/>
            <a:ext cx="5949950" cy="59594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B50E9-A7FA-4446-B6D3-1241092C17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38675" y="134143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38675" y="375920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C622FA9B-AC1D-40BB-8D6F-EEEC4D92B0F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6888" y="1341438"/>
            <a:ext cx="3989387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888" y="3759200"/>
            <a:ext cx="3989387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38675" y="134143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DFC1829C-96AC-4F0E-8221-30F1167F9B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3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971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2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75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51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53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16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4FBF6-B6D4-4A60-89A2-A8869DBF6FA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fld id="{38E889B3-F878-483D-ACF8-BCB1D7DBCD2A}" type="datetime1">
              <a:rPr lang="de-DE" sz="1400" smtClean="0"/>
              <a:t>02.05.2018</a:t>
            </a:fld>
            <a:endParaRPr lang="de-DE" sz="1400" dirty="0"/>
          </a:p>
          <a:p>
            <a:pPr algn="ctr"/>
            <a:r>
              <a:rPr lang="de-DE" sz="1400" dirty="0"/>
              <a:t>Week 1 </a:t>
            </a:r>
            <a:r>
              <a:rPr lang="de-DE" sz="1400" baseline="0" dirty="0"/>
              <a:t>PG</a:t>
            </a:r>
            <a:r>
              <a:rPr lang="de-DE" sz="1400" dirty="0"/>
              <a:t>SS18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10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823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270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74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489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428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25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34034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96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4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82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9DAE4-6FBC-465A-B818-67E8198F695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931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3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63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580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218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91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64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6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9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635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1B366-F530-4A44-8C05-ACC7AE231DA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480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6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‹Nr.›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509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8587925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470741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5943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7128403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4534469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499143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70366644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67874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6A15A-2298-412D-A261-EBA464ACE6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50059427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5864987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595176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80842920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3249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7DE47-2155-4DB6-A5BE-90CB4FDDCDA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SS18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8E41-6D78-40CF-A040-F391F707D8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</a:t>
            </a:r>
            <a:r>
              <a:rPr lang="de-DE" sz="1400" dirty="0" err="1"/>
              <a:t>pitch</a:t>
            </a:r>
            <a:r>
              <a:rPr lang="de-DE" sz="1400" baseline="0" dirty="0"/>
              <a:t> SS18</a:t>
            </a:r>
            <a:endParaRPr lang="de-DE" sz="1400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B2013-4B8A-4C84-8F39-86F087A772A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8C84C7-C334-47AA-9AA3-CE3A26227E0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34143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29263" y="62896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fld id="{02407EDF-419E-4903-9517-B33BC032365E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55335" name="Picture 7" descr="LogoNe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0313" y="6173788"/>
            <a:ext cx="1217612" cy="381000"/>
          </a:xfrm>
          <a:prstGeom prst="rect">
            <a:avLst/>
          </a:prstGeom>
          <a:noFill/>
        </p:spPr>
      </p:pic>
      <p:sp>
        <p:nvSpPr>
          <p:cNvPr id="355336" name="Line 8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Line 9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5340" name="Picture 12" descr="tud_logo_rgb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3213" y="6254750"/>
            <a:ext cx="2879725" cy="463550"/>
          </a:xfrm>
          <a:prstGeom prst="rect">
            <a:avLst/>
          </a:prstGeom>
          <a:noFill/>
        </p:spPr>
      </p:pic>
      <p:sp>
        <p:nvSpPr>
          <p:cNvPr id="355341" name="Text Box 13"/>
          <p:cNvSpPr txBox="1">
            <a:spLocks noChangeArrowheads="1"/>
          </p:cNvSpPr>
          <p:nvPr userDrawn="1"/>
        </p:nvSpPr>
        <p:spPr bwMode="auto">
          <a:xfrm>
            <a:off x="7488238" y="64928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  <a:ea typeface="ヒラギノ角ゴ Pro W3" pitchFamily="96" charset="-128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amics</a:t>
            </a:r>
          </a:p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and 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ransition spd="med"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2012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2015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2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2016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ransition/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fld id="{BF3D2351-FEA2-4F7A-BF5D-A8BF2E53D066}" type="datetime1">
              <a:rPr lang="de-DE" sz="1400" smtClean="0"/>
              <a:t>02.05.2018</a:t>
            </a:fld>
            <a:endParaRPr lang="de-DE" sz="1400" dirty="0"/>
          </a:p>
          <a:p>
            <a:pPr algn="ctr"/>
            <a:r>
              <a:rPr lang="de-DE" sz="1400" dirty="0"/>
              <a:t>Week 7 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D16-0BC0-6949-8F98-77B3D10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KTS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7CBE-AAC5-9745-8F21-4689E4D7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1C0D5-C324-594D-A78B-C60D3198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6" y="829067"/>
            <a:ext cx="7848872" cy="517896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8EF63-9AD4-4144-B81A-EE6E53B4445E}"/>
              </a:ext>
            </a:extLst>
          </p:cNvPr>
          <p:cNvCxnSpPr/>
          <p:nvPr/>
        </p:nvCxnSpPr>
        <p:spPr>
          <a:xfrm flipH="1">
            <a:off x="1691680" y="155679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41A9D1-F4A9-2C44-8640-B835DF9CD674}"/>
              </a:ext>
            </a:extLst>
          </p:cNvPr>
          <p:cNvCxnSpPr/>
          <p:nvPr/>
        </p:nvCxnSpPr>
        <p:spPr>
          <a:xfrm flipH="1">
            <a:off x="1691680" y="263691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98B6B0-9A23-F447-8768-9FF46352683D}"/>
              </a:ext>
            </a:extLst>
          </p:cNvPr>
          <p:cNvCxnSpPr/>
          <p:nvPr/>
        </p:nvCxnSpPr>
        <p:spPr>
          <a:xfrm flipH="1">
            <a:off x="1691680" y="37170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53BB5-3CC0-5541-8E48-F88F7015B12B}"/>
              </a:ext>
            </a:extLst>
          </p:cNvPr>
          <p:cNvCxnSpPr/>
          <p:nvPr/>
        </p:nvCxnSpPr>
        <p:spPr>
          <a:xfrm flipH="1">
            <a:off x="1619672" y="5373216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099313-5160-8142-8268-D65AFDA61F99}"/>
              </a:ext>
            </a:extLst>
          </p:cNvPr>
          <p:cNvCxnSpPr/>
          <p:nvPr/>
        </p:nvCxnSpPr>
        <p:spPr>
          <a:xfrm flipH="1">
            <a:off x="1619672" y="580526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E78E84-DAE1-8045-9B03-8AD80944121E}"/>
              </a:ext>
            </a:extLst>
          </p:cNvPr>
          <p:cNvCxnSpPr/>
          <p:nvPr/>
        </p:nvCxnSpPr>
        <p:spPr>
          <a:xfrm flipH="1">
            <a:off x="1691680" y="2852936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380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CB8-AD88-0349-9A46-F103BC3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9A0-2308-FA45-82D3-632C9C4A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Receiving only data can use only TX or RX</a:t>
            </a:r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endParaRPr lang="en-US" dirty="0"/>
          </a:p>
          <a:p>
            <a:pPr lvl="1"/>
            <a:r>
              <a:rPr lang="en-US" dirty="0" err="1"/>
              <a:t>USART_Init</a:t>
            </a:r>
            <a:r>
              <a:rPr lang="en-US" dirty="0"/>
              <a:t>(9600);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“initialize USART with 9600 baud rate”</a:t>
            </a:r>
          </a:p>
          <a:p>
            <a:pPr lvl="1"/>
            <a:r>
              <a:rPr lang="en-US" dirty="0"/>
              <a:t>RFID[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USART_RxChar</a:t>
            </a:r>
            <a:r>
              <a:rPr lang="en-US" dirty="0"/>
              <a:t>();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“Read RFID Tag number”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2F05-12BA-B841-B473-0C6C1963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660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7C677-1E66-41B8-8BEC-70ABC5D1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33AF7-D200-4004-8A17-77A310C6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space for calibration tour </a:t>
            </a:r>
          </a:p>
          <a:p>
            <a:r>
              <a:rPr lang="en-GB" dirty="0"/>
              <a:t>Special ID at the boarder: Check if signal strength of special IDs increase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0E4D3-24FC-4FF5-95A1-E5B0D7D9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534F087-0F00-42D0-A748-B1032368E606}"/>
              </a:ext>
            </a:extLst>
          </p:cNvPr>
          <p:cNvSpPr/>
          <p:nvPr/>
        </p:nvSpPr>
        <p:spPr>
          <a:xfrm>
            <a:off x="1463190" y="4402265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67FBACD-9FD7-40E1-ABDD-17A1A5B6A36B}"/>
              </a:ext>
            </a:extLst>
          </p:cNvPr>
          <p:cNvSpPr/>
          <p:nvPr/>
        </p:nvSpPr>
        <p:spPr>
          <a:xfrm>
            <a:off x="1463190" y="3885822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EF12C1-6A98-4A81-B7A7-943117C69B21}"/>
              </a:ext>
            </a:extLst>
          </p:cNvPr>
          <p:cNvSpPr/>
          <p:nvPr/>
        </p:nvSpPr>
        <p:spPr>
          <a:xfrm>
            <a:off x="1463190" y="3369379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470A637-E247-4846-80FB-C9FDFA7CC13D}"/>
              </a:ext>
            </a:extLst>
          </p:cNvPr>
          <p:cNvSpPr/>
          <p:nvPr/>
        </p:nvSpPr>
        <p:spPr>
          <a:xfrm>
            <a:off x="2064362" y="4402265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7EC3CA-C792-45FE-88BD-A0D0082C07AF}"/>
              </a:ext>
            </a:extLst>
          </p:cNvPr>
          <p:cNvSpPr/>
          <p:nvPr/>
        </p:nvSpPr>
        <p:spPr>
          <a:xfrm>
            <a:off x="2064362" y="3885822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E675F1A-9BA9-4E6D-BD48-0FFC1EFDE727}"/>
              </a:ext>
            </a:extLst>
          </p:cNvPr>
          <p:cNvSpPr/>
          <p:nvPr/>
        </p:nvSpPr>
        <p:spPr>
          <a:xfrm>
            <a:off x="2064362" y="3369379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A12FB1D-7512-4D84-8404-2357AD7AAA12}"/>
              </a:ext>
            </a:extLst>
          </p:cNvPr>
          <p:cNvSpPr/>
          <p:nvPr/>
        </p:nvSpPr>
        <p:spPr>
          <a:xfrm>
            <a:off x="2627960" y="4402265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0A7A643-326D-4C50-A576-D59CB19306ED}"/>
              </a:ext>
            </a:extLst>
          </p:cNvPr>
          <p:cNvSpPr/>
          <p:nvPr/>
        </p:nvSpPr>
        <p:spPr>
          <a:xfrm>
            <a:off x="2627960" y="3885822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726C6DA-67BB-44CD-B5D0-30FD45C5821D}"/>
              </a:ext>
            </a:extLst>
          </p:cNvPr>
          <p:cNvSpPr/>
          <p:nvPr/>
        </p:nvSpPr>
        <p:spPr>
          <a:xfrm>
            <a:off x="2627960" y="3369379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56F7648-9CFB-4D27-A8A2-2129EE42243C}"/>
              </a:ext>
            </a:extLst>
          </p:cNvPr>
          <p:cNvSpPr/>
          <p:nvPr/>
        </p:nvSpPr>
        <p:spPr>
          <a:xfrm>
            <a:off x="3191558" y="4402265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DFBF0F-DC7A-42E4-A7E8-519AEA62AB27}"/>
              </a:ext>
            </a:extLst>
          </p:cNvPr>
          <p:cNvSpPr/>
          <p:nvPr/>
        </p:nvSpPr>
        <p:spPr>
          <a:xfrm>
            <a:off x="3191558" y="3885822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FCCA95-2890-4584-B11A-23CC04E53A00}"/>
              </a:ext>
            </a:extLst>
          </p:cNvPr>
          <p:cNvSpPr/>
          <p:nvPr/>
        </p:nvSpPr>
        <p:spPr>
          <a:xfrm>
            <a:off x="3191558" y="3369379"/>
            <a:ext cx="516522" cy="469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1B8E5C2-788F-493C-A945-1BF58C5DFCD2}"/>
              </a:ext>
            </a:extLst>
          </p:cNvPr>
          <p:cNvGrpSpPr/>
          <p:nvPr/>
        </p:nvGrpSpPr>
        <p:grpSpPr>
          <a:xfrm>
            <a:off x="899592" y="2852936"/>
            <a:ext cx="3372086" cy="2535561"/>
            <a:chOff x="899592" y="2852936"/>
            <a:chExt cx="3372086" cy="2535561"/>
          </a:xfrm>
          <a:solidFill>
            <a:srgbClr val="CC0000"/>
          </a:solidFill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2FB8D5D-82D9-44C5-A186-50538C93A519}"/>
                </a:ext>
              </a:extLst>
            </p:cNvPr>
            <p:cNvGrpSpPr/>
            <p:nvPr/>
          </p:nvGrpSpPr>
          <p:grpSpPr>
            <a:xfrm>
              <a:off x="899592" y="2852936"/>
              <a:ext cx="516522" cy="2535561"/>
              <a:chOff x="1043608" y="1574616"/>
              <a:chExt cx="792000" cy="4275486"/>
            </a:xfrm>
            <a:grpFill/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8214129-5CA1-4DEF-9BA8-3DD3273ADF6F}"/>
                  </a:ext>
                </a:extLst>
              </p:cNvPr>
              <p:cNvSpPr/>
              <p:nvPr/>
            </p:nvSpPr>
            <p:spPr>
              <a:xfrm>
                <a:off x="1043608" y="4187109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A54E31B-6F04-4C71-8CD3-59BD54053C67}"/>
                  </a:ext>
                </a:extLst>
              </p:cNvPr>
              <p:cNvSpPr/>
              <p:nvPr/>
            </p:nvSpPr>
            <p:spPr>
              <a:xfrm>
                <a:off x="1043608" y="3316278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30B73DD8-EE12-41D5-B315-794919CA6145}"/>
                  </a:ext>
                </a:extLst>
              </p:cNvPr>
              <p:cNvSpPr/>
              <p:nvPr/>
            </p:nvSpPr>
            <p:spPr>
              <a:xfrm>
                <a:off x="1043608" y="2445447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16C9AED-4050-458D-8074-4153480CC779}"/>
                  </a:ext>
                </a:extLst>
              </p:cNvPr>
              <p:cNvSpPr/>
              <p:nvPr/>
            </p:nvSpPr>
            <p:spPr>
              <a:xfrm>
                <a:off x="1043608" y="1574616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A27006E-F39F-4200-8B69-2B838F7D7740}"/>
                  </a:ext>
                </a:extLst>
              </p:cNvPr>
              <p:cNvSpPr/>
              <p:nvPr/>
            </p:nvSpPr>
            <p:spPr>
              <a:xfrm>
                <a:off x="1043608" y="5057940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79B30C6-6C64-4941-8CD8-37E110CD6667}"/>
                </a:ext>
              </a:extLst>
            </p:cNvPr>
            <p:cNvSpPr/>
            <p:nvPr/>
          </p:nvSpPr>
          <p:spPr>
            <a:xfrm>
              <a:off x="1463190" y="2852936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0EFF4C-D5B0-426D-81BB-CB804E1C6B77}"/>
                </a:ext>
              </a:extLst>
            </p:cNvPr>
            <p:cNvSpPr/>
            <p:nvPr/>
          </p:nvSpPr>
          <p:spPr>
            <a:xfrm>
              <a:off x="1463190" y="4918708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A984F64-C22E-40EC-9FE3-2740BD6BEA34}"/>
                </a:ext>
              </a:extLst>
            </p:cNvPr>
            <p:cNvSpPr/>
            <p:nvPr/>
          </p:nvSpPr>
          <p:spPr>
            <a:xfrm>
              <a:off x="2064362" y="2852936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F3A1269-4123-4BD6-A6CE-509BCBE953E4}"/>
                </a:ext>
              </a:extLst>
            </p:cNvPr>
            <p:cNvSpPr/>
            <p:nvPr/>
          </p:nvSpPr>
          <p:spPr>
            <a:xfrm>
              <a:off x="2064362" y="4918708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4A26C73-E756-4F7E-9D45-E99D4B3106EE}"/>
                </a:ext>
              </a:extLst>
            </p:cNvPr>
            <p:cNvSpPr/>
            <p:nvPr/>
          </p:nvSpPr>
          <p:spPr>
            <a:xfrm>
              <a:off x="2627960" y="2852936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BCA8B3C-68F2-4960-8DD1-92F3886DA182}"/>
                </a:ext>
              </a:extLst>
            </p:cNvPr>
            <p:cNvSpPr/>
            <p:nvPr/>
          </p:nvSpPr>
          <p:spPr>
            <a:xfrm>
              <a:off x="2627960" y="4918708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6CDFD12-56B1-40E5-A95E-63D9C0DB7CD9}"/>
                </a:ext>
              </a:extLst>
            </p:cNvPr>
            <p:cNvSpPr/>
            <p:nvPr/>
          </p:nvSpPr>
          <p:spPr>
            <a:xfrm>
              <a:off x="3191558" y="2852936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2117D0D-5EB3-4576-A61C-BB8B3469031C}"/>
                </a:ext>
              </a:extLst>
            </p:cNvPr>
            <p:cNvSpPr/>
            <p:nvPr/>
          </p:nvSpPr>
          <p:spPr>
            <a:xfrm>
              <a:off x="3191558" y="4918708"/>
              <a:ext cx="516522" cy="4697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88C20C0-AA88-4723-ABF3-14E579B89D0F}"/>
                </a:ext>
              </a:extLst>
            </p:cNvPr>
            <p:cNvGrpSpPr/>
            <p:nvPr/>
          </p:nvGrpSpPr>
          <p:grpSpPr>
            <a:xfrm>
              <a:off x="3755156" y="2852936"/>
              <a:ext cx="516522" cy="2535561"/>
              <a:chOff x="1043608" y="1574616"/>
              <a:chExt cx="792000" cy="4275486"/>
            </a:xfrm>
            <a:grpFill/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33743F6-5126-443F-86F5-31F20FFAC5B9}"/>
                  </a:ext>
                </a:extLst>
              </p:cNvPr>
              <p:cNvSpPr/>
              <p:nvPr/>
            </p:nvSpPr>
            <p:spPr>
              <a:xfrm>
                <a:off x="1043608" y="4187109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EBAE64A-5714-4310-A536-9AACDF2366DB}"/>
                  </a:ext>
                </a:extLst>
              </p:cNvPr>
              <p:cNvSpPr/>
              <p:nvPr/>
            </p:nvSpPr>
            <p:spPr>
              <a:xfrm>
                <a:off x="1043608" y="3316278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9A256443-7E5C-4F65-BD77-39FB2D30E95D}"/>
                  </a:ext>
                </a:extLst>
              </p:cNvPr>
              <p:cNvSpPr/>
              <p:nvPr/>
            </p:nvSpPr>
            <p:spPr>
              <a:xfrm>
                <a:off x="1043608" y="2445447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CE451BB-B449-4034-BC91-30B312F55F37}"/>
                  </a:ext>
                </a:extLst>
              </p:cNvPr>
              <p:cNvSpPr/>
              <p:nvPr/>
            </p:nvSpPr>
            <p:spPr>
              <a:xfrm>
                <a:off x="1043608" y="1574616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F83665CC-841C-4957-8B9F-897C60AE411B}"/>
                  </a:ext>
                </a:extLst>
              </p:cNvPr>
              <p:cNvSpPr/>
              <p:nvPr/>
            </p:nvSpPr>
            <p:spPr>
              <a:xfrm>
                <a:off x="1043608" y="5057940"/>
                <a:ext cx="792000" cy="79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57AB24AB-B437-4F2A-839E-BAF615823B5C}"/>
              </a:ext>
            </a:extLst>
          </p:cNvPr>
          <p:cNvSpPr/>
          <p:nvPr/>
        </p:nvSpPr>
        <p:spPr>
          <a:xfrm rot="15009401">
            <a:off x="2673699" y="3170778"/>
            <a:ext cx="914945" cy="5164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519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de-DE" dirty="0" err="1"/>
              <a:t>Camera</a:t>
            </a:r>
            <a:endParaRPr lang="de-DE" dirty="0"/>
          </a:p>
          <a:p>
            <a:r>
              <a:rPr lang="de-DE" sz="2400" dirty="0"/>
              <a:t>Wifi</a:t>
            </a:r>
          </a:p>
          <a:p>
            <a:r>
              <a:rPr lang="de-DE" dirty="0"/>
              <a:t>RFID</a:t>
            </a:r>
          </a:p>
          <a:p>
            <a:r>
              <a:rPr lang="de-DE" sz="2400" dirty="0"/>
              <a:t>Microc</a:t>
            </a:r>
            <a:r>
              <a:rPr lang="de-DE" dirty="0"/>
              <a:t>ontroller</a:t>
            </a:r>
          </a:p>
          <a:p>
            <a:r>
              <a:rPr lang="de-DE" sz="2400" dirty="0" err="1"/>
              <a:t>Worst</a:t>
            </a:r>
            <a:r>
              <a:rPr lang="de-DE" sz="2400" dirty="0"/>
              <a:t> Case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472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Updates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BBC3DE-3A0F-4149-ABA1-CEEE57263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650" y="857250"/>
          <a:ext cx="8352927" cy="523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569557973"/>
                    </a:ext>
                  </a:extLst>
                </a:gridCol>
                <a:gridCol w="2582185">
                  <a:extLst>
                    <a:ext uri="{9D8B030D-6E8A-4147-A177-3AD203B41FA5}">
                      <a16:colId xmlns:a16="http://schemas.microsoft.com/office/drawing/2014/main" val="3234831444"/>
                    </a:ext>
                  </a:extLst>
                </a:gridCol>
                <a:gridCol w="2986433">
                  <a:extLst>
                    <a:ext uri="{9D8B030D-6E8A-4147-A177-3AD203B41FA5}">
                      <a16:colId xmlns:a16="http://schemas.microsoft.com/office/drawing/2014/main" val="855285804"/>
                    </a:ext>
                  </a:extLst>
                </a:gridCol>
              </a:tblGrid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Control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Arslan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Feb 5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41181"/>
                  </a:ext>
                </a:extLst>
              </a:tr>
              <a:tr h="531169">
                <a:tc>
                  <a:txBody>
                    <a:bodyPr/>
                    <a:lstStyle/>
                    <a:p>
                      <a:r>
                        <a:rPr lang="de-DE" sz="1400" dirty="0" err="1"/>
                        <a:t>Camera</a:t>
                      </a:r>
                      <a:r>
                        <a:rPr lang="de-DE" sz="1400" dirty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Direct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access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camera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Interface </a:t>
                      </a:r>
                      <a:r>
                        <a:rPr lang="de-DE" sz="1400" dirty="0" err="1"/>
                        <a:t>between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uEye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software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and</a:t>
                      </a:r>
                      <a:r>
                        <a:rPr lang="de-DE" sz="1400" dirty="0"/>
                        <a:t> 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25316"/>
                  </a:ext>
                </a:extLst>
              </a:tr>
              <a:tr h="758813">
                <a:tc>
                  <a:txBody>
                    <a:bodyPr/>
                    <a:lstStyle/>
                    <a:p>
                      <a:r>
                        <a:rPr lang="de-DE" sz="1400" dirty="0"/>
                        <a:t>Robot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Velocity</a:t>
                      </a:r>
                      <a:r>
                        <a:rPr lang="de-DE" sz="1400" dirty="0"/>
                        <a:t> – double</a:t>
                      </a:r>
                    </a:p>
                    <a:p>
                      <a:r>
                        <a:rPr lang="de-DE" sz="1400" dirty="0" err="1"/>
                        <a:t>GoToPoint</a:t>
                      </a:r>
                      <a:r>
                        <a:rPr lang="de-DE" sz="1400" dirty="0"/>
                        <a:t> – </a:t>
                      </a:r>
                      <a:r>
                        <a:rPr lang="de-DE" sz="1400" dirty="0" err="1"/>
                        <a:t>pos,rot,max_velocity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Velocity</a:t>
                      </a:r>
                      <a:r>
                        <a:rPr lang="de-DE" sz="1400" dirty="0"/>
                        <a:t> – double[ ]</a:t>
                      </a:r>
                    </a:p>
                    <a:p>
                      <a:r>
                        <a:rPr lang="de-DE" sz="1400" dirty="0" err="1"/>
                        <a:t>GoToPoint</a:t>
                      </a:r>
                      <a:r>
                        <a:rPr lang="de-DE" sz="1400" dirty="0"/>
                        <a:t> -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NotImplementedException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74904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Connection Module(</a:t>
                      </a:r>
                      <a:r>
                        <a:rPr lang="de-DE" sz="1400" dirty="0" err="1"/>
                        <a:t>batterystatus</a:t>
                      </a:r>
                      <a:r>
                        <a:rPr lang="de-DE" sz="1400" dirty="0"/>
                        <a:t> Publisher Subscriber)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3674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Controller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2978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Docking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42253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 err="1"/>
                        <a:t>Feedforward</a:t>
                      </a:r>
                      <a:r>
                        <a:rPr lang="de-DE" sz="1400" dirty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16121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MPC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5338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Routing Module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 dirty="0"/>
                        <a:t>Still </a:t>
                      </a:r>
                      <a:r>
                        <a:rPr lang="de-DE" sz="1400" dirty="0" err="1"/>
                        <a:t>working</a:t>
                      </a:r>
                      <a:r>
                        <a:rPr lang="de-DE" sz="1400" dirty="0"/>
                        <a:t>------------------------------------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21428"/>
                  </a:ext>
                </a:extLst>
              </a:tr>
              <a:tr h="986457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Scheduling</a:t>
                      </a:r>
                      <a:r>
                        <a:rPr lang="de-DE" sz="1400" dirty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 </a:t>
                      </a:r>
                      <a:r>
                        <a:rPr lang="de-DE" sz="1400" dirty="0" err="1"/>
                        <a:t>except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TAOPTModel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where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steps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commented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3756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Simulation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25890"/>
                  </a:ext>
                </a:extLst>
              </a:tr>
              <a:tr h="303525">
                <a:tc>
                  <a:txBody>
                    <a:bodyPr/>
                    <a:lstStyle/>
                    <a:p>
                      <a:r>
                        <a:rPr lang="de-DE" sz="1400" dirty="0"/>
                        <a:t>Station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0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en-US" dirty="0"/>
              <a:t>Code changed: send RFID info from AGV to PC</a:t>
            </a:r>
          </a:p>
          <a:p>
            <a:r>
              <a:rPr lang="en-US" sz="2400" dirty="0"/>
              <a:t>Not verified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916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de-DE" sz="2400" dirty="0"/>
              <a:t>Tags</a:t>
            </a:r>
          </a:p>
          <a:p>
            <a:pPr lvl="1"/>
            <a:r>
              <a:rPr lang="de-DE" dirty="0"/>
              <a:t>Sticker</a:t>
            </a:r>
          </a:p>
          <a:p>
            <a:pPr lvl="1"/>
            <a:r>
              <a:rPr lang="en-US" dirty="0"/>
              <a:t>Liner and general material: PET</a:t>
            </a:r>
          </a:p>
          <a:p>
            <a:pPr lvl="1"/>
            <a:r>
              <a:rPr lang="en-US" dirty="0"/>
              <a:t>Size: around 50x50 mm</a:t>
            </a:r>
          </a:p>
          <a:p>
            <a:pPr lvl="1"/>
            <a:r>
              <a:rPr lang="en-US" dirty="0"/>
              <a:t>Hight: Around 0.2-0.4 mm</a:t>
            </a:r>
          </a:p>
          <a:p>
            <a:pPr lvl="1"/>
            <a:r>
              <a:rPr lang="en-US" dirty="0"/>
              <a:t>Special feature: Every tag can have store additional information (e.g. position of the tag w.r.t. global frame)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offer yet </a:t>
            </a:r>
          </a:p>
          <a:p>
            <a:pPr lvl="1"/>
            <a:r>
              <a:rPr lang="de-DE" dirty="0"/>
              <a:t>Price: ???</a:t>
            </a:r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2423CC-438D-4407-BA70-015390AB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11" y="1092776"/>
            <a:ext cx="2446751" cy="23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42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de-DE" sz="2400" dirty="0"/>
              <a:t>Reader</a:t>
            </a:r>
          </a:p>
          <a:p>
            <a:r>
              <a:rPr lang="de-DE" dirty="0"/>
              <a:t>RFID OEM Modul</a:t>
            </a:r>
          </a:p>
          <a:p>
            <a:r>
              <a:rPr lang="de-DE" dirty="0"/>
              <a:t>KTS-Systeme</a:t>
            </a:r>
          </a:p>
          <a:p>
            <a:r>
              <a:rPr lang="en-GB" dirty="0"/>
              <a:t>Communication:</a:t>
            </a:r>
          </a:p>
          <a:p>
            <a:pPr lvl="1"/>
            <a:r>
              <a:rPr lang="en-GB" dirty="0"/>
              <a:t>Serial (UART possible)</a:t>
            </a:r>
          </a:p>
          <a:p>
            <a:pPr lvl="1"/>
            <a:r>
              <a:rPr lang="en-GB" dirty="0"/>
              <a:t>Antenna: Pins or U.FL (Adapter to SMA available)</a:t>
            </a:r>
          </a:p>
          <a:p>
            <a:r>
              <a:rPr lang="en-GB" dirty="0"/>
              <a:t>Size: 36 x 17 mm</a:t>
            </a:r>
          </a:p>
          <a:p>
            <a:r>
              <a:rPr lang="en-GB" dirty="0"/>
              <a:t>RSSI: also displayed with SW</a:t>
            </a:r>
          </a:p>
          <a:p>
            <a:r>
              <a:rPr lang="en-GB" dirty="0"/>
              <a:t>Price: 130,90 €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A8571-73B5-49A2-95A7-076AAD42A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2" t="50000" r="9268" b="6311"/>
          <a:stretch/>
        </p:blipFill>
        <p:spPr>
          <a:xfrm>
            <a:off x="3995935" y="836573"/>
            <a:ext cx="4841131" cy="20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3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en-US" dirty="0"/>
              <a:t>RFID-Modul with </a:t>
            </a:r>
          </a:p>
          <a:p>
            <a:r>
              <a:rPr lang="en-US" dirty="0" err="1"/>
              <a:t>Evaluationboard</a:t>
            </a:r>
            <a:r>
              <a:rPr lang="en-US" dirty="0"/>
              <a:t> RFIDM1356 PEB</a:t>
            </a:r>
          </a:p>
          <a:p>
            <a:r>
              <a:rPr lang="en-US" dirty="0"/>
              <a:t>Communication:</a:t>
            </a:r>
          </a:p>
          <a:p>
            <a:r>
              <a:rPr lang="de-DE" dirty="0"/>
              <a:t>RS232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Price: 149,94 €</a:t>
            </a:r>
          </a:p>
          <a:p>
            <a:endParaRPr lang="de-DE" sz="24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176853-3D8C-43AB-B15D-97A32DD7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76871"/>
            <a:ext cx="4420865" cy="33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19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en-US" sz="2400" dirty="0"/>
              <a:t>Antenna</a:t>
            </a:r>
          </a:p>
          <a:p>
            <a:r>
              <a:rPr lang="en-US" dirty="0"/>
              <a:t>Size: 80 x 80 mm</a:t>
            </a:r>
          </a:p>
          <a:p>
            <a:r>
              <a:rPr lang="en-US" sz="2400" dirty="0"/>
              <a:t>Communication: SMA </a:t>
            </a:r>
          </a:p>
          <a:p>
            <a:r>
              <a:rPr lang="en-US" dirty="0"/>
              <a:t>Price: 86,87 €</a:t>
            </a:r>
          </a:p>
          <a:p>
            <a:endParaRPr lang="en-US" sz="2400" dirty="0"/>
          </a:p>
          <a:p>
            <a:r>
              <a:rPr lang="en-US" dirty="0"/>
              <a:t>SMA -&gt; U.FL adapter</a:t>
            </a:r>
          </a:p>
          <a:p>
            <a:r>
              <a:rPr lang="en-US" dirty="0"/>
              <a:t>20 cm</a:t>
            </a:r>
          </a:p>
          <a:p>
            <a:r>
              <a:rPr lang="en-US" dirty="0"/>
              <a:t>Price: around 6 € (Amazon)</a:t>
            </a:r>
          </a:p>
          <a:p>
            <a:endParaRPr lang="de-DE" sz="24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5FA5-2C88-43BF-A725-2805FAF6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872563"/>
            <a:ext cx="3258810" cy="24516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C02CF7-3BC5-4D86-9784-2D06729F4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74" y="3610322"/>
            <a:ext cx="2627551" cy="17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869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E542-7622-5947-B345-15D54C86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6EC8-D9E7-FE4C-8BAB-FA40AF9F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RFID communication with the microcontroller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5C12-8E06-3349-A064-A356A85D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D05416D-1459-154D-BE81-CDCA57F7B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818" y="2348880"/>
            <a:ext cx="505281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3322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Leere Präsentation">
  <a:themeElements>
    <a:clrScheme name="3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Bildschirmpräsentation (4:3)</PresentationFormat>
  <Paragraphs>115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Akkurat Light Office</vt:lpstr>
      <vt:lpstr>Arial</vt:lpstr>
      <vt:lpstr>Arial Narrow</vt:lpstr>
      <vt:lpstr>Times New Roman</vt:lpstr>
      <vt:lpstr>Wingdings</vt:lpstr>
      <vt:lpstr>ヒラギノ角ゴ Pro W3</vt:lpstr>
      <vt:lpstr>3_Leere Präsentation</vt:lpstr>
      <vt:lpstr>4_Leere Präsentation</vt:lpstr>
      <vt:lpstr>2_Leere Präsentation</vt:lpstr>
      <vt:lpstr>5_Leere Präsentation</vt:lpstr>
      <vt:lpstr>Bild</vt:lpstr>
      <vt:lpstr>PowerPoint-Präsentation</vt:lpstr>
      <vt:lpstr>Tasks</vt:lpstr>
      <vt:lpstr>Camera Updates</vt:lpstr>
      <vt:lpstr>Wifi</vt:lpstr>
      <vt:lpstr>RFID</vt:lpstr>
      <vt:lpstr>RFID</vt:lpstr>
      <vt:lpstr>RFID</vt:lpstr>
      <vt:lpstr>RFID</vt:lpstr>
      <vt:lpstr>Microcontroller</vt:lpstr>
      <vt:lpstr>KTS Module</vt:lpstr>
      <vt:lpstr>KTS Module</vt:lpstr>
      <vt:lpstr>Worst Case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Stephan</cp:lastModifiedBy>
  <cp:revision>197</cp:revision>
  <dcterms:created xsi:type="dcterms:W3CDTF">2001-05-16T08:02:00Z</dcterms:created>
  <dcterms:modified xsi:type="dcterms:W3CDTF">2018-05-02T14:36:25Z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