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83" r:id="rId2"/>
    <p:sldMasterId id="2147483713" r:id="rId3"/>
    <p:sldMasterId id="2147483740" r:id="rId4"/>
  </p:sldMasterIdLst>
  <p:notesMasterIdLst>
    <p:notesMasterId r:id="rId12"/>
  </p:notesMasterIdLst>
  <p:handoutMasterIdLst>
    <p:handoutMasterId r:id="rId13"/>
  </p:handoutMasterIdLst>
  <p:sldIdLst>
    <p:sldId id="341" r:id="rId5"/>
    <p:sldId id="493" r:id="rId6"/>
    <p:sldId id="494" r:id="rId7"/>
    <p:sldId id="495" r:id="rId8"/>
    <p:sldId id="496" r:id="rId9"/>
    <p:sldId id="497" r:id="rId10"/>
    <p:sldId id="492" r:id="rId11"/>
  </p:sldIdLst>
  <p:sldSz cx="9144000" cy="6858000" type="screen4x3"/>
  <p:notesSz cx="6805613" cy="99393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13"/>
    <a:srgbClr val="84B819"/>
    <a:srgbClr val="3333CC"/>
    <a:srgbClr val="003399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576" autoAdjust="0"/>
  </p:normalViewPr>
  <p:slideViewPr>
    <p:cSldViewPr>
      <p:cViewPr>
        <p:scale>
          <a:sx n="100" d="100"/>
          <a:sy n="100" d="100"/>
        </p:scale>
        <p:origin x="696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926" y="-108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AFE497-C4FC-47FD-8802-75B18ED2E01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050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E06EEF-A813-4258-8D90-730451BC02C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392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1268413"/>
            <a:ext cx="8153400" cy="482758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56356" name="Rectangle 4"/>
          <p:cNvSpPr>
            <a:spLocks noChangeArrowheads="1"/>
          </p:cNvSpPr>
          <p:nvPr userDrawn="1"/>
        </p:nvSpPr>
        <p:spPr bwMode="auto">
          <a:xfrm>
            <a:off x="3635375" y="377825"/>
            <a:ext cx="51625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nl-NL" sz="1500">
                <a:latin typeface="Arial Narrow" pitchFamily="34" charset="0"/>
                <a:ea typeface="ヒラギノ角ゴ Pro W3" pitchFamily="96" charset="-128"/>
              </a:rPr>
              <a:t>Department of Biochemical and Chemical Engineering</a:t>
            </a:r>
          </a:p>
          <a:p>
            <a:pPr algn="r" eaLnBrk="0" hangingPunct="0"/>
            <a:r>
              <a:rPr lang="nl-NL" sz="1500">
                <a:latin typeface="Arial Narrow" pitchFamily="34" charset="0"/>
                <a:ea typeface="ヒラギノ角ゴ Pro W3" pitchFamily="96" charset="-128"/>
              </a:rPr>
              <a:t>Process Dynamics and Operations Group (DYN)</a:t>
            </a:r>
          </a:p>
        </p:txBody>
      </p:sp>
      <p:sp>
        <p:nvSpPr>
          <p:cNvPr id="356357" name="Line 5"/>
          <p:cNvSpPr>
            <a:spLocks noChangeShapeType="1"/>
          </p:cNvSpPr>
          <p:nvPr userDrawn="1"/>
        </p:nvSpPr>
        <p:spPr bwMode="auto">
          <a:xfrm>
            <a:off x="214313" y="1052513"/>
            <a:ext cx="8675687" cy="0"/>
          </a:xfrm>
          <a:prstGeom prst="line">
            <a:avLst/>
          </a:prstGeom>
          <a:noFill/>
          <a:ln w="2540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6358" name="Line 6"/>
          <p:cNvSpPr>
            <a:spLocks noChangeShapeType="1"/>
          </p:cNvSpPr>
          <p:nvPr userDrawn="1"/>
        </p:nvSpPr>
        <p:spPr bwMode="auto">
          <a:xfrm>
            <a:off x="230188" y="6092825"/>
            <a:ext cx="8675687" cy="0"/>
          </a:xfrm>
          <a:prstGeom prst="line">
            <a:avLst/>
          </a:prstGeom>
          <a:noFill/>
          <a:ln w="2540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56359" name="Picture 7" descr="LogoNeu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5075" y="6329363"/>
            <a:ext cx="1217613" cy="381000"/>
          </a:xfrm>
          <a:prstGeom prst="rect">
            <a:avLst/>
          </a:prstGeom>
          <a:noFill/>
        </p:spPr>
      </p:pic>
      <p:pic>
        <p:nvPicPr>
          <p:cNvPr id="356360" name="Picture 8" descr="tud_logo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13" y="371475"/>
            <a:ext cx="2879725" cy="463550"/>
          </a:xfrm>
          <a:prstGeom prst="rect">
            <a:avLst/>
          </a:prstGeom>
          <a:noFill/>
        </p:spPr>
      </p:pic>
      <p:sp>
        <p:nvSpPr>
          <p:cNvPr id="356361" name="Rectangle 9"/>
          <p:cNvSpPr>
            <a:spLocks noChangeArrowheads="1"/>
          </p:cNvSpPr>
          <p:nvPr userDrawn="1"/>
        </p:nvSpPr>
        <p:spPr bwMode="auto">
          <a:xfrm>
            <a:off x="344488" y="1125538"/>
            <a:ext cx="8424862" cy="4895850"/>
          </a:xfrm>
          <a:prstGeom prst="rect">
            <a:avLst/>
          </a:prstGeom>
          <a:gradFill rotWithShape="1">
            <a:gsLst>
              <a:gs pos="0">
                <a:srgbClr val="DDDDDD">
                  <a:alpha val="10001"/>
                </a:srgbClr>
              </a:gs>
              <a:gs pos="100000">
                <a:srgbClr val="DDDDDD">
                  <a:gamma/>
                  <a:shade val="46275"/>
                  <a:invGamma/>
                  <a:alpha val="10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362" name="Rectangle 10"/>
          <p:cNvSpPr>
            <a:spLocks noChangeArrowheads="1"/>
          </p:cNvSpPr>
          <p:nvPr userDrawn="1"/>
        </p:nvSpPr>
        <p:spPr bwMode="auto">
          <a:xfrm>
            <a:off x="9036050" y="12795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363" name="Rectangle 11"/>
          <p:cNvSpPr>
            <a:spLocks noChangeArrowheads="1"/>
          </p:cNvSpPr>
          <p:nvPr userDrawn="1"/>
        </p:nvSpPr>
        <p:spPr bwMode="auto">
          <a:xfrm>
            <a:off x="9036050" y="3556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6D6B9C-09A3-465A-8DC4-E5CFC515E23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99238" y="65088"/>
            <a:ext cx="2033587" cy="59594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6888" y="65088"/>
            <a:ext cx="5949950" cy="595947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7B50E9-A7FA-4446-B6D3-1241092C17A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96888" y="1341438"/>
            <a:ext cx="3989387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38675" y="1341438"/>
            <a:ext cx="3989388" cy="2265362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38675" y="3759200"/>
            <a:ext cx="3989388" cy="22653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5529263" y="6289675"/>
            <a:ext cx="1143000" cy="457200"/>
          </a:xfrm>
        </p:spPr>
        <p:txBody>
          <a:bodyPr/>
          <a:lstStyle>
            <a:lvl1pPr>
              <a:defRPr/>
            </a:lvl1pPr>
          </a:lstStyle>
          <a:p>
            <a:fld id="{C622FA9B-AC1D-40BB-8D6F-EEEC4D92B0F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el, zwei Inhalt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96888" y="1341438"/>
            <a:ext cx="3989387" cy="2265362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96888" y="3759200"/>
            <a:ext cx="3989387" cy="22653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38675" y="1341438"/>
            <a:ext cx="3989388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5529263" y="6289675"/>
            <a:ext cx="1143000" cy="457200"/>
          </a:xfrm>
        </p:spPr>
        <p:txBody>
          <a:bodyPr/>
          <a:lstStyle>
            <a:lvl1pPr>
              <a:defRPr/>
            </a:lvl1pPr>
          </a:lstStyle>
          <a:p>
            <a:fld id="{DFC1829C-96AC-4F0E-8221-30F1167F9B0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2632075" y="390525"/>
            <a:ext cx="51625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nl-NL" sz="1500">
                <a:solidFill>
                  <a:srgbClr val="000000"/>
                </a:solidFill>
                <a:latin typeface="Arial Narrow" pitchFamily="34" charset="0"/>
              </a:rPr>
              <a:t>Department of Biochemical and Chemical Engineering</a:t>
            </a:r>
          </a:p>
          <a:p>
            <a:pPr algn="r" eaLnBrk="0" hangingPunct="0">
              <a:defRPr/>
            </a:pPr>
            <a:r>
              <a:rPr lang="nl-NL" sz="1500">
                <a:solidFill>
                  <a:srgbClr val="000000"/>
                </a:solidFill>
                <a:latin typeface="Arial Narrow" pitchFamily="34" charset="0"/>
              </a:rPr>
              <a:t>Process Dynamics and Operations Group (DYN)</a:t>
            </a:r>
          </a:p>
        </p:txBody>
      </p:sp>
      <p:sp>
        <p:nvSpPr>
          <p:cNvPr id="15" name="Line 5"/>
          <p:cNvSpPr>
            <a:spLocks noChangeShapeType="1"/>
          </p:cNvSpPr>
          <p:nvPr userDrawn="1"/>
        </p:nvSpPr>
        <p:spPr bwMode="auto">
          <a:xfrm>
            <a:off x="214313" y="1052513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230188" y="6092825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8645" name="Picture 7" descr="tud_logo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13" y="371475"/>
            <a:ext cx="2879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344488" y="1125538"/>
            <a:ext cx="8424862" cy="4895850"/>
          </a:xfrm>
          <a:prstGeom prst="rect">
            <a:avLst/>
          </a:prstGeom>
          <a:gradFill rotWithShape="1">
            <a:gsLst>
              <a:gs pos="0">
                <a:srgbClr val="DDDDDD">
                  <a:alpha val="20000"/>
                </a:srgbClr>
              </a:gs>
              <a:gs pos="100000">
                <a:srgbClr val="DDDDDD">
                  <a:gamma/>
                  <a:shade val="46275"/>
                  <a:invGamma/>
                  <a:alpha val="10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 userDrawn="1"/>
        </p:nvSpPr>
        <p:spPr bwMode="auto">
          <a:xfrm>
            <a:off x="9036050" y="12795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 userDrawn="1"/>
        </p:nvSpPr>
        <p:spPr bwMode="auto">
          <a:xfrm>
            <a:off x="9036050" y="3556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8649" name="Picture 11" descr="LogoNeu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2538" y="6135688"/>
            <a:ext cx="1319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12"/>
          <p:cNvSpPr txBox="1">
            <a:spLocks noChangeArrowheads="1"/>
          </p:cNvSpPr>
          <p:nvPr userDrawn="1"/>
        </p:nvSpPr>
        <p:spPr bwMode="auto">
          <a:xfrm>
            <a:off x="7502525" y="6454775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amics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and Operations</a:t>
            </a:r>
          </a:p>
        </p:txBody>
      </p:sp>
      <p:graphicFrame>
        <p:nvGraphicFramePr>
          <p:cNvPr id="368651" name="Object 13"/>
          <p:cNvGraphicFramePr>
            <a:graphicFrameLocks noChangeAspect="1"/>
          </p:cNvGraphicFramePr>
          <p:nvPr/>
        </p:nvGraphicFramePr>
        <p:xfrm>
          <a:off x="7920038" y="358775"/>
          <a:ext cx="8636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28" name="Bild" r:id="rId5" imgW="0" imgH="0" progId="StaticMetafile">
                  <p:embed/>
                </p:oleObj>
              </mc:Choice>
              <mc:Fallback>
                <p:oleObj name="Bild" r:id="rId5" imgW="0" imgH="0" progId="StaticMetafil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038" y="358775"/>
                        <a:ext cx="8636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2843213" y="6237288"/>
            <a:ext cx="3457575" cy="431800"/>
          </a:xfrm>
        </p:spPr>
        <p:txBody>
          <a:bodyPr rIns="91440"/>
          <a:lstStyle>
            <a:lvl1pPr algn="ctr">
              <a:defRPr smtClean="0">
                <a:latin typeface="Times New Roman" pitchFamily="18" charset="0"/>
                <a:ea typeface="+mn-ea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2012</a:t>
            </a:r>
            <a:endParaRPr lang="de-DE" dirty="0">
              <a:solidFill>
                <a:srgbClr val="000000"/>
              </a:solidFill>
            </a:endParaRPr>
          </a:p>
          <a:p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19718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B43F4F-0B41-4131-A46E-A1510AD2E2AB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1422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B406F6-66AC-4339-B9F8-563064CB0A9D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1757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9900" y="1233488"/>
            <a:ext cx="3989388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233488"/>
            <a:ext cx="3989387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4B80C9-3075-49F5-B3B5-CD775BA0425F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6513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0D602B-0FC1-4203-BC5C-68EFC0EFC6F6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3539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B778B5-AEBB-4975-AF49-E50F38197455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4163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94FBF6-B6D4-4A60-89A2-A8869DBF6FA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Rectangle 3"/>
          <p:cNvSpPr txBox="1">
            <a:spLocks noChangeArrowheads="1"/>
          </p:cNvSpPr>
          <p:nvPr userDrawn="1"/>
        </p:nvSpPr>
        <p:spPr bwMode="auto">
          <a:xfrm>
            <a:off x="3203848" y="6237312"/>
            <a:ext cx="26574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fld id="{38E889B3-F878-483D-ACF8-BCB1D7DBCD2A}" type="datetime1">
              <a:rPr lang="de-DE" sz="1400" smtClean="0"/>
              <a:t>21.03.2018</a:t>
            </a:fld>
            <a:endParaRPr lang="de-DE" sz="1400" dirty="0"/>
          </a:p>
          <a:p>
            <a:pPr algn="ctr"/>
            <a:r>
              <a:rPr lang="de-DE" sz="1400" dirty="0"/>
              <a:t>Week 1 </a:t>
            </a:r>
            <a:r>
              <a:rPr lang="de-DE" sz="1400" baseline="0" dirty="0"/>
              <a:t>PG</a:t>
            </a:r>
            <a:r>
              <a:rPr lang="de-DE" sz="1400" dirty="0"/>
              <a:t>SS18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67C7860-F314-477E-98DF-9F00888A8477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9104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DD9D95-89A2-4AFF-9994-8E3E3F2F2D0B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78238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D809EE-F083-4DCE-8573-3D99CA5E315C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02703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C696FF-31B7-40D2-AC06-E3354FC9452B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6742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92888" y="65088"/>
            <a:ext cx="2039937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9900" y="65088"/>
            <a:ext cx="5970588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1ED308-8E8C-49C5-AF20-19EC0CF46B2E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4891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69900" y="1233488"/>
            <a:ext cx="3989388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233488"/>
            <a:ext cx="3989387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053138" y="6273800"/>
            <a:ext cx="114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A3A2DA-25B4-4C94-B12D-BCCFB5A90228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74284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el, zwei Inhalt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69900" y="1233488"/>
            <a:ext cx="3989388" cy="2265362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9900" y="3651250"/>
            <a:ext cx="3989388" cy="22653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1688" y="1233488"/>
            <a:ext cx="3989387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6053138" y="6273800"/>
            <a:ext cx="114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D55045-6C4E-483A-B89C-F85CBE944168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22225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9" name="Picture 29" descr="IMG_0436"/>
          <p:cNvPicPr>
            <a:picLocks noChangeAspect="1" noChangeArrowheads="1"/>
          </p:cNvPicPr>
          <p:nvPr/>
        </p:nvPicPr>
        <p:blipFill>
          <a:blip r:embed="rId2" cstate="print"/>
          <a:srcRect l="29036" t="27394" r="22707" b="46948"/>
          <a:stretch>
            <a:fillRect/>
          </a:stretch>
        </p:blipFill>
        <p:spPr bwMode="auto">
          <a:xfrm>
            <a:off x="0" y="2708275"/>
            <a:ext cx="9144000" cy="3240088"/>
          </a:xfrm>
          <a:prstGeom prst="rect">
            <a:avLst/>
          </a:prstGeom>
          <a:noFill/>
        </p:spPr>
      </p:pic>
      <p:sp>
        <p:nvSpPr>
          <p:cNvPr id="5150" name="Rectangle 30"/>
          <p:cNvSpPr>
            <a:spLocks noChangeArrowheads="1"/>
          </p:cNvSpPr>
          <p:nvPr/>
        </p:nvSpPr>
        <p:spPr bwMode="auto">
          <a:xfrm>
            <a:off x="0" y="2709863"/>
            <a:ext cx="2519363" cy="3238500"/>
          </a:xfrm>
          <a:prstGeom prst="rect">
            <a:avLst/>
          </a:prstGeom>
          <a:solidFill>
            <a:srgbClr val="DDDDDD">
              <a:alpha val="60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51" name="Rectangle 31"/>
          <p:cNvSpPr>
            <a:spLocks noChangeArrowheads="1"/>
          </p:cNvSpPr>
          <p:nvPr/>
        </p:nvSpPr>
        <p:spPr bwMode="auto">
          <a:xfrm>
            <a:off x="6624638" y="2709863"/>
            <a:ext cx="2519362" cy="3238500"/>
          </a:xfrm>
          <a:prstGeom prst="rect">
            <a:avLst/>
          </a:prstGeom>
          <a:solidFill>
            <a:srgbClr val="DDDDDD">
              <a:alpha val="60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250825" y="1125538"/>
            <a:ext cx="8618538" cy="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250825" y="2205038"/>
            <a:ext cx="8618538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250825" y="1103313"/>
            <a:ext cx="8642350" cy="1049337"/>
          </a:xfrm>
          <a:ln w="9525"/>
        </p:spPr>
        <p:txBody>
          <a:bodyPr/>
          <a:lstStyle>
            <a:lvl1pPr algn="ctr">
              <a:defRPr sz="280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5147" name="Picture 27" descr="tud_logo_rgb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6474"/>
          <a:stretch>
            <a:fillRect/>
          </a:stretch>
        </p:blipFill>
        <p:spPr bwMode="auto">
          <a:xfrm>
            <a:off x="365125" y="263525"/>
            <a:ext cx="738188" cy="519113"/>
          </a:xfrm>
          <a:prstGeom prst="rect">
            <a:avLst/>
          </a:prstGeom>
          <a:noFill/>
        </p:spPr>
      </p:pic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1108075" y="341313"/>
            <a:ext cx="3121025" cy="53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>
                <a:solidFill>
                  <a:srgbClr val="000000"/>
                </a:solidFill>
                <a:latin typeface="Akkurat Light Office" pitchFamily="50" charset="0"/>
              </a:rPr>
              <a:t>technische universität</a:t>
            </a:r>
          </a:p>
          <a:p>
            <a:pPr>
              <a:lnSpc>
                <a:spcPct val="90000"/>
              </a:lnSpc>
            </a:pPr>
            <a:r>
              <a:rPr lang="de-DE" sz="1600">
                <a:solidFill>
                  <a:srgbClr val="000000"/>
                </a:solidFill>
                <a:latin typeface="Akkurat Light Office" pitchFamily="50" charset="0"/>
              </a:rPr>
              <a:t>dortmund</a:t>
            </a:r>
          </a:p>
        </p:txBody>
      </p:sp>
      <p:sp>
        <p:nvSpPr>
          <p:cNvPr id="5156" name="Rectangle 36"/>
          <p:cNvSpPr>
            <a:spLocks noChangeArrowheads="1"/>
          </p:cNvSpPr>
          <p:nvPr userDrawn="1"/>
        </p:nvSpPr>
        <p:spPr bwMode="auto">
          <a:xfrm>
            <a:off x="6548438" y="333375"/>
            <a:ext cx="2273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nl-NL" sz="1500">
                <a:solidFill>
                  <a:srgbClr val="000000"/>
                </a:solidFill>
                <a:latin typeface="Akkurat Light Office" pitchFamily="50" charset="0"/>
              </a:rPr>
              <a:t>Fakultät Bio- und</a:t>
            </a:r>
          </a:p>
          <a:p>
            <a:pPr eaLnBrk="0" hangingPunct="0"/>
            <a:r>
              <a:rPr lang="nl-NL" sz="1500">
                <a:solidFill>
                  <a:srgbClr val="000000"/>
                </a:solidFill>
                <a:latin typeface="Akkurat Light Office" pitchFamily="50" charset="0"/>
              </a:rPr>
              <a:t>Chemieingenieurwesen</a:t>
            </a:r>
          </a:p>
        </p:txBody>
      </p:sp>
      <p:pic>
        <p:nvPicPr>
          <p:cNvPr id="5157" name="Picture 37" descr="bci_logo_rgb_neu_03_300dpi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8013" y="295275"/>
            <a:ext cx="852487" cy="511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134034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2632075" y="390525"/>
            <a:ext cx="51625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nl-NL" sz="1500">
                <a:solidFill>
                  <a:srgbClr val="000000"/>
                </a:solidFill>
                <a:latin typeface="Arial Narrow" pitchFamily="34" charset="0"/>
              </a:rPr>
              <a:t>Department of Biochemical and Chemical Engineering</a:t>
            </a:r>
          </a:p>
          <a:p>
            <a:pPr algn="r" eaLnBrk="0" hangingPunct="0">
              <a:defRPr/>
            </a:pPr>
            <a:r>
              <a:rPr lang="nl-NL" sz="1500">
                <a:solidFill>
                  <a:srgbClr val="000000"/>
                </a:solidFill>
                <a:latin typeface="Arial Narrow" pitchFamily="34" charset="0"/>
              </a:rPr>
              <a:t>Process Dynamics and Operations Group (DYN)</a:t>
            </a:r>
          </a:p>
        </p:txBody>
      </p:sp>
      <p:sp>
        <p:nvSpPr>
          <p:cNvPr id="15" name="Line 5"/>
          <p:cNvSpPr>
            <a:spLocks noChangeShapeType="1"/>
          </p:cNvSpPr>
          <p:nvPr userDrawn="1"/>
        </p:nvSpPr>
        <p:spPr bwMode="auto">
          <a:xfrm>
            <a:off x="214313" y="1052513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230188" y="6092825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8645" name="Picture 7" descr="tud_logo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13" y="371475"/>
            <a:ext cx="2879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344488" y="1125538"/>
            <a:ext cx="8424862" cy="4895850"/>
          </a:xfrm>
          <a:prstGeom prst="rect">
            <a:avLst/>
          </a:prstGeom>
          <a:gradFill rotWithShape="1">
            <a:gsLst>
              <a:gs pos="0">
                <a:srgbClr val="DDDDDD">
                  <a:alpha val="20000"/>
                </a:srgbClr>
              </a:gs>
              <a:gs pos="100000">
                <a:srgbClr val="DDDDDD">
                  <a:gamma/>
                  <a:shade val="46275"/>
                  <a:invGamma/>
                  <a:alpha val="10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 userDrawn="1"/>
        </p:nvSpPr>
        <p:spPr bwMode="auto">
          <a:xfrm>
            <a:off x="9036050" y="12795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 userDrawn="1"/>
        </p:nvSpPr>
        <p:spPr bwMode="auto">
          <a:xfrm>
            <a:off x="9036050" y="3556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8649" name="Picture 11" descr="LogoNeu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2538" y="6135688"/>
            <a:ext cx="1319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12"/>
          <p:cNvSpPr txBox="1">
            <a:spLocks noChangeArrowheads="1"/>
          </p:cNvSpPr>
          <p:nvPr userDrawn="1"/>
        </p:nvSpPr>
        <p:spPr bwMode="auto">
          <a:xfrm>
            <a:off x="7502525" y="6454775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amics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and Operations</a:t>
            </a:r>
          </a:p>
        </p:txBody>
      </p:sp>
      <p:graphicFrame>
        <p:nvGraphicFramePr>
          <p:cNvPr id="368651" name="Object 13"/>
          <p:cNvGraphicFramePr>
            <a:graphicFrameLocks noChangeAspect="1"/>
          </p:cNvGraphicFramePr>
          <p:nvPr/>
        </p:nvGraphicFramePr>
        <p:xfrm>
          <a:off x="7920038" y="358775"/>
          <a:ext cx="8636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71" name="Bild" r:id="rId5" imgW="0" imgH="0" progId="StaticMetafile">
                  <p:embed/>
                </p:oleObj>
              </mc:Choice>
              <mc:Fallback>
                <p:oleObj name="Bild" r:id="rId5" imgW="0" imgH="0" progId="StaticMetafil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038" y="358775"/>
                        <a:ext cx="8636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2843213" y="6237288"/>
            <a:ext cx="3457575" cy="431800"/>
          </a:xfrm>
        </p:spPr>
        <p:txBody>
          <a:bodyPr rIns="91440"/>
          <a:lstStyle>
            <a:lvl1pPr algn="ctr">
              <a:defRPr smtClean="0">
                <a:latin typeface="Times New Roman" pitchFamily="18" charset="0"/>
                <a:ea typeface="+mn-ea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2012</a:t>
            </a:r>
            <a:endParaRPr lang="de-DE" dirty="0">
              <a:solidFill>
                <a:srgbClr val="000000"/>
              </a:solidFill>
            </a:endParaRPr>
          </a:p>
          <a:p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941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B43F4F-0B41-4131-A46E-A1510AD2E2AB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182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9DAE4-6FBC-465A-B818-67E8198F695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B406F6-66AC-4339-B9F8-563064CB0A9D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29310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9900" y="1233488"/>
            <a:ext cx="3989388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233488"/>
            <a:ext cx="3989387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4B80C9-3075-49F5-B3B5-CD775BA0425F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4331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0D602B-0FC1-4203-BC5C-68EFC0EFC6F6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4631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B778B5-AEBB-4975-AF49-E50F38197455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5807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67C7860-F314-477E-98DF-9F00888A8477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72184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DD9D95-89A2-4AFF-9994-8E3E3F2F2D0B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3917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D809EE-F083-4DCE-8573-3D99CA5E315C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2642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C696FF-31B7-40D2-AC06-E3354FC9452B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162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92888" y="65088"/>
            <a:ext cx="2039937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9900" y="65088"/>
            <a:ext cx="5970588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1ED308-8E8C-49C5-AF20-19EC0CF46B2E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50986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69900" y="1233488"/>
            <a:ext cx="3989388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233488"/>
            <a:ext cx="3989387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053138" y="6273800"/>
            <a:ext cx="114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A3A2DA-25B4-4C94-B12D-BCCFB5A90228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635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6888" y="1341438"/>
            <a:ext cx="3989387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8675" y="1341438"/>
            <a:ext cx="3989388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D1B366-F530-4A44-8C05-ACC7AE231DA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el, zwei Inhalt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69900" y="1233488"/>
            <a:ext cx="3989388" cy="2265362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9900" y="3651250"/>
            <a:ext cx="3989388" cy="22653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1688" y="1233488"/>
            <a:ext cx="3989387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6053138" y="6273800"/>
            <a:ext cx="114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D55045-6C4E-483A-B89C-F85CBE944168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4800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2632075" y="390525"/>
            <a:ext cx="51625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nl-NL" sz="1500">
                <a:solidFill>
                  <a:srgbClr val="000000"/>
                </a:solidFill>
                <a:latin typeface="Arial Narrow" pitchFamily="34" charset="0"/>
              </a:rPr>
              <a:t>Department of Biochemical and Chemical Engineering</a:t>
            </a:r>
          </a:p>
          <a:p>
            <a:pPr algn="r" eaLnBrk="0" hangingPunct="0">
              <a:defRPr/>
            </a:pPr>
            <a:r>
              <a:rPr lang="nl-NL" sz="1500">
                <a:solidFill>
                  <a:srgbClr val="000000"/>
                </a:solidFill>
                <a:latin typeface="Arial Narrow" pitchFamily="34" charset="0"/>
              </a:rPr>
              <a:t>Process Dynamics and Operations Group (DYN)</a:t>
            </a:r>
          </a:p>
        </p:txBody>
      </p:sp>
      <p:sp>
        <p:nvSpPr>
          <p:cNvPr id="15" name="Line 5"/>
          <p:cNvSpPr>
            <a:spLocks noChangeShapeType="1"/>
          </p:cNvSpPr>
          <p:nvPr userDrawn="1"/>
        </p:nvSpPr>
        <p:spPr bwMode="auto">
          <a:xfrm>
            <a:off x="214313" y="1052513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230188" y="6092825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8645" name="Picture 7" descr="tud_logo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13" y="371475"/>
            <a:ext cx="2879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344488" y="1125538"/>
            <a:ext cx="8424862" cy="4895850"/>
          </a:xfrm>
          <a:prstGeom prst="rect">
            <a:avLst/>
          </a:prstGeom>
          <a:gradFill rotWithShape="1">
            <a:gsLst>
              <a:gs pos="0">
                <a:srgbClr val="DDDDDD">
                  <a:alpha val="20000"/>
                </a:srgbClr>
              </a:gs>
              <a:gs pos="100000">
                <a:srgbClr val="DDDDDD">
                  <a:gamma/>
                  <a:shade val="46275"/>
                  <a:invGamma/>
                  <a:alpha val="10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 userDrawn="1"/>
        </p:nvSpPr>
        <p:spPr bwMode="auto">
          <a:xfrm>
            <a:off x="9036050" y="12795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 userDrawn="1"/>
        </p:nvSpPr>
        <p:spPr bwMode="auto">
          <a:xfrm>
            <a:off x="9036050" y="3556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8649" name="Picture 11" descr="LogoNeu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2538" y="6135688"/>
            <a:ext cx="1319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12"/>
          <p:cNvSpPr txBox="1">
            <a:spLocks noChangeArrowheads="1"/>
          </p:cNvSpPr>
          <p:nvPr userDrawn="1"/>
        </p:nvSpPr>
        <p:spPr bwMode="auto">
          <a:xfrm>
            <a:off x="7502525" y="6454775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amics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and Operations</a:t>
            </a:r>
          </a:p>
        </p:txBody>
      </p:sp>
      <p:graphicFrame>
        <p:nvGraphicFramePr>
          <p:cNvPr id="368651" name="Object 13"/>
          <p:cNvGraphicFramePr>
            <a:graphicFrameLocks noChangeAspect="1"/>
          </p:cNvGraphicFramePr>
          <p:nvPr/>
        </p:nvGraphicFramePr>
        <p:xfrm>
          <a:off x="7920038" y="358775"/>
          <a:ext cx="8636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91" name="Bild" r:id="rId5" imgW="0" imgH="0" progId="StaticMetafile">
                  <p:embed/>
                </p:oleObj>
              </mc:Choice>
              <mc:Fallback>
                <p:oleObj name="Bild" r:id="rId5" imgW="0" imgH="0" progId="StaticMetafil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038" y="358775"/>
                        <a:ext cx="8636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2843213" y="6237288"/>
            <a:ext cx="3457575" cy="431800"/>
          </a:xfrm>
        </p:spPr>
        <p:txBody>
          <a:bodyPr rIns="91440"/>
          <a:lstStyle>
            <a:lvl1pPr algn="ctr">
              <a:defRPr smtClean="0">
                <a:latin typeface="Times New Roman" pitchFamily="18" charset="0"/>
                <a:ea typeface="+mn-ea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‹Nr.›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745096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88587925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70470741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9900" y="1233488"/>
            <a:ext cx="3989388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233488"/>
            <a:ext cx="3989387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59434443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71284038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845344696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4991433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70366644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86787494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06A15A-2298-412D-A261-EBA464ACE60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50059427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92888" y="65088"/>
            <a:ext cx="2039937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9900" y="65088"/>
            <a:ext cx="5970588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758649873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69900" y="1233488"/>
            <a:ext cx="3989388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233488"/>
            <a:ext cx="3989387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053138" y="6273800"/>
            <a:ext cx="114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859517666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el, zwei Inhalt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69900" y="1233488"/>
            <a:ext cx="3989388" cy="2265362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9900" y="3651250"/>
            <a:ext cx="3989388" cy="22653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1688" y="1233488"/>
            <a:ext cx="3989387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6053138" y="6273800"/>
            <a:ext cx="114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808429209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9" name="Picture 29" descr="IMG_0436"/>
          <p:cNvPicPr>
            <a:picLocks noChangeAspect="1" noChangeArrowheads="1"/>
          </p:cNvPicPr>
          <p:nvPr/>
        </p:nvPicPr>
        <p:blipFill>
          <a:blip r:embed="rId2" cstate="print"/>
          <a:srcRect l="29036" t="27394" r="22707" b="46948"/>
          <a:stretch>
            <a:fillRect/>
          </a:stretch>
        </p:blipFill>
        <p:spPr bwMode="auto">
          <a:xfrm>
            <a:off x="0" y="2708275"/>
            <a:ext cx="9144000" cy="3240088"/>
          </a:xfrm>
          <a:prstGeom prst="rect">
            <a:avLst/>
          </a:prstGeom>
          <a:noFill/>
        </p:spPr>
      </p:pic>
      <p:sp>
        <p:nvSpPr>
          <p:cNvPr id="5150" name="Rectangle 30"/>
          <p:cNvSpPr>
            <a:spLocks noChangeArrowheads="1"/>
          </p:cNvSpPr>
          <p:nvPr/>
        </p:nvSpPr>
        <p:spPr bwMode="auto">
          <a:xfrm>
            <a:off x="0" y="2709863"/>
            <a:ext cx="2519363" cy="3238500"/>
          </a:xfrm>
          <a:prstGeom prst="rect">
            <a:avLst/>
          </a:prstGeom>
          <a:solidFill>
            <a:srgbClr val="DDDDDD">
              <a:alpha val="60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51" name="Rectangle 31"/>
          <p:cNvSpPr>
            <a:spLocks noChangeArrowheads="1"/>
          </p:cNvSpPr>
          <p:nvPr/>
        </p:nvSpPr>
        <p:spPr bwMode="auto">
          <a:xfrm>
            <a:off x="6624638" y="2709863"/>
            <a:ext cx="2519362" cy="3238500"/>
          </a:xfrm>
          <a:prstGeom prst="rect">
            <a:avLst/>
          </a:prstGeom>
          <a:solidFill>
            <a:srgbClr val="DDDDDD">
              <a:alpha val="60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250825" y="1125538"/>
            <a:ext cx="8618538" cy="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250825" y="2205038"/>
            <a:ext cx="8618538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250825" y="1103313"/>
            <a:ext cx="8642350" cy="1049337"/>
          </a:xfrm>
          <a:ln w="9525"/>
        </p:spPr>
        <p:txBody>
          <a:bodyPr/>
          <a:lstStyle>
            <a:lvl1pPr algn="ctr">
              <a:defRPr sz="280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5147" name="Picture 27" descr="tud_logo_rgb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6474"/>
          <a:stretch>
            <a:fillRect/>
          </a:stretch>
        </p:blipFill>
        <p:spPr bwMode="auto">
          <a:xfrm>
            <a:off x="365125" y="263525"/>
            <a:ext cx="738188" cy="519113"/>
          </a:xfrm>
          <a:prstGeom prst="rect">
            <a:avLst/>
          </a:prstGeom>
          <a:noFill/>
        </p:spPr>
      </p:pic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1108075" y="341313"/>
            <a:ext cx="3121025" cy="53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>
                <a:solidFill>
                  <a:srgbClr val="000000"/>
                </a:solidFill>
                <a:latin typeface="Akkurat Light Office" pitchFamily="50" charset="0"/>
              </a:rPr>
              <a:t>technische universität</a:t>
            </a:r>
          </a:p>
          <a:p>
            <a:pPr>
              <a:lnSpc>
                <a:spcPct val="90000"/>
              </a:lnSpc>
            </a:pPr>
            <a:r>
              <a:rPr lang="de-DE" sz="1600">
                <a:solidFill>
                  <a:srgbClr val="000000"/>
                </a:solidFill>
                <a:latin typeface="Akkurat Light Office" pitchFamily="50" charset="0"/>
              </a:rPr>
              <a:t>dortmund</a:t>
            </a:r>
          </a:p>
        </p:txBody>
      </p:sp>
      <p:sp>
        <p:nvSpPr>
          <p:cNvPr id="5156" name="Rectangle 36"/>
          <p:cNvSpPr>
            <a:spLocks noChangeArrowheads="1"/>
          </p:cNvSpPr>
          <p:nvPr userDrawn="1"/>
        </p:nvSpPr>
        <p:spPr bwMode="auto">
          <a:xfrm>
            <a:off x="6548438" y="333375"/>
            <a:ext cx="2273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nl-NL" sz="1500">
                <a:solidFill>
                  <a:srgbClr val="000000"/>
                </a:solidFill>
                <a:latin typeface="Akkurat Light Office" pitchFamily="50" charset="0"/>
              </a:rPr>
              <a:t>Fakultät Bio- und</a:t>
            </a:r>
          </a:p>
          <a:p>
            <a:pPr eaLnBrk="0" hangingPunct="0"/>
            <a:r>
              <a:rPr lang="nl-NL" sz="1500">
                <a:solidFill>
                  <a:srgbClr val="000000"/>
                </a:solidFill>
                <a:latin typeface="Akkurat Light Office" pitchFamily="50" charset="0"/>
              </a:rPr>
              <a:t>Chemieingenieurwesen</a:t>
            </a:r>
          </a:p>
        </p:txBody>
      </p:sp>
      <p:pic>
        <p:nvPicPr>
          <p:cNvPr id="5157" name="Picture 37" descr="bci_logo_rgb_neu_03_300dpi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8013" y="295275"/>
            <a:ext cx="852487" cy="511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332492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87DE47-2155-4DB6-A5BE-90CB4FDDCDA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4" name="Rectangle 3"/>
          <p:cNvSpPr txBox="1">
            <a:spLocks noChangeArrowheads="1"/>
          </p:cNvSpPr>
          <p:nvPr userDrawn="1"/>
        </p:nvSpPr>
        <p:spPr bwMode="auto">
          <a:xfrm>
            <a:off x="3203848" y="6237312"/>
            <a:ext cx="26574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/>
              <a:t>05.10.2017</a:t>
            </a:r>
          </a:p>
          <a:p>
            <a:pPr algn="ctr"/>
            <a:r>
              <a:rPr lang="de-DE" sz="1400" dirty="0"/>
              <a:t>PG SS18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798E41-6D78-40CF-A040-F391F707D8B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" name="Rectangle 3"/>
          <p:cNvSpPr txBox="1">
            <a:spLocks noChangeArrowheads="1"/>
          </p:cNvSpPr>
          <p:nvPr userDrawn="1"/>
        </p:nvSpPr>
        <p:spPr bwMode="auto">
          <a:xfrm>
            <a:off x="3203848" y="6237312"/>
            <a:ext cx="26574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/>
              <a:t>05.10.2017</a:t>
            </a:r>
          </a:p>
          <a:p>
            <a:pPr algn="ctr"/>
            <a:r>
              <a:rPr lang="de-DE" sz="1400" dirty="0"/>
              <a:t>PG </a:t>
            </a:r>
            <a:r>
              <a:rPr lang="de-DE" sz="1400" dirty="0" err="1"/>
              <a:t>pitch</a:t>
            </a:r>
            <a:r>
              <a:rPr lang="de-DE" sz="1400" baseline="0" dirty="0"/>
              <a:t> SS18</a:t>
            </a:r>
            <a:endParaRPr lang="de-DE" sz="1400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B2013-4B8A-4C84-8F39-86F087A772A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8C84C7-C334-47AA-9AA3-CE3A26227E0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1650" y="65088"/>
            <a:ext cx="81311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6888" y="1341438"/>
            <a:ext cx="8131175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29263" y="6289675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  <a:ea typeface="+mn-ea"/>
              </a:defRPr>
            </a:lvl1pPr>
          </a:lstStyle>
          <a:p>
            <a:fld id="{02407EDF-419E-4903-9517-B33BC032365E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355335" name="Picture 7" descr="LogoNeu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80313" y="6173788"/>
            <a:ext cx="1217612" cy="381000"/>
          </a:xfrm>
          <a:prstGeom prst="rect">
            <a:avLst/>
          </a:prstGeom>
          <a:noFill/>
        </p:spPr>
      </p:pic>
      <p:sp>
        <p:nvSpPr>
          <p:cNvPr id="355336" name="Line 8"/>
          <p:cNvSpPr>
            <a:spLocks noChangeShapeType="1"/>
          </p:cNvSpPr>
          <p:nvPr userDrawn="1"/>
        </p:nvSpPr>
        <p:spPr bwMode="auto">
          <a:xfrm>
            <a:off x="230188" y="6140450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5337" name="Line 9"/>
          <p:cNvSpPr>
            <a:spLocks noChangeShapeType="1"/>
          </p:cNvSpPr>
          <p:nvPr userDrawn="1"/>
        </p:nvSpPr>
        <p:spPr bwMode="auto">
          <a:xfrm>
            <a:off x="230188" y="795338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5338" name="Rectangle 10"/>
          <p:cNvSpPr>
            <a:spLocks noChangeArrowheads="1"/>
          </p:cNvSpPr>
          <p:nvPr userDrawn="1"/>
        </p:nvSpPr>
        <p:spPr bwMode="auto">
          <a:xfrm>
            <a:off x="9036050" y="11652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39" name="Rectangle 11"/>
          <p:cNvSpPr>
            <a:spLocks noChangeArrowheads="1"/>
          </p:cNvSpPr>
          <p:nvPr userDrawn="1"/>
        </p:nvSpPr>
        <p:spPr bwMode="auto">
          <a:xfrm>
            <a:off x="9036050" y="3429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55340" name="Picture 12" descr="tud_logo_rgb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03213" y="6254750"/>
            <a:ext cx="2879725" cy="463550"/>
          </a:xfrm>
          <a:prstGeom prst="rect">
            <a:avLst/>
          </a:prstGeom>
          <a:noFill/>
        </p:spPr>
      </p:pic>
      <p:sp>
        <p:nvSpPr>
          <p:cNvPr id="355341" name="Text Box 13"/>
          <p:cNvSpPr txBox="1">
            <a:spLocks noChangeArrowheads="1"/>
          </p:cNvSpPr>
          <p:nvPr userDrawn="1"/>
        </p:nvSpPr>
        <p:spPr bwMode="auto">
          <a:xfrm>
            <a:off x="7488238" y="6492875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  <a:ea typeface="ヒラギノ角ゴ Pro W3" pitchFamily="96" charset="-128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  <a:ea typeface="ヒラギノ角ゴ Pro W3" pitchFamily="96" charset="-128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  <a:ea typeface="ヒラギノ角ゴ Pro W3" pitchFamily="96" charset="-128"/>
              </a:rPr>
              <a:t>amics</a:t>
            </a:r>
          </a:p>
          <a:p>
            <a:pPr eaLnBrk="0" hangingPunct="0">
              <a:lnSpc>
                <a:spcPct val="90000"/>
              </a:lnSpc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  <a:ea typeface="ヒラギノ角ゴ Pro W3" pitchFamily="96" charset="-128"/>
              </a:rPr>
              <a:t>and Operations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transition spd="med"/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7313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4B819"/>
        </a:buClr>
        <a:buChar char="•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1650" y="65088"/>
            <a:ext cx="81311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233488"/>
            <a:ext cx="8131175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53138" y="6273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655EF4-2644-4A99-92F8-561ECBEA6BD6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 userDrawn="1"/>
        </p:nvSpPr>
        <p:spPr bwMode="auto">
          <a:xfrm>
            <a:off x="3055938" y="6270625"/>
            <a:ext cx="3603625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de-DE" sz="1200" dirty="0">
                <a:solidFill>
                  <a:srgbClr val="000000"/>
                </a:solidFill>
                <a:latin typeface="Arial" charset="0"/>
              </a:rPr>
              <a:t>DYN 2012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>
            <a:off x="230188" y="6140450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230188" y="795338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7624" name="Picture 8" descr="tud_logo_rgb"/>
          <p:cNvPicPr>
            <a:picLocks noChangeAspect="1" noChangeArrowheads="1"/>
          </p:cNvPicPr>
          <p:nvPr userDrawn="1"/>
        </p:nvPicPr>
        <p:blipFill>
          <a:blip r:embed="rId16" cstate="print">
            <a:grayscl/>
          </a:blip>
          <a:srcRect/>
          <a:stretch>
            <a:fillRect/>
          </a:stretch>
        </p:blipFill>
        <p:spPr bwMode="auto">
          <a:xfrm>
            <a:off x="425450" y="6257925"/>
            <a:ext cx="25844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9036050" y="11652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9036050" y="3429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7627" name="Picture 11" descr="LogoNeu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596188" y="6165850"/>
            <a:ext cx="1319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4" name="Text Box 12"/>
          <p:cNvSpPr txBox="1">
            <a:spLocks noChangeArrowheads="1"/>
          </p:cNvSpPr>
          <p:nvPr userDrawn="1"/>
        </p:nvSpPr>
        <p:spPr bwMode="auto">
          <a:xfrm>
            <a:off x="7516813" y="6489700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amics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and Operations</a:t>
            </a:r>
          </a:p>
        </p:txBody>
      </p:sp>
      <p:pic>
        <p:nvPicPr>
          <p:cNvPr id="367629" name="Picture 13" descr="tud_logo_rgb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54000" y="6229350"/>
            <a:ext cx="2879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76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ransition/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7313"/>
        </a:buClr>
        <a:buFont typeface="Wingdings" pitchFamily="2" charset="2"/>
        <a:buChar char="§"/>
        <a:defRPr sz="24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4B819"/>
        </a:buClr>
        <a:buChar char="•"/>
        <a:defRPr sz="2200">
          <a:solidFill>
            <a:schemeClr val="tx1"/>
          </a:solidFill>
          <a:latin typeface="Arial Narrow" pitchFamily="34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2000">
          <a:solidFill>
            <a:schemeClr val="tx1"/>
          </a:solidFill>
          <a:latin typeface="Arial Narrow" pitchFamily="34" charset="0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>
          <a:solidFill>
            <a:schemeClr val="tx1"/>
          </a:solidFill>
          <a:latin typeface="Arial Narrow" pitchFamily="34" charset="0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Arial Narrow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1650" y="65088"/>
            <a:ext cx="81311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233488"/>
            <a:ext cx="8131175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53138" y="6273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655EF4-2644-4A99-92F8-561ECBEA6BD6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 userDrawn="1"/>
        </p:nvSpPr>
        <p:spPr bwMode="auto">
          <a:xfrm>
            <a:off x="3055938" y="6270625"/>
            <a:ext cx="3603625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de-DE" sz="1200" dirty="0">
                <a:solidFill>
                  <a:srgbClr val="000000"/>
                </a:solidFill>
                <a:latin typeface="Arial" charset="0"/>
              </a:rPr>
              <a:t>DYN 2015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>
            <a:off x="230188" y="6140450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230188" y="795338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7624" name="Picture 8" descr="tud_logo_rgb"/>
          <p:cNvPicPr>
            <a:picLocks noChangeAspect="1" noChangeArrowheads="1"/>
          </p:cNvPicPr>
          <p:nvPr userDrawn="1"/>
        </p:nvPicPr>
        <p:blipFill>
          <a:blip r:embed="rId15" cstate="print">
            <a:grayscl/>
          </a:blip>
          <a:srcRect/>
          <a:stretch>
            <a:fillRect/>
          </a:stretch>
        </p:blipFill>
        <p:spPr bwMode="auto">
          <a:xfrm>
            <a:off x="425450" y="6257925"/>
            <a:ext cx="25844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9036050" y="11652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9036050" y="3429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7627" name="Picture 11" descr="LogoNeu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596188" y="6165850"/>
            <a:ext cx="1319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4" name="Text Box 12"/>
          <p:cNvSpPr txBox="1">
            <a:spLocks noChangeArrowheads="1"/>
          </p:cNvSpPr>
          <p:nvPr userDrawn="1"/>
        </p:nvSpPr>
        <p:spPr bwMode="auto">
          <a:xfrm>
            <a:off x="7516813" y="6489700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amics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and Operations</a:t>
            </a:r>
          </a:p>
        </p:txBody>
      </p:sp>
      <p:pic>
        <p:nvPicPr>
          <p:cNvPr id="367629" name="Picture 13" descr="tud_logo_rgb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54000" y="6229350"/>
            <a:ext cx="2879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425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</p:sldLayoutIdLst>
  <p:transition/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7313"/>
        </a:buClr>
        <a:buFont typeface="Wingdings" pitchFamily="2" charset="2"/>
        <a:buChar char="§"/>
        <a:defRPr sz="24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4B819"/>
        </a:buClr>
        <a:buChar char="•"/>
        <a:defRPr sz="2200">
          <a:solidFill>
            <a:schemeClr val="tx1"/>
          </a:solidFill>
          <a:latin typeface="Arial Narrow" pitchFamily="34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2000">
          <a:solidFill>
            <a:schemeClr val="tx1"/>
          </a:solidFill>
          <a:latin typeface="Arial Narrow" pitchFamily="34" charset="0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>
          <a:solidFill>
            <a:schemeClr val="tx1"/>
          </a:solidFill>
          <a:latin typeface="Arial Narrow" pitchFamily="34" charset="0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Arial Narrow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1650" y="65088"/>
            <a:ext cx="81311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233488"/>
            <a:ext cx="8131175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53138" y="6273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  <p:sp>
        <p:nvSpPr>
          <p:cNvPr id="3077" name="Rectangle 5"/>
          <p:cNvSpPr>
            <a:spLocks noChangeArrowheads="1"/>
          </p:cNvSpPr>
          <p:nvPr userDrawn="1"/>
        </p:nvSpPr>
        <p:spPr bwMode="auto">
          <a:xfrm>
            <a:off x="3055938" y="6270625"/>
            <a:ext cx="3603625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de-DE" sz="1200" dirty="0">
                <a:solidFill>
                  <a:srgbClr val="000000"/>
                </a:solidFill>
                <a:latin typeface="Arial" charset="0"/>
              </a:rPr>
              <a:t>DYN 2016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>
            <a:off x="230188" y="6140450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230188" y="795338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7624" name="Picture 8" descr="tud_logo_rgb"/>
          <p:cNvPicPr>
            <a:picLocks noChangeAspect="1" noChangeArrowheads="1"/>
          </p:cNvPicPr>
          <p:nvPr userDrawn="1"/>
        </p:nvPicPr>
        <p:blipFill>
          <a:blip r:embed="rId16" cstate="print">
            <a:grayscl/>
          </a:blip>
          <a:srcRect/>
          <a:stretch>
            <a:fillRect/>
          </a:stretch>
        </p:blipFill>
        <p:spPr bwMode="auto">
          <a:xfrm>
            <a:off x="425450" y="6257925"/>
            <a:ext cx="25844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9036050" y="11652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9036050" y="3429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7627" name="Picture 11" descr="LogoNeu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596188" y="6165850"/>
            <a:ext cx="1319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4" name="Text Box 12"/>
          <p:cNvSpPr txBox="1">
            <a:spLocks noChangeArrowheads="1"/>
          </p:cNvSpPr>
          <p:nvPr userDrawn="1"/>
        </p:nvSpPr>
        <p:spPr bwMode="auto">
          <a:xfrm>
            <a:off x="7516813" y="6489700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amics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and Operations</a:t>
            </a:r>
          </a:p>
        </p:txBody>
      </p:sp>
      <p:pic>
        <p:nvPicPr>
          <p:cNvPr id="367629" name="Picture 13" descr="tud_logo_rgb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54000" y="6229350"/>
            <a:ext cx="2879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733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</p:sldLayoutIdLst>
  <p:transition/>
  <p:hf sldNum="0" hdr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7313"/>
        </a:buClr>
        <a:buFont typeface="Wingdings" pitchFamily="2" charset="2"/>
        <a:buChar char="§"/>
        <a:defRPr sz="24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4B819"/>
        </a:buClr>
        <a:buChar char="•"/>
        <a:defRPr sz="2200">
          <a:solidFill>
            <a:schemeClr val="tx1"/>
          </a:solidFill>
          <a:latin typeface="Arial Narrow" pitchFamily="34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2000">
          <a:solidFill>
            <a:schemeClr val="tx1"/>
          </a:solidFill>
          <a:latin typeface="Arial Narrow" pitchFamily="34" charset="0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>
          <a:solidFill>
            <a:schemeClr val="tx1"/>
          </a:solidFill>
          <a:latin typeface="Arial Narrow" pitchFamily="34" charset="0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Arial Narrow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dt" sz="half" idx="4294967295"/>
          </p:nvPr>
        </p:nvSpPr>
        <p:spPr>
          <a:xfrm>
            <a:off x="3203848" y="6237312"/>
            <a:ext cx="2657475" cy="257175"/>
          </a:xfrm>
        </p:spPr>
        <p:txBody>
          <a:bodyPr/>
          <a:lstStyle/>
          <a:p>
            <a:pPr algn="ctr"/>
            <a:fld id="{BF3D2351-FEA2-4F7A-BF5D-A8BF2E53D066}" type="datetime1">
              <a:rPr lang="de-DE" sz="1400" smtClean="0"/>
              <a:t>21.03.2018</a:t>
            </a:fld>
            <a:endParaRPr lang="de-DE" sz="1400" dirty="0"/>
          </a:p>
          <a:p>
            <a:pPr algn="ctr"/>
            <a:r>
              <a:rPr lang="de-DE" sz="1400" dirty="0"/>
              <a:t>Week 1 PGSS18</a:t>
            </a:r>
          </a:p>
        </p:txBody>
      </p:sp>
      <p:sp>
        <p:nvSpPr>
          <p:cNvPr id="2" name="Rectangle 1"/>
          <p:cNvSpPr/>
          <p:nvPr/>
        </p:nvSpPr>
        <p:spPr>
          <a:xfrm>
            <a:off x="5004048" y="2636912"/>
            <a:ext cx="38884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+mj-lt"/>
              </a:rPr>
              <a:t>Project group SS18</a:t>
            </a:r>
          </a:p>
          <a:p>
            <a:pPr algn="ctr"/>
            <a:r>
              <a:rPr lang="en-US" sz="2200" b="1" dirty="0">
                <a:solidFill>
                  <a:srgbClr val="FF9B13"/>
                </a:solidFill>
                <a:latin typeface="+mj-lt"/>
              </a:rPr>
              <a:t>Development of local positioning system for a pipe-less plant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00680"/>
            <a:ext cx="4800534" cy="3600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for the week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formal project leader 		-&gt; Stephan Vette</a:t>
            </a:r>
          </a:p>
          <a:p>
            <a:r>
              <a:rPr lang="en-GB" dirty="0"/>
              <a:t>Think through the necessary subtasks</a:t>
            </a:r>
          </a:p>
          <a:p>
            <a:r>
              <a:rPr lang="en-GB" dirty="0"/>
              <a:t>Write a project plan</a:t>
            </a:r>
          </a:p>
          <a:p>
            <a:r>
              <a:rPr lang="en-GB" dirty="0"/>
              <a:t>Schedule the next meetings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29263" y="6289675"/>
            <a:ext cx="1143000" cy="457200"/>
          </a:xfrm>
        </p:spPr>
        <p:txBody>
          <a:bodyPr/>
          <a:lstStyle/>
          <a:p>
            <a:fld id="{4B94FBF6-B6D4-4A60-89A2-A8869DBF6FA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9472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and subtasks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GB" dirty="0"/>
              <a:t>Get familiar to the plant </a:t>
            </a:r>
          </a:p>
          <a:p>
            <a:pPr marL="857250" lvl="1" indent="-457200">
              <a:buAutoNum type="arabicPeriod"/>
            </a:pPr>
            <a:r>
              <a:rPr lang="en-GB" dirty="0"/>
              <a:t>Read all documentations</a:t>
            </a:r>
          </a:p>
          <a:p>
            <a:pPr marL="857250" lvl="1" indent="-457200">
              <a:buAutoNum type="arabicPeriod"/>
            </a:pPr>
            <a:r>
              <a:rPr lang="en-GB" dirty="0"/>
              <a:t>Search and read literature about tracking systems</a:t>
            </a:r>
          </a:p>
          <a:p>
            <a:pPr marL="457200" indent="-457200">
              <a:buAutoNum type="arabicPeriod"/>
            </a:pPr>
            <a:r>
              <a:rPr lang="en-GB" dirty="0"/>
              <a:t>Measurement of plant performance</a:t>
            </a:r>
          </a:p>
          <a:p>
            <a:pPr marL="857250" lvl="1" indent="-457200">
              <a:buAutoNum type="arabicPeriod"/>
            </a:pPr>
            <a:r>
              <a:rPr lang="en-GB" dirty="0"/>
              <a:t>Decide on quantities (Possible or not)</a:t>
            </a:r>
          </a:p>
          <a:p>
            <a:pPr marL="857250" lvl="1" indent="-457200">
              <a:buAutoNum type="arabicPeriod"/>
            </a:pPr>
            <a:r>
              <a:rPr lang="en-GB" dirty="0"/>
              <a:t>Perform measurements</a:t>
            </a:r>
          </a:p>
          <a:p>
            <a:pPr marL="857250" lvl="1" indent="-457200">
              <a:buAutoNum type="arabicPeriod"/>
            </a:pPr>
            <a:r>
              <a:rPr lang="en-GB" dirty="0"/>
              <a:t>Determine the weak points</a:t>
            </a:r>
          </a:p>
          <a:p>
            <a:pPr marL="857250" lvl="1" indent="-457200">
              <a:buAutoNum type="arabicPeriod"/>
            </a:pPr>
            <a:r>
              <a:rPr lang="en-GB" dirty="0"/>
              <a:t>Determine the effort needed to improve performance</a:t>
            </a:r>
          </a:p>
          <a:p>
            <a:pPr marL="457200" indent="-457200">
              <a:buAutoNum type="arabicPeriod"/>
            </a:pPr>
            <a:r>
              <a:rPr lang="en-GB" dirty="0"/>
              <a:t>Find and compare different alternatives</a:t>
            </a:r>
          </a:p>
          <a:p>
            <a:pPr marL="857250" lvl="1" indent="-457200">
              <a:buAutoNum type="arabicPeriod"/>
            </a:pPr>
            <a:r>
              <a:rPr lang="en-GB" dirty="0"/>
              <a:t>Vision (passive and active components)</a:t>
            </a:r>
          </a:p>
          <a:p>
            <a:pPr marL="857250" lvl="1" indent="-457200">
              <a:buAutoNum type="arabicPeriod"/>
            </a:pPr>
            <a:r>
              <a:rPr lang="en-GB" dirty="0"/>
              <a:t>Ideas beyond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3748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and subtasks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GB" dirty="0"/>
              <a:t>Verify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/>
              <a:t>Plausibility of made decisions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/>
              <a:t>Order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/>
              <a:t>Prototyping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/>
              <a:t>Recheck of performance improvement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GB" dirty="0"/>
              <a:t>Conclusion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/>
              <a:t>Description of overall improvement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/>
              <a:t>Description of the limit of the new setup</a:t>
            </a:r>
          </a:p>
          <a:p>
            <a:pPr marL="857250" lvl="1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8185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BAC8C39-0379-4480-A5F0-F737C36D0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0" y="1124744"/>
            <a:ext cx="8925779" cy="442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391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 the next meetings 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B237C43-A7E3-4A52-BECC-E1984CEDA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" r="12601" b="11580"/>
          <a:stretch/>
        </p:blipFill>
        <p:spPr>
          <a:xfrm>
            <a:off x="576455" y="914745"/>
            <a:ext cx="3384376" cy="198848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9B959D-42CF-4A5A-84E6-360240DC36C0}"/>
              </a:ext>
            </a:extLst>
          </p:cNvPr>
          <p:cNvSpPr txBox="1"/>
          <p:nvPr/>
        </p:nvSpPr>
        <p:spPr>
          <a:xfrm>
            <a:off x="4145881" y="949401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Abdulrahman, </a:t>
            </a:r>
            <a:r>
              <a:rPr lang="en-GB" dirty="0" err="1"/>
              <a:t>Medhini</a:t>
            </a:r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939E934-51F6-4B06-89C3-62AF70AE2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7" y="3140968"/>
            <a:ext cx="7750780" cy="267880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63F8E7C-976C-4400-80C1-1FFF789FF499}"/>
              </a:ext>
            </a:extLst>
          </p:cNvPr>
          <p:cNvSpPr txBox="1"/>
          <p:nvPr/>
        </p:nvSpPr>
        <p:spPr>
          <a:xfrm>
            <a:off x="576455" y="5679678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Stefan, Stephan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B772DA3-9338-4637-A68E-BF75C4A85759}"/>
              </a:ext>
            </a:extLst>
          </p:cNvPr>
          <p:cNvSpPr/>
          <p:nvPr/>
        </p:nvSpPr>
        <p:spPr>
          <a:xfrm>
            <a:off x="3960831" y="4603878"/>
            <a:ext cx="1512000" cy="692671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50" dirty="0">
                <a:solidFill>
                  <a:schemeClr val="accent6"/>
                </a:solidFill>
              </a:rPr>
              <a:t>Swedish</a:t>
            </a:r>
            <a:endParaRPr lang="en-GB" sz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60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Until next time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good literature (+ short explanation)</a:t>
            </a:r>
          </a:p>
          <a:p>
            <a:r>
              <a:rPr lang="en-US" dirty="0"/>
              <a:t>Read the literature</a:t>
            </a:r>
          </a:p>
          <a:p>
            <a:r>
              <a:rPr lang="en-US" dirty="0"/>
              <a:t>Start to work with the plant (understanding of code)</a:t>
            </a:r>
          </a:p>
          <a:p>
            <a:pPr lvl="1"/>
            <a:r>
              <a:rPr lang="en-US" dirty="0"/>
              <a:t>Document knowledge and explain it to the others)</a:t>
            </a:r>
          </a:p>
          <a:p>
            <a:r>
              <a:rPr lang="en-US" dirty="0"/>
              <a:t>For measurements: Think about quantities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3156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_Leere Präsentation">
  <a:themeElements>
    <a:clrScheme name="3_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Leere Prä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Leere Präsentation">
  <a:themeElements>
    <a:clrScheme name="2_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Leere Prä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eere Präsentation">
  <a:themeElements>
    <a:clrScheme name="2_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Leere Prä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Leere Präsentation">
  <a:themeElements>
    <a:clrScheme name="2_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Leere Prä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</Words>
  <Application>Microsoft Office PowerPoint</Application>
  <PresentationFormat>Bildschirmpräsentation (4:3)</PresentationFormat>
  <Paragraphs>47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8" baseType="lpstr">
      <vt:lpstr>Akkurat Light Office</vt:lpstr>
      <vt:lpstr>Arial</vt:lpstr>
      <vt:lpstr>Arial Narrow</vt:lpstr>
      <vt:lpstr>Times New Roman</vt:lpstr>
      <vt:lpstr>Wingdings</vt:lpstr>
      <vt:lpstr>ヒラギノ角ゴ Pro W3</vt:lpstr>
      <vt:lpstr>3_Leere Präsentation</vt:lpstr>
      <vt:lpstr>4_Leere Präsentation</vt:lpstr>
      <vt:lpstr>2_Leere Präsentation</vt:lpstr>
      <vt:lpstr>5_Leere Präsentation</vt:lpstr>
      <vt:lpstr>Bild</vt:lpstr>
      <vt:lpstr>PowerPoint-Präsentation</vt:lpstr>
      <vt:lpstr>Task for the week</vt:lpstr>
      <vt:lpstr>Tasks and subtasks</vt:lpstr>
      <vt:lpstr>Tasks and subtasks</vt:lpstr>
      <vt:lpstr>Project Plan</vt:lpstr>
      <vt:lpstr>Schedule the next meetings </vt:lpstr>
      <vt:lpstr>Until next time</vt:lpstr>
    </vt:vector>
  </TitlesOfParts>
  <Company>Universität Dortmund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engell</dc:creator>
  <cp:lastModifiedBy>Stephan</cp:lastModifiedBy>
  <cp:revision>155</cp:revision>
  <dcterms:created xsi:type="dcterms:W3CDTF">2001-05-16T08:02:00Z</dcterms:created>
  <dcterms:modified xsi:type="dcterms:W3CDTF">2018-03-21T08:48:05Z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