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97" r:id="rId8"/>
    <p:sldId id="296" r:id="rId9"/>
    <p:sldId id="299" r:id="rId10"/>
    <p:sldId id="298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09" r:id="rId20"/>
    <p:sldId id="311" r:id="rId21"/>
    <p:sldId id="312" r:id="rId22"/>
    <p:sldId id="310" r:id="rId23"/>
    <p:sldId id="313" r:id="rId24"/>
    <p:sldId id="314" r:id="rId25"/>
    <p:sldId id="263" r:id="rId26"/>
  </p:sldIdLst>
  <p:sldSz cx="9144000" cy="5143500" type="screen16x9"/>
  <p:notesSz cx="6858000" cy="9144000"/>
  <p:embeddedFontLst>
    <p:embeddedFont>
      <p:font typeface="Albert Sans" panose="020B060402020202020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Jost" panose="020B0604020202020204" charset="0"/>
      <p:regular r:id="rId33"/>
      <p:bold r:id="rId34"/>
      <p:italic r:id="rId35"/>
      <p:boldItalic r:id="rId36"/>
    </p:embeddedFont>
    <p:embeddedFont>
      <p:font typeface="Jost SemiBold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C4BC45-81B0-4C19-99D5-ACAE42C3E669}">
  <a:tblStyle styleId="{ADC4BC45-81B0-4C19-99D5-ACAE42C3E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660"/>
  </p:normalViewPr>
  <p:slideViewPr>
    <p:cSldViewPr snapToGrid="0">
      <p:cViewPr>
        <p:scale>
          <a:sx n="82" d="100"/>
          <a:sy n="82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lbert Sans" panose="020B0604020202020204" charset="0"/>
                <a:ea typeface="+mn-ea"/>
                <a:cs typeface="+mn-cs"/>
              </a:defRPr>
            </a:pPr>
            <a:r>
              <a:rPr lang="en-US" sz="1200"/>
              <a:t>No. of EVs Sold (by March 2024)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lbert Sans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Evs Sold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lbert Sans" panose="020B060402020202020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Audi</c:v>
                </c:pt>
                <c:pt idx="1">
                  <c:v>BMW</c:v>
                </c:pt>
                <c:pt idx="2">
                  <c:v>MG</c:v>
                </c:pt>
                <c:pt idx="3">
                  <c:v>Mercedes-Benz</c:v>
                </c:pt>
                <c:pt idx="4">
                  <c:v>BYD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43</c:v>
                </c:pt>
                <c:pt idx="2">
                  <c:v>14</c:v>
                </c:pt>
                <c:pt idx="3">
                  <c:v>2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7D-472D-B68F-05BAD1D3361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9549152"/>
        <c:axId val="1579527552"/>
      </c:barChart>
      <c:catAx>
        <c:axId val="157954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lbert Sans" panose="020B0604020202020204" charset="0"/>
                <a:ea typeface="+mn-ea"/>
                <a:cs typeface="+mn-cs"/>
              </a:defRPr>
            </a:pPr>
            <a:endParaRPr lang="en-US"/>
          </a:p>
        </c:txPr>
        <c:crossAx val="1579527552"/>
        <c:crosses val="autoZero"/>
        <c:auto val="1"/>
        <c:lblAlgn val="ctr"/>
        <c:lblOffset val="100"/>
        <c:noMultiLvlLbl val="0"/>
      </c:catAx>
      <c:valAx>
        <c:axId val="1579527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lbert Sans" panose="020B0604020202020204" charset="0"/>
                <a:ea typeface="+mn-ea"/>
                <a:cs typeface="+mn-cs"/>
              </a:defRPr>
            </a:pPr>
            <a:endParaRPr lang="en-US"/>
          </a:p>
        </c:txPr>
        <c:crossAx val="157954915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lbert Sans" panose="020B060402020202020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lbert sans"/>
                <a:ea typeface="+mn-ea"/>
                <a:cs typeface="+mn-cs"/>
              </a:defRPr>
            </a:pPr>
            <a:r>
              <a:rPr lang="en-US" sz="1200" dirty="0"/>
              <a:t>Total Private Passenger Cars </a:t>
            </a:r>
          </a:p>
          <a:p>
            <a:pPr>
              <a:defRPr/>
            </a:pPr>
            <a:r>
              <a:rPr lang="en-US" sz="1200" dirty="0"/>
              <a:t>(by March 2024)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lbert sans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00B0F0"/>
            </a:solidFill>
          </c:spPr>
          <c:dPt>
            <c:idx val="0"/>
            <c:bubble3D val="0"/>
            <c:spPr>
              <a:solidFill>
                <a:srgbClr val="EE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0D-4FB5-BC2C-2607EF542431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0D-4FB5-BC2C-2607EF542431}"/>
              </c:ext>
            </c:extLst>
          </c:dPt>
          <c:dLbls>
            <c:dLbl>
              <c:idx val="0"/>
              <c:layout>
                <c:manualLayout>
                  <c:x val="0.25"/>
                  <c:y val="0.1805555555555555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0D-4FB5-BC2C-2607EF542431}"/>
                </c:ext>
              </c:extLst>
            </c:dLbl>
            <c:dLbl>
              <c:idx val="1"/>
              <c:layout>
                <c:manualLayout>
                  <c:x val="-0.28888888888888886"/>
                  <c:y val="-0.2453703703703704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0D-4FB5-BC2C-2607EF54243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Albert sans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Sheet1!$C$15:$C$16</c:f>
              <c:strCache>
                <c:ptCount val="2"/>
                <c:pt idx="0">
                  <c:v>Electric Private Passenger Cars</c:v>
                </c:pt>
                <c:pt idx="1">
                  <c:v>Fuel-based Private passenger Cars</c:v>
                </c:pt>
              </c:strCache>
            </c:strRef>
          </c:cat>
          <c:val>
            <c:numRef>
              <c:f>Sheet1!$D$15:$D$16</c:f>
              <c:numCache>
                <c:formatCode>General</c:formatCode>
                <c:ptCount val="2"/>
                <c:pt idx="0">
                  <c:v>123</c:v>
                </c:pt>
                <c:pt idx="1">
                  <c:v>11724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0D-4FB5-BC2C-2607EF542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lbert sans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Albert san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45B6C777-4CC1-8B07-0FFA-11B4BC600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F18DAEBA-143D-E62F-85F7-F817667DE4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016FDD98-79D4-1227-88A1-83CFF2B03C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088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8F91E743-4934-576C-264C-7558E201B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2B175C34-CC5C-2814-0819-73011722A3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043D41A5-2F28-3189-D369-55ED227ED6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782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DEA164F8-E011-9F07-7244-56A6FCBD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E68D0BAE-91F8-26FB-10B9-85785EBEEB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BD149F1D-2ADE-3758-0E27-2F274978A5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238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C0422D1F-FDD3-49B3-3E4C-D7CFE7034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6953CE49-5AFB-5104-59F6-79F95B257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E0ED36AF-BA19-4DF4-9028-DC6DA2DBD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608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37CFBD77-22AF-617A-7F47-F4964D616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238651B7-7D0C-37C3-05E0-6E22C4ACE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2FD0CC25-92C7-F846-F811-7732995395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771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5AD89757-2536-07A6-50BB-402269CE1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D5FC4BC9-B7BB-DCE3-79E4-1852879F1F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65AB3135-DE76-2720-081D-D38DC5C06A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4291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CCCD8872-8190-7FF5-48C9-10508C9B5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0CDD82E2-33B9-BC13-7607-7C89D930C6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1CD1F15D-C429-940B-ADCE-8E891BD97D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4742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87A70249-DF77-E9BC-44A1-FD71F7AB9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4F795204-B3C1-17AD-FEE3-5FC05F896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6A840CEF-A1EE-E270-9DC0-8660B9413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71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496FDC5F-E190-65F9-3517-8C104CCCC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B50A6721-B9D5-4FC0-7CAB-169E18729B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50AEB781-9EC3-FEBF-D47F-39815E4659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1190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09840AC8-D237-A7F5-4594-037B8EBDB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966C7499-EF35-0694-31E3-FB4C346973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9EFA585D-E80C-7EAB-FE86-6B7CC1D22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1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5690e624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5690e624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5A1DEF2F-6726-738D-622D-6B76A883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4EC46A84-8E7D-F4B4-DF2B-AB8C04C9A0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AFE65F67-2FB8-2C2D-B00D-2068961007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672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A57ED4B5-9B84-9938-822A-85422A283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6C1F9791-9E81-6359-88BA-98C8273909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26440282-FA81-2C00-F62F-233D4D6AE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86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C351B3D2-734B-5D33-84A7-2F3A98AFF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7A959A77-B2AB-3D35-11E3-AC20AE5692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43C7C69E-ABEE-8BF1-C36E-0D2D5E3B8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793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1AFFC229-402A-250C-E1ED-F293B58DE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B694ED43-C069-5A47-2A19-9A8679C4E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8089B884-3B84-9BF8-5DA8-2FDF6B1A9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47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13B5FB4C-2049-D27C-58ED-F87AB3587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7210DDA7-7275-80F4-622E-AE83541D7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556DA23F-E3DC-7813-7C2A-AA5C1B59D6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644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570662e62_2_17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b570662e62_2_17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b5690e624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b5690e624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b5690e624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b5690e624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b570662e62_2_17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b570662e62_2_17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FF7B6B19-7CA0-AF3C-D14F-FE5F0F1D5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9A114E25-91DD-F852-40DA-6DCE68F39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B9F2F612-1AB3-8D0B-9B19-A1A9E4BAF0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8635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CE0B8747-9232-08E5-7333-AB8523C68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30C0A888-7148-F9AF-675A-D18BA918EF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106347CA-4430-7F48-D0BB-6DF827D93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30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>
          <a:extLst>
            <a:ext uri="{FF2B5EF4-FFF2-40B4-BE49-F238E27FC236}">
              <a16:creationId xmlns:a16="http://schemas.microsoft.com/office/drawing/2014/main" id="{50A9CBD0-1A24-ED65-1BB7-291459702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570662e62_2_17532:notes">
            <a:extLst>
              <a:ext uri="{FF2B5EF4-FFF2-40B4-BE49-F238E27FC236}">
                <a16:creationId xmlns:a16="http://schemas.microsoft.com/office/drawing/2014/main" id="{A4C4B531-2565-5EF5-A0B4-8A2190C568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b570662e62_2_17532:notes">
            <a:extLst>
              <a:ext uri="{FF2B5EF4-FFF2-40B4-BE49-F238E27FC236}">
                <a16:creationId xmlns:a16="http://schemas.microsoft.com/office/drawing/2014/main" id="{F1FDAE6E-82B7-B996-979E-AC97AB8283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24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0" y="0"/>
            <a:ext cx="9144410" cy="5143525"/>
            <a:chOff x="0" y="0"/>
            <a:chExt cx="9144410" cy="514352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0" y="0"/>
              <a:ext cx="1447500" cy="999300"/>
              <a:chOff x="0" y="0"/>
              <a:chExt cx="1447500" cy="999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0" y="0"/>
                <a:ext cx="999300" cy="999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999300" y="275550"/>
                <a:ext cx="448200" cy="4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14" name="Google Shape;14;p2"/>
            <p:cNvSpPr/>
            <p:nvPr/>
          </p:nvSpPr>
          <p:spPr>
            <a:xfrm>
              <a:off x="7066225" y="4672825"/>
              <a:ext cx="2077800" cy="47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8197500" y="0"/>
              <a:ext cx="946910" cy="1517064"/>
              <a:chOff x="8372423" y="0"/>
              <a:chExt cx="771602" cy="123630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8758225" y="0"/>
                <a:ext cx="385800" cy="12363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372423" y="0"/>
                <a:ext cx="385800" cy="385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18" name="Google Shape;18;p2"/>
            <p:cNvSpPr/>
            <p:nvPr/>
          </p:nvSpPr>
          <p:spPr>
            <a:xfrm>
              <a:off x="8091925" y="3637525"/>
              <a:ext cx="534900" cy="534900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0" y="3795325"/>
              <a:ext cx="896400" cy="1348175"/>
              <a:chOff x="0" y="3795325"/>
              <a:chExt cx="896400" cy="1348175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0" y="4247100"/>
                <a:ext cx="896400" cy="896400"/>
                <a:chOff x="0" y="4247100"/>
                <a:chExt cx="896400" cy="896400"/>
              </a:xfrm>
            </p:grpSpPr>
            <p:sp>
              <p:nvSpPr>
                <p:cNvPr id="21" name="Google Shape;21;p2"/>
                <p:cNvSpPr/>
                <p:nvPr/>
              </p:nvSpPr>
              <p:spPr>
                <a:xfrm>
                  <a:off x="0" y="4695300"/>
                  <a:ext cx="448200" cy="4482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lbert Sans"/>
                    <a:ea typeface="Albert Sans"/>
                    <a:cs typeface="Albert Sans"/>
                    <a:sym typeface="Albert Sans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448200" y="4247100"/>
                  <a:ext cx="448200" cy="4482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lbert Sans"/>
                    <a:ea typeface="Albert Sans"/>
                    <a:cs typeface="Albert Sans"/>
                    <a:sym typeface="Albert Sans"/>
                  </a:endParaRPr>
                </a:p>
              </p:txBody>
            </p:sp>
          </p:grpSp>
          <p:sp>
            <p:nvSpPr>
              <p:cNvPr id="23" name="Google Shape;23;p2"/>
              <p:cNvSpPr/>
              <p:nvPr/>
            </p:nvSpPr>
            <p:spPr>
              <a:xfrm>
                <a:off x="0" y="3795325"/>
                <a:ext cx="448200" cy="448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1224300" y="1423949"/>
            <a:ext cx="6695400" cy="17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2273850" y="3292350"/>
            <a:ext cx="4596300" cy="42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>
            <a:spLocks noGrp="1"/>
          </p:cNvSpPr>
          <p:nvPr>
            <p:ph type="subTitle" idx="1"/>
          </p:nvPr>
        </p:nvSpPr>
        <p:spPr>
          <a:xfrm>
            <a:off x="713225" y="2193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2"/>
          </p:nvPr>
        </p:nvSpPr>
        <p:spPr>
          <a:xfrm>
            <a:off x="713225" y="38918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3"/>
          </p:nvPr>
        </p:nvSpPr>
        <p:spPr>
          <a:xfrm>
            <a:off x="3419250" y="38918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4"/>
          </p:nvPr>
        </p:nvSpPr>
        <p:spPr>
          <a:xfrm>
            <a:off x="3419250" y="2193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531775" y="1386775"/>
            <a:ext cx="668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5" hasCustomPrompt="1"/>
          </p:nvPr>
        </p:nvSpPr>
        <p:spPr>
          <a:xfrm>
            <a:off x="4237800" y="3085575"/>
            <a:ext cx="6684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31775" y="3085575"/>
            <a:ext cx="6684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7" hasCustomPrompt="1"/>
          </p:nvPr>
        </p:nvSpPr>
        <p:spPr>
          <a:xfrm>
            <a:off x="4237800" y="1386775"/>
            <a:ext cx="6684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8"/>
          </p:nvPr>
        </p:nvSpPr>
        <p:spPr>
          <a:xfrm>
            <a:off x="6125275" y="389180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9"/>
          </p:nvPr>
        </p:nvSpPr>
        <p:spPr>
          <a:xfrm>
            <a:off x="6125275" y="2193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3" hasCustomPrompt="1"/>
          </p:nvPr>
        </p:nvSpPr>
        <p:spPr>
          <a:xfrm>
            <a:off x="6943825" y="3085575"/>
            <a:ext cx="6684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4" hasCustomPrompt="1"/>
          </p:nvPr>
        </p:nvSpPr>
        <p:spPr>
          <a:xfrm>
            <a:off x="6943825" y="1386775"/>
            <a:ext cx="668400" cy="3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5"/>
          </p:nvPr>
        </p:nvSpPr>
        <p:spPr>
          <a:xfrm>
            <a:off x="713225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6"/>
          </p:nvPr>
        </p:nvSpPr>
        <p:spPr>
          <a:xfrm>
            <a:off x="713225" y="36103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7"/>
          </p:nvPr>
        </p:nvSpPr>
        <p:spPr>
          <a:xfrm>
            <a:off x="3419250" y="36103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8"/>
          </p:nvPr>
        </p:nvSpPr>
        <p:spPr>
          <a:xfrm>
            <a:off x="3419250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19"/>
          </p:nvPr>
        </p:nvSpPr>
        <p:spPr>
          <a:xfrm>
            <a:off x="6125275" y="361039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20"/>
          </p:nvPr>
        </p:nvSpPr>
        <p:spPr>
          <a:xfrm>
            <a:off x="6125275" y="1911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1"/>
          </p:nvPr>
        </p:nvSpPr>
        <p:spPr>
          <a:xfrm>
            <a:off x="713100" y="48598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13"/>
          <p:cNvGrpSpPr/>
          <p:nvPr/>
        </p:nvGrpSpPr>
        <p:grpSpPr>
          <a:xfrm>
            <a:off x="125600" y="148275"/>
            <a:ext cx="9018425" cy="4995250"/>
            <a:chOff x="125600" y="148275"/>
            <a:chExt cx="9018425" cy="4995250"/>
          </a:xfrm>
        </p:grpSpPr>
        <p:sp>
          <p:nvSpPr>
            <p:cNvPr id="151" name="Google Shape;151;p13"/>
            <p:cNvSpPr/>
            <p:nvPr/>
          </p:nvSpPr>
          <p:spPr>
            <a:xfrm>
              <a:off x="125600" y="148275"/>
              <a:ext cx="534900" cy="534900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52" name="Google Shape;152;p13"/>
            <p:cNvGrpSpPr/>
            <p:nvPr/>
          </p:nvGrpSpPr>
          <p:grpSpPr>
            <a:xfrm>
              <a:off x="7066225" y="4199425"/>
              <a:ext cx="2077800" cy="944100"/>
              <a:chOff x="7066225" y="4199425"/>
              <a:chExt cx="2077800" cy="944100"/>
            </a:xfrm>
          </p:grpSpPr>
          <p:sp>
            <p:nvSpPr>
              <p:cNvPr id="153" name="Google Shape;153;p13"/>
              <p:cNvSpPr/>
              <p:nvPr/>
            </p:nvSpPr>
            <p:spPr>
              <a:xfrm>
                <a:off x="7066225" y="4672825"/>
                <a:ext cx="2077800" cy="470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8670600" y="4199425"/>
                <a:ext cx="473400" cy="473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6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>
            <a:spLocks noGrp="1"/>
          </p:cNvSpPr>
          <p:nvPr>
            <p:ph type="subTitle" idx="1"/>
          </p:nvPr>
        </p:nvSpPr>
        <p:spPr>
          <a:xfrm>
            <a:off x="1017450" y="1707400"/>
            <a:ext cx="664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subTitle" idx="2"/>
          </p:nvPr>
        </p:nvSpPr>
        <p:spPr>
          <a:xfrm>
            <a:off x="1017450" y="1426000"/>
            <a:ext cx="6640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59" name="Google Shape;159;p14"/>
          <p:cNvSpPr txBox="1">
            <a:spLocks noGrp="1"/>
          </p:cNvSpPr>
          <p:nvPr>
            <p:ph type="title"/>
          </p:nvPr>
        </p:nvSpPr>
        <p:spPr>
          <a:xfrm>
            <a:off x="713100" y="48598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subTitle" idx="3"/>
          </p:nvPr>
        </p:nvSpPr>
        <p:spPr>
          <a:xfrm>
            <a:off x="1365075" y="2773526"/>
            <a:ext cx="664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4"/>
          </p:nvPr>
        </p:nvSpPr>
        <p:spPr>
          <a:xfrm>
            <a:off x="1365075" y="2492125"/>
            <a:ext cx="6640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5"/>
          </p:nvPr>
        </p:nvSpPr>
        <p:spPr>
          <a:xfrm>
            <a:off x="1712700" y="3839636"/>
            <a:ext cx="664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ubTitle" idx="6"/>
          </p:nvPr>
        </p:nvSpPr>
        <p:spPr>
          <a:xfrm>
            <a:off x="1712700" y="3558225"/>
            <a:ext cx="66408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Jost"/>
              <a:buNone/>
              <a:defRPr sz="2400" b="1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90550" y="0"/>
            <a:ext cx="9057213" cy="5014075"/>
            <a:chOff x="90550" y="0"/>
            <a:chExt cx="9057213" cy="5014075"/>
          </a:xfrm>
        </p:grpSpPr>
        <p:grpSp>
          <p:nvGrpSpPr>
            <p:cNvPr id="165" name="Google Shape;165;p14"/>
            <p:cNvGrpSpPr/>
            <p:nvPr/>
          </p:nvGrpSpPr>
          <p:grpSpPr>
            <a:xfrm>
              <a:off x="8093694" y="0"/>
              <a:ext cx="1054070" cy="727690"/>
              <a:chOff x="-448200" y="0"/>
              <a:chExt cx="1447500" cy="999300"/>
            </a:xfrm>
          </p:grpSpPr>
          <p:sp>
            <p:nvSpPr>
              <p:cNvPr id="166" name="Google Shape;166;p14"/>
              <p:cNvSpPr/>
              <p:nvPr/>
            </p:nvSpPr>
            <p:spPr>
              <a:xfrm>
                <a:off x="0" y="0"/>
                <a:ext cx="999300" cy="999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-448200" y="275550"/>
                <a:ext cx="448200" cy="4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168" name="Google Shape;168;p14"/>
            <p:cNvSpPr/>
            <p:nvPr/>
          </p:nvSpPr>
          <p:spPr>
            <a:xfrm>
              <a:off x="90550" y="4479175"/>
              <a:ext cx="534900" cy="534900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4"/>
          <p:cNvGrpSpPr/>
          <p:nvPr/>
        </p:nvGrpSpPr>
        <p:grpSpPr>
          <a:xfrm>
            <a:off x="7" y="0"/>
            <a:ext cx="9147757" cy="5143490"/>
            <a:chOff x="7" y="0"/>
            <a:chExt cx="9147757" cy="5143490"/>
          </a:xfrm>
        </p:grpSpPr>
        <p:grpSp>
          <p:nvGrpSpPr>
            <p:cNvPr id="280" name="Google Shape;280;p24"/>
            <p:cNvGrpSpPr/>
            <p:nvPr/>
          </p:nvGrpSpPr>
          <p:grpSpPr>
            <a:xfrm>
              <a:off x="8420073" y="4089431"/>
              <a:ext cx="727690" cy="1054060"/>
              <a:chOff x="0" y="-448187"/>
              <a:chExt cx="999300" cy="1447487"/>
            </a:xfrm>
          </p:grpSpPr>
          <p:sp>
            <p:nvSpPr>
              <p:cNvPr id="281" name="Google Shape;281;p24"/>
              <p:cNvSpPr/>
              <p:nvPr/>
            </p:nvSpPr>
            <p:spPr>
              <a:xfrm>
                <a:off x="0" y="0"/>
                <a:ext cx="999300" cy="999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275554" y="-448187"/>
                <a:ext cx="448200" cy="4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283" name="Google Shape;283;p24"/>
            <p:cNvSpPr/>
            <p:nvPr/>
          </p:nvSpPr>
          <p:spPr>
            <a:xfrm>
              <a:off x="7" y="0"/>
              <a:ext cx="473400" cy="1517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5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25"/>
          <p:cNvGrpSpPr/>
          <p:nvPr/>
        </p:nvGrpSpPr>
        <p:grpSpPr>
          <a:xfrm>
            <a:off x="-2" y="-50"/>
            <a:ext cx="9143985" cy="5143550"/>
            <a:chOff x="-2" y="-50"/>
            <a:chExt cx="9143985" cy="5143550"/>
          </a:xfrm>
        </p:grpSpPr>
        <p:grpSp>
          <p:nvGrpSpPr>
            <p:cNvPr id="287" name="Google Shape;287;p25"/>
            <p:cNvGrpSpPr/>
            <p:nvPr/>
          </p:nvGrpSpPr>
          <p:grpSpPr>
            <a:xfrm>
              <a:off x="8423994" y="-49"/>
              <a:ext cx="719988" cy="1082854"/>
              <a:chOff x="448200" y="3795325"/>
              <a:chExt cx="896400" cy="1348175"/>
            </a:xfrm>
          </p:grpSpPr>
          <p:grpSp>
            <p:nvGrpSpPr>
              <p:cNvPr id="288" name="Google Shape;288;p25"/>
              <p:cNvGrpSpPr/>
              <p:nvPr/>
            </p:nvGrpSpPr>
            <p:grpSpPr>
              <a:xfrm>
                <a:off x="448200" y="4247100"/>
                <a:ext cx="896400" cy="896400"/>
                <a:chOff x="448200" y="4247100"/>
                <a:chExt cx="896400" cy="896400"/>
              </a:xfrm>
            </p:grpSpPr>
            <p:sp>
              <p:nvSpPr>
                <p:cNvPr id="289" name="Google Shape;289;p25"/>
                <p:cNvSpPr/>
                <p:nvPr/>
              </p:nvSpPr>
              <p:spPr>
                <a:xfrm>
                  <a:off x="896400" y="4695300"/>
                  <a:ext cx="448200" cy="4482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lbert Sans"/>
                    <a:ea typeface="Albert Sans"/>
                    <a:cs typeface="Albert Sans"/>
                    <a:sym typeface="Albert Sans"/>
                  </a:endParaRPr>
                </a:p>
              </p:txBody>
            </p:sp>
            <p:sp>
              <p:nvSpPr>
                <p:cNvPr id="290" name="Google Shape;290;p25"/>
                <p:cNvSpPr/>
                <p:nvPr/>
              </p:nvSpPr>
              <p:spPr>
                <a:xfrm>
                  <a:off x="448200" y="4247100"/>
                  <a:ext cx="448200" cy="4482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lbert Sans"/>
                    <a:ea typeface="Albert Sans"/>
                    <a:cs typeface="Albert Sans"/>
                    <a:sym typeface="Albert Sans"/>
                  </a:endParaRPr>
                </a:p>
              </p:txBody>
            </p:sp>
          </p:grpSp>
          <p:sp>
            <p:nvSpPr>
              <p:cNvPr id="291" name="Google Shape;291;p25"/>
              <p:cNvSpPr/>
              <p:nvPr/>
            </p:nvSpPr>
            <p:spPr>
              <a:xfrm>
                <a:off x="896400" y="3795325"/>
                <a:ext cx="448200" cy="4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grpSp>
          <p:nvGrpSpPr>
            <p:cNvPr id="292" name="Google Shape;292;p25"/>
            <p:cNvGrpSpPr/>
            <p:nvPr/>
          </p:nvGrpSpPr>
          <p:grpSpPr>
            <a:xfrm>
              <a:off x="7" y="3626400"/>
              <a:ext cx="949793" cy="1517100"/>
              <a:chOff x="7" y="3626400"/>
              <a:chExt cx="949793" cy="1517100"/>
            </a:xfrm>
          </p:grpSpPr>
          <p:sp>
            <p:nvSpPr>
              <p:cNvPr id="293" name="Google Shape;293;p25"/>
              <p:cNvSpPr/>
              <p:nvPr/>
            </p:nvSpPr>
            <p:spPr>
              <a:xfrm>
                <a:off x="476400" y="4670100"/>
                <a:ext cx="473400" cy="473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" y="3626400"/>
                <a:ext cx="473400" cy="15171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grpSp>
          <p:nvGrpSpPr>
            <p:cNvPr id="295" name="Google Shape;295;p25"/>
            <p:cNvGrpSpPr/>
            <p:nvPr/>
          </p:nvGrpSpPr>
          <p:grpSpPr>
            <a:xfrm>
              <a:off x="-2" y="-50"/>
              <a:ext cx="1054075" cy="727690"/>
              <a:chOff x="-9198057" y="6071375"/>
              <a:chExt cx="1447508" cy="999300"/>
            </a:xfrm>
          </p:grpSpPr>
          <p:sp>
            <p:nvSpPr>
              <p:cNvPr id="296" name="Google Shape;296;p25"/>
              <p:cNvSpPr/>
              <p:nvPr/>
            </p:nvSpPr>
            <p:spPr>
              <a:xfrm>
                <a:off x="-9198057" y="6071375"/>
                <a:ext cx="999300" cy="9993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297" name="Google Shape;297;p25"/>
              <p:cNvSpPr/>
              <p:nvPr/>
            </p:nvSpPr>
            <p:spPr>
              <a:xfrm>
                <a:off x="-8198749" y="6346942"/>
                <a:ext cx="448200" cy="448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298" name="Google Shape;298;p25"/>
            <p:cNvSpPr/>
            <p:nvPr/>
          </p:nvSpPr>
          <p:spPr>
            <a:xfrm>
              <a:off x="8253700" y="4405525"/>
              <a:ext cx="534900" cy="534900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3"/>
          <p:cNvGrpSpPr/>
          <p:nvPr/>
        </p:nvGrpSpPr>
        <p:grpSpPr>
          <a:xfrm>
            <a:off x="0" y="-9700"/>
            <a:ext cx="9144007" cy="5153200"/>
            <a:chOff x="0" y="-9700"/>
            <a:chExt cx="9144007" cy="51532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0" y="4144200"/>
              <a:ext cx="1447500" cy="999300"/>
              <a:chOff x="0" y="0"/>
              <a:chExt cx="1447500" cy="9993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0" y="0"/>
                <a:ext cx="999300" cy="9993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999300" y="275550"/>
                <a:ext cx="448200" cy="448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32" name="Google Shape;32;p3"/>
            <p:cNvSpPr/>
            <p:nvPr/>
          </p:nvSpPr>
          <p:spPr>
            <a:xfrm>
              <a:off x="8670607" y="-9700"/>
              <a:ext cx="473400" cy="151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33" name="Google Shape;33;p3"/>
            <p:cNvGrpSpPr/>
            <p:nvPr/>
          </p:nvGrpSpPr>
          <p:grpSpPr>
            <a:xfrm>
              <a:off x="8247600" y="3795325"/>
              <a:ext cx="896400" cy="1348175"/>
              <a:chOff x="448200" y="3795325"/>
              <a:chExt cx="896400" cy="1348175"/>
            </a:xfrm>
          </p:grpSpPr>
          <p:grpSp>
            <p:nvGrpSpPr>
              <p:cNvPr id="34" name="Google Shape;34;p3"/>
              <p:cNvGrpSpPr/>
              <p:nvPr/>
            </p:nvGrpSpPr>
            <p:grpSpPr>
              <a:xfrm>
                <a:off x="448200" y="4247100"/>
                <a:ext cx="896400" cy="896400"/>
                <a:chOff x="448200" y="4247100"/>
                <a:chExt cx="896400" cy="896400"/>
              </a:xfrm>
            </p:grpSpPr>
            <p:sp>
              <p:nvSpPr>
                <p:cNvPr id="35" name="Google Shape;35;p3"/>
                <p:cNvSpPr/>
                <p:nvPr/>
              </p:nvSpPr>
              <p:spPr>
                <a:xfrm>
                  <a:off x="896400" y="4695300"/>
                  <a:ext cx="448200" cy="4482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lbert Sans"/>
                    <a:ea typeface="Albert Sans"/>
                    <a:cs typeface="Albert Sans"/>
                    <a:sym typeface="Albert Sans"/>
                  </a:endParaRPr>
                </a:p>
              </p:txBody>
            </p:sp>
            <p:sp>
              <p:nvSpPr>
                <p:cNvPr id="36" name="Google Shape;36;p3"/>
                <p:cNvSpPr/>
                <p:nvPr/>
              </p:nvSpPr>
              <p:spPr>
                <a:xfrm>
                  <a:off x="448200" y="4247100"/>
                  <a:ext cx="448200" cy="4482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lbert Sans"/>
                    <a:ea typeface="Albert Sans"/>
                    <a:cs typeface="Albert Sans"/>
                    <a:sym typeface="Albert Sans"/>
                  </a:endParaRPr>
                </a:p>
              </p:txBody>
            </p:sp>
          </p:grpSp>
          <p:sp>
            <p:nvSpPr>
              <p:cNvPr id="37" name="Google Shape;37;p3"/>
              <p:cNvSpPr/>
              <p:nvPr/>
            </p:nvSpPr>
            <p:spPr>
              <a:xfrm>
                <a:off x="896400" y="3795325"/>
                <a:ext cx="448200" cy="4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0" y="-9700"/>
              <a:ext cx="2077800" cy="944100"/>
              <a:chOff x="0" y="-9700"/>
              <a:chExt cx="2077800" cy="944100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0" y="-9700"/>
                <a:ext cx="2077800" cy="470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0" y="461000"/>
                <a:ext cx="473400" cy="473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778450" y="2424375"/>
            <a:ext cx="5587200" cy="9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1778451" y="3460250"/>
            <a:ext cx="55872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3877350" y="1393948"/>
            <a:ext cx="1389300" cy="76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4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" name="Google Shape;46;p4"/>
          <p:cNvGrpSpPr/>
          <p:nvPr/>
        </p:nvGrpSpPr>
        <p:grpSpPr>
          <a:xfrm>
            <a:off x="7" y="4"/>
            <a:ext cx="9140755" cy="5143496"/>
            <a:chOff x="7" y="4"/>
            <a:chExt cx="9140755" cy="5143496"/>
          </a:xfrm>
        </p:grpSpPr>
        <p:grpSp>
          <p:nvGrpSpPr>
            <p:cNvPr id="47" name="Google Shape;47;p4"/>
            <p:cNvGrpSpPr/>
            <p:nvPr/>
          </p:nvGrpSpPr>
          <p:grpSpPr>
            <a:xfrm>
              <a:off x="8424000" y="4"/>
              <a:ext cx="716761" cy="716761"/>
              <a:chOff x="0" y="4247100"/>
              <a:chExt cx="896400" cy="8964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0" y="4695300"/>
                <a:ext cx="448200" cy="448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48200" y="4247100"/>
                <a:ext cx="448200" cy="448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50" name="Google Shape;50;p4"/>
            <p:cNvSpPr/>
            <p:nvPr/>
          </p:nvSpPr>
          <p:spPr>
            <a:xfrm>
              <a:off x="7" y="3626400"/>
              <a:ext cx="473400" cy="151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13100" y="48598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13100" y="1101172"/>
            <a:ext cx="77109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7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713100" y="1618200"/>
            <a:ext cx="7710900" cy="25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713100" y="48598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7"/>
          <p:cNvGrpSpPr/>
          <p:nvPr/>
        </p:nvGrpSpPr>
        <p:grpSpPr>
          <a:xfrm>
            <a:off x="0" y="1363"/>
            <a:ext cx="9144410" cy="5142128"/>
            <a:chOff x="0" y="1363"/>
            <a:chExt cx="9144410" cy="5142128"/>
          </a:xfrm>
        </p:grpSpPr>
        <p:grpSp>
          <p:nvGrpSpPr>
            <p:cNvPr id="78" name="Google Shape;78;p7"/>
            <p:cNvGrpSpPr/>
            <p:nvPr/>
          </p:nvGrpSpPr>
          <p:grpSpPr>
            <a:xfrm>
              <a:off x="8197500" y="3626425"/>
              <a:ext cx="946910" cy="1517065"/>
              <a:chOff x="8372423" y="2955281"/>
              <a:chExt cx="771602" cy="1236301"/>
            </a:xfrm>
          </p:grpSpPr>
          <p:sp>
            <p:nvSpPr>
              <p:cNvPr id="79" name="Google Shape;79;p7"/>
              <p:cNvSpPr/>
              <p:nvPr/>
            </p:nvSpPr>
            <p:spPr>
              <a:xfrm>
                <a:off x="8758225" y="2955281"/>
                <a:ext cx="385800" cy="12363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>
                <a:off x="8372423" y="3805782"/>
                <a:ext cx="385800" cy="3858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81" name="Google Shape;81;p7"/>
            <p:cNvSpPr/>
            <p:nvPr/>
          </p:nvSpPr>
          <p:spPr>
            <a:xfrm>
              <a:off x="0" y="1363"/>
              <a:ext cx="2077800" cy="47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grpSp>
          <p:nvGrpSpPr>
            <p:cNvPr id="85" name="Google Shape;85;p8"/>
            <p:cNvGrpSpPr/>
            <p:nvPr/>
          </p:nvGrpSpPr>
          <p:grpSpPr>
            <a:xfrm>
              <a:off x="8247600" y="0"/>
              <a:ext cx="896400" cy="1348175"/>
              <a:chOff x="448200" y="3795325"/>
              <a:chExt cx="896400" cy="1348175"/>
            </a:xfrm>
          </p:grpSpPr>
          <p:grpSp>
            <p:nvGrpSpPr>
              <p:cNvPr id="86" name="Google Shape;86;p8"/>
              <p:cNvGrpSpPr/>
              <p:nvPr/>
            </p:nvGrpSpPr>
            <p:grpSpPr>
              <a:xfrm>
                <a:off x="448200" y="4247100"/>
                <a:ext cx="896400" cy="896400"/>
                <a:chOff x="448200" y="4247100"/>
                <a:chExt cx="896400" cy="896400"/>
              </a:xfrm>
            </p:grpSpPr>
            <p:sp>
              <p:nvSpPr>
                <p:cNvPr id="87" name="Google Shape;87;p8"/>
                <p:cNvSpPr/>
                <p:nvPr/>
              </p:nvSpPr>
              <p:spPr>
                <a:xfrm>
                  <a:off x="896400" y="4695300"/>
                  <a:ext cx="448200" cy="4482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lbert Sans"/>
                    <a:ea typeface="Albert Sans"/>
                    <a:cs typeface="Albert Sans"/>
                    <a:sym typeface="Albert Sans"/>
                  </a:endParaRPr>
                </a:p>
              </p:txBody>
            </p:sp>
            <p:sp>
              <p:nvSpPr>
                <p:cNvPr id="88" name="Google Shape;88;p8"/>
                <p:cNvSpPr/>
                <p:nvPr/>
              </p:nvSpPr>
              <p:spPr>
                <a:xfrm>
                  <a:off x="448200" y="4247100"/>
                  <a:ext cx="448200" cy="448200"/>
                </a:xfrm>
                <a:prstGeom prst="rect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lbert Sans"/>
                    <a:ea typeface="Albert Sans"/>
                    <a:cs typeface="Albert Sans"/>
                    <a:sym typeface="Albert Sans"/>
                  </a:endParaRPr>
                </a:p>
              </p:txBody>
            </p:sp>
          </p:grpSp>
          <p:sp>
            <p:nvSpPr>
              <p:cNvPr id="89" name="Google Shape;89;p8"/>
              <p:cNvSpPr/>
              <p:nvPr/>
            </p:nvSpPr>
            <p:spPr>
              <a:xfrm>
                <a:off x="896400" y="3795325"/>
                <a:ext cx="448200" cy="4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grpSp>
          <p:nvGrpSpPr>
            <p:cNvPr id="90" name="Google Shape;90;p8"/>
            <p:cNvGrpSpPr/>
            <p:nvPr/>
          </p:nvGrpSpPr>
          <p:grpSpPr>
            <a:xfrm>
              <a:off x="0" y="4199400"/>
              <a:ext cx="2077800" cy="944100"/>
              <a:chOff x="7066200" y="4199400"/>
              <a:chExt cx="2077800" cy="944100"/>
            </a:xfrm>
          </p:grpSpPr>
          <p:sp>
            <p:nvSpPr>
              <p:cNvPr id="91" name="Google Shape;91;p8"/>
              <p:cNvSpPr/>
              <p:nvPr/>
            </p:nvSpPr>
            <p:spPr>
              <a:xfrm>
                <a:off x="7066200" y="4672800"/>
                <a:ext cx="2077800" cy="4707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92" name="Google Shape;92;p8"/>
              <p:cNvSpPr/>
              <p:nvPr/>
            </p:nvSpPr>
            <p:spPr>
              <a:xfrm>
                <a:off x="7066200" y="4199400"/>
                <a:ext cx="473400" cy="473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93" name="Google Shape;93;p8"/>
            <p:cNvSpPr/>
            <p:nvPr/>
          </p:nvSpPr>
          <p:spPr>
            <a:xfrm>
              <a:off x="7960450" y="4099975"/>
              <a:ext cx="700200" cy="700200"/>
            </a:xfrm>
            <a:prstGeom prst="mathPlus">
              <a:avLst>
                <a:gd name="adj1" fmla="val 2352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0" y="0"/>
              <a:ext cx="2077800" cy="4707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2150000" y="1529925"/>
            <a:ext cx="4844100" cy="20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9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1969650" y="2275200"/>
            <a:ext cx="5197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969650" y="1633200"/>
            <a:ext cx="519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0" y="4199400"/>
            <a:ext cx="2077800" cy="944100"/>
            <a:chOff x="7066200" y="4199400"/>
            <a:chExt cx="2077800" cy="944100"/>
          </a:xfrm>
        </p:grpSpPr>
        <p:sp>
          <p:nvSpPr>
            <p:cNvPr id="101" name="Google Shape;101;p9"/>
            <p:cNvSpPr/>
            <p:nvPr/>
          </p:nvSpPr>
          <p:spPr>
            <a:xfrm>
              <a:off x="7066200" y="4672800"/>
              <a:ext cx="2077800" cy="47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7066200" y="4199400"/>
              <a:ext cx="473400" cy="473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03" name="Google Shape;103;p9"/>
          <p:cNvGrpSpPr/>
          <p:nvPr/>
        </p:nvGrpSpPr>
        <p:grpSpPr>
          <a:xfrm>
            <a:off x="8197500" y="0"/>
            <a:ext cx="946910" cy="1517064"/>
            <a:chOff x="8372423" y="0"/>
            <a:chExt cx="771602" cy="1236300"/>
          </a:xfrm>
        </p:grpSpPr>
        <p:sp>
          <p:nvSpPr>
            <p:cNvPr id="104" name="Google Shape;104;p9"/>
            <p:cNvSpPr/>
            <p:nvPr/>
          </p:nvSpPr>
          <p:spPr>
            <a:xfrm>
              <a:off x="8758225" y="0"/>
              <a:ext cx="385800" cy="12363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8372423" y="0"/>
              <a:ext cx="385800" cy="385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417100" y="289975"/>
            <a:ext cx="700200" cy="700200"/>
          </a:xfrm>
          <a:prstGeom prst="mathPlus">
            <a:avLst>
              <a:gd name="adj1" fmla="val 235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0"/>
          <p:cNvSpPr/>
          <p:nvPr/>
        </p:nvSpPr>
        <p:spPr>
          <a:xfrm>
            <a:off x="716550" y="3932343"/>
            <a:ext cx="7710900" cy="72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0" name="Google Shape;110;p10"/>
          <p:cNvSpPr txBox="1">
            <a:spLocks noGrp="1"/>
          </p:cNvSpPr>
          <p:nvPr>
            <p:ph type="body" idx="1"/>
          </p:nvPr>
        </p:nvSpPr>
        <p:spPr>
          <a:xfrm>
            <a:off x="713100" y="4003475"/>
            <a:ext cx="7710900" cy="6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Jost SemiBold"/>
              <a:buNone/>
              <a:defRPr sz="3000">
                <a:latin typeface="Jost SemiBold"/>
                <a:ea typeface="Jost SemiBold"/>
                <a:cs typeface="Jost SemiBold"/>
                <a:sym typeface="Jost Semi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1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 txBox="1">
            <a:spLocks noGrp="1"/>
          </p:cNvSpPr>
          <p:nvPr>
            <p:ph type="title" hasCustomPrompt="1"/>
          </p:nvPr>
        </p:nvSpPr>
        <p:spPr>
          <a:xfrm>
            <a:off x="1398151" y="1693776"/>
            <a:ext cx="6347700" cy="123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>
            <a:spLocks noGrp="1"/>
          </p:cNvSpPr>
          <p:nvPr>
            <p:ph type="subTitle" idx="1"/>
          </p:nvPr>
        </p:nvSpPr>
        <p:spPr>
          <a:xfrm>
            <a:off x="1398150" y="3159625"/>
            <a:ext cx="63477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0" y="0"/>
            <a:ext cx="9144007" cy="5143500"/>
            <a:chOff x="0" y="0"/>
            <a:chExt cx="9144007" cy="5143500"/>
          </a:xfrm>
        </p:grpSpPr>
        <p:grpSp>
          <p:nvGrpSpPr>
            <p:cNvPr id="116" name="Google Shape;116;p11"/>
            <p:cNvGrpSpPr/>
            <p:nvPr/>
          </p:nvGrpSpPr>
          <p:grpSpPr>
            <a:xfrm>
              <a:off x="0" y="4144200"/>
              <a:ext cx="1447500" cy="999300"/>
              <a:chOff x="0" y="0"/>
              <a:chExt cx="1447500" cy="999300"/>
            </a:xfrm>
          </p:grpSpPr>
          <p:sp>
            <p:nvSpPr>
              <p:cNvPr id="117" name="Google Shape;117;p11"/>
              <p:cNvSpPr/>
              <p:nvPr/>
            </p:nvSpPr>
            <p:spPr>
              <a:xfrm>
                <a:off x="0" y="0"/>
                <a:ext cx="999300" cy="9993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999300" y="275550"/>
                <a:ext cx="448200" cy="448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grpSp>
          <p:nvGrpSpPr>
            <p:cNvPr id="119" name="Google Shape;119;p11"/>
            <p:cNvGrpSpPr/>
            <p:nvPr/>
          </p:nvGrpSpPr>
          <p:grpSpPr>
            <a:xfrm>
              <a:off x="7066200" y="4199400"/>
              <a:ext cx="2077800" cy="944100"/>
              <a:chOff x="7066200" y="4199400"/>
              <a:chExt cx="2077800" cy="944100"/>
            </a:xfrm>
          </p:grpSpPr>
          <p:sp>
            <p:nvSpPr>
              <p:cNvPr id="120" name="Google Shape;120;p11"/>
              <p:cNvSpPr/>
              <p:nvPr/>
            </p:nvSpPr>
            <p:spPr>
              <a:xfrm>
                <a:off x="7066200" y="4672800"/>
                <a:ext cx="2077800" cy="4707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8670600" y="4199400"/>
                <a:ext cx="473400" cy="4734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grpSp>
          <p:nvGrpSpPr>
            <p:cNvPr id="122" name="Google Shape;122;p11"/>
            <p:cNvGrpSpPr/>
            <p:nvPr/>
          </p:nvGrpSpPr>
          <p:grpSpPr>
            <a:xfrm>
              <a:off x="0" y="0"/>
              <a:ext cx="896400" cy="1348175"/>
              <a:chOff x="0" y="3795325"/>
              <a:chExt cx="896400" cy="1348175"/>
            </a:xfrm>
          </p:grpSpPr>
          <p:grpSp>
            <p:nvGrpSpPr>
              <p:cNvPr id="123" name="Google Shape;123;p11"/>
              <p:cNvGrpSpPr/>
              <p:nvPr/>
            </p:nvGrpSpPr>
            <p:grpSpPr>
              <a:xfrm>
                <a:off x="0" y="4247100"/>
                <a:ext cx="896400" cy="896400"/>
                <a:chOff x="0" y="4247100"/>
                <a:chExt cx="896400" cy="896400"/>
              </a:xfrm>
            </p:grpSpPr>
            <p:sp>
              <p:nvSpPr>
                <p:cNvPr id="124" name="Google Shape;124;p11"/>
                <p:cNvSpPr/>
                <p:nvPr/>
              </p:nvSpPr>
              <p:spPr>
                <a:xfrm>
                  <a:off x="0" y="4695300"/>
                  <a:ext cx="448200" cy="4482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lbert Sans"/>
                    <a:ea typeface="Albert Sans"/>
                    <a:cs typeface="Albert Sans"/>
                    <a:sym typeface="Albert Sans"/>
                  </a:endParaRPr>
                </a:p>
              </p:txBody>
            </p:sp>
            <p:sp>
              <p:nvSpPr>
                <p:cNvPr id="125" name="Google Shape;125;p11"/>
                <p:cNvSpPr/>
                <p:nvPr/>
              </p:nvSpPr>
              <p:spPr>
                <a:xfrm>
                  <a:off x="448200" y="4247100"/>
                  <a:ext cx="448200" cy="4482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lbert Sans"/>
                    <a:ea typeface="Albert Sans"/>
                    <a:cs typeface="Albert Sans"/>
                    <a:sym typeface="Albert Sans"/>
                  </a:endParaRPr>
                </a:p>
              </p:txBody>
            </p:sp>
          </p:grpSp>
          <p:sp>
            <p:nvSpPr>
              <p:cNvPr id="126" name="Google Shape;126;p11"/>
              <p:cNvSpPr/>
              <p:nvPr/>
            </p:nvSpPr>
            <p:spPr>
              <a:xfrm>
                <a:off x="0" y="3795325"/>
                <a:ext cx="448200" cy="448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127" name="Google Shape;127;p11"/>
            <p:cNvSpPr/>
            <p:nvPr/>
          </p:nvSpPr>
          <p:spPr>
            <a:xfrm>
              <a:off x="8670607" y="0"/>
              <a:ext cx="473400" cy="151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85984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03673"/>
            <a:ext cx="7710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>
            <a:spLocks noGrp="1"/>
          </p:cNvSpPr>
          <p:nvPr>
            <p:ph type="subTitle" idx="1"/>
          </p:nvPr>
        </p:nvSpPr>
        <p:spPr>
          <a:xfrm>
            <a:off x="1661089" y="1686141"/>
            <a:ext cx="5821822" cy="1053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Factors Influencing the Choice for Electric Vehicles in Bangladesh: A Study of Market Penetration and Consumer Preferences</a:t>
            </a:r>
          </a:p>
        </p:txBody>
      </p:sp>
      <p:pic>
        <p:nvPicPr>
          <p:cNvPr id="1026" name="Picture 2" descr="Bangladesh University of Engineering and Technology - Wikipedia">
            <a:extLst>
              <a:ext uri="{FF2B5EF4-FFF2-40B4-BE49-F238E27FC236}">
                <a16:creationId xmlns:a16="http://schemas.microsoft.com/office/drawing/2014/main" id="{3D2D5A20-785A-526E-09E1-D9D5B3CB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25" y="171599"/>
            <a:ext cx="893152" cy="89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10;p29">
            <a:extLst>
              <a:ext uri="{FF2B5EF4-FFF2-40B4-BE49-F238E27FC236}">
                <a16:creationId xmlns:a16="http://schemas.microsoft.com/office/drawing/2014/main" id="{7F7B6740-8E91-1E02-6A76-82C16CE46527}"/>
              </a:ext>
            </a:extLst>
          </p:cNvPr>
          <p:cNvSpPr txBox="1">
            <a:spLocks/>
          </p:cNvSpPr>
          <p:nvPr/>
        </p:nvSpPr>
        <p:spPr>
          <a:xfrm>
            <a:off x="3064272" y="1230041"/>
            <a:ext cx="2708457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400" dirty="0"/>
              <a:t>A PRESENTATION ON</a:t>
            </a:r>
          </a:p>
        </p:txBody>
      </p:sp>
      <p:sp>
        <p:nvSpPr>
          <p:cNvPr id="3" name="Google Shape;310;p29">
            <a:extLst>
              <a:ext uri="{FF2B5EF4-FFF2-40B4-BE49-F238E27FC236}">
                <a16:creationId xmlns:a16="http://schemas.microsoft.com/office/drawing/2014/main" id="{D85FD7D0-BD33-0227-ADF0-8E6D084472E0}"/>
              </a:ext>
            </a:extLst>
          </p:cNvPr>
          <p:cNvSpPr txBox="1">
            <a:spLocks/>
          </p:cNvSpPr>
          <p:nvPr/>
        </p:nvSpPr>
        <p:spPr>
          <a:xfrm>
            <a:off x="2938352" y="2729303"/>
            <a:ext cx="2960291" cy="105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200" b="1" u="sng" dirty="0"/>
              <a:t>Presented by</a:t>
            </a:r>
          </a:p>
          <a:p>
            <a:pPr marL="0" indent="0">
              <a:lnSpc>
                <a:spcPct val="150000"/>
              </a:lnSpc>
            </a:pPr>
            <a:r>
              <a:rPr lang="en-US" sz="1200" dirty="0"/>
              <a:t>S.M. Abdullah Al </a:t>
            </a:r>
            <a:r>
              <a:rPr lang="en-US" sz="1200" dirty="0" err="1"/>
              <a:t>Jobair</a:t>
            </a:r>
            <a:r>
              <a:rPr lang="en-US" sz="1200" dirty="0"/>
              <a:t> Raihan</a:t>
            </a:r>
          </a:p>
          <a:p>
            <a:pPr marL="0" indent="0">
              <a:lnSpc>
                <a:spcPct val="150000"/>
              </a:lnSpc>
            </a:pPr>
            <a:r>
              <a:rPr lang="en-US" sz="1200" dirty="0"/>
              <a:t>ID: 1904145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59F45-DFD3-0CE2-F5FB-AC36B5D99462}"/>
              </a:ext>
            </a:extLst>
          </p:cNvPr>
          <p:cNvSpPr txBox="1"/>
          <p:nvPr/>
        </p:nvSpPr>
        <p:spPr>
          <a:xfrm>
            <a:off x="1793886" y="3651289"/>
            <a:ext cx="5249221" cy="102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lnSpc>
                <a:spcPct val="150000"/>
              </a:lnSpc>
              <a:buClr>
                <a:schemeClr val="dk1"/>
              </a:buClr>
              <a:buSzPts val="1800"/>
              <a:buFont typeface="Albert Sans"/>
              <a:buNone/>
              <a:defRPr u="sng">
                <a:solidFill>
                  <a:schemeClr val="dk1"/>
                </a:solidFill>
                <a:latin typeface="Albert Sans"/>
                <a:ea typeface="Albert Sans"/>
                <a:cs typeface="Albert Sans"/>
              </a:defRPr>
            </a:lvl1pPr>
            <a:lvl2pPr marL="914400" indent="-317500" algn="ctr">
              <a:buClr>
                <a:schemeClr val="dk1"/>
              </a:buClr>
              <a:buSzPts val="1800"/>
              <a:buFont typeface="Albert Sans"/>
              <a:buNone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</a:defRPr>
            </a:lvl2pPr>
            <a:lvl3pPr marL="1371600" indent="-317500" algn="ctr">
              <a:buClr>
                <a:schemeClr val="dk1"/>
              </a:buClr>
              <a:buSzPts val="1800"/>
              <a:buFont typeface="Albert Sans"/>
              <a:buNone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</a:defRPr>
            </a:lvl3pPr>
            <a:lvl4pPr marL="1828800" indent="-317500" algn="ctr">
              <a:buClr>
                <a:schemeClr val="dk1"/>
              </a:buClr>
              <a:buSzPts val="1800"/>
              <a:buFont typeface="Albert Sans"/>
              <a:buNone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</a:defRPr>
            </a:lvl4pPr>
            <a:lvl5pPr marL="2286000" indent="-317500" algn="ctr">
              <a:buClr>
                <a:schemeClr val="dk1"/>
              </a:buClr>
              <a:buSzPts val="1800"/>
              <a:buFont typeface="Albert Sans"/>
              <a:buNone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</a:defRPr>
            </a:lvl5pPr>
            <a:lvl6pPr marL="2743200" indent="-317500" algn="ctr">
              <a:buClr>
                <a:schemeClr val="dk1"/>
              </a:buClr>
              <a:buSzPts val="1800"/>
              <a:buFont typeface="Albert Sans"/>
              <a:buNone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</a:defRPr>
            </a:lvl6pPr>
            <a:lvl7pPr marL="3200400" indent="-317500" algn="ctr">
              <a:buClr>
                <a:schemeClr val="dk1"/>
              </a:buClr>
              <a:buSzPts val="1800"/>
              <a:buFont typeface="Albert Sans"/>
              <a:buNone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</a:defRPr>
            </a:lvl7pPr>
            <a:lvl8pPr marL="3657600" indent="-317500" algn="ctr">
              <a:buClr>
                <a:schemeClr val="dk1"/>
              </a:buClr>
              <a:buSzPts val="1800"/>
              <a:buFont typeface="Albert Sans"/>
              <a:buNone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</a:defRPr>
            </a:lvl8pPr>
            <a:lvl9pPr marL="4114800" indent="-317500" algn="ctr">
              <a:buClr>
                <a:schemeClr val="dk1"/>
              </a:buClr>
              <a:buSzPts val="1800"/>
              <a:buFont typeface="Albert Sans"/>
              <a:buNone/>
              <a:defRPr sz="1800">
                <a:solidFill>
                  <a:schemeClr val="dk1"/>
                </a:solidFill>
                <a:latin typeface="Albert Sans"/>
                <a:ea typeface="Albert Sans"/>
                <a:cs typeface="Albert Sans"/>
              </a:defRPr>
            </a:lvl9pPr>
          </a:lstStyle>
          <a:p>
            <a:r>
              <a:rPr lang="en-US" sz="1200" b="1" dirty="0"/>
              <a:t>Under the Supervision of</a:t>
            </a:r>
          </a:p>
          <a:p>
            <a:r>
              <a:rPr lang="en-US" sz="1200" u="none" dirty="0"/>
              <a:t>Dr. </a:t>
            </a:r>
            <a:r>
              <a:rPr lang="en-US" sz="1200" u="none" dirty="0" err="1"/>
              <a:t>Moazzem</a:t>
            </a:r>
            <a:r>
              <a:rPr lang="en-US" sz="1200" u="none" dirty="0"/>
              <a:t> Hossain</a:t>
            </a:r>
          </a:p>
          <a:p>
            <a:r>
              <a:rPr lang="en-US" sz="1200" u="none" dirty="0"/>
              <a:t>Professor, Department of Civil Engineering, BUET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106B671C-13F9-DA5B-0D87-4417A0BAA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5;p30">
            <a:extLst>
              <a:ext uri="{FF2B5EF4-FFF2-40B4-BE49-F238E27FC236}">
                <a16:creationId xmlns:a16="http://schemas.microsoft.com/office/drawing/2014/main" id="{7B5423AA-D27B-FB08-4907-22702C870620}"/>
              </a:ext>
            </a:extLst>
          </p:cNvPr>
          <p:cNvSpPr txBox="1">
            <a:spLocks/>
          </p:cNvSpPr>
          <p:nvPr/>
        </p:nvSpPr>
        <p:spPr>
          <a:xfrm>
            <a:off x="716550" y="65599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EV USER SURVEY RESULTS</a:t>
            </a:r>
          </a:p>
        </p:txBody>
      </p:sp>
      <p:pic>
        <p:nvPicPr>
          <p:cNvPr id="13" name="Picture 12" descr="Forms response chart. Question title: Do you think electric vehicles are well promoted to the public?. Number of responses: 2 responses.">
            <a:extLst>
              <a:ext uri="{FF2B5EF4-FFF2-40B4-BE49-F238E27FC236}">
                <a16:creationId xmlns:a16="http://schemas.microsoft.com/office/drawing/2014/main" id="{AE44A122-2002-B162-BFF2-C0E3721E7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05"/>
          <a:stretch/>
        </p:blipFill>
        <p:spPr bwMode="auto">
          <a:xfrm>
            <a:off x="693694" y="1228699"/>
            <a:ext cx="3460762" cy="208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Forms response chart. Question title: Do you have any intention to repurchase EVs if needed?. Number of responses: 1 response.">
            <a:extLst>
              <a:ext uri="{FF2B5EF4-FFF2-40B4-BE49-F238E27FC236}">
                <a16:creationId xmlns:a16="http://schemas.microsoft.com/office/drawing/2014/main" id="{B2D7E1E9-854D-F1AE-0869-7ACC0ED666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43"/>
          <a:stretch/>
        </p:blipFill>
        <p:spPr bwMode="auto">
          <a:xfrm>
            <a:off x="4597111" y="1243363"/>
            <a:ext cx="3548969" cy="207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Forms response chart. Question title: Rate your recommendation of EV to others in a scale of 1 to 5.. Number of responses: 1 response.">
            <a:extLst>
              <a:ext uri="{FF2B5EF4-FFF2-40B4-BE49-F238E27FC236}">
                <a16:creationId xmlns:a16="http://schemas.microsoft.com/office/drawing/2014/main" id="{48E7DCD8-701D-F2E2-0A07-8822838E18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" t="7170" b="13334"/>
          <a:stretch/>
        </p:blipFill>
        <p:spPr bwMode="auto">
          <a:xfrm>
            <a:off x="2190541" y="3252507"/>
            <a:ext cx="4458692" cy="172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49A737-1C77-8F2C-0671-0AE1D01E2C8B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7167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C370680A-F15C-8505-3786-6C98FA51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5;p30">
            <a:extLst>
              <a:ext uri="{FF2B5EF4-FFF2-40B4-BE49-F238E27FC236}">
                <a16:creationId xmlns:a16="http://schemas.microsoft.com/office/drawing/2014/main" id="{DA63907E-356C-D2A0-D90D-42F23C193621}"/>
              </a:ext>
            </a:extLst>
          </p:cNvPr>
          <p:cNvSpPr txBox="1">
            <a:spLocks/>
          </p:cNvSpPr>
          <p:nvPr/>
        </p:nvSpPr>
        <p:spPr>
          <a:xfrm>
            <a:off x="716550" y="65599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ISSUES RELATED TO EV ADOPTION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2AA1E-4445-A7BB-7941-B7082BE63004}"/>
              </a:ext>
            </a:extLst>
          </p:cNvPr>
          <p:cNvSpPr txBox="1"/>
          <p:nvPr/>
        </p:nvSpPr>
        <p:spPr>
          <a:xfrm>
            <a:off x="2983406" y="1228699"/>
            <a:ext cx="3919811" cy="283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Albert Sans" panose="020B0604020202020204" charset="0"/>
              </a:rPr>
              <a:t>High Purchase Cost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Albert Sans" panose="020B0604020202020204" charset="0"/>
              </a:rPr>
              <a:t>Limited Availability of EV Models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Albert Sans" panose="020B0604020202020204" charset="0"/>
              </a:rPr>
              <a:t>High Import Duty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Albert Sans" panose="020B0604020202020204" charset="0"/>
              </a:rPr>
              <a:t>Insufficient Public Charging Infrastructure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Albert Sans" panose="020B0604020202020204" charset="0"/>
              </a:rPr>
              <a:t>Lack of Service Centers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461963" algn="l"/>
              </a:tabLst>
            </a:pPr>
            <a:r>
              <a:rPr lang="en-US" sz="1300" dirty="0">
                <a:latin typeface="Albert Sans" panose="020B0604020202020204" charset="0"/>
              </a:rPr>
              <a:t>Insufficient Public Charging Infrastructure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  <a:tabLst>
                <a:tab pos="461963" algn="l"/>
              </a:tabLst>
            </a:pPr>
            <a:r>
              <a:rPr lang="en-US" sz="1300" dirty="0">
                <a:latin typeface="Albert Sans" panose="020B0604020202020204" charset="0"/>
              </a:rPr>
              <a:t>Lack of Public Awareness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F4D06-3FC3-FE2D-1912-7A7F7F085DAE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9149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6296D68A-CE26-CD50-087F-2B88AC330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36250125-826F-22C4-75B5-643D2B4F2C0D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METHODOLOGY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89940-7C4D-E91E-C197-D35F7CF319D2}"/>
              </a:ext>
            </a:extLst>
          </p:cNvPr>
          <p:cNvSpPr/>
          <p:nvPr/>
        </p:nvSpPr>
        <p:spPr>
          <a:xfrm>
            <a:off x="3077307" y="1177359"/>
            <a:ext cx="2989385" cy="572700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Identification of Factors Influencing Consumer Preference</a:t>
            </a:r>
            <a:endParaRPr lang="en-US" sz="1300" dirty="0">
              <a:solidFill>
                <a:schemeClr val="tx1"/>
              </a:solidFill>
              <a:latin typeface="Albert Sans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CFE14-08A2-86DB-69D5-DAA277BF9CA9}"/>
              </a:ext>
            </a:extLst>
          </p:cNvPr>
          <p:cNvSpPr/>
          <p:nvPr/>
        </p:nvSpPr>
        <p:spPr>
          <a:xfrm>
            <a:off x="3077307" y="2052295"/>
            <a:ext cx="2989385" cy="572700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Preparation of Questionnaire Survey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A2F334-A781-D00E-9C0A-E620857D9F6C}"/>
              </a:ext>
            </a:extLst>
          </p:cNvPr>
          <p:cNvSpPr/>
          <p:nvPr/>
        </p:nvSpPr>
        <p:spPr>
          <a:xfrm>
            <a:off x="3077307" y="2927231"/>
            <a:ext cx="2989385" cy="572700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Development of Binomial Logit Model</a:t>
            </a:r>
            <a:endParaRPr lang="en-US" sz="1200" dirty="0">
              <a:solidFill>
                <a:schemeClr val="tx1"/>
              </a:solidFill>
              <a:latin typeface="Albert Sans" panose="020B060402020202020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8510A-480E-332E-05C6-E53C04E71056}"/>
              </a:ext>
            </a:extLst>
          </p:cNvPr>
          <p:cNvSpPr/>
          <p:nvPr/>
        </p:nvSpPr>
        <p:spPr>
          <a:xfrm>
            <a:off x="3062235" y="3802167"/>
            <a:ext cx="2989385" cy="572700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tx1"/>
                </a:solidFill>
                <a:effectLst/>
                <a:latin typeface="Albert Sans" panose="020B0604020202020204" charset="0"/>
              </a:rPr>
              <a:t>Model Calibration and Validation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94009B-843D-7AF8-DEBF-7893C223A5CD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4572000" y="1750059"/>
            <a:ext cx="0" cy="30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A944FB-EFED-D360-BA74-E0273606E7FC}"/>
              </a:ext>
            </a:extLst>
          </p:cNvPr>
          <p:cNvCxnSpPr/>
          <p:nvPr/>
        </p:nvCxnSpPr>
        <p:spPr>
          <a:xfrm>
            <a:off x="4572000" y="2624995"/>
            <a:ext cx="0" cy="30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E03036-5210-4641-F414-C81C08D9652F}"/>
              </a:ext>
            </a:extLst>
          </p:cNvPr>
          <p:cNvCxnSpPr/>
          <p:nvPr/>
        </p:nvCxnSpPr>
        <p:spPr>
          <a:xfrm>
            <a:off x="4572000" y="3499931"/>
            <a:ext cx="0" cy="30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AE0087-1044-FA82-E2F3-5AAEDA7C369C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20512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E6583905-5066-9081-F2EF-B1CE2054B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CA9257C8-BD38-1D92-260E-7305170619EC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STATED PREFERENCE SURVEY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A3F30F-D832-6435-17AF-30070F845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77180"/>
              </p:ext>
            </p:extLst>
          </p:nvPr>
        </p:nvGraphicFramePr>
        <p:xfrm>
          <a:off x="1129258" y="1547050"/>
          <a:ext cx="6885482" cy="3185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8210">
                  <a:extLst>
                    <a:ext uri="{9D8B030D-6E8A-4147-A177-3AD203B41FA5}">
                      <a16:colId xmlns:a16="http://schemas.microsoft.com/office/drawing/2014/main" val="2567046008"/>
                    </a:ext>
                  </a:extLst>
                </a:gridCol>
                <a:gridCol w="2458387">
                  <a:extLst>
                    <a:ext uri="{9D8B030D-6E8A-4147-A177-3AD203B41FA5}">
                      <a16:colId xmlns:a16="http://schemas.microsoft.com/office/drawing/2014/main" val="2118009252"/>
                    </a:ext>
                  </a:extLst>
                </a:gridCol>
                <a:gridCol w="1698885">
                  <a:extLst>
                    <a:ext uri="{9D8B030D-6E8A-4147-A177-3AD203B41FA5}">
                      <a16:colId xmlns:a16="http://schemas.microsoft.com/office/drawing/2014/main" val="3863838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ysClr val="windowText" lastClr="000000"/>
                          </a:solidFill>
                          <a:latin typeface="Albert Sans" panose="020B0604020202020204" charset="0"/>
                        </a:rPr>
                        <a:t>Socio-economic Variables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Vehicle Attributes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(Using a 1 to 5 scale)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Albert Sans" panose="020B0604020202020204" charset="0"/>
                          <a:sym typeface="Arial"/>
                        </a:rPr>
                        <a:t>Behavioral and Perception Variables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u="none" strike="noStrike" cap="none" dirty="0">
                          <a:solidFill>
                            <a:sysClr val="windowText" lastClr="000000"/>
                          </a:solidFill>
                          <a:effectLst/>
                          <a:latin typeface="Albert Sans" panose="020B0604020202020204" charset="0"/>
                          <a:sym typeface="Arial"/>
                        </a:rPr>
                        <a:t>(Using a 1 to 5 scale)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060247"/>
                  </a:ext>
                </a:extLst>
              </a:tr>
              <a:tr h="856828"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200" u="none" dirty="0">
                          <a:latin typeface="Albert Sans" panose="020B0604020202020204" charset="0"/>
                        </a:rPr>
                        <a:t>Age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200" u="none" dirty="0">
                          <a:latin typeface="Albert Sans" panose="020B0604020202020204" charset="0"/>
                        </a:rPr>
                        <a:t>Gender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200" u="none" dirty="0">
                          <a:latin typeface="Albert Sans" panose="020B0604020202020204" charset="0"/>
                        </a:rPr>
                        <a:t>Income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200" u="none" dirty="0">
                          <a:latin typeface="Albert Sans" panose="020B0604020202020204" charset="0"/>
                        </a:rPr>
                        <a:t>No. of people in family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200" u="none" dirty="0">
                          <a:latin typeface="Albert Sans" panose="020B0604020202020204" charset="0"/>
                        </a:rPr>
                        <a:t>Educational Qualification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200" u="none" dirty="0">
                          <a:latin typeface="Albert Sans" panose="020B0604020202020204" charset="0"/>
                        </a:rPr>
                        <a:t>Occupation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200" u="none" dirty="0">
                          <a:latin typeface="Albert Sans" panose="020B0604020202020204" charset="0"/>
                        </a:rPr>
                        <a:t>Vehicle owned or not</a:t>
                      </a:r>
                    </a:p>
                    <a:p>
                      <a:pPr algn="ctr"/>
                      <a:endParaRPr lang="en-US" sz="1200" u="non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Purchase Cost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Operating Cost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Maintenance Cost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Resale Value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Driving Range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Availability of charging or fueling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Quick Acceleration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Smooth Riding Experience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Interior Space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Noise Level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Environmental Protection</a:t>
                      </a:r>
                    </a:p>
                    <a:p>
                      <a:pPr algn="ctr"/>
                      <a:endParaRPr lang="en-US" sz="1200" u="non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Hearing about EV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Knowledge about EV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Cost awareness about EV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+mj-lt"/>
                        <a:buAutoNum type="arabicPeriod"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lbert Sans" panose="020B0604020202020204" charset="0"/>
                          <a:ea typeface="+mn-ea"/>
                          <a:cs typeface="+mn-cs"/>
                          <a:sym typeface="Arial"/>
                        </a:rPr>
                        <a:t>Belief in sustainability about EV</a:t>
                      </a:r>
                    </a:p>
                    <a:p>
                      <a:pPr algn="ctr"/>
                      <a:endParaRPr lang="en-US" sz="1200" u="non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9423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2F313F-CC6F-FB3E-9FE2-51D664335FE8}"/>
              </a:ext>
            </a:extLst>
          </p:cNvPr>
          <p:cNvSpPr txBox="1"/>
          <p:nvPr/>
        </p:nvSpPr>
        <p:spPr>
          <a:xfrm>
            <a:off x="1523998" y="1169915"/>
            <a:ext cx="609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lbert Sans" panose="020B0604020202020204" charset="0"/>
              </a:rPr>
              <a:t>Table: </a:t>
            </a:r>
            <a:r>
              <a:rPr lang="en-US" sz="1200" dirty="0">
                <a:solidFill>
                  <a:schemeClr val="tx1"/>
                </a:solidFill>
                <a:latin typeface="Albert Sans" panose="020B0604020202020204" charset="0"/>
              </a:rPr>
              <a:t>Factors that Might Influence the Choice between EV and 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3F890-A122-144E-B100-8755820EF8BF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0614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3052FDB2-E3E0-056F-C39C-8DB6479A1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841EF8A4-6DBD-824C-75B1-2EDD41B2E2E0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STATED PREFERENCE SURVEY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0526A7-75E4-F82C-89A4-360A38A8CD71}"/>
              </a:ext>
            </a:extLst>
          </p:cNvPr>
          <p:cNvGrpSpPr/>
          <p:nvPr/>
        </p:nvGrpSpPr>
        <p:grpSpPr>
          <a:xfrm>
            <a:off x="2218431" y="1069779"/>
            <a:ext cx="4707138" cy="3187666"/>
            <a:chOff x="2069443" y="1208970"/>
            <a:chExt cx="4944306" cy="33204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E9707B-0FA8-032F-EEE0-BDDE235D3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443" y="1208970"/>
              <a:ext cx="4944306" cy="332044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302FBF-F790-E1C8-709D-E4CC09F99764}"/>
                </a:ext>
              </a:extLst>
            </p:cNvPr>
            <p:cNvSpPr txBox="1"/>
            <p:nvPr/>
          </p:nvSpPr>
          <p:spPr>
            <a:xfrm>
              <a:off x="3025177" y="2899226"/>
              <a:ext cx="894303" cy="21544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214 Tk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5B4682-9277-27B2-379C-AF3033EC32D6}"/>
              </a:ext>
            </a:extLst>
          </p:cNvPr>
          <p:cNvSpPr txBox="1"/>
          <p:nvPr/>
        </p:nvSpPr>
        <p:spPr>
          <a:xfrm>
            <a:off x="2358537" y="4338644"/>
            <a:ext cx="652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lbert Sans" panose="020B0604020202020204" charset="0"/>
              </a:rPr>
              <a:t>Figure: </a:t>
            </a:r>
            <a:r>
              <a:rPr lang="en-US" dirty="0">
                <a:solidFill>
                  <a:schemeClr val="tx1"/>
                </a:solidFill>
                <a:latin typeface="Albert Sans" panose="020B0604020202020204" charset="0"/>
              </a:rPr>
              <a:t>Showcard Used in Stated Preference Survey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A6525-0349-7D5D-ABE6-541D1B804E40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4034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0D2CCBB2-E7BD-C031-6CF1-C3F9882FD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2E5DDF27-B883-677D-A3C9-8468DB26B143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STATED PREFERENCE SURVEY</a:t>
            </a:r>
          </a:p>
        </p:txBody>
      </p:sp>
      <p:pic>
        <p:nvPicPr>
          <p:cNvPr id="3" name="Picture 2" descr="Forms response chart. Question title: Which car would you prefer?. Number of responses: 173 responses.">
            <a:extLst>
              <a:ext uri="{FF2B5EF4-FFF2-40B4-BE49-F238E27FC236}">
                <a16:creationId xmlns:a16="http://schemas.microsoft.com/office/drawing/2014/main" id="{98856C62-143B-40F2-34A8-F69A8001FF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258" y="1448050"/>
            <a:ext cx="6967045" cy="29290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0C258E-59CC-01A8-2EC8-8CE579B68C39}"/>
              </a:ext>
            </a:extLst>
          </p:cNvPr>
          <p:cNvSpPr txBox="1"/>
          <p:nvPr/>
        </p:nvSpPr>
        <p:spPr>
          <a:xfrm>
            <a:off x="2621583" y="4338644"/>
            <a:ext cx="652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lbert Sans" panose="020B0604020202020204" charset="0"/>
              </a:rPr>
              <a:t>Figure: </a:t>
            </a:r>
            <a:r>
              <a:rPr lang="en-US" dirty="0">
                <a:solidFill>
                  <a:schemeClr val="tx1"/>
                </a:solidFill>
                <a:latin typeface="Albert Sans" panose="020B0604020202020204" charset="0"/>
              </a:rPr>
              <a:t>Preference Result between EV and 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1C7CF-A5EE-61E7-EDDE-AC7659B02BE5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1689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AA61C7F9-8CD0-6FC6-645B-B7DAC818D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F6E37700-8401-FB19-D2EC-6948859DED10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LOGIT MODEL WITH ALL VARIABLES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16359C-F583-D892-BBAD-8C217F02CE84}"/>
              </a:ext>
            </a:extLst>
          </p:cNvPr>
          <p:cNvGrpSpPr/>
          <p:nvPr/>
        </p:nvGrpSpPr>
        <p:grpSpPr>
          <a:xfrm>
            <a:off x="1723589" y="1288571"/>
            <a:ext cx="5353617" cy="2817964"/>
            <a:chOff x="1723589" y="1288571"/>
            <a:chExt cx="5353617" cy="28179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555AEC1-BD03-D353-6D72-092C6BB2C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3589" y="1288571"/>
              <a:ext cx="5353617" cy="281796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3E3B55-9D7D-6FF9-5063-25848865911A}"/>
                </a:ext>
              </a:extLst>
            </p:cNvPr>
            <p:cNvSpPr/>
            <p:nvPr/>
          </p:nvSpPr>
          <p:spPr>
            <a:xfrm>
              <a:off x="4049205" y="2105858"/>
              <a:ext cx="454429" cy="160713"/>
            </a:xfrm>
            <a:prstGeom prst="rect">
              <a:avLst/>
            </a:prstGeom>
            <a:noFill/>
            <a:ln>
              <a:solidFill>
                <a:srgbClr val="E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3B4B5B-427B-4DA8-A06C-FD573D1F0BF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503634" y="2186215"/>
              <a:ext cx="497397" cy="0"/>
            </a:xfrm>
            <a:prstGeom prst="straightConnector1">
              <a:avLst/>
            </a:prstGeom>
            <a:ln>
              <a:solidFill>
                <a:srgbClr val="EE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B4BBB9-4FD7-0776-23F8-3FC87D29ACD8}"/>
                </a:ext>
              </a:extLst>
            </p:cNvPr>
            <p:cNvSpPr txBox="1"/>
            <p:nvPr/>
          </p:nvSpPr>
          <p:spPr>
            <a:xfrm>
              <a:off x="5088714" y="1924604"/>
              <a:ext cx="180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EE0000"/>
                  </a:solidFill>
                  <a:latin typeface="Albert Sans" panose="020B0604020202020204" charset="0"/>
                </a:rPr>
                <a:t>ρ²</a:t>
              </a:r>
              <a:r>
                <a:rPr lang="en-US" dirty="0">
                  <a:solidFill>
                    <a:srgbClr val="EE0000"/>
                  </a:solidFill>
                  <a:latin typeface="Albert Sans" panose="020B0604020202020204" charset="0"/>
                </a:rPr>
                <a:t> close to zero, very low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7ABA543-FF41-5418-2B3E-A66D5B10E8CD}"/>
              </a:ext>
            </a:extLst>
          </p:cNvPr>
          <p:cNvSpPr txBox="1"/>
          <p:nvPr/>
        </p:nvSpPr>
        <p:spPr>
          <a:xfrm>
            <a:off x="1905033" y="4186892"/>
            <a:ext cx="652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lbert Sans" panose="020B0604020202020204" charset="0"/>
              </a:rPr>
              <a:t>Figure: </a:t>
            </a:r>
            <a:r>
              <a:rPr lang="en-US" dirty="0">
                <a:solidFill>
                  <a:schemeClr val="tx1"/>
                </a:solidFill>
                <a:latin typeface="Albert Sans" panose="020B0604020202020204" charset="0"/>
              </a:rPr>
              <a:t>Estimation Report of the Logit Model Including All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9854D-02A2-A490-7E71-2F4ADED31F62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178349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7AC2D20E-E8FC-A789-1BA6-8B3AAA9DD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F4ACB087-F70F-21D7-EC04-E378F8E2B8AB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LOGIT MODEL WITH ALL VARIABLES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25945B2-830E-FE23-B3FD-DABA1C1F7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1569"/>
              </p:ext>
            </p:extLst>
          </p:nvPr>
        </p:nvGraphicFramePr>
        <p:xfrm>
          <a:off x="1717429" y="1785034"/>
          <a:ext cx="6096000" cy="251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4480">
                  <a:extLst>
                    <a:ext uri="{9D8B030D-6E8A-4147-A177-3AD203B41FA5}">
                      <a16:colId xmlns:a16="http://schemas.microsoft.com/office/drawing/2014/main" val="3566819000"/>
                    </a:ext>
                  </a:extLst>
                </a:gridCol>
                <a:gridCol w="1839520">
                  <a:extLst>
                    <a:ext uri="{9D8B030D-6E8A-4147-A177-3AD203B41FA5}">
                      <a16:colId xmlns:a16="http://schemas.microsoft.com/office/drawing/2014/main" val="36006434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9269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lbert Sans" panose="020B0604020202020204" charset="0"/>
                        </a:rPr>
                        <a:t>Parameter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lbert Sans" panose="020B0604020202020204" charset="0"/>
                        </a:rPr>
                        <a:t>Robust 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lbert Sans" panose="020B0604020202020204" charset="0"/>
                        </a:rPr>
                        <a:t>Retained?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50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B_AVAIL_CHAGE_FUEL_EV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0.0132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Yes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239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B_COST_AWARE_EV_EV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0.406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No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962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  <a:latin typeface="Albert Sans" panose="020B0604020202020204" charset="0"/>
                        </a:rPr>
                        <a:t>B_MAINTENANCE_COST_EV</a:t>
                      </a:r>
                      <a:endParaRPr lang="en-US" sz="120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0.622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Yes (Important parameter although p&gt;0.15)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32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  <a:latin typeface="Albert Sans" panose="020B0604020202020204" charset="0"/>
                        </a:rPr>
                        <a:t>B_OCCUP_STU_EV</a:t>
                      </a:r>
                      <a:endParaRPr lang="en-US" sz="120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0.115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Yes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86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B_OCCUP_JOB_EV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  <a:latin typeface="Albert Sans" panose="020B0604020202020204" charset="0"/>
                        </a:rPr>
                        <a:t>0.232</a:t>
                      </a:r>
                      <a:endParaRPr lang="en-US" sz="120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</a:rPr>
                        <a:t>Yes (Since the other dummy variable satisfies)</a:t>
                      </a:r>
                      <a:endParaRPr lang="en-US" sz="1200" dirty="0">
                        <a:effectLst/>
                        <a:latin typeface="Albert Sans" panose="020B060402020202020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943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0B0731-DD4C-036C-AC24-DE54BA29E8A0}"/>
              </a:ext>
            </a:extLst>
          </p:cNvPr>
          <p:cNvSpPr txBox="1"/>
          <p:nvPr/>
        </p:nvSpPr>
        <p:spPr>
          <a:xfrm>
            <a:off x="1717429" y="1177718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lbert Sans" panose="020B0604020202020204" charset="0"/>
              </a:rPr>
              <a:t>Table: </a:t>
            </a:r>
            <a:r>
              <a:rPr lang="en-US" sz="1200" dirty="0">
                <a:solidFill>
                  <a:schemeClr val="tx1"/>
                </a:solidFill>
                <a:latin typeface="Albert Sans" panose="020B0604020202020204" charset="0"/>
              </a:rPr>
              <a:t>Robust</a:t>
            </a:r>
            <a:r>
              <a:rPr lang="en-US" sz="1200" b="1" dirty="0">
                <a:solidFill>
                  <a:schemeClr val="tx1"/>
                </a:solidFill>
                <a:latin typeface="Albert Sans" panose="020B060402020202020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lbert Sans" panose="020B0604020202020204" charset="0"/>
              </a:rPr>
              <a:t>p-value (85% confidence interval) of Some of the Estimated Parameters of the Model Including All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972FF-502C-DCB4-D0E1-EB96F6DE320E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19529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7D24C6FD-C62C-AF13-0194-98F695142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60ACED4B-E570-9A39-3CEC-EB9D2D60DFD4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LOGIT MODEL WITH RETAINED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56B04-D683-5356-F054-D19EC99238E5}"/>
              </a:ext>
            </a:extLst>
          </p:cNvPr>
          <p:cNvSpPr txBox="1"/>
          <p:nvPr/>
        </p:nvSpPr>
        <p:spPr>
          <a:xfrm>
            <a:off x="1658849" y="4204477"/>
            <a:ext cx="652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lbert Sans" panose="020B0604020202020204" charset="0"/>
              </a:rPr>
              <a:t>Figure: </a:t>
            </a:r>
            <a:r>
              <a:rPr lang="en-US" dirty="0">
                <a:solidFill>
                  <a:schemeClr val="tx1"/>
                </a:solidFill>
                <a:latin typeface="Albert Sans" panose="020B0604020202020204" charset="0"/>
              </a:rPr>
              <a:t>Estimation Report of the Logit Model Including Retained 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9B44D9-2D21-D61C-9A81-F6082B98E23F}"/>
              </a:ext>
            </a:extLst>
          </p:cNvPr>
          <p:cNvGrpSpPr/>
          <p:nvPr/>
        </p:nvGrpSpPr>
        <p:grpSpPr>
          <a:xfrm>
            <a:off x="1934845" y="1171575"/>
            <a:ext cx="5274310" cy="2800350"/>
            <a:chOff x="1934845" y="1171575"/>
            <a:chExt cx="5274310" cy="2800350"/>
          </a:xfrm>
        </p:grpSpPr>
        <p:pic>
          <p:nvPicPr>
            <p:cNvPr id="2" name="Picture 1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89319912-EFC5-4CF5-AAF9-D03A5371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4845" y="1171575"/>
              <a:ext cx="5274310" cy="28003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10CC7C-536D-BCB2-EC73-EAC31CFB5A8D}"/>
                </a:ext>
              </a:extLst>
            </p:cNvPr>
            <p:cNvSpPr/>
            <p:nvPr/>
          </p:nvSpPr>
          <p:spPr>
            <a:xfrm>
              <a:off x="4230275" y="1933842"/>
              <a:ext cx="454429" cy="160713"/>
            </a:xfrm>
            <a:prstGeom prst="rect">
              <a:avLst/>
            </a:prstGeom>
            <a:noFill/>
            <a:ln>
              <a:solidFill>
                <a:srgbClr val="EE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95549BA-7CD5-A4F6-E5E3-13FE3CC3494E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4684704" y="2014199"/>
              <a:ext cx="497397" cy="0"/>
            </a:xfrm>
            <a:prstGeom prst="straightConnector1">
              <a:avLst/>
            </a:prstGeom>
            <a:ln>
              <a:solidFill>
                <a:srgbClr val="EE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F94FDF-3F0A-FB23-5DB6-55920B4F1360}"/>
                </a:ext>
              </a:extLst>
            </p:cNvPr>
            <p:cNvSpPr txBox="1"/>
            <p:nvPr/>
          </p:nvSpPr>
          <p:spPr>
            <a:xfrm>
              <a:off x="5182101" y="1860310"/>
              <a:ext cx="180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EE0000"/>
                  </a:solidFill>
                  <a:latin typeface="Albert Sans" panose="020B0604020202020204" charset="0"/>
                </a:rPr>
                <a:t>ρ²</a:t>
              </a:r>
              <a:r>
                <a:rPr lang="en-US" dirty="0">
                  <a:solidFill>
                    <a:srgbClr val="EE0000"/>
                  </a:solidFill>
                  <a:latin typeface="Albert Sans" panose="020B0604020202020204" charset="0"/>
                </a:rPr>
                <a:t> improved after removing variables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E0CBB5B-4B9B-6D73-A54A-FA69AC2B9BB8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8385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E0B391CC-78FF-330F-EC8B-B6168CF32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C9F2F9C9-BB07-0C36-0342-40274C0B641A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MODEL CALIBRATION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661A9-4CB7-73A2-D089-A2F1FE4C6642}"/>
              </a:ext>
            </a:extLst>
          </p:cNvPr>
          <p:cNvSpPr txBox="1"/>
          <p:nvPr/>
        </p:nvSpPr>
        <p:spPr>
          <a:xfrm>
            <a:off x="1564720" y="4073721"/>
            <a:ext cx="663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lbert Sans" panose="020B0604020202020204" charset="0"/>
              </a:rPr>
              <a:t>Figure: </a:t>
            </a:r>
            <a:r>
              <a:rPr lang="en-US" dirty="0">
                <a:solidFill>
                  <a:schemeClr val="tx1"/>
                </a:solidFill>
                <a:latin typeface="Albert Sans" panose="020B0604020202020204" charset="0"/>
              </a:rPr>
              <a:t>Estimation Report of the Logit Model Using Train Set (70% of Dataset)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F375C0-D4C4-D777-0243-CA6C23F04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845" y="1193165"/>
            <a:ext cx="5274310" cy="2757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9DFECB-D14E-D1D3-E356-6CE8BCDFF4E8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2628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title"/>
          </p:nvPr>
        </p:nvSpPr>
        <p:spPr>
          <a:xfrm>
            <a:off x="713100" y="485984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BACKGROUND AND MOTIVATION</a:t>
            </a:r>
            <a:endParaRPr sz="2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F27BD6F-FD5E-A00D-DE2C-20BD64754EB0}"/>
              </a:ext>
            </a:extLst>
          </p:cNvPr>
          <p:cNvSpPr/>
          <p:nvPr/>
        </p:nvSpPr>
        <p:spPr>
          <a:xfrm>
            <a:off x="1320746" y="1707904"/>
            <a:ext cx="6495607" cy="285237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marR="0" indent="-285750" algn="just" rtl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91919"/>
                </a:solidFill>
                <a:effectLst/>
                <a:latin typeface="Albert Sans" panose="020B0604020202020204" charset="0"/>
                <a:ea typeface="+mn-ea"/>
                <a:cs typeface="+mn-cs"/>
              </a:rPr>
              <a:t>Road transport alone accounts for approximately 25% of fossil fuel related CO₂ emissions worldwide.</a:t>
            </a:r>
          </a:p>
          <a:p>
            <a:pPr marL="57150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91919"/>
                </a:solidFill>
                <a:effectLst/>
                <a:latin typeface="Albert Sans" panose="020B0604020202020204" charset="0"/>
                <a:ea typeface="+mn-ea"/>
                <a:cs typeface="+mn-cs"/>
              </a:rPr>
              <a:t>Urgent need for a cleaner alternative</a:t>
            </a:r>
            <a:endParaRPr lang="en-US" dirty="0">
              <a:effectLst/>
            </a:endParaRPr>
          </a:p>
          <a:p>
            <a:pPr marL="571500" indent="-28575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91919"/>
                </a:solidFill>
                <a:effectLst/>
                <a:latin typeface="Albert Sans" panose="020B0604020202020204" charset="0"/>
                <a:ea typeface="+mn-ea"/>
                <a:cs typeface="+mn-cs"/>
              </a:rPr>
              <a:t>Developed countries like China, Norway, and Germany have boosted EV adoption through tax incentives, subsidies, and strict emissions regulations.</a:t>
            </a:r>
            <a:endParaRPr lang="en-US" dirty="0">
              <a:effectLst/>
            </a:endParaRPr>
          </a:p>
          <a:p>
            <a:pPr marL="571500" marR="0" indent="-285750" algn="just" rtl="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91919"/>
                </a:solidFill>
                <a:effectLst/>
                <a:latin typeface="Albert Sans" panose="020B0604020202020204" charset="0"/>
                <a:ea typeface="+mn-ea"/>
                <a:cs typeface="+mn-cs"/>
              </a:rPr>
              <a:t>Bangladesh government has set an ambitious goal of achieving 30% EV</a:t>
            </a:r>
            <a:r>
              <a:rPr lang="en-US" dirty="0"/>
              <a:t> </a:t>
            </a:r>
            <a:r>
              <a:rPr lang="en-US" b="0" i="0" dirty="0">
                <a:solidFill>
                  <a:srgbClr val="191919"/>
                </a:solidFill>
                <a:effectLst/>
                <a:latin typeface="Albert Sans" panose="020B0604020202020204" charset="0"/>
                <a:ea typeface="+mn-ea"/>
                <a:cs typeface="+mn-cs"/>
              </a:rPr>
              <a:t>adoption by 2030</a:t>
            </a:r>
            <a:endParaRPr lang="en-US" dirty="0">
              <a:effectLst/>
            </a:endParaRPr>
          </a:p>
          <a:p>
            <a:pPr marR="0" algn="just" rtl="0"/>
            <a:endParaRPr lang="en-US" sz="160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AC90AA-0665-D186-48F7-7E1A9E052A9D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B02489B9-4A19-0228-73E7-33FD90B8F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8EED835F-40B3-3D9D-020F-BB4DBF1871E0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VALUE OF PARAMETERS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B24D99-1F07-3BCA-2907-6E9C7DE3B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36679"/>
              </p:ext>
            </p:extLst>
          </p:nvPr>
        </p:nvGraphicFramePr>
        <p:xfrm>
          <a:off x="617696" y="1684991"/>
          <a:ext cx="7976870" cy="2595880"/>
        </p:xfrm>
        <a:graphic>
          <a:graphicData uri="http://schemas.openxmlformats.org/drawingml/2006/table">
            <a:tbl>
              <a:tblPr firstRow="1" bandRow="1">
                <a:tableStyleId>{ADC4BC45-81B0-4C19-99D5-ACAE42C3E669}</a:tableStyleId>
              </a:tblPr>
              <a:tblGrid>
                <a:gridCol w="1956435">
                  <a:extLst>
                    <a:ext uri="{9D8B030D-6E8A-4147-A177-3AD203B41FA5}">
                      <a16:colId xmlns:a16="http://schemas.microsoft.com/office/drawing/2014/main" val="9495732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20355650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7065301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4924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lbert Sans" panose="020B060402020202020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lbert Sans" panose="020B060402020202020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lbert Sans" panose="020B060402020202020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lbert Sans" panose="020B0604020202020204" charset="0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89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ASC_EV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-1.54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B_MAINTENANCE_COST_EV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-0.0225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0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B_EQ_EV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-0.511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B_RESALE_VALUE_EV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-0.162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27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B_OCCUP_STU_EV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0.572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B_AVAIL_CHAGE_FUEL_EV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-0.31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34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B_OCCUP_JOB_EV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0.483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B_ENVIRONMENTAL_PROTECTION_EV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0.498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33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B_PURCHASE_COST_EV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-0.0206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B_SUSTAIN_EV_EV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0.261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B_OPERATING_COST_EV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0.119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940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D27B07-F98F-7033-B7E5-F20B82E8D28C}"/>
              </a:ext>
            </a:extLst>
          </p:cNvPr>
          <p:cNvSpPr txBox="1"/>
          <p:nvPr/>
        </p:nvSpPr>
        <p:spPr>
          <a:xfrm>
            <a:off x="1558130" y="1238885"/>
            <a:ext cx="609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lbert Sans" panose="020B0604020202020204" charset="0"/>
              </a:rPr>
              <a:t>Table: </a:t>
            </a:r>
            <a:r>
              <a:rPr lang="en-US" sz="1200" dirty="0">
                <a:solidFill>
                  <a:schemeClr val="tx1"/>
                </a:solidFill>
                <a:latin typeface="Albert Sans" panose="020B0604020202020204" charset="0"/>
              </a:rPr>
              <a:t>Value of Parameters of EV Utility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A69B4-9D8B-0CA9-9AE2-9135039FBA50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56126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C9FCF7EA-5FDB-6298-AF1E-148D569BB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2A795B12-13E5-5D75-2BF8-4E9AEC2BC7B9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VALUE OF PARAMETERS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4E8FA-6C3B-E509-FF45-4AED96470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372155"/>
              </p:ext>
            </p:extLst>
          </p:nvPr>
        </p:nvGraphicFramePr>
        <p:xfrm>
          <a:off x="617696" y="1684991"/>
          <a:ext cx="8056245" cy="2595880"/>
        </p:xfrm>
        <a:graphic>
          <a:graphicData uri="http://schemas.openxmlformats.org/drawingml/2006/table">
            <a:tbl>
              <a:tblPr firstRow="1" bandRow="1">
                <a:tableStyleId>{ADC4BC45-81B0-4C19-99D5-ACAE42C3E669}</a:tableStyleId>
              </a:tblPr>
              <a:tblGrid>
                <a:gridCol w="2035810">
                  <a:extLst>
                    <a:ext uri="{9D8B030D-6E8A-4147-A177-3AD203B41FA5}">
                      <a16:colId xmlns:a16="http://schemas.microsoft.com/office/drawing/2014/main" val="9495732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20355650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7065301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4924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lbert Sans" panose="020B060402020202020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lbert Sans" panose="020B060402020202020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lbert Sans" panose="020B060402020202020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Albert Sans" panose="020B0604020202020204" charset="0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89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ASC_ICE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1.54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B_MAINTENANCE_COST_ICE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0.0225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0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B_EQ_ICE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0.511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B_RESALE_VALUE_ICE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0.162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278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B_OCCUP_STU_ICE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-0.572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B_AVAIL_CHAGE_FUEL_ICE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0.31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340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B_OCCUP_JOB_ICE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-0.483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B_ENVIRONMENTAL_PROTECTION_ICE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-0.498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33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B_PURCHASE_COST_ICE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0.0206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B_SUSTAIN_EV_ICE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-0.261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B_OPERATING_COST_ICE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Albert Sans" panose="020B0604020202020204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-0.119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lbert Sans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5940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7C7F86-1E04-5C6C-8817-F5DBE916C011}"/>
              </a:ext>
            </a:extLst>
          </p:cNvPr>
          <p:cNvSpPr txBox="1"/>
          <p:nvPr/>
        </p:nvSpPr>
        <p:spPr>
          <a:xfrm>
            <a:off x="1558130" y="1238885"/>
            <a:ext cx="6096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lbert Sans" panose="020B0604020202020204" charset="0"/>
              </a:rPr>
              <a:t>Table: </a:t>
            </a:r>
            <a:r>
              <a:rPr lang="en-US" sz="1200" dirty="0">
                <a:solidFill>
                  <a:schemeClr val="tx1"/>
                </a:solidFill>
                <a:latin typeface="Albert Sans" panose="020B0604020202020204" charset="0"/>
              </a:rPr>
              <a:t>Value of Parameters of ICE Utility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4823A-3F99-CE64-0287-FB00A15805A8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3654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0929695C-A537-5E93-6345-2E47604A4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3DEE49EC-26B4-CE04-D671-701946649020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UTILITY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8E97BD-456B-8DBA-7DF5-D6782ACE42C2}"/>
                  </a:ext>
                </a:extLst>
              </p:cNvPr>
              <p:cNvSpPr txBox="1"/>
              <p:nvPr/>
            </p:nvSpPr>
            <p:spPr>
              <a:xfrm>
                <a:off x="1363013" y="1290180"/>
                <a:ext cx="7216209" cy="1336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lnSpc>
                    <a:spcPct val="150000"/>
                  </a:lnSpc>
                  <a:spcAft>
                    <a:spcPts val="1000"/>
                  </a:spcAft>
                  <a:buNone/>
                  <a:tabLst>
                    <a:tab pos="1398270" algn="l"/>
                  </a:tabLst>
                </a:pPr>
                <a:r>
                  <a:rPr lang="en-US" b="1" dirty="0">
                    <a:solidFill>
                      <a:srgbClr val="0070C0"/>
                    </a:solidFill>
                    <a:effectLst/>
                    <a:latin typeface="Albert Sans" panose="020B0604020202020204" charset="0"/>
                    <a:ea typeface="Calibri" panose="020F0502020204030204" pitchFamily="34" charset="0"/>
                    <a:cs typeface="Vrinda" panose="020B0502040204020203" pitchFamily="34" charset="0"/>
                  </a:rPr>
                  <a:t>Utility function for EV: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𝐸𝑉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=−1.54−0.511∗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𝐸𝑄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+0.572∗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𝑂𝐶𝐶𝑈𝑃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𝑆𝑇𝑈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+0.483∗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𝑂𝐶𝐶𝑈𝑃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𝐽𝑂𝐵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−0.0206∗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𝑃𝑈𝑅𝐶𝐻𝐴𝑆𝐸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𝐶𝑂𝑆𝑇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+0.119∗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𝑂𝑃𝐸𝑅𝐴𝑇𝐼𝑁𝐺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𝐶𝑂𝑆𝑇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−0.0225∗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𝑀𝐴𝐼𝑁𝑇𝐸𝑁𝐴𝑁𝐶𝐸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𝐶𝑂𝑆𝑇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−0.162∗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𝑅𝐸𝑆𝐴𝐿𝐸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𝑉𝐴𝐿𝑈𝐸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−0.31∗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𝐴𝑉𝐴𝐼𝐿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𝐶𝐻𝐴𝑅𝐺𝐸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𝐹𝑈𝐸𝐿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+0.498∗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𝐸𝑁𝑉𝐼𝑅𝑂𝑁𝑀𝐸𝑁𝑇𝐴𝐿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𝑃𝑅𝑂𝑇𝐸𝐶𝑇𝐼𝑂𝑁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+0.261∗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𝑆𝑈𝑆𝑇𝐴𝐼𝑁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𝐸𝑉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8E97BD-456B-8DBA-7DF5-D6782ACE4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13" y="1290180"/>
                <a:ext cx="7216209" cy="1336263"/>
              </a:xfrm>
              <a:prstGeom prst="rect">
                <a:avLst/>
              </a:prstGeom>
              <a:blipFill>
                <a:blip r:embed="rId3"/>
                <a:stretch>
                  <a:fillRect l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C3470F-A2BB-AB7C-C9EB-82A3AF1CC5A2}"/>
                  </a:ext>
                </a:extLst>
              </p:cNvPr>
              <p:cNvSpPr txBox="1"/>
              <p:nvPr/>
            </p:nvSpPr>
            <p:spPr>
              <a:xfrm>
                <a:off x="1363012" y="2846844"/>
                <a:ext cx="7216209" cy="1330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>
                    <a:solidFill>
                      <a:srgbClr val="0070C0"/>
                    </a:solidFill>
                    <a:latin typeface="Albert Sans" panose="020B0604020202020204" charset="0"/>
                  </a:rPr>
                  <a:t>Utility function for ICE: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/>
                        </m:ctrlPr>
                      </m:sSubPr>
                      <m:e>
                        <m:r>
                          <a:rPr lang="en-US" i="1"/>
                          <m:t>𝑈</m:t>
                        </m:r>
                      </m:e>
                      <m:sub>
                        <m:r>
                          <a:rPr lang="en-US" i="1"/>
                          <m:t>𝐼𝐶𝐸</m:t>
                        </m:r>
                      </m:sub>
                    </m:sSub>
                    <m:r>
                      <a:rPr lang="en-US" i="1"/>
                      <m:t>=1.54+0.511∗</m:t>
                    </m:r>
                    <m:r>
                      <a:rPr lang="en-US" i="1"/>
                      <m:t>𝐸𝑄</m:t>
                    </m:r>
                    <m:r>
                      <a:rPr lang="en-US" i="1"/>
                      <m:t>−0.572∗</m:t>
                    </m:r>
                    <m:r>
                      <a:rPr lang="en-US" i="1"/>
                      <m:t>𝑂𝐶𝐶𝑈𝑃</m:t>
                    </m:r>
                    <m:r>
                      <a:rPr lang="en-US" i="1"/>
                      <m:t>~</m:t>
                    </m:r>
                    <m:r>
                      <a:rPr lang="en-US" i="1"/>
                      <m:t>𝑆𝑇𝑈</m:t>
                    </m:r>
                    <m:r>
                      <a:rPr lang="en-US" i="1"/>
                      <m:t>−0.483∗</m:t>
                    </m:r>
                    <m:r>
                      <a:rPr lang="en-US" i="1"/>
                      <m:t>𝑂𝐶𝐶𝑈𝑃</m:t>
                    </m:r>
                    <m:r>
                      <a:rPr lang="en-US" i="1"/>
                      <m:t>~</m:t>
                    </m:r>
                    <m:r>
                      <a:rPr lang="en-US" i="1"/>
                      <m:t>𝐽𝑂𝐵</m:t>
                    </m:r>
                    <m:r>
                      <a:rPr lang="en-US" i="1"/>
                      <m:t>+0.0206∗</m:t>
                    </m:r>
                    <m:r>
                      <a:rPr lang="en-US" i="1"/>
                      <m:t>𝑃𝑈𝑅𝐶𝐻𝐴𝑆𝐸</m:t>
                    </m:r>
                    <m:r>
                      <a:rPr lang="en-US" i="1"/>
                      <m:t>~</m:t>
                    </m:r>
                    <m:r>
                      <a:rPr lang="en-US" i="1"/>
                      <m:t>𝐶𝑂𝑆𝑇</m:t>
                    </m:r>
                    <m:r>
                      <a:rPr lang="en-US" i="1"/>
                      <m:t>−0.119∗</m:t>
                    </m:r>
                    <m:r>
                      <a:rPr lang="en-US" i="1"/>
                      <m:t>𝑂𝑃𝐸𝑅𝐴𝑇𝐼𝑁𝐺</m:t>
                    </m:r>
                    <m:r>
                      <a:rPr lang="en-US" i="1"/>
                      <m:t>~</m:t>
                    </m:r>
                    <m:r>
                      <a:rPr lang="en-US" i="1"/>
                      <m:t>𝐶𝑂𝑆𝑇</m:t>
                    </m:r>
                    <m:r>
                      <a:rPr lang="en-US" i="1"/>
                      <m:t>+0.0225∗</m:t>
                    </m:r>
                    <m:r>
                      <a:rPr lang="en-US" i="1"/>
                      <m:t>𝑀𝐴𝐼𝑁𝑇𝐸𝑁𝐴𝑁𝐶𝐸</m:t>
                    </m:r>
                    <m:r>
                      <a:rPr lang="en-US" i="1"/>
                      <m:t>~</m:t>
                    </m:r>
                    <m:r>
                      <a:rPr lang="en-US" i="1"/>
                      <m:t>𝐶𝑂𝑆𝑇</m:t>
                    </m:r>
                    <m:r>
                      <a:rPr lang="en-US" i="1"/>
                      <m:t>+0.162∗</m:t>
                    </m:r>
                    <m:r>
                      <a:rPr lang="en-US" i="1"/>
                      <m:t>𝑅𝐸𝑆𝐴𝐿𝐸</m:t>
                    </m:r>
                    <m:r>
                      <a:rPr lang="en-US" i="1"/>
                      <m:t>~</m:t>
                    </m:r>
                    <m:r>
                      <a:rPr lang="en-US" i="1"/>
                      <m:t>𝑉𝐴𝐿𝑈𝐸</m:t>
                    </m:r>
                    <m:r>
                      <a:rPr lang="en-US" i="1"/>
                      <m:t>+0.31∗</m:t>
                    </m:r>
                    <m:r>
                      <a:rPr lang="en-US" i="1"/>
                      <m:t>𝐴𝑉𝐴𝐼𝐿</m:t>
                    </m:r>
                    <m:r>
                      <a:rPr lang="en-US" i="1"/>
                      <m:t>~</m:t>
                    </m:r>
                    <m:r>
                      <a:rPr lang="en-US" i="1"/>
                      <m:t>𝐶𝐻𝐴𝑅𝐺𝐸</m:t>
                    </m:r>
                    <m:r>
                      <a:rPr lang="en-US" i="1"/>
                      <m:t>~</m:t>
                    </m:r>
                    <m:r>
                      <a:rPr lang="en-US" i="1"/>
                      <m:t>𝐹𝑈𝐸𝐿</m:t>
                    </m:r>
                    <m:r>
                      <a:rPr lang="en-US" i="1"/>
                      <m:t>−0.498∗</m:t>
                    </m:r>
                    <m:r>
                      <a:rPr lang="en-US" i="1"/>
                      <m:t>𝐸𝑁𝑉𝐼𝑅𝑂𝑁𝑀𝐸𝑁𝑇𝐴𝐿</m:t>
                    </m:r>
                    <m:r>
                      <a:rPr lang="en-US" i="1"/>
                      <m:t>~</m:t>
                    </m:r>
                    <m:r>
                      <a:rPr lang="en-US" i="1"/>
                      <m:t>𝑃𝑅𝑂𝑇𝐸𝐶𝑇𝐼𝑂𝑁</m:t>
                    </m:r>
                    <m:r>
                      <a:rPr lang="en-US" i="1"/>
                      <m:t>−0.261∗</m:t>
                    </m:r>
                    <m:r>
                      <a:rPr lang="en-US" i="1"/>
                      <m:t>𝑆𝑈𝑆𝑇𝐴𝐼𝑁</m:t>
                    </m:r>
                    <m:r>
                      <a:rPr lang="en-US" i="1"/>
                      <m:t>~</m:t>
                    </m:r>
                    <m:r>
                      <a:rPr lang="en-US" i="1"/>
                      <m:t>𝐸𝑉</m:t>
                    </m:r>
                  </m:oMath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C3470F-A2BB-AB7C-C9EB-82A3AF1CC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012" y="2846844"/>
                <a:ext cx="7216209" cy="1330301"/>
              </a:xfrm>
              <a:prstGeom prst="rect">
                <a:avLst/>
              </a:prstGeom>
              <a:blipFill>
                <a:blip r:embed="rId4"/>
                <a:stretch>
                  <a:fillRect l="-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9CC231A-0BD9-15A4-CF36-1AE93FA65C0C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89999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996A3001-FB5D-AF8D-AB41-682C71CAD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A54347BC-B155-99DD-7223-0324E50A28D6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MODEL VALIDATION</a:t>
            </a:r>
          </a:p>
        </p:txBody>
      </p:sp>
      <p:pic>
        <p:nvPicPr>
          <p:cNvPr id="3" name="Picture 2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1F8B309-8972-F184-172B-93751D7C8D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368" b="70081"/>
          <a:stretch/>
        </p:blipFill>
        <p:spPr>
          <a:xfrm>
            <a:off x="1325697" y="-322730"/>
            <a:ext cx="6492605" cy="4251136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AF4AB-F2FD-96F2-884C-079E866AE0E7}"/>
              </a:ext>
            </a:extLst>
          </p:cNvPr>
          <p:cNvSpPr txBox="1"/>
          <p:nvPr/>
        </p:nvSpPr>
        <p:spPr>
          <a:xfrm>
            <a:off x="2419877" y="4231068"/>
            <a:ext cx="652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lbert Sans" panose="020B0604020202020204" charset="0"/>
              </a:rPr>
              <a:t>Figure: </a:t>
            </a:r>
            <a:r>
              <a:rPr lang="en-US" dirty="0">
                <a:solidFill>
                  <a:schemeClr val="tx1"/>
                </a:solidFill>
                <a:latin typeface="Albert Sans" panose="020B0604020202020204" charset="0"/>
              </a:rPr>
              <a:t>Model Validation on Test Set (30% of Dataset)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C45E1-033F-0E77-AC64-100BFEC2992A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977640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B9703A75-361D-45CE-EC8F-B808E16D7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5;p30">
            <a:extLst>
              <a:ext uri="{FF2B5EF4-FFF2-40B4-BE49-F238E27FC236}">
                <a16:creationId xmlns:a16="http://schemas.microsoft.com/office/drawing/2014/main" id="{A4D96179-0EA0-DBB3-2D9A-9780EEDE92CC}"/>
              </a:ext>
            </a:extLst>
          </p:cNvPr>
          <p:cNvSpPr txBox="1">
            <a:spLocks/>
          </p:cNvSpPr>
          <p:nvPr/>
        </p:nvSpPr>
        <p:spPr>
          <a:xfrm>
            <a:off x="716550" y="473633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LIMITATIONS &amp; 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74FAF-6569-74B6-3F86-A4DE0E928CFA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24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2FAA55-935A-0915-1495-FC3D226E4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71863"/>
              </p:ext>
            </p:extLst>
          </p:nvPr>
        </p:nvGraphicFramePr>
        <p:xfrm>
          <a:off x="1260231" y="1386157"/>
          <a:ext cx="6623538" cy="3027680"/>
        </p:xfrm>
        <a:graphic>
          <a:graphicData uri="http://schemas.openxmlformats.org/drawingml/2006/table">
            <a:tbl>
              <a:tblPr firstRow="1" bandRow="1">
                <a:tableStyleId>{ADC4BC45-81B0-4C19-99D5-ACAE42C3E669}</a:tableStyleId>
              </a:tblPr>
              <a:tblGrid>
                <a:gridCol w="3311769">
                  <a:extLst>
                    <a:ext uri="{9D8B030D-6E8A-4147-A177-3AD203B41FA5}">
                      <a16:colId xmlns:a16="http://schemas.microsoft.com/office/drawing/2014/main" val="493504983"/>
                    </a:ext>
                  </a:extLst>
                </a:gridCol>
                <a:gridCol w="3311769">
                  <a:extLst>
                    <a:ext uri="{9D8B030D-6E8A-4147-A177-3AD203B41FA5}">
                      <a16:colId xmlns:a16="http://schemas.microsoft.com/office/drawing/2014/main" val="4222065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27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latin typeface="Albert Sans" panose="020B0604020202020204" charset="0"/>
                        </a:rPr>
                        <a:t>Small 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Larger and more diverse sample</a:t>
                      </a:r>
                      <a:endParaRPr lang="en-US" sz="14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13509"/>
                  </a:ext>
                </a:extLst>
              </a:tr>
              <a:tr h="40708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latin typeface="Albert Sans" panose="020B0604020202020204" charset="0"/>
                        </a:rPr>
                        <a:t>Lack of publicly available data on EV sales, charging infrastructure, and consumer 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Establishment of a centralized database with real-time tracking of EV registrations and charging stations</a:t>
                      </a:r>
                      <a:endParaRPr lang="en-US" sz="14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18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latin typeface="Albert Sans" panose="020B0604020202020204" charset="0"/>
                        </a:rPr>
                        <a:t>Not so much focus on HEVs and PHEVs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Investigation of consumers preferences in HEVs and PHEVs</a:t>
                      </a:r>
                      <a:endParaRPr lang="en-US" sz="14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4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latin typeface="Albert Sans" panose="020B0604020202020204" charset="0"/>
                        </a:rPr>
                        <a:t>No in-depth research about factors regarding charging convenience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>
                          <a:latin typeface="Albert Sans" panose="020B0604020202020204" charset="0"/>
                        </a:rPr>
                        <a:t>Exploration of the factors regarding charging convenience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09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No evaluation the effectiveness of these policies in driving EV adoption</a:t>
                      </a:r>
                      <a:endParaRPr lang="en-US" sz="14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lbert Sans" panose="020B0604020202020204" charset="0"/>
                          <a:ea typeface="Arial"/>
                          <a:cs typeface="Arial"/>
                          <a:sym typeface="Arial"/>
                        </a:rPr>
                        <a:t>Assessment of the effectiveness of government incentives</a:t>
                      </a:r>
                      <a:endParaRPr lang="en-US" sz="1400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26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693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title"/>
          </p:nvPr>
        </p:nvSpPr>
        <p:spPr>
          <a:xfrm>
            <a:off x="907352" y="1529850"/>
            <a:ext cx="7720831" cy="20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YOU.</a:t>
            </a:r>
            <a:br>
              <a:rPr lang="en" sz="4800" dirty="0"/>
            </a:br>
            <a:r>
              <a:rPr lang="en" sz="4800" dirty="0"/>
              <a:t>ANY QUESTIONS?</a:t>
            </a:r>
            <a:endParaRPr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/>
          <p:nvPr/>
        </p:nvSpPr>
        <p:spPr>
          <a:xfrm>
            <a:off x="1520052" y="2432437"/>
            <a:ext cx="6684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6" name="Google Shape;326;p31"/>
          <p:cNvSpPr/>
          <p:nvPr/>
        </p:nvSpPr>
        <p:spPr>
          <a:xfrm>
            <a:off x="1520052" y="1466594"/>
            <a:ext cx="6684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5" name="Google Shape;335;p31"/>
          <p:cNvSpPr txBox="1">
            <a:spLocks noGrp="1"/>
          </p:cNvSpPr>
          <p:nvPr>
            <p:ph type="title"/>
          </p:nvPr>
        </p:nvSpPr>
        <p:spPr>
          <a:xfrm>
            <a:off x="1520052" y="1533812"/>
            <a:ext cx="668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6" name="Google Shape;336;p31"/>
          <p:cNvSpPr txBox="1">
            <a:spLocks noGrp="1"/>
          </p:cNvSpPr>
          <p:nvPr>
            <p:ph type="title" idx="6"/>
          </p:nvPr>
        </p:nvSpPr>
        <p:spPr>
          <a:xfrm>
            <a:off x="1520052" y="2526187"/>
            <a:ext cx="668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" name="Google Shape;325;p31">
            <a:extLst>
              <a:ext uri="{FF2B5EF4-FFF2-40B4-BE49-F238E27FC236}">
                <a16:creationId xmlns:a16="http://schemas.microsoft.com/office/drawing/2014/main" id="{BABCDC27-B6DE-0B59-0B09-D874A2DD7883}"/>
              </a:ext>
            </a:extLst>
          </p:cNvPr>
          <p:cNvSpPr/>
          <p:nvPr/>
        </p:nvSpPr>
        <p:spPr>
          <a:xfrm>
            <a:off x="1520052" y="3401952"/>
            <a:ext cx="6684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" name="Google Shape;336;p31">
            <a:extLst>
              <a:ext uri="{FF2B5EF4-FFF2-40B4-BE49-F238E27FC236}">
                <a16:creationId xmlns:a16="http://schemas.microsoft.com/office/drawing/2014/main" id="{03252463-C828-EB87-6AE1-CAB164A3CCDD}"/>
              </a:ext>
            </a:extLst>
          </p:cNvPr>
          <p:cNvSpPr txBox="1">
            <a:spLocks/>
          </p:cNvSpPr>
          <p:nvPr/>
        </p:nvSpPr>
        <p:spPr>
          <a:xfrm>
            <a:off x="1520052" y="3495702"/>
            <a:ext cx="6684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28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t SemiBold"/>
              <a:buNone/>
              <a:defRPr sz="3000" b="0" i="0" u="none" strike="noStrike" cap="none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" dirty="0"/>
              <a:t>03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AD2B0652-C2FC-26F7-AFEC-953A3480A00D}"/>
              </a:ext>
            </a:extLst>
          </p:cNvPr>
          <p:cNvGrpSpPr/>
          <p:nvPr/>
        </p:nvGrpSpPr>
        <p:grpSpPr>
          <a:xfrm>
            <a:off x="2636668" y="1362572"/>
            <a:ext cx="5081065" cy="2689571"/>
            <a:chOff x="2531160" y="1215534"/>
            <a:chExt cx="5081065" cy="2689571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9C3BDAD-61A7-0F1A-A82E-EE4CB896B0F9}"/>
                </a:ext>
              </a:extLst>
            </p:cNvPr>
            <p:cNvSpPr/>
            <p:nvPr/>
          </p:nvSpPr>
          <p:spPr>
            <a:xfrm>
              <a:off x="2531162" y="1215534"/>
              <a:ext cx="5081063" cy="727681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dk1"/>
                  </a:solidFill>
                  <a:latin typeface="Albert Sans"/>
                  <a:sym typeface="Albert Sans"/>
                </a:rPr>
                <a:t>To provide a comprehensive overview of electric vehicle (EV) adoption in Bangladesh by examining market penetration, pricing, tax policies, and charging infrastructure.</a:t>
              </a:r>
              <a:endParaRPr lang="en-US" sz="1300" dirty="0">
                <a:solidFill>
                  <a:srgbClr val="EE0000"/>
                </a:solidFill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7717BC9-50F1-3C7F-EEB1-2116EDE8B29F}"/>
                </a:ext>
              </a:extLst>
            </p:cNvPr>
            <p:cNvSpPr/>
            <p:nvPr/>
          </p:nvSpPr>
          <p:spPr>
            <a:xfrm>
              <a:off x="2531161" y="2207909"/>
              <a:ext cx="5081063" cy="727681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dk1"/>
                  </a:solidFill>
                  <a:latin typeface="Albert Sans"/>
                  <a:sym typeface="Albert Sans"/>
                </a:rPr>
                <a:t>To identify the barriers regarding EV adoption in Bangladesh</a:t>
              </a:r>
              <a:endParaRPr lang="en-US" sz="1300" dirty="0">
                <a:solidFill>
                  <a:srgbClr val="EE0000"/>
                </a:solidFill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CC69365-ACBB-516B-A5A1-B4500F68428D}"/>
                </a:ext>
              </a:extLst>
            </p:cNvPr>
            <p:cNvSpPr/>
            <p:nvPr/>
          </p:nvSpPr>
          <p:spPr>
            <a:xfrm>
              <a:off x="2531160" y="3177424"/>
              <a:ext cx="5081063" cy="727681"/>
            </a:xfrm>
            <a:prstGeom prst="roundRect">
              <a:avLst/>
            </a:prstGeom>
            <a:solidFill>
              <a:schemeClr val="accent1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chemeClr val="dk1"/>
                  </a:solidFill>
                  <a:latin typeface="Albert Sans"/>
                  <a:sym typeface="Albert Sans"/>
                </a:rPr>
                <a:t>To determine the factors that influence the choice between EV and ICE vehicles</a:t>
              </a:r>
              <a:endParaRPr lang="en-US" sz="1300" dirty="0">
                <a:solidFill>
                  <a:srgbClr val="EE0000"/>
                </a:solidFill>
              </a:endParaRPr>
            </a:p>
          </p:txBody>
        </p:sp>
      </p:grpSp>
      <p:sp>
        <p:nvSpPr>
          <p:cNvPr id="350" name="Google Shape;315;p30">
            <a:extLst>
              <a:ext uri="{FF2B5EF4-FFF2-40B4-BE49-F238E27FC236}">
                <a16:creationId xmlns:a16="http://schemas.microsoft.com/office/drawing/2014/main" id="{D369E8A0-9D9A-4AD3-7B4C-E4270D65E37A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RESEARCH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B9485-223F-C30E-FE1B-842321A91D67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/>
          <p:nvPr/>
        </p:nvSpPr>
        <p:spPr>
          <a:xfrm>
            <a:off x="7643650" y="399500"/>
            <a:ext cx="534900" cy="534900"/>
          </a:xfrm>
          <a:prstGeom prst="mathPlus">
            <a:avLst>
              <a:gd name="adj1" fmla="val 235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Google Shape;315;p30">
            <a:extLst>
              <a:ext uri="{FF2B5EF4-FFF2-40B4-BE49-F238E27FC236}">
                <a16:creationId xmlns:a16="http://schemas.microsoft.com/office/drawing/2014/main" id="{4B49FF88-5DBB-AA8D-DDC6-4CB72EE9B880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SCOPE OF STUDY</a:t>
            </a:r>
          </a:p>
        </p:txBody>
      </p:sp>
      <p:pic>
        <p:nvPicPr>
          <p:cNvPr id="10" name="Picture 9" descr="A red circle with a white x in it&#10;&#10;AI-generated content may be incorrect.">
            <a:extLst>
              <a:ext uri="{FF2B5EF4-FFF2-40B4-BE49-F238E27FC236}">
                <a16:creationId xmlns:a16="http://schemas.microsoft.com/office/drawing/2014/main" id="{0FA8C6D9-9863-9A04-FA36-1C349A49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5744477" y="1682185"/>
            <a:ext cx="748504" cy="748504"/>
          </a:xfrm>
          <a:prstGeom prst="rect">
            <a:avLst/>
          </a:prstGeom>
        </p:spPr>
      </p:pic>
      <p:pic>
        <p:nvPicPr>
          <p:cNvPr id="12" name="Picture 11" descr="A green circle with a white check mark in it&#10;&#10;AI-generated content may be incorrect.">
            <a:extLst>
              <a:ext uri="{FF2B5EF4-FFF2-40B4-BE49-F238E27FC236}">
                <a16:creationId xmlns:a16="http://schemas.microsoft.com/office/drawing/2014/main" id="{7DA1140D-224B-7690-A571-B11B5CC27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H="1" flipV="1">
            <a:off x="2449905" y="1682185"/>
            <a:ext cx="748504" cy="7485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66CF50-859D-5B7B-AA8E-AB8B5848F60E}"/>
              </a:ext>
            </a:extLst>
          </p:cNvPr>
          <p:cNvSpPr txBox="1"/>
          <p:nvPr/>
        </p:nvSpPr>
        <p:spPr>
          <a:xfrm>
            <a:off x="1874711" y="3065679"/>
            <a:ext cx="229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bert Sans" panose="020B0604020202020204" charset="0"/>
              </a:rPr>
              <a:t>Private Passenger Cars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BF44FB-7522-D278-87D9-651A426974E9}"/>
              </a:ext>
            </a:extLst>
          </p:cNvPr>
          <p:cNvSpPr txBox="1"/>
          <p:nvPr/>
        </p:nvSpPr>
        <p:spPr>
          <a:xfrm>
            <a:off x="5238714" y="2968144"/>
            <a:ext cx="2508534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lbert Sans" panose="020B0604020202020204" charset="0"/>
              </a:rPr>
              <a:t>Two Wheelers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lbert Sans" panose="020B0604020202020204" charset="0"/>
              </a:rPr>
              <a:t>Three Wheelers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lbert Sans" panose="020B0604020202020204" charset="0"/>
              </a:rPr>
              <a:t>Freight Transportation Related Vehicles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71B6B-EA95-9171-6384-87328E19C047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15;p30">
            <a:extLst>
              <a:ext uri="{FF2B5EF4-FFF2-40B4-BE49-F238E27FC236}">
                <a16:creationId xmlns:a16="http://schemas.microsoft.com/office/drawing/2014/main" id="{1C2782BC-244A-48BF-7A58-832E2F333E82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EV ADOPTION SCENARIO WORLDWIDE</a:t>
            </a:r>
          </a:p>
        </p:txBody>
      </p:sp>
      <p:pic>
        <p:nvPicPr>
          <p:cNvPr id="21" name="Picture 20" descr="A flag with a blue and white circle&#10;&#10;AI-generated content may be incorrect.">
            <a:extLst>
              <a:ext uri="{FF2B5EF4-FFF2-40B4-BE49-F238E27FC236}">
                <a16:creationId xmlns:a16="http://schemas.microsoft.com/office/drawing/2014/main" id="{84DEBE94-4294-32CC-D9CF-4C5ED5EA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143" y="1499996"/>
            <a:ext cx="1180739" cy="1180739"/>
          </a:xfrm>
          <a:prstGeom prst="rect">
            <a:avLst/>
          </a:prstGeom>
        </p:spPr>
      </p:pic>
      <p:pic>
        <p:nvPicPr>
          <p:cNvPr id="23" name="Picture 22" descr="A red flag with a yellow star&#10;&#10;AI-generated content may be incorrect.">
            <a:extLst>
              <a:ext uri="{FF2B5EF4-FFF2-40B4-BE49-F238E27FC236}">
                <a16:creationId xmlns:a16="http://schemas.microsoft.com/office/drawing/2014/main" id="{319294B0-270F-6DC6-A8EB-F45A74A3D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782" y="1481149"/>
            <a:ext cx="1218435" cy="1218435"/>
          </a:xfrm>
          <a:prstGeom prst="rect">
            <a:avLst/>
          </a:prstGeom>
        </p:spPr>
      </p:pic>
      <p:pic>
        <p:nvPicPr>
          <p:cNvPr id="25" name="Picture 24" descr="A flag with stars on it&#10;&#10;AI-generated content may be incorrect.">
            <a:extLst>
              <a:ext uri="{FF2B5EF4-FFF2-40B4-BE49-F238E27FC236}">
                <a16:creationId xmlns:a16="http://schemas.microsoft.com/office/drawing/2014/main" id="{ADE1F6E5-3C52-53C0-2458-18B3CBC1F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118" y="1518846"/>
            <a:ext cx="1180738" cy="118073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2A8A65C-10B5-BEDB-2331-E9D0D184AAA5}"/>
              </a:ext>
            </a:extLst>
          </p:cNvPr>
          <p:cNvSpPr txBox="1"/>
          <p:nvPr/>
        </p:nvSpPr>
        <p:spPr>
          <a:xfrm>
            <a:off x="742625" y="2875509"/>
            <a:ext cx="2297724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lbert Sans" panose="020B0604020202020204" charset="0"/>
              </a:rPr>
              <a:t>Adoption of electric vehicles (EVs) notably increased between  2003 to 2011 due to better awareness and acceptance of new technology among consumers.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42309-7217-0C81-96B8-95B79B59AF61}"/>
              </a:ext>
            </a:extLst>
          </p:cNvPr>
          <p:cNvSpPr txBox="1"/>
          <p:nvPr/>
        </p:nvSpPr>
        <p:spPr>
          <a:xfrm>
            <a:off x="3423137" y="2875509"/>
            <a:ext cx="22977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lbert Sans" panose="020B0604020202020204" charset="0"/>
              </a:rPr>
              <a:t>Leading the electric vehicle (EV) sales worldwide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5A3A70-4DCF-69A7-F5F8-85CC15682268}"/>
              </a:ext>
            </a:extLst>
          </p:cNvPr>
          <p:cNvSpPr txBox="1"/>
          <p:nvPr/>
        </p:nvSpPr>
        <p:spPr>
          <a:xfrm>
            <a:off x="6103649" y="2875509"/>
            <a:ext cx="22977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Albert Sans" panose="020B0604020202020204" charset="0"/>
              </a:rPr>
              <a:t>Similar EV adoption goal to Bangladesh, 2% market penetration </a:t>
            </a:r>
            <a:r>
              <a:rPr lang="en-US" sz="1300" dirty="0" err="1">
                <a:latin typeface="Albert Sans" panose="020B0604020202020204" charset="0"/>
              </a:rPr>
              <a:t>upto</a:t>
            </a:r>
            <a:r>
              <a:rPr lang="en-US" sz="1300" dirty="0">
                <a:latin typeface="Albert Sans" panose="020B0604020202020204" charset="0"/>
              </a:rPr>
              <a:t> 2024</a:t>
            </a:r>
          </a:p>
          <a:p>
            <a:pPr algn="ctr"/>
            <a:endParaRPr lang="en-US" sz="1300" dirty="0">
              <a:latin typeface="Albert Sans" panose="020B0604020202020204" charset="0"/>
            </a:endParaRPr>
          </a:p>
          <a:p>
            <a:pPr algn="ctr"/>
            <a:endParaRPr lang="en-US" sz="1300" dirty="0">
              <a:latin typeface="Albert Sans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5FFE1B-041D-D521-C31A-011F1F7AF6A9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5;p30">
            <a:extLst>
              <a:ext uri="{FF2B5EF4-FFF2-40B4-BE49-F238E27FC236}">
                <a16:creationId xmlns:a16="http://schemas.microsoft.com/office/drawing/2014/main" id="{CBE1FCAB-4B21-A88B-7332-68C7D1E7C845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METHODOLOGY</a:t>
            </a:r>
          </a:p>
        </p:txBody>
      </p:sp>
      <p:pic>
        <p:nvPicPr>
          <p:cNvPr id="10" name="Picture 9" descr="A diagram of a brand selling ev&#10;&#10;AI-generated content may be incorrect.">
            <a:extLst>
              <a:ext uri="{FF2B5EF4-FFF2-40B4-BE49-F238E27FC236}">
                <a16:creationId xmlns:a16="http://schemas.microsoft.com/office/drawing/2014/main" id="{A5ABB436-44B6-CE1F-D3D2-A48F207B8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176" y="1069779"/>
            <a:ext cx="3947648" cy="3624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255448-7E3F-6856-092A-F224AAB5A36A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5358AB86-46FB-815F-1125-6CD874F70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5;p30">
            <a:extLst>
              <a:ext uri="{FF2B5EF4-FFF2-40B4-BE49-F238E27FC236}">
                <a16:creationId xmlns:a16="http://schemas.microsoft.com/office/drawing/2014/main" id="{95068745-51FD-06CC-BF86-787DBBF08AF8}"/>
              </a:ext>
            </a:extLst>
          </p:cNvPr>
          <p:cNvSpPr txBox="1">
            <a:spLocks/>
          </p:cNvSpPr>
          <p:nvPr/>
        </p:nvSpPr>
        <p:spPr>
          <a:xfrm>
            <a:off x="716550" y="49707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EV SELLING BRANDS IN BANGLADESH</a:t>
            </a:r>
          </a:p>
        </p:txBody>
      </p:sp>
      <p:pic>
        <p:nvPicPr>
          <p:cNvPr id="2050" name="Picture 2" descr="History of the Audi Logo | Vin Devers Autohaus of Sylvania">
            <a:extLst>
              <a:ext uri="{FF2B5EF4-FFF2-40B4-BE49-F238E27FC236}">
                <a16:creationId xmlns:a16="http://schemas.microsoft.com/office/drawing/2014/main" id="{751D48A6-02B1-05F6-7A9B-3A1DF6C7A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10" y="1550143"/>
            <a:ext cx="1607736" cy="6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MW logo PNG and vectors (svg, ai, pdf) free download">
            <a:extLst>
              <a:ext uri="{FF2B5EF4-FFF2-40B4-BE49-F238E27FC236}">
                <a16:creationId xmlns:a16="http://schemas.microsoft.com/office/drawing/2014/main" id="{D89590DD-E047-57E4-8690-9A29CB2C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51" y="1507880"/>
            <a:ext cx="825897" cy="84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986E4BF-2594-9DA7-DA8E-1FF2D1D2F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59" y="1550143"/>
            <a:ext cx="825898" cy="80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3B1F6B0-8F8D-B14D-C43B-7DF03B67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444" y="3070084"/>
            <a:ext cx="868870" cy="86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BYD Logo and sign, new logo meaning and history, PNG, SVG">
            <a:extLst>
              <a:ext uri="{FF2B5EF4-FFF2-40B4-BE49-F238E27FC236}">
                <a16:creationId xmlns:a16="http://schemas.microsoft.com/office/drawing/2014/main" id="{AFB02B00-2BA6-72A6-4EF0-C4CFF5727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01" y="3070084"/>
            <a:ext cx="1516321" cy="85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F08110-C1B5-42FC-D51F-B80AC12A8DEC}"/>
              </a:ext>
            </a:extLst>
          </p:cNvPr>
          <p:cNvSpPr txBox="1"/>
          <p:nvPr/>
        </p:nvSpPr>
        <p:spPr>
          <a:xfrm>
            <a:off x="1458516" y="2488935"/>
            <a:ext cx="229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lbert Sans" panose="020B0604020202020204" charset="0"/>
              </a:rPr>
              <a:t>Audi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39F90B-2E79-3CD5-363C-9A431C1C7CE8}"/>
              </a:ext>
            </a:extLst>
          </p:cNvPr>
          <p:cNvSpPr txBox="1"/>
          <p:nvPr/>
        </p:nvSpPr>
        <p:spPr>
          <a:xfrm>
            <a:off x="3411246" y="2488935"/>
            <a:ext cx="233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lbert Sans" panose="020B0604020202020204" charset="0"/>
              </a:rPr>
              <a:t>BMW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322979-4BB4-2B18-D7A1-EB3F175A8F1D}"/>
              </a:ext>
            </a:extLst>
          </p:cNvPr>
          <p:cNvSpPr txBox="1"/>
          <p:nvPr/>
        </p:nvSpPr>
        <p:spPr>
          <a:xfrm>
            <a:off x="5708970" y="2497199"/>
            <a:ext cx="233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lbert Sans" panose="020B0604020202020204" charset="0"/>
              </a:rPr>
              <a:t>MG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0096DF-8628-2680-78EF-EA68050CC670}"/>
              </a:ext>
            </a:extLst>
          </p:cNvPr>
          <p:cNvSpPr txBox="1"/>
          <p:nvPr/>
        </p:nvSpPr>
        <p:spPr>
          <a:xfrm>
            <a:off x="2404936" y="4092757"/>
            <a:ext cx="233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lbert Sans" panose="020B0604020202020204" charset="0"/>
              </a:rPr>
              <a:t>Mercedes-Benz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165EB-328E-DE00-0640-DF6784518CAB}"/>
              </a:ext>
            </a:extLst>
          </p:cNvPr>
          <p:cNvSpPr txBox="1"/>
          <p:nvPr/>
        </p:nvSpPr>
        <p:spPr>
          <a:xfrm>
            <a:off x="4644518" y="4101021"/>
            <a:ext cx="233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Albert Sans" panose="020B0604020202020204" charset="0"/>
              </a:rPr>
              <a:t>BYD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85093-B7E5-FEE4-B23A-D6E9DA7D745B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7882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D4F766C2-4848-AB71-EB0D-009CE6BB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15;p30">
            <a:extLst>
              <a:ext uri="{FF2B5EF4-FFF2-40B4-BE49-F238E27FC236}">
                <a16:creationId xmlns:a16="http://schemas.microsoft.com/office/drawing/2014/main" id="{95AE64AE-417D-7799-9FFC-F20D39675B69}"/>
              </a:ext>
            </a:extLst>
          </p:cNvPr>
          <p:cNvSpPr txBox="1">
            <a:spLocks/>
          </p:cNvSpPr>
          <p:nvPr/>
        </p:nvSpPr>
        <p:spPr>
          <a:xfrm>
            <a:off x="716550" y="65599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EV MARKET IN BANGLADESH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9115F0-5F77-F2C5-3B57-B13433A13D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437183"/>
              </p:ext>
            </p:extLst>
          </p:nvPr>
        </p:nvGraphicFramePr>
        <p:xfrm>
          <a:off x="609600" y="1688122"/>
          <a:ext cx="3962400" cy="2684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5FEAA1B-BB09-184D-0D9C-7C2F6BF53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770329"/>
              </p:ext>
            </p:extLst>
          </p:nvPr>
        </p:nvGraphicFramePr>
        <p:xfrm>
          <a:off x="4782461" y="1688122"/>
          <a:ext cx="4116212" cy="230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B3D4713-0AF5-8F67-5AA5-17F12C91DE14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8769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>
          <a:extLst>
            <a:ext uri="{FF2B5EF4-FFF2-40B4-BE49-F238E27FC236}">
              <a16:creationId xmlns:a16="http://schemas.microsoft.com/office/drawing/2014/main" id="{D05AFB9B-0EED-9495-1FEF-A6C173BA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orms response chart. Question title: Do you think there are enough public charging points?. Number of responses: 2 responses.">
            <a:extLst>
              <a:ext uri="{FF2B5EF4-FFF2-40B4-BE49-F238E27FC236}">
                <a16:creationId xmlns:a16="http://schemas.microsoft.com/office/drawing/2014/main" id="{388FC7B2-F494-35DC-A996-A5A152EA35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74"/>
          <a:stretch/>
        </p:blipFill>
        <p:spPr bwMode="auto">
          <a:xfrm>
            <a:off x="5009804" y="1228700"/>
            <a:ext cx="3460520" cy="203975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15;p30">
            <a:extLst>
              <a:ext uri="{FF2B5EF4-FFF2-40B4-BE49-F238E27FC236}">
                <a16:creationId xmlns:a16="http://schemas.microsoft.com/office/drawing/2014/main" id="{0D5FE17B-C1E8-CEA2-0518-A6DFD02F12BE}"/>
              </a:ext>
            </a:extLst>
          </p:cNvPr>
          <p:cNvSpPr txBox="1">
            <a:spLocks/>
          </p:cNvSpPr>
          <p:nvPr/>
        </p:nvSpPr>
        <p:spPr>
          <a:xfrm>
            <a:off x="716550" y="65599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3000"/>
              <a:buFont typeface="Jost SemiBold"/>
              <a:buNone/>
              <a:defRPr sz="24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2pPr>
            <a:lvl3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3pPr>
            <a:lvl4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4pPr>
            <a:lvl5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5pPr>
            <a:lvl6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6pPr>
            <a:lvl7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7pPr>
            <a:lvl8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8pPr>
            <a:lvl9pPr>
              <a:buClr>
                <a:schemeClr val="dk1"/>
              </a:buClr>
              <a:buSzPts val="3000"/>
              <a:buFont typeface="Jost SemiBold"/>
              <a:buNone/>
              <a:defRPr sz="3000">
                <a:solidFill>
                  <a:schemeClr val="dk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9pPr>
          </a:lstStyle>
          <a:p>
            <a:r>
              <a:rPr lang="en-US" dirty="0"/>
              <a:t>EV USERS SURVEY RESULTS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D6542D-CC4E-A831-C49A-1D56C63BA08F}"/>
              </a:ext>
            </a:extLst>
          </p:cNvPr>
          <p:cNvGrpSpPr/>
          <p:nvPr/>
        </p:nvGrpSpPr>
        <p:grpSpPr>
          <a:xfrm>
            <a:off x="1242111" y="1336431"/>
            <a:ext cx="3456632" cy="3265714"/>
            <a:chOff x="0" y="0"/>
            <a:chExt cx="5274310" cy="51477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5FDD29-82A2-0E1B-6F0E-47911B4B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1" y="0"/>
              <a:ext cx="5220335" cy="533400"/>
            </a:xfrm>
            <a:prstGeom prst="rect">
              <a:avLst/>
            </a:prstGeom>
          </p:spPr>
        </p:pic>
        <p:pic>
          <p:nvPicPr>
            <p:cNvPr id="6" name="Picture 5" descr="A graph with a bar and a bar chart&#10;&#10;AI-generated content may be incorrect.">
              <a:extLst>
                <a:ext uri="{FF2B5EF4-FFF2-40B4-BE49-F238E27FC236}">
                  <a16:creationId xmlns:a16="http://schemas.microsoft.com/office/drawing/2014/main" id="{FD798929-0D46-4702-69BB-9623A0CA0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4910"/>
              <a:ext cx="5274310" cy="1877695"/>
            </a:xfrm>
            <a:prstGeom prst="rect">
              <a:avLst/>
            </a:prstGeom>
          </p:spPr>
        </p:pic>
        <p:pic>
          <p:nvPicPr>
            <p:cNvPr id="7" name="Picture 6" descr="A graph with purple bars&#10;&#10;AI-generated content may be incorrect.">
              <a:extLst>
                <a:ext uri="{FF2B5EF4-FFF2-40B4-BE49-F238E27FC236}">
                  <a16:creationId xmlns:a16="http://schemas.microsoft.com/office/drawing/2014/main" id="{C0ADA42C-76F4-543F-A1A7-8455B62AC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86" y="3195145"/>
              <a:ext cx="4286250" cy="1952625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080CB8C-30DE-16E0-E9D6-3D46445F7D2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8727"/>
          <a:stretch/>
        </p:blipFill>
        <p:spPr>
          <a:xfrm>
            <a:off x="5009805" y="3150874"/>
            <a:ext cx="3149458" cy="1856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F2E778-E849-BA18-44DA-3AC024EF985B}"/>
              </a:ext>
            </a:extLst>
          </p:cNvPr>
          <p:cNvSpPr txBox="1"/>
          <p:nvPr/>
        </p:nvSpPr>
        <p:spPr>
          <a:xfrm>
            <a:off x="8424000" y="4753661"/>
            <a:ext cx="884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6032458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Inspiration Thesis Defense by Slidesgo">
  <a:themeElements>
    <a:clrScheme name="Simple Light">
      <a:dk1>
        <a:srgbClr val="191919"/>
      </a:dk1>
      <a:lt1>
        <a:srgbClr val="FFFFFF"/>
      </a:lt1>
      <a:dk2>
        <a:srgbClr val="FFC21F"/>
      </a:dk2>
      <a:lt2>
        <a:srgbClr val="CACAC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1100</Words>
  <Application>Microsoft Office PowerPoint</Application>
  <PresentationFormat>On-screen Show (16:9)</PresentationFormat>
  <Paragraphs>217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Wingdings</vt:lpstr>
      <vt:lpstr>Jost</vt:lpstr>
      <vt:lpstr>Cambria Math</vt:lpstr>
      <vt:lpstr>Arial</vt:lpstr>
      <vt:lpstr>Jost SemiBold</vt:lpstr>
      <vt:lpstr>Times New Roman</vt:lpstr>
      <vt:lpstr>Calibri</vt:lpstr>
      <vt:lpstr>Albert Sans</vt:lpstr>
      <vt:lpstr>Design Inspiration Thesis Defense by Slidesgo</vt:lpstr>
      <vt:lpstr>PowerPoint Presentation</vt:lpstr>
      <vt:lpstr>BACKGROUND AND MOTIVATION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S.M. Abdullah Al-Jobair Raihan</cp:lastModifiedBy>
  <cp:revision>17</cp:revision>
  <dcterms:modified xsi:type="dcterms:W3CDTF">2025-03-16T21:49:10Z</dcterms:modified>
</cp:coreProperties>
</file>