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95" r:id="rId7"/>
    <p:sldId id="265" r:id="rId8"/>
    <p:sldId id="289" r:id="rId9"/>
    <p:sldId id="293" r:id="rId10"/>
    <p:sldId id="273" r:id="rId11"/>
    <p:sldId id="267" r:id="rId12"/>
    <p:sldId id="290" r:id="rId13"/>
    <p:sldId id="292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16" y="11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451F282-28D5-4999-A6B2-BD2E7C2D6AD0}" type="datetime1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F17A5F5-FB4B-4342-A464-976ABC3F8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68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판매는 </a:t>
            </a:r>
            <a:r>
              <a:rPr lang="en-US" altLang="ko-KR" dirty="0"/>
              <a:t>K</a:t>
            </a:r>
            <a:r>
              <a:rPr lang="ko-KR" altLang="en-US" dirty="0"/>
              <a:t>문고 등 대형서점에서 종이책의 온라인 판매와 병행하는 경우가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장서의 절대적인 </a:t>
            </a:r>
            <a:r>
              <a:rPr lang="ko-KR" altLang="en-US" dirty="0" err="1"/>
              <a:t>보유양</a:t>
            </a:r>
            <a:r>
              <a:rPr lang="ko-KR" altLang="en-US" dirty="0"/>
              <a:t> 부족과 특정 </a:t>
            </a:r>
            <a:r>
              <a:rPr lang="en-US" altLang="ko-KR" dirty="0"/>
              <a:t>viewer tools</a:t>
            </a:r>
            <a:r>
              <a:rPr lang="ko-KR" altLang="en-US" dirty="0"/>
              <a:t>을 설치하여야 열람할 수 있는</a:t>
            </a:r>
            <a:endParaRPr lang="en-US" altLang="ko-KR" dirty="0"/>
          </a:p>
          <a:p>
            <a:r>
              <a:rPr lang="ko-KR" altLang="en-US" dirty="0"/>
              <a:t>번거로움이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에티버스</a:t>
            </a:r>
            <a:r>
              <a:rPr lang="ko-KR" altLang="en-US" dirty="0"/>
              <a:t> </a:t>
            </a:r>
            <a:r>
              <a:rPr lang="en-US" altLang="ko-KR" dirty="0" err="1"/>
              <a:t>ebook</a:t>
            </a:r>
            <a:r>
              <a:rPr lang="ko-KR" altLang="en-US" dirty="0"/>
              <a:t>은 타사 </a:t>
            </a:r>
            <a:r>
              <a:rPr lang="en-US" altLang="ko-KR" dirty="0" err="1"/>
              <a:t>ebook</a:t>
            </a:r>
            <a:r>
              <a:rPr lang="en-US" altLang="ko-KR" dirty="0"/>
              <a:t> </a:t>
            </a:r>
            <a:r>
              <a:rPr lang="ko-KR" altLang="en-US" dirty="0"/>
              <a:t>사이트 대비 다양한 출판사 및 장르의 책들을 구매할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특정 툴을 설치 하지 않고 간편히 </a:t>
            </a:r>
            <a:r>
              <a:rPr lang="en-US" altLang="ko-KR" dirty="0"/>
              <a:t>PDF</a:t>
            </a:r>
            <a:r>
              <a:rPr lang="ko-KR" altLang="en-US" dirty="0"/>
              <a:t>로 다운로드 가능한 장점이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기존 소비자들의 솔직한 평가와 별점으로 구매 의사결정에 큰 도움을 줄 수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7A5F5-FB4B-4342-A464-976ABC3F8C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9080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oleObject" Target="../embeddings/oleObject1.bin"  /><Relationship Id="rId3" Type="http://schemas.openxmlformats.org/officeDocument/2006/relationships/image" Target="../media/image1.w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51F67-611C-9375-DE52-A4CD2C49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696175"/>
            <a:ext cx="8361229" cy="2098226"/>
          </a:xfrm>
        </p:spPr>
        <p:txBody>
          <a:bodyPr/>
          <a:lstStyle/>
          <a:p>
            <a:r>
              <a:rPr lang="ko-KR" altLang="en-US" sz="5400" b="1" dirty="0"/>
              <a:t>프로젝트 완료 보고서</a:t>
            </a:r>
            <a:br>
              <a:rPr lang="en-US" altLang="ko-KR" sz="5400" b="1" dirty="0"/>
            </a:br>
            <a:r>
              <a:rPr lang="en-US" altLang="ko-KR" sz="5400" b="1" dirty="0"/>
              <a:t>Project e-book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490DC-2FE4-FCC1-C1E5-C359E6F50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8465" y="4144600"/>
            <a:ext cx="1847300" cy="16350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/>
              <a:t>이주성</a:t>
            </a:r>
            <a:endParaRPr lang="en-US" altLang="ko-KR" dirty="0"/>
          </a:p>
          <a:p>
            <a:pPr algn="l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김현빈</a:t>
            </a:r>
            <a:endParaRPr lang="en-US" altLang="ko-KR" dirty="0"/>
          </a:p>
          <a:p>
            <a:pPr algn="l"/>
            <a:r>
              <a:rPr lang="ko-KR" altLang="en-US" dirty="0"/>
              <a:t>           </a:t>
            </a:r>
            <a:r>
              <a:rPr lang="ko-KR" altLang="en-US" dirty="0" err="1"/>
              <a:t>장승재</a:t>
            </a:r>
            <a:endParaRPr lang="en-US" altLang="ko-KR" dirty="0"/>
          </a:p>
          <a:p>
            <a:pPr algn="l"/>
            <a:r>
              <a:rPr lang="en-US" altLang="ko-KR" dirty="0"/>
              <a:t>           </a:t>
            </a:r>
            <a:r>
              <a:rPr lang="ko-KR" altLang="en-US" dirty="0"/>
              <a:t>김동욱</a:t>
            </a:r>
            <a:endParaRPr lang="en-US" altLang="ko-KR" dirty="0"/>
          </a:p>
          <a:p>
            <a:pPr algn="l"/>
            <a:r>
              <a:rPr lang="en-US" altLang="ko-KR" dirty="0"/>
              <a:t>           </a:t>
            </a:r>
            <a:r>
              <a:rPr lang="ko-KR" altLang="en-US" dirty="0"/>
              <a:t>양성우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0C125F4-6692-5D98-4E4A-D4A9C0806D91}"/>
              </a:ext>
            </a:extLst>
          </p:cNvPr>
          <p:cNvSpPr txBox="1">
            <a:spLocks/>
          </p:cNvSpPr>
          <p:nvPr/>
        </p:nvSpPr>
        <p:spPr>
          <a:xfrm>
            <a:off x="9563593" y="5779699"/>
            <a:ext cx="2484344" cy="985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en-US" altLang="ko-KR" sz="1800" dirty="0"/>
              <a:t>2023.05.10</a:t>
            </a:r>
            <a:endParaRPr lang="ko-KR" altLang="en-US" sz="1800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C27682FE-8C77-F870-6271-7422CF5B4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36902"/>
              </p:ext>
            </p:extLst>
          </p:nvPr>
        </p:nvGraphicFramePr>
        <p:xfrm>
          <a:off x="10734675" y="3967163"/>
          <a:ext cx="6588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658080" imgH="349200" progId="Package">
                  <p:embed/>
                </p:oleObj>
              </mc:Choice>
              <mc:Fallback>
                <p:oleObj name="포장기 셸 개체" showAsIcon="1" r:id="rId2" imgW="6580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4675" y="3967163"/>
                        <a:ext cx="6588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CBFA7C3-5AFB-D899-C934-88AA89149139}"/>
              </a:ext>
            </a:extLst>
          </p:cNvPr>
          <p:cNvSpPr txBox="1">
            <a:spLocks/>
          </p:cNvSpPr>
          <p:nvPr/>
        </p:nvSpPr>
        <p:spPr>
          <a:xfrm>
            <a:off x="869334" y="1851912"/>
            <a:ext cx="10741821" cy="39967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sz="4300" dirty="0"/>
              <a:t>어플리케이션 개발 효과</a:t>
            </a:r>
            <a:r>
              <a:rPr lang="en-US" altLang="ko-KR" sz="4300" dirty="0"/>
              <a:t> </a:t>
            </a:r>
            <a:r>
              <a:rPr lang="ko-KR" altLang="en-US" sz="4300" dirty="0"/>
              <a:t>및 향후 발전방향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어플리케이션 개발 기대 효과 </a:t>
            </a:r>
            <a:endParaRPr lang="en-US" altLang="ko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어플리케이션 발전방향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19150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7099-F20A-E47E-FEE4-065379E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70" y="51759"/>
            <a:ext cx="7312023" cy="109487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4. </a:t>
            </a:r>
            <a:r>
              <a:rPr lang="ko-KR" altLang="en-US" sz="2200" dirty="0"/>
              <a:t>어플리케이션 개발 기대 효과</a:t>
            </a:r>
            <a:r>
              <a:rPr lang="en-US" altLang="ko-KR" sz="2200" dirty="0"/>
              <a:t> </a:t>
            </a:r>
            <a:r>
              <a:rPr lang="ko-KR" altLang="en-US" sz="2200" dirty="0"/>
              <a:t>및 향후 발전 방향</a:t>
            </a:r>
            <a:br>
              <a:rPr lang="en-US" altLang="ko-KR" sz="2400" b="1" dirty="0"/>
            </a:br>
            <a:r>
              <a:rPr lang="ko-KR" altLang="en-US" sz="1800" dirty="0"/>
              <a:t>어플리케이션 개발 기대 효과 </a:t>
            </a:r>
            <a:br>
              <a:rPr lang="en-US" altLang="ko-KR" sz="1800" dirty="0"/>
            </a:b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5F74DD-82E9-CFF7-02B2-5C635DA23472}"/>
              </a:ext>
            </a:extLst>
          </p:cNvPr>
          <p:cNvCxnSpPr>
            <a:cxnSpLocks/>
          </p:cNvCxnSpPr>
          <p:nvPr/>
        </p:nvCxnSpPr>
        <p:spPr>
          <a:xfrm>
            <a:off x="986589" y="623637"/>
            <a:ext cx="47871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61D7B8-34F0-D8DF-55C1-5FCD5E641417}"/>
              </a:ext>
            </a:extLst>
          </p:cNvPr>
          <p:cNvSpPr txBox="1"/>
          <p:nvPr/>
        </p:nvSpPr>
        <p:spPr>
          <a:xfrm>
            <a:off x="1062446" y="1471749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                         정량적 효과                                                                                 정성적 효과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888FD5-E69D-D88C-7608-44B764E9D7F5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6392091" y="1471749"/>
            <a:ext cx="4355" cy="5386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914CCC-A3B3-767A-1B01-E79B5D4F8D50}"/>
              </a:ext>
            </a:extLst>
          </p:cNvPr>
          <p:cNvSpPr txBox="1"/>
          <p:nvPr/>
        </p:nvSpPr>
        <p:spPr>
          <a:xfrm>
            <a:off x="1524000" y="2168434"/>
            <a:ext cx="4275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종이책에 수반되는 비용</a:t>
            </a:r>
            <a:r>
              <a:rPr lang="en-US" altLang="ko-KR" dirty="0"/>
              <a:t>(</a:t>
            </a:r>
            <a:r>
              <a:rPr lang="ko-KR" altLang="en-US" dirty="0"/>
              <a:t>인건비</a:t>
            </a:r>
            <a:r>
              <a:rPr lang="en-US" altLang="ko-KR" dirty="0"/>
              <a:t>, </a:t>
            </a:r>
            <a:r>
              <a:rPr lang="ko-KR" altLang="en-US" dirty="0"/>
              <a:t>배송비</a:t>
            </a:r>
            <a:r>
              <a:rPr lang="en-US" altLang="ko-KR" dirty="0"/>
              <a:t>, </a:t>
            </a:r>
            <a:r>
              <a:rPr lang="ko-KR" altLang="en-US" dirty="0"/>
              <a:t>제작비</a:t>
            </a:r>
            <a:r>
              <a:rPr lang="en-US" altLang="ko-KR" dirty="0"/>
              <a:t>, </a:t>
            </a:r>
            <a:r>
              <a:rPr lang="ko-KR" altLang="en-US" dirty="0"/>
              <a:t>인세 등</a:t>
            </a:r>
            <a:r>
              <a:rPr lang="en-US" altLang="ko-KR" dirty="0"/>
              <a:t>) </a:t>
            </a:r>
            <a:r>
              <a:rPr lang="ko-KR" altLang="en-US" dirty="0"/>
              <a:t>절감 가능</a:t>
            </a:r>
            <a:endParaRPr lang="en-US" altLang="ko-KR" dirty="0"/>
          </a:p>
          <a:p>
            <a:r>
              <a:rPr lang="en-US" altLang="ko-KR" dirty="0"/>
              <a:t>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종이책에 비하여 관련 정보</a:t>
            </a:r>
            <a:r>
              <a:rPr lang="en-US" altLang="ko-KR" dirty="0"/>
              <a:t>(</a:t>
            </a:r>
            <a:r>
              <a:rPr lang="ko-KR" altLang="en-US" dirty="0"/>
              <a:t>선호도</a:t>
            </a:r>
            <a:r>
              <a:rPr lang="en-US" altLang="ko-KR" dirty="0"/>
              <a:t>, </a:t>
            </a:r>
            <a:r>
              <a:rPr lang="ko-KR" altLang="en-US" dirty="0"/>
              <a:t>판매액</a:t>
            </a:r>
            <a:r>
              <a:rPr lang="en-US" altLang="ko-KR" dirty="0"/>
              <a:t>, </a:t>
            </a:r>
            <a:r>
              <a:rPr lang="ko-KR" altLang="en-US" dirty="0"/>
              <a:t>구매도서 별 고객정보 등</a:t>
            </a:r>
            <a:r>
              <a:rPr lang="en-US" altLang="ko-KR" dirty="0"/>
              <a:t>)</a:t>
            </a:r>
            <a:r>
              <a:rPr lang="ko-KR" altLang="en-US" dirty="0"/>
              <a:t> 을</a:t>
            </a:r>
            <a:r>
              <a:rPr lang="en-US" altLang="ko-KR" dirty="0"/>
              <a:t> </a:t>
            </a:r>
            <a:r>
              <a:rPr lang="ko-KR" altLang="en-US" dirty="0"/>
              <a:t>체계적으로 관리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1DAEC-831F-CB73-71C8-FCC562A2309F}"/>
              </a:ext>
            </a:extLst>
          </p:cNvPr>
          <p:cNvSpPr txBox="1"/>
          <p:nvPr/>
        </p:nvSpPr>
        <p:spPr>
          <a:xfrm>
            <a:off x="6683829" y="2168434"/>
            <a:ext cx="4275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언제 어디서나 전자기기로 원하는 책 독서 가능 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종이책보다 저렴한 가격으로 판매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책이 훼손될 염려가 없음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수십 권 이상의 책을 열람 및 다운로드 하여 휴대성이 높아짐</a:t>
            </a:r>
          </a:p>
        </p:txBody>
      </p:sp>
    </p:spTree>
    <p:extLst>
      <p:ext uri="{BB962C8B-B14F-4D97-AF65-F5344CB8AC3E}">
        <p14:creationId xmlns:p14="http://schemas.microsoft.com/office/powerpoint/2010/main" val="400414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7099-F20A-E47E-FEE4-065379E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70" y="51759"/>
            <a:ext cx="7312023" cy="109487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4. </a:t>
            </a:r>
            <a:r>
              <a:rPr lang="ko-KR" altLang="en-US" sz="2200" dirty="0"/>
              <a:t>어플리케이션 개발 기대 효과</a:t>
            </a:r>
            <a:r>
              <a:rPr lang="en-US" altLang="ko-KR" sz="2200" dirty="0"/>
              <a:t> </a:t>
            </a:r>
            <a:r>
              <a:rPr lang="ko-KR" altLang="en-US" sz="2200" dirty="0"/>
              <a:t>및 향후 발전 방향</a:t>
            </a:r>
            <a:br>
              <a:rPr lang="en-US" altLang="ko-KR" sz="2400" b="1" dirty="0"/>
            </a:br>
            <a:r>
              <a:rPr lang="ko-KR" altLang="en-US" sz="1800" dirty="0"/>
              <a:t>어플리케이션 향후 발전 방향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5F74DD-82E9-CFF7-02B2-5C635DA23472}"/>
              </a:ext>
            </a:extLst>
          </p:cNvPr>
          <p:cNvCxnSpPr>
            <a:cxnSpLocks/>
          </p:cNvCxnSpPr>
          <p:nvPr/>
        </p:nvCxnSpPr>
        <p:spPr>
          <a:xfrm>
            <a:off x="986589" y="623637"/>
            <a:ext cx="4848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EEE2E4-1099-C409-2747-12054A49EC26}"/>
              </a:ext>
            </a:extLst>
          </p:cNvPr>
          <p:cNvSpPr txBox="1"/>
          <p:nvPr/>
        </p:nvSpPr>
        <p:spPr>
          <a:xfrm>
            <a:off x="1062446" y="1471749"/>
            <a:ext cx="10668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2000" b="1" dirty="0"/>
              <a:t>비즈니스 발전 방향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디지털 및 물리적 장서를 비대면으로 이용할 수 있는 편리한 방법을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전자책 및 콘텐츠 </a:t>
            </a:r>
            <a:r>
              <a:rPr lang="ko-KR" altLang="en-US" dirty="0" err="1"/>
              <a:t>제공자들과의</a:t>
            </a:r>
            <a:r>
              <a:rPr lang="ko-KR" altLang="en-US" dirty="0"/>
              <a:t> 협상을 통해 도서관 이용에 보다 적합한 저렴한 라이선스 계약을 수립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인터넷 접근성과 온라인 활동을 지원하기 위해 대여 가능한 테크놀로지에 투자</a:t>
            </a:r>
          </a:p>
          <a:p>
            <a:r>
              <a:rPr lang="ko-KR" altLang="en-US" dirty="0"/>
              <a:t>      물리적 자료의 디지털화 비율 증가 </a:t>
            </a:r>
            <a:r>
              <a:rPr lang="en-US" altLang="ko-KR" dirty="0"/>
              <a:t>-&gt; </a:t>
            </a:r>
            <a:r>
              <a:rPr lang="ko-KR" altLang="en-US" dirty="0"/>
              <a:t>서적 관리의 유연성</a:t>
            </a:r>
            <a:r>
              <a:rPr lang="en-US" altLang="ko-KR" dirty="0"/>
              <a:t>, </a:t>
            </a:r>
            <a:r>
              <a:rPr lang="ko-KR" altLang="en-US" dirty="0"/>
              <a:t>신속성 증가</a:t>
            </a:r>
            <a:br>
              <a:rPr lang="en-US" altLang="ko-KR" dirty="0"/>
            </a:br>
            <a:endParaRPr lang="ko-KR" altLang="en-US" dirty="0"/>
          </a:p>
          <a:p>
            <a:r>
              <a:rPr lang="en-US" altLang="ko-KR" dirty="0"/>
              <a:t>(3) </a:t>
            </a:r>
            <a:r>
              <a:rPr lang="ko-KR" altLang="en-US" dirty="0"/>
              <a:t>개방형 교육자료 </a:t>
            </a:r>
            <a:r>
              <a:rPr lang="en-US" altLang="ko-KR" dirty="0"/>
              <a:t>(OER) , </a:t>
            </a:r>
            <a:r>
              <a:rPr lang="ko-KR" altLang="en-US" dirty="0"/>
              <a:t>연구 데이터</a:t>
            </a:r>
            <a:r>
              <a:rPr lang="en-US" altLang="ko-KR" dirty="0"/>
              <a:t>, </a:t>
            </a:r>
            <a:r>
              <a:rPr lang="ko-KR" altLang="en-US" dirty="0"/>
              <a:t>지역 및 특별 장서와 같은 개방형 콘텐츠의 사용 및 제작을 증진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절판 서적을 전자책으로 발행하여 구매자의 선택권 확대 및 작가의 이익 증대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8C41E-170F-CE2F-481E-716770F3D065}"/>
              </a:ext>
            </a:extLst>
          </p:cNvPr>
          <p:cNvSpPr txBox="1"/>
          <p:nvPr/>
        </p:nvSpPr>
        <p:spPr>
          <a:xfrm>
            <a:off x="1180552" y="4689965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448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512A9-4C61-A309-B3FD-9A860A5DCBF1}"/>
              </a:ext>
            </a:extLst>
          </p:cNvPr>
          <p:cNvSpPr txBox="1">
            <a:spLocks/>
          </p:cNvSpPr>
          <p:nvPr/>
        </p:nvSpPr>
        <p:spPr>
          <a:xfrm>
            <a:off x="1041862" y="2455761"/>
            <a:ext cx="9612971" cy="10140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/>
              <a:t>Q&amp;A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4553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7DFDE-5917-B235-B9E2-5236BCA56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9EA85-88D2-A417-6773-5C332203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84347"/>
            <a:ext cx="9612971" cy="101400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DE3E2-E620-6D96-D471-5455DD87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289" y="1498348"/>
            <a:ext cx="7772435" cy="4032415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800" dirty="0"/>
              <a:t>프로젝트 개요</a:t>
            </a:r>
            <a:br>
              <a:rPr lang="en-US" altLang="ko-KR" sz="2400" i="0" dirty="0"/>
            </a:br>
            <a:endParaRPr lang="en-US" altLang="ko-KR" sz="2400" i="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어플리케이션 개발 내역</a:t>
            </a:r>
            <a:br>
              <a:rPr lang="en-US" altLang="ko-KR" sz="2800" dirty="0"/>
            </a:b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개발 어플리케이션 시연</a:t>
            </a:r>
            <a:br>
              <a:rPr lang="en-US" altLang="ko-KR" sz="2800" dirty="0"/>
            </a:b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어플리케이션 개발 효과 및 향후 발전 방향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8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512A9-4C61-A309-B3FD-9A860A5DCBF1}"/>
              </a:ext>
            </a:extLst>
          </p:cNvPr>
          <p:cNvSpPr txBox="1">
            <a:spLocks/>
          </p:cNvSpPr>
          <p:nvPr/>
        </p:nvSpPr>
        <p:spPr>
          <a:xfrm>
            <a:off x="869334" y="1851912"/>
            <a:ext cx="10741821" cy="39967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ko-KR" altLang="en-US" sz="5400" b="1" dirty="0"/>
              <a:t>프로젝트 개요</a:t>
            </a:r>
            <a:br>
              <a:rPr lang="en-US" altLang="ko-KR" sz="2800" b="1" dirty="0"/>
            </a:br>
            <a:endParaRPr lang="en-US" altLang="ko-KR" sz="2800" b="1" dirty="0"/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목적</a:t>
            </a:r>
            <a:endParaRPr lang="en-US" altLang="ko-KR" sz="2800" b="1" dirty="0"/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어플리케이션 범위</a:t>
            </a:r>
            <a:endParaRPr lang="en-US" altLang="ko-KR" sz="2800" b="1" dirty="0"/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일정</a:t>
            </a:r>
            <a:endParaRPr lang="en-US" altLang="ko-KR" sz="2800" b="1" dirty="0"/>
          </a:p>
          <a:p>
            <a:pPr marL="1371600" lvl="1" indent="-914400">
              <a:buFont typeface="Arial" panose="020B0604020202020204" pitchFamily="34" charset="0"/>
              <a:buChar char="•"/>
            </a:pP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9149338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7099-F20A-E47E-FEE4-065379E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09" y="0"/>
            <a:ext cx="3312695" cy="1094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1.</a:t>
            </a:r>
            <a:r>
              <a:rPr lang="ko-KR" altLang="en-US" sz="2400" dirty="0"/>
              <a:t> 프로젝트 개요</a:t>
            </a:r>
            <a:br>
              <a:rPr lang="en-US" altLang="ko-KR" sz="2800" dirty="0"/>
            </a:br>
            <a:r>
              <a:rPr lang="ko-KR" altLang="en-US" sz="2000" dirty="0"/>
              <a:t>목적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5F74DD-82E9-CFF7-02B2-5C635DA23472}"/>
              </a:ext>
            </a:extLst>
          </p:cNvPr>
          <p:cNvCxnSpPr>
            <a:cxnSpLocks/>
          </p:cNvCxnSpPr>
          <p:nvPr/>
        </p:nvCxnSpPr>
        <p:spPr>
          <a:xfrm>
            <a:off x="986589" y="623637"/>
            <a:ext cx="2269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64462" y="1797047"/>
            <a:ext cx="3278211" cy="64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/>
              <a:t>Book DB</a:t>
            </a:r>
            <a:r>
              <a:rPr lang="ko-KR" altLang="en-US"/>
              <a:t>를 기반으로 도서명 및 장르 검색 서비스 제공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121798"/>
            <a:ext cx="1440180" cy="144018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918782"/>
            <a:ext cx="1440180" cy="144018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730351"/>
            <a:ext cx="1440180" cy="144018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875127" y="3429000"/>
            <a:ext cx="3512886" cy="6404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Franklin Gothic Book"/>
                <a:ea typeface="돋움"/>
                <a:cs typeface="돋움"/>
              </a:rPr>
              <a:t>구매 의사결정에 도움이 되도록 도서 별 상세 정보 제공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Franklin Gothic Book"/>
              <a:ea typeface="돋움"/>
              <a:cs typeface="돋움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7892245" y="5197535"/>
            <a:ext cx="4078866" cy="6370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Franklin Gothic Book"/>
                <a:ea typeface="돋움"/>
                <a:cs typeface="돋움"/>
              </a:rPr>
              <a:t>구매한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Franklin Gothic Book"/>
                <a:ea typeface="돋움"/>
                <a:cs typeface="Franklin Gothic Book"/>
              </a:rPr>
              <a:t>EBOOK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Franklin Gothic Book"/>
                <a:ea typeface="돋움"/>
                <a:cs typeface="돋움"/>
              </a:rPr>
              <a:t>을 편하게 소장할 수 있도록 다운로드 서비스 제공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Franklin Gothic Book"/>
              <a:ea typeface="돋움"/>
              <a:cs typeface="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26547" y="2347008"/>
            <a:ext cx="3132631" cy="31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7099-F20A-E47E-FEE4-065379E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09" y="0"/>
            <a:ext cx="3312695" cy="1094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1.</a:t>
            </a:r>
            <a:r>
              <a:rPr lang="ko-KR" altLang="en-US" sz="2400" dirty="0"/>
              <a:t> 프로젝트 개요</a:t>
            </a:r>
            <a:br>
              <a:rPr lang="en-US" altLang="ko-KR" sz="2800" dirty="0"/>
            </a:br>
            <a:r>
              <a:rPr lang="ko-KR" altLang="en-US" sz="2000" dirty="0"/>
              <a:t>일정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5F74DD-82E9-CFF7-02B2-5C635DA23472}"/>
              </a:ext>
            </a:extLst>
          </p:cNvPr>
          <p:cNvCxnSpPr>
            <a:cxnSpLocks/>
          </p:cNvCxnSpPr>
          <p:nvPr/>
        </p:nvCxnSpPr>
        <p:spPr>
          <a:xfrm>
            <a:off x="986589" y="623637"/>
            <a:ext cx="2269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E4905D-2FAE-0CCD-2BFC-F0A4C3449140}"/>
              </a:ext>
            </a:extLst>
          </p:cNvPr>
          <p:cNvSpPr txBox="1"/>
          <p:nvPr/>
        </p:nvSpPr>
        <p:spPr>
          <a:xfrm>
            <a:off x="879409" y="1611099"/>
            <a:ext cx="10981509" cy="462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011C255-B742-191F-25B0-27B470B0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00925"/>
              </p:ext>
            </p:extLst>
          </p:nvPr>
        </p:nvGraphicFramePr>
        <p:xfrm>
          <a:off x="2031999" y="1515291"/>
          <a:ext cx="8827590" cy="361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84">
                  <a:extLst>
                    <a:ext uri="{9D8B030D-6E8A-4147-A177-3AD203B41FA5}">
                      <a16:colId xmlns:a16="http://schemas.microsoft.com/office/drawing/2014/main" val="3671799611"/>
                    </a:ext>
                  </a:extLst>
                </a:gridCol>
                <a:gridCol w="1759131">
                  <a:extLst>
                    <a:ext uri="{9D8B030D-6E8A-4147-A177-3AD203B41FA5}">
                      <a16:colId xmlns:a16="http://schemas.microsoft.com/office/drawing/2014/main" val="3301080207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3970106360"/>
                    </a:ext>
                  </a:extLst>
                </a:gridCol>
                <a:gridCol w="1691785">
                  <a:extLst>
                    <a:ext uri="{9D8B030D-6E8A-4147-A177-3AD203B41FA5}">
                      <a16:colId xmlns:a16="http://schemas.microsoft.com/office/drawing/2014/main" val="2423076801"/>
                    </a:ext>
                  </a:extLst>
                </a:gridCol>
                <a:gridCol w="1765518">
                  <a:extLst>
                    <a:ext uri="{9D8B030D-6E8A-4147-A177-3AD203B41FA5}">
                      <a16:colId xmlns:a16="http://schemas.microsoft.com/office/drawing/2014/main" val="102141943"/>
                    </a:ext>
                  </a:extLst>
                </a:gridCol>
              </a:tblGrid>
              <a:tr h="118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(4.17~4.21)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(4.24~4.28)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(5.2~5.4)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(5.8~5.10)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81880"/>
                  </a:ext>
                </a:extLst>
              </a:tr>
              <a:tr h="47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87449"/>
                  </a:ext>
                </a:extLst>
              </a:tr>
              <a:tr h="47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41259"/>
                  </a:ext>
                </a:extLst>
              </a:tr>
              <a:tr h="47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별 기능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18264"/>
                  </a:ext>
                </a:extLst>
              </a:tr>
              <a:tr h="517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FE, Flask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72264"/>
                  </a:ext>
                </a:extLst>
              </a:tr>
              <a:tr h="478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36082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7D105D4-2087-311B-B341-439977131383}"/>
              </a:ext>
            </a:extLst>
          </p:cNvPr>
          <p:cNvSpPr/>
          <p:nvPr/>
        </p:nvSpPr>
        <p:spPr>
          <a:xfrm>
            <a:off x="3997234" y="2821577"/>
            <a:ext cx="2098766" cy="3222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61A686C-B8A5-4875-9A49-76C44C5C4D4D}"/>
              </a:ext>
            </a:extLst>
          </p:cNvPr>
          <p:cNvSpPr/>
          <p:nvPr/>
        </p:nvSpPr>
        <p:spPr>
          <a:xfrm>
            <a:off x="5660572" y="3287485"/>
            <a:ext cx="1733006" cy="3222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D38C7F9-C504-A0CF-41CF-18B0BE61F567}"/>
              </a:ext>
            </a:extLst>
          </p:cNvPr>
          <p:cNvSpPr/>
          <p:nvPr/>
        </p:nvSpPr>
        <p:spPr>
          <a:xfrm>
            <a:off x="6609807" y="3761622"/>
            <a:ext cx="2503713" cy="3222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0A7BD9E-51A7-7EC0-E516-C40B011E5228}"/>
              </a:ext>
            </a:extLst>
          </p:cNvPr>
          <p:cNvSpPr/>
          <p:nvPr/>
        </p:nvSpPr>
        <p:spPr>
          <a:xfrm>
            <a:off x="6609807" y="4284336"/>
            <a:ext cx="2503714" cy="3222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CAE0F72-ECE0-F308-CFE5-958E530E6656}"/>
              </a:ext>
            </a:extLst>
          </p:cNvPr>
          <p:cNvSpPr/>
          <p:nvPr/>
        </p:nvSpPr>
        <p:spPr>
          <a:xfrm>
            <a:off x="9113520" y="4704753"/>
            <a:ext cx="1663337" cy="3222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6BF9BB3-84A1-003E-E488-1CA5B9A18335}"/>
              </a:ext>
            </a:extLst>
          </p:cNvPr>
          <p:cNvSpPr txBox="1">
            <a:spLocks/>
          </p:cNvSpPr>
          <p:nvPr/>
        </p:nvSpPr>
        <p:spPr>
          <a:xfrm>
            <a:off x="869334" y="1851913"/>
            <a:ext cx="10621051" cy="31341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/>
              <a:t>2. </a:t>
            </a:r>
            <a:r>
              <a:rPr lang="ko-KR" altLang="en-US" sz="5400" b="1" dirty="0"/>
              <a:t>어플리케이션 개발 내역</a:t>
            </a:r>
            <a:br>
              <a:rPr lang="en-US" altLang="ko-KR" sz="2800" b="1" dirty="0"/>
            </a:br>
            <a:endParaRPr lang="en-US" altLang="ko-KR" sz="28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어플리케이션 아키텍처 구성도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7670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7099-F20A-E47E-FEE4-065379E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24" y="17253"/>
            <a:ext cx="5195676" cy="1094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어플리케이션 개발 내역</a:t>
            </a:r>
            <a:br>
              <a:rPr lang="en-US" altLang="ko-KR" sz="2400" b="1" dirty="0"/>
            </a:br>
            <a:r>
              <a:rPr lang="ko-KR" altLang="en-US" sz="1800" dirty="0"/>
              <a:t>어플리케이션 아키텍처</a:t>
            </a:r>
            <a:r>
              <a:rPr lang="en-US" altLang="ko-KR" sz="1800" dirty="0"/>
              <a:t> </a:t>
            </a:r>
            <a:r>
              <a:rPr lang="ko-KR" altLang="en-US" sz="1800" dirty="0"/>
              <a:t>구성도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5F74DD-82E9-CFF7-02B2-5C635DA23472}"/>
              </a:ext>
            </a:extLst>
          </p:cNvPr>
          <p:cNvCxnSpPr>
            <a:cxnSpLocks/>
          </p:cNvCxnSpPr>
          <p:nvPr/>
        </p:nvCxnSpPr>
        <p:spPr>
          <a:xfrm>
            <a:off x="986589" y="623637"/>
            <a:ext cx="386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15DF14F-BEE1-2CF5-AE79-F9F9FFF622EA}"/>
              </a:ext>
            </a:extLst>
          </p:cNvPr>
          <p:cNvSpPr/>
          <p:nvPr/>
        </p:nvSpPr>
        <p:spPr>
          <a:xfrm>
            <a:off x="6618524" y="1223550"/>
            <a:ext cx="1271452" cy="90569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A96AFCB-933D-62B8-5310-9B3573588CBA}"/>
              </a:ext>
            </a:extLst>
          </p:cNvPr>
          <p:cNvSpPr/>
          <p:nvPr/>
        </p:nvSpPr>
        <p:spPr>
          <a:xfrm>
            <a:off x="3749038" y="2768236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973FC5-1F89-44D9-CEDD-D826F9ABB271}"/>
              </a:ext>
            </a:extLst>
          </p:cNvPr>
          <p:cNvSpPr/>
          <p:nvPr/>
        </p:nvSpPr>
        <p:spPr>
          <a:xfrm>
            <a:off x="3749038" y="4312922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C33E80-3EAB-C66F-4B56-FCE8CCE17380}"/>
              </a:ext>
            </a:extLst>
          </p:cNvPr>
          <p:cNvSpPr/>
          <p:nvPr/>
        </p:nvSpPr>
        <p:spPr>
          <a:xfrm>
            <a:off x="6392088" y="5340533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3280CB-01E0-3100-EB4E-02ADFB58D755}"/>
              </a:ext>
            </a:extLst>
          </p:cNvPr>
          <p:cNvSpPr/>
          <p:nvPr/>
        </p:nvSpPr>
        <p:spPr>
          <a:xfrm>
            <a:off x="6392089" y="2768236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2AD7FF-CEE1-28DD-FC77-58ECF0FD7D70}"/>
              </a:ext>
            </a:extLst>
          </p:cNvPr>
          <p:cNvSpPr/>
          <p:nvPr/>
        </p:nvSpPr>
        <p:spPr>
          <a:xfrm>
            <a:off x="3742505" y="1230022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MyPage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DAD252-903D-FF22-A289-A47CC9F199F9}"/>
              </a:ext>
            </a:extLst>
          </p:cNvPr>
          <p:cNvSpPr/>
          <p:nvPr/>
        </p:nvSpPr>
        <p:spPr>
          <a:xfrm>
            <a:off x="8969826" y="5291543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CheckOut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790E73-FF46-1672-2273-76B3F1EE71C2}"/>
              </a:ext>
            </a:extLst>
          </p:cNvPr>
          <p:cNvSpPr/>
          <p:nvPr/>
        </p:nvSpPr>
        <p:spPr>
          <a:xfrm>
            <a:off x="3742505" y="5707379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SignUp</a:t>
            </a:r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6285A8E0-D055-B84E-98E0-C4068B66B1C1}"/>
              </a:ext>
            </a:extLst>
          </p:cNvPr>
          <p:cNvSpPr/>
          <p:nvPr/>
        </p:nvSpPr>
        <p:spPr>
          <a:xfrm>
            <a:off x="1219200" y="2768236"/>
            <a:ext cx="1567543" cy="102761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19CC05-D94F-03EB-70E4-0BF89D8D4AE0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786743" y="3282042"/>
            <a:ext cx="962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1EF61B-3058-33CF-55D0-89A3FACFFF08}"/>
              </a:ext>
            </a:extLst>
          </p:cNvPr>
          <p:cNvSpPr/>
          <p:nvPr/>
        </p:nvSpPr>
        <p:spPr>
          <a:xfrm>
            <a:off x="8969826" y="2768235"/>
            <a:ext cx="1680755" cy="1027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Books/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5C4966-CA5C-D970-11E2-A72BF400CA7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29793" y="3282042"/>
            <a:ext cx="96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5CEBAB-04C2-A384-CBDF-845E0E27ADE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8072844" y="3282041"/>
            <a:ext cx="896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F95943-8BA1-4BD4-85B7-672FC64B4AE5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589413" y="2257633"/>
            <a:ext cx="3" cy="51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53E85A-27B1-360E-DC0A-2BFC3793F189}"/>
              </a:ext>
            </a:extLst>
          </p:cNvPr>
          <p:cNvCxnSpPr>
            <a:cxnSpLocks/>
          </p:cNvCxnSpPr>
          <p:nvPr/>
        </p:nvCxnSpPr>
        <p:spPr>
          <a:xfrm>
            <a:off x="4582883" y="3795847"/>
            <a:ext cx="0" cy="48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87D50E-7899-DC3A-A2E9-B6E109D0ABB4}"/>
              </a:ext>
            </a:extLst>
          </p:cNvPr>
          <p:cNvCxnSpPr>
            <a:cxnSpLocks/>
          </p:cNvCxnSpPr>
          <p:nvPr/>
        </p:nvCxnSpPr>
        <p:spPr>
          <a:xfrm>
            <a:off x="4219302" y="5345275"/>
            <a:ext cx="0" cy="3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020B746-2D7D-7C97-4273-EFB9B29CE15D}"/>
              </a:ext>
            </a:extLst>
          </p:cNvPr>
          <p:cNvCxnSpPr/>
          <p:nvPr/>
        </p:nvCxnSpPr>
        <p:spPr>
          <a:xfrm flipV="1">
            <a:off x="4946469" y="5340533"/>
            <a:ext cx="0" cy="35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00C12C-8973-55D5-FD28-B59835B38467}"/>
              </a:ext>
            </a:extLst>
          </p:cNvPr>
          <p:cNvCxnSpPr/>
          <p:nvPr/>
        </p:nvCxnSpPr>
        <p:spPr>
          <a:xfrm>
            <a:off x="8072843" y="5814060"/>
            <a:ext cx="89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CCFC9AB-3BDB-DBA9-5C4E-E15FC4E701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9082" y="4032764"/>
            <a:ext cx="2425339" cy="896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424D2E9-0291-1E98-6829-A8B77BD4761F}"/>
              </a:ext>
            </a:extLst>
          </p:cNvPr>
          <p:cNvCxnSpPr/>
          <p:nvPr/>
        </p:nvCxnSpPr>
        <p:spPr>
          <a:xfrm flipV="1">
            <a:off x="5423260" y="1976846"/>
            <a:ext cx="1195264" cy="79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A0A16E4-017C-6501-0955-4DFB4BE143BC}"/>
              </a:ext>
            </a:extLst>
          </p:cNvPr>
          <p:cNvCxnSpPr/>
          <p:nvPr/>
        </p:nvCxnSpPr>
        <p:spPr>
          <a:xfrm flipH="1">
            <a:off x="5423260" y="2106324"/>
            <a:ext cx="1345482" cy="85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9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7099-F20A-E47E-FEE4-065379E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24" y="17253"/>
            <a:ext cx="5195676" cy="1094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어플리케이션 개발 내역</a:t>
            </a:r>
            <a:br>
              <a:rPr lang="en-US" altLang="ko-KR" sz="2400" b="1" dirty="0"/>
            </a:br>
            <a:r>
              <a:rPr lang="ko-KR" altLang="en-US" sz="1800" dirty="0"/>
              <a:t>어플리케이션 아키텍처</a:t>
            </a:r>
            <a:r>
              <a:rPr lang="en-US" altLang="ko-KR" sz="1800" dirty="0"/>
              <a:t> </a:t>
            </a:r>
            <a:r>
              <a:rPr lang="ko-KR" altLang="en-US" sz="1800" dirty="0"/>
              <a:t>구성도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5F74DD-82E9-CFF7-02B2-5C635DA23472}"/>
              </a:ext>
            </a:extLst>
          </p:cNvPr>
          <p:cNvCxnSpPr>
            <a:cxnSpLocks/>
          </p:cNvCxnSpPr>
          <p:nvPr/>
        </p:nvCxnSpPr>
        <p:spPr>
          <a:xfrm>
            <a:off x="986589" y="623637"/>
            <a:ext cx="386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607B96FD-53E8-B832-A34D-0927AC8A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4" y="1112126"/>
            <a:ext cx="4911856" cy="2597723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CB9CFF58-C521-9FCC-960F-3F7E08EE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2127"/>
            <a:ext cx="5391219" cy="2597724"/>
          </a:xfrm>
          <a:prstGeom prst="rect">
            <a:avLst/>
          </a:prstGeom>
        </p:spPr>
      </p:pic>
      <p:pic>
        <p:nvPicPr>
          <p:cNvPr id="10" name="그림 9" descr="도표이(가) 표시된 사진&#10;&#10;자동 생성된 설명">
            <a:extLst>
              <a:ext uri="{FF2B5EF4-FFF2-40B4-BE49-F238E27FC236}">
                <a16:creationId xmlns:a16="http://schemas.microsoft.com/office/drawing/2014/main" id="{B4DBA7C9-7177-3E21-32E5-433321938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84" y="3922018"/>
            <a:ext cx="4911856" cy="28882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B2EFE6-5450-2828-1A85-D69CFFB6D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22018"/>
            <a:ext cx="5391220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5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512A9-4C61-A309-B3FD-9A860A5DCBF1}"/>
              </a:ext>
            </a:extLst>
          </p:cNvPr>
          <p:cNvSpPr txBox="1">
            <a:spLocks/>
          </p:cNvSpPr>
          <p:nvPr/>
        </p:nvSpPr>
        <p:spPr>
          <a:xfrm>
            <a:off x="1041862" y="2455761"/>
            <a:ext cx="9612971" cy="10140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/>
              <a:t>3. </a:t>
            </a:r>
            <a:r>
              <a:rPr lang="ko-KR" altLang="en-US" sz="5500" dirty="0"/>
              <a:t>개발 어플리케이션 시연 </a:t>
            </a:r>
            <a:endParaRPr lang="en-US" altLang="ko-KR" sz="2400" dirty="0"/>
          </a:p>
          <a:p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7427149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Meiryo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Meiryo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262</ep:Words>
  <ep:PresentationFormat>와이드스크린</ep:PresentationFormat>
  <ep:Paragraphs>76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자르기</vt:lpstr>
      <vt:lpstr>프로젝트 완료 보고서 Project e-book</vt:lpstr>
      <vt:lpstr>목차</vt:lpstr>
      <vt:lpstr>슬라이드 3</vt:lpstr>
      <vt:lpstr>1. 프로젝트 개요 목적</vt:lpstr>
      <vt:lpstr>1. 프로젝트 개요 일정</vt:lpstr>
      <vt:lpstr>슬라이드 6</vt:lpstr>
      <vt:lpstr>2. 어플리케이션 개발 내역 어플리케이션 아키텍처 구성도</vt:lpstr>
      <vt:lpstr>2. 어플리케이션 개발 내역 어플리케이션 아키텍처 구성도</vt:lpstr>
      <vt:lpstr>슬라이드 9</vt:lpstr>
      <vt:lpstr>슬라이드 10</vt:lpstr>
      <vt:lpstr>4. 어플리케이션 개발 기대 효과 및 향후 발전 방향 어플리케이션 개발 기대 효과</vt:lpstr>
      <vt:lpstr>4. 어플리케이션 개발 기대 효과 및 향후 발전 방향 어플리케이션 향후 발전 방향</vt:lpstr>
      <vt:lpstr>슬라이드 13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2022-05-31T09:55:36.000</dcterms:created>
  <dc:creator>성우 양</dc:creator>
  <cp:lastModifiedBy>livei</cp:lastModifiedBy>
  <dcterms:modified xsi:type="dcterms:W3CDTF">2023-05-09T00:23:38.169</dcterms:modified>
  <cp:revision>58</cp:revision>
  <dc:title>산화 그래핀과 이산화 티탄을 이용한 태양 전지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