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89" r:id="rId3"/>
    <p:sldId id="257" r:id="rId4"/>
    <p:sldId id="259" r:id="rId5"/>
    <p:sldId id="258" r:id="rId6"/>
    <p:sldId id="260" r:id="rId7"/>
    <p:sldId id="261" r:id="rId8"/>
    <p:sldId id="262" r:id="rId9"/>
    <p:sldId id="263" r:id="rId10"/>
    <p:sldId id="265" r:id="rId11"/>
    <p:sldId id="267" r:id="rId12"/>
    <p:sldId id="266" r:id="rId13"/>
    <p:sldId id="268" r:id="rId14"/>
    <p:sldId id="264" r:id="rId15"/>
    <p:sldId id="269" r:id="rId16"/>
    <p:sldId id="270" r:id="rId17"/>
    <p:sldId id="271" r:id="rId18"/>
    <p:sldId id="272" r:id="rId19"/>
    <p:sldId id="273" r:id="rId20"/>
    <p:sldId id="290"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91" r:id="rId35"/>
    <p:sldId id="316" r:id="rId36"/>
    <p:sldId id="297" r:id="rId37"/>
    <p:sldId id="298" r:id="rId38"/>
    <p:sldId id="315" r:id="rId39"/>
    <p:sldId id="299" r:id="rId40"/>
    <p:sldId id="307" r:id="rId41"/>
    <p:sldId id="300" r:id="rId42"/>
    <p:sldId id="301" r:id="rId43"/>
    <p:sldId id="302" r:id="rId44"/>
    <p:sldId id="303" r:id="rId45"/>
    <p:sldId id="304" r:id="rId46"/>
    <p:sldId id="305" r:id="rId47"/>
    <p:sldId id="308" r:id="rId48"/>
    <p:sldId id="309" r:id="rId49"/>
    <p:sldId id="310" r:id="rId50"/>
    <p:sldId id="311" r:id="rId51"/>
    <p:sldId id="312" r:id="rId52"/>
    <p:sldId id="313" r:id="rId53"/>
    <p:sldId id="314" r:id="rId54"/>
    <p:sldId id="292" r:id="rId55"/>
    <p:sldId id="293" r:id="rId56"/>
    <p:sldId id="294" r:id="rId57"/>
    <p:sldId id="295" r:id="rId58"/>
    <p:sldId id="296"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3" autoAdjust="0"/>
    <p:restoredTop sz="94165" autoAdjust="0"/>
  </p:normalViewPr>
  <p:slideViewPr>
    <p:cSldViewPr snapToGrid="0">
      <p:cViewPr varScale="1">
        <p:scale>
          <a:sx n="79" d="100"/>
          <a:sy n="79" d="100"/>
        </p:scale>
        <p:origin x="120" y="858"/>
      </p:cViewPr>
      <p:guideLst/>
    </p:cSldViewPr>
  </p:slideViewPr>
  <p:notesTextViewPr>
    <p:cViewPr>
      <p:scale>
        <a:sx n="1" d="1"/>
        <a:sy n="1" d="1"/>
      </p:scale>
      <p:origin x="0" y="0"/>
    </p:cViewPr>
  </p:notesTextViewPr>
  <p:sorterViewPr>
    <p:cViewPr>
      <p:scale>
        <a:sx n="100" d="100"/>
        <a:sy n="100" d="100"/>
      </p:scale>
      <p:origin x="0" y="-30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A33841-7EF1-457F-81E4-2F12797331A4}" type="datetimeFigureOut">
              <a:rPr lang="en-US" smtClean="0"/>
              <a:t>6/15/2016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505537-CA51-4D5A-9E01-8782249569E3}" type="slidenum">
              <a:rPr lang="en-US" smtClean="0"/>
              <a:t>‹#›</a:t>
            </a:fld>
            <a:endParaRPr lang="en-US"/>
          </a:p>
        </p:txBody>
      </p:sp>
    </p:spTree>
    <p:extLst>
      <p:ext uri="{BB962C8B-B14F-4D97-AF65-F5344CB8AC3E}">
        <p14:creationId xmlns:p14="http://schemas.microsoft.com/office/powerpoint/2010/main" val="745388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 ] </a:t>
            </a:r>
            <a:endParaRPr lang="en-US" dirty="0"/>
          </a:p>
        </p:txBody>
      </p:sp>
      <p:sp>
        <p:nvSpPr>
          <p:cNvPr id="4" name="Slide Number Placeholder 3"/>
          <p:cNvSpPr>
            <a:spLocks noGrp="1"/>
          </p:cNvSpPr>
          <p:nvPr>
            <p:ph type="sldNum" sz="quarter" idx="10"/>
          </p:nvPr>
        </p:nvSpPr>
        <p:spPr/>
        <p:txBody>
          <a:bodyPr/>
          <a:lstStyle/>
          <a:p>
            <a:fld id="{F8505537-CA51-4D5A-9E01-8782249569E3}" type="slidenum">
              <a:rPr lang="en-US" smtClean="0"/>
              <a:t>13</a:t>
            </a:fld>
            <a:endParaRPr lang="en-US"/>
          </a:p>
        </p:txBody>
      </p:sp>
    </p:spTree>
    <p:extLst>
      <p:ext uri="{BB962C8B-B14F-4D97-AF65-F5344CB8AC3E}">
        <p14:creationId xmlns:p14="http://schemas.microsoft.com/office/powerpoint/2010/main" val="345079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1"/>
          <p:cNvSpPr>
            <a:spLocks noGrp="1" noRot="1" noChangeAspect="1" noChangeArrowheads="1" noTextEdit="1"/>
          </p:cNvSpPr>
          <p:nvPr>
            <p:ph type="sldImg"/>
          </p:nvPr>
        </p:nvSpPr>
        <p:spPr>
          <a:xfrm>
            <a:off x="860425" y="952500"/>
            <a:ext cx="6100763" cy="3432175"/>
          </a:xfrm>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5" name="Rectangle 2"/>
          <p:cNvSpPr>
            <a:spLocks noGrp="1" noChangeArrowheads="1"/>
          </p:cNvSpPr>
          <p:nvPr>
            <p:ph type="body" idx="1"/>
          </p:nvPr>
        </p:nvSpPr>
        <p:spPr>
          <a:xfrm>
            <a:off x="1209675" y="4719638"/>
            <a:ext cx="5407025" cy="38100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659195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1"/>
          <p:cNvSpPr>
            <a:spLocks noGrp="1" noRot="1" noChangeAspect="1" noChangeArrowheads="1" noTextEdit="1"/>
          </p:cNvSpPr>
          <p:nvPr>
            <p:ph type="sldImg"/>
          </p:nvPr>
        </p:nvSpPr>
        <p:spPr>
          <a:xfrm>
            <a:off x="860425" y="952500"/>
            <a:ext cx="6100763" cy="3432175"/>
          </a:xfrm>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3" name="Rectangle 2"/>
          <p:cNvSpPr>
            <a:spLocks noGrp="1" noChangeArrowheads="1"/>
          </p:cNvSpPr>
          <p:nvPr>
            <p:ph type="body" idx="1"/>
          </p:nvPr>
        </p:nvSpPr>
        <p:spPr>
          <a:xfrm>
            <a:off x="1209675" y="4719638"/>
            <a:ext cx="5407025" cy="38100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704243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
          <p:cNvSpPr>
            <a:spLocks noGrp="1" noRot="1" noChangeAspect="1" noChangeArrowheads="1" noTextEdit="1"/>
          </p:cNvSpPr>
          <p:nvPr>
            <p:ph type="sldImg"/>
          </p:nvPr>
        </p:nvSpPr>
        <p:spPr>
          <a:xfrm>
            <a:off x="860425" y="952500"/>
            <a:ext cx="6100763" cy="3432175"/>
          </a:xfrm>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1" name="Rectangle 2"/>
          <p:cNvSpPr>
            <a:spLocks noGrp="1" noChangeArrowheads="1"/>
          </p:cNvSpPr>
          <p:nvPr>
            <p:ph type="body" idx="1"/>
          </p:nvPr>
        </p:nvSpPr>
        <p:spPr>
          <a:xfrm>
            <a:off x="1209675" y="4719638"/>
            <a:ext cx="5407025" cy="38100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652648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1"/>
          <p:cNvSpPr>
            <a:spLocks noGrp="1" noRot="1" noChangeAspect="1" noChangeArrowheads="1" noTextEdit="1"/>
          </p:cNvSpPr>
          <p:nvPr>
            <p:ph type="sldImg"/>
          </p:nvPr>
        </p:nvSpPr>
        <p:spPr>
          <a:xfrm>
            <a:off x="860425" y="952500"/>
            <a:ext cx="6100763" cy="3432175"/>
          </a:xfrm>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79" name="Rectangle 2"/>
          <p:cNvSpPr>
            <a:spLocks noGrp="1" noChangeArrowheads="1"/>
          </p:cNvSpPr>
          <p:nvPr>
            <p:ph type="body" idx="1"/>
          </p:nvPr>
        </p:nvSpPr>
        <p:spPr>
          <a:xfrm>
            <a:off x="1209675" y="4719638"/>
            <a:ext cx="5407025" cy="38100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3879231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
          <p:cNvSpPr>
            <a:spLocks noGrp="1" noRot="1" noChangeAspect="1" noChangeArrowheads="1" noTextEdit="1"/>
          </p:cNvSpPr>
          <p:nvPr>
            <p:ph type="sldImg"/>
          </p:nvPr>
        </p:nvSpPr>
        <p:spPr>
          <a:xfrm>
            <a:off x="860425" y="952500"/>
            <a:ext cx="6100763" cy="3432175"/>
          </a:xfrm>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7" name="Rectangle 2"/>
          <p:cNvSpPr>
            <a:spLocks noGrp="1" noChangeArrowheads="1"/>
          </p:cNvSpPr>
          <p:nvPr>
            <p:ph type="body" idx="1"/>
          </p:nvPr>
        </p:nvSpPr>
        <p:spPr>
          <a:xfrm>
            <a:off x="1209675" y="4719638"/>
            <a:ext cx="5407025" cy="38100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3500595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
          <p:cNvSpPr>
            <a:spLocks noGrp="1" noRot="1" noChangeAspect="1" noChangeArrowheads="1" noTextEdit="1"/>
          </p:cNvSpPr>
          <p:nvPr>
            <p:ph type="sldImg"/>
          </p:nvPr>
        </p:nvSpPr>
        <p:spPr>
          <a:xfrm>
            <a:off x="860425" y="952500"/>
            <a:ext cx="6100763" cy="3432175"/>
          </a:xfrm>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5" name="Rectangle 2"/>
          <p:cNvSpPr>
            <a:spLocks noGrp="1" noChangeArrowheads="1"/>
          </p:cNvSpPr>
          <p:nvPr>
            <p:ph type="body" idx="1"/>
          </p:nvPr>
        </p:nvSpPr>
        <p:spPr>
          <a:xfrm>
            <a:off x="1209675" y="4719638"/>
            <a:ext cx="5407025" cy="38100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830261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1"/>
          <p:cNvSpPr>
            <a:spLocks noGrp="1" noRot="1" noChangeAspect="1" noChangeArrowheads="1" noTextEdit="1"/>
          </p:cNvSpPr>
          <p:nvPr>
            <p:ph type="sldImg"/>
          </p:nvPr>
        </p:nvSpPr>
        <p:spPr>
          <a:xfrm>
            <a:off x="860425" y="952500"/>
            <a:ext cx="6100763" cy="3432175"/>
          </a:xfrm>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3" name="Text Box 2"/>
          <p:cNvSpPr>
            <a:spLocks noGrp="1" noChangeArrowheads="1"/>
          </p:cNvSpPr>
          <p:nvPr>
            <p:ph type="body" idx="1"/>
          </p:nvPr>
        </p:nvSpPr>
        <p:spPr>
          <a:xfrm>
            <a:off x="1209675" y="4719638"/>
            <a:ext cx="5407025" cy="38100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ea typeface="Microsoft YaHei" panose="020B0503020204020204" pitchFamily="34" charset="-122"/>
              </a:rPr>
              <a:t>Energy Barrier – 5.3</a:t>
            </a:r>
          </a:p>
        </p:txBody>
      </p:sp>
    </p:spTree>
    <p:extLst>
      <p:ext uri="{BB962C8B-B14F-4D97-AF65-F5344CB8AC3E}">
        <p14:creationId xmlns:p14="http://schemas.microsoft.com/office/powerpoint/2010/main" val="2342279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05537-CA51-4D5A-9E01-8782249569E3}" type="slidenum">
              <a:rPr lang="en-US" smtClean="0"/>
              <a:t>15</a:t>
            </a:fld>
            <a:endParaRPr lang="en-US"/>
          </a:p>
        </p:txBody>
      </p:sp>
    </p:spTree>
    <p:extLst>
      <p:ext uri="{BB962C8B-B14F-4D97-AF65-F5344CB8AC3E}">
        <p14:creationId xmlns:p14="http://schemas.microsoft.com/office/powerpoint/2010/main" val="1530541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Advantage: order doesn’t matter, optional comments replaced by required parameter names</a:t>
            </a:r>
          </a:p>
          <a:p>
            <a:r>
              <a:rPr lang="en-US" dirty="0" smtClean="0"/>
              <a:t>Disadvantage: must type out the parameter names for every channel</a:t>
            </a:r>
            <a:endParaRPr lang="en-US" dirty="0"/>
          </a:p>
        </p:txBody>
      </p:sp>
      <p:sp>
        <p:nvSpPr>
          <p:cNvPr id="4" name="Slide Number Placeholder 3"/>
          <p:cNvSpPr>
            <a:spLocks noGrp="1"/>
          </p:cNvSpPr>
          <p:nvPr>
            <p:ph type="sldNum" sz="quarter" idx="10"/>
          </p:nvPr>
        </p:nvSpPr>
        <p:spPr/>
        <p:txBody>
          <a:bodyPr/>
          <a:lstStyle/>
          <a:p>
            <a:fld id="{F8505537-CA51-4D5A-9E01-8782249569E3}" type="slidenum">
              <a:rPr lang="en-US" smtClean="0"/>
              <a:t>18</a:t>
            </a:fld>
            <a:endParaRPr lang="en-US"/>
          </a:p>
        </p:txBody>
      </p:sp>
    </p:spTree>
    <p:extLst>
      <p:ext uri="{BB962C8B-B14F-4D97-AF65-F5344CB8AC3E}">
        <p14:creationId xmlns:p14="http://schemas.microsoft.com/office/powerpoint/2010/main" val="4011348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8505537-CA51-4D5A-9E01-8782249569E3}" type="slidenum">
              <a:rPr lang="en-US" smtClean="0"/>
              <a:t>20</a:t>
            </a:fld>
            <a:endParaRPr lang="en-US"/>
          </a:p>
        </p:txBody>
      </p:sp>
    </p:spTree>
    <p:extLst>
      <p:ext uri="{BB962C8B-B14F-4D97-AF65-F5344CB8AC3E}">
        <p14:creationId xmlns:p14="http://schemas.microsoft.com/office/powerpoint/2010/main" val="1265030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05537-CA51-4D5A-9E01-8782249569E3}" type="slidenum">
              <a:rPr lang="en-US" smtClean="0"/>
              <a:t>30</a:t>
            </a:fld>
            <a:endParaRPr lang="en-US"/>
          </a:p>
        </p:txBody>
      </p:sp>
    </p:spTree>
    <p:extLst>
      <p:ext uri="{BB962C8B-B14F-4D97-AF65-F5344CB8AC3E}">
        <p14:creationId xmlns:p14="http://schemas.microsoft.com/office/powerpoint/2010/main" val="837102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05537-CA51-4D5A-9E01-8782249569E3}" type="slidenum">
              <a:rPr lang="en-US" smtClean="0"/>
              <a:t>31</a:t>
            </a:fld>
            <a:endParaRPr lang="en-US"/>
          </a:p>
        </p:txBody>
      </p:sp>
    </p:spTree>
    <p:extLst>
      <p:ext uri="{BB962C8B-B14F-4D97-AF65-F5344CB8AC3E}">
        <p14:creationId xmlns:p14="http://schemas.microsoft.com/office/powerpoint/2010/main" val="2443354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05537-CA51-4D5A-9E01-8782249569E3}" type="slidenum">
              <a:rPr lang="en-US" smtClean="0"/>
              <a:t>32</a:t>
            </a:fld>
            <a:endParaRPr lang="en-US"/>
          </a:p>
        </p:txBody>
      </p:sp>
    </p:spTree>
    <p:extLst>
      <p:ext uri="{BB962C8B-B14F-4D97-AF65-F5344CB8AC3E}">
        <p14:creationId xmlns:p14="http://schemas.microsoft.com/office/powerpoint/2010/main" val="4025257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05537-CA51-4D5A-9E01-8782249569E3}" type="slidenum">
              <a:rPr lang="en-US" smtClean="0"/>
              <a:t>37</a:t>
            </a:fld>
            <a:endParaRPr lang="en-US"/>
          </a:p>
        </p:txBody>
      </p:sp>
    </p:spTree>
    <p:extLst>
      <p:ext uri="{BB962C8B-B14F-4D97-AF65-F5344CB8AC3E}">
        <p14:creationId xmlns:p14="http://schemas.microsoft.com/office/powerpoint/2010/main" val="3365353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05537-CA51-4D5A-9E01-8782249569E3}" type="slidenum">
              <a:rPr lang="en-US" smtClean="0"/>
              <a:t>45</a:t>
            </a:fld>
            <a:endParaRPr lang="en-US"/>
          </a:p>
        </p:txBody>
      </p:sp>
    </p:spTree>
    <p:extLst>
      <p:ext uri="{BB962C8B-B14F-4D97-AF65-F5344CB8AC3E}">
        <p14:creationId xmlns:p14="http://schemas.microsoft.com/office/powerpoint/2010/main" val="2952074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EA38F4-BB1D-4A8E-B2B8-3DF145A25CB2}" type="datetimeFigureOut">
              <a:rPr lang="en-US" smtClean="0"/>
              <a:t>6/15/2016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F7548-2AF2-491A-ABC1-EB9A4F7DA0B2}" type="slidenum">
              <a:rPr lang="en-US" smtClean="0"/>
              <a:t>‹#›</a:t>
            </a:fld>
            <a:endParaRPr lang="en-US"/>
          </a:p>
        </p:txBody>
      </p:sp>
    </p:spTree>
    <p:extLst>
      <p:ext uri="{BB962C8B-B14F-4D97-AF65-F5344CB8AC3E}">
        <p14:creationId xmlns:p14="http://schemas.microsoft.com/office/powerpoint/2010/main" val="1417472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EA38F4-BB1D-4A8E-B2B8-3DF145A25CB2}" type="datetimeFigureOut">
              <a:rPr lang="en-US" smtClean="0"/>
              <a:t>6/15/2016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F7548-2AF2-491A-ABC1-EB9A4F7DA0B2}" type="slidenum">
              <a:rPr lang="en-US" smtClean="0"/>
              <a:t>‹#›</a:t>
            </a:fld>
            <a:endParaRPr lang="en-US"/>
          </a:p>
        </p:txBody>
      </p:sp>
    </p:spTree>
    <p:extLst>
      <p:ext uri="{BB962C8B-B14F-4D97-AF65-F5344CB8AC3E}">
        <p14:creationId xmlns:p14="http://schemas.microsoft.com/office/powerpoint/2010/main" val="1598156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EA38F4-BB1D-4A8E-B2B8-3DF145A25CB2}" type="datetimeFigureOut">
              <a:rPr lang="en-US" smtClean="0"/>
              <a:t>6/15/2016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F7548-2AF2-491A-ABC1-EB9A4F7DA0B2}" type="slidenum">
              <a:rPr lang="en-US" smtClean="0"/>
              <a:t>‹#›</a:t>
            </a:fld>
            <a:endParaRPr lang="en-US"/>
          </a:p>
        </p:txBody>
      </p:sp>
    </p:spTree>
    <p:extLst>
      <p:ext uri="{BB962C8B-B14F-4D97-AF65-F5344CB8AC3E}">
        <p14:creationId xmlns:p14="http://schemas.microsoft.com/office/powerpoint/2010/main" val="2274122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EA38F4-BB1D-4A8E-B2B8-3DF145A25CB2}" type="datetimeFigureOut">
              <a:rPr lang="en-US" smtClean="0"/>
              <a:t>6/15/2016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F7548-2AF2-491A-ABC1-EB9A4F7DA0B2}" type="slidenum">
              <a:rPr lang="en-US" smtClean="0"/>
              <a:t>‹#›</a:t>
            </a:fld>
            <a:endParaRPr lang="en-US"/>
          </a:p>
        </p:txBody>
      </p:sp>
    </p:spTree>
    <p:extLst>
      <p:ext uri="{BB962C8B-B14F-4D97-AF65-F5344CB8AC3E}">
        <p14:creationId xmlns:p14="http://schemas.microsoft.com/office/powerpoint/2010/main" val="2993130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EA38F4-BB1D-4A8E-B2B8-3DF145A25CB2}" type="datetimeFigureOut">
              <a:rPr lang="en-US" smtClean="0"/>
              <a:t>6/15/2016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F7548-2AF2-491A-ABC1-EB9A4F7DA0B2}" type="slidenum">
              <a:rPr lang="en-US" smtClean="0"/>
              <a:t>‹#›</a:t>
            </a:fld>
            <a:endParaRPr lang="en-US"/>
          </a:p>
        </p:txBody>
      </p:sp>
    </p:spTree>
    <p:extLst>
      <p:ext uri="{BB962C8B-B14F-4D97-AF65-F5344CB8AC3E}">
        <p14:creationId xmlns:p14="http://schemas.microsoft.com/office/powerpoint/2010/main" val="4055329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EA38F4-BB1D-4A8E-B2B8-3DF145A25CB2}" type="datetimeFigureOut">
              <a:rPr lang="en-US" smtClean="0"/>
              <a:t>6/15/2016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F7548-2AF2-491A-ABC1-EB9A4F7DA0B2}" type="slidenum">
              <a:rPr lang="en-US" smtClean="0"/>
              <a:t>‹#›</a:t>
            </a:fld>
            <a:endParaRPr lang="en-US"/>
          </a:p>
        </p:txBody>
      </p:sp>
    </p:spTree>
    <p:extLst>
      <p:ext uri="{BB962C8B-B14F-4D97-AF65-F5344CB8AC3E}">
        <p14:creationId xmlns:p14="http://schemas.microsoft.com/office/powerpoint/2010/main" val="77382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EA38F4-BB1D-4A8E-B2B8-3DF145A25CB2}" type="datetimeFigureOut">
              <a:rPr lang="en-US" smtClean="0"/>
              <a:t>6/15/2016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1F7548-2AF2-491A-ABC1-EB9A4F7DA0B2}" type="slidenum">
              <a:rPr lang="en-US" smtClean="0"/>
              <a:t>‹#›</a:t>
            </a:fld>
            <a:endParaRPr lang="en-US"/>
          </a:p>
        </p:txBody>
      </p:sp>
    </p:spTree>
    <p:extLst>
      <p:ext uri="{BB962C8B-B14F-4D97-AF65-F5344CB8AC3E}">
        <p14:creationId xmlns:p14="http://schemas.microsoft.com/office/powerpoint/2010/main" val="2817785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EA38F4-BB1D-4A8E-B2B8-3DF145A25CB2}" type="datetimeFigureOut">
              <a:rPr lang="en-US" smtClean="0"/>
              <a:t>6/15/2016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1F7548-2AF2-491A-ABC1-EB9A4F7DA0B2}" type="slidenum">
              <a:rPr lang="en-US" smtClean="0"/>
              <a:t>‹#›</a:t>
            </a:fld>
            <a:endParaRPr lang="en-US"/>
          </a:p>
        </p:txBody>
      </p:sp>
    </p:spTree>
    <p:extLst>
      <p:ext uri="{BB962C8B-B14F-4D97-AF65-F5344CB8AC3E}">
        <p14:creationId xmlns:p14="http://schemas.microsoft.com/office/powerpoint/2010/main" val="603191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EA38F4-BB1D-4A8E-B2B8-3DF145A25CB2}" type="datetimeFigureOut">
              <a:rPr lang="en-US" smtClean="0"/>
              <a:t>6/15/2016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1F7548-2AF2-491A-ABC1-EB9A4F7DA0B2}" type="slidenum">
              <a:rPr lang="en-US" smtClean="0"/>
              <a:t>‹#›</a:t>
            </a:fld>
            <a:endParaRPr lang="en-US"/>
          </a:p>
        </p:txBody>
      </p:sp>
    </p:spTree>
    <p:extLst>
      <p:ext uri="{BB962C8B-B14F-4D97-AF65-F5344CB8AC3E}">
        <p14:creationId xmlns:p14="http://schemas.microsoft.com/office/powerpoint/2010/main" val="3156424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EA38F4-BB1D-4A8E-B2B8-3DF145A25CB2}" type="datetimeFigureOut">
              <a:rPr lang="en-US" smtClean="0"/>
              <a:t>6/15/2016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F7548-2AF2-491A-ABC1-EB9A4F7DA0B2}" type="slidenum">
              <a:rPr lang="en-US" smtClean="0"/>
              <a:t>‹#›</a:t>
            </a:fld>
            <a:endParaRPr lang="en-US"/>
          </a:p>
        </p:txBody>
      </p:sp>
    </p:spTree>
    <p:extLst>
      <p:ext uri="{BB962C8B-B14F-4D97-AF65-F5344CB8AC3E}">
        <p14:creationId xmlns:p14="http://schemas.microsoft.com/office/powerpoint/2010/main" val="363145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EA38F4-BB1D-4A8E-B2B8-3DF145A25CB2}" type="datetimeFigureOut">
              <a:rPr lang="en-US" smtClean="0"/>
              <a:t>6/15/2016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F7548-2AF2-491A-ABC1-EB9A4F7DA0B2}" type="slidenum">
              <a:rPr lang="en-US" smtClean="0"/>
              <a:t>‹#›</a:t>
            </a:fld>
            <a:endParaRPr lang="en-US"/>
          </a:p>
        </p:txBody>
      </p:sp>
    </p:spTree>
    <p:extLst>
      <p:ext uri="{BB962C8B-B14F-4D97-AF65-F5344CB8AC3E}">
        <p14:creationId xmlns:p14="http://schemas.microsoft.com/office/powerpoint/2010/main" val="2463251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EA38F4-BB1D-4A8E-B2B8-3DF145A25CB2}" type="datetimeFigureOut">
              <a:rPr lang="en-US" smtClean="0"/>
              <a:t>6/15/2016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1F7548-2AF2-491A-ABC1-EB9A4F7DA0B2}" type="slidenum">
              <a:rPr lang="en-US" smtClean="0"/>
              <a:t>‹#›</a:t>
            </a:fld>
            <a:endParaRPr lang="en-US"/>
          </a:p>
        </p:txBody>
      </p:sp>
    </p:spTree>
    <p:extLst>
      <p:ext uri="{BB962C8B-B14F-4D97-AF65-F5344CB8AC3E}">
        <p14:creationId xmlns:p14="http://schemas.microsoft.com/office/powerpoint/2010/main" val="1844842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neurord/spspine/blob/master/params_chan.py"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neurord/spspine/blob/master/chan_proto.p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anc.ed.ac.uk/school/neuron/tutorial/tutD.html" TargetMode="External"/><Relationship Id="rId2" Type="http://schemas.openxmlformats.org/officeDocument/2006/relationships/hyperlink" Target="http://www.anc.ed.ac.uk/school/neuron/tutorial/tutB.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0.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hyperlink" Target="https://moose.ncbs.res.in/builtins_classes/moose_classes.html#alphabetical-listing-of-moose-classe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1.wmf"/><Relationship Id="rId4" Type="http://schemas.openxmlformats.org/officeDocument/2006/relationships/oleObject" Target="../embeddings/oleObject2.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3.emf"/><Relationship Id="rId5" Type="http://schemas.openxmlformats.org/officeDocument/2006/relationships/image" Target="../media/image12.wmf"/><Relationship Id="rId4" Type="http://schemas.openxmlformats.org/officeDocument/2006/relationships/oleObject" Target="../embeddings/oleObject3.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notesSlide" Target="../notesSlides/notesSlide16.xml"/><Relationship Id="rId7" Type="http://schemas.openxmlformats.org/officeDocument/2006/relationships/image" Target="../media/image15.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14.wmf"/><Relationship Id="rId4" Type="http://schemas.openxmlformats.org/officeDocument/2006/relationships/oleObject" Target="../embeddings/oleObject4.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7.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93371"/>
            <a:ext cx="9144000" cy="1975077"/>
          </a:xfrm>
        </p:spPr>
        <p:txBody>
          <a:bodyPr/>
          <a:lstStyle/>
          <a:p>
            <a:r>
              <a:rPr lang="en-US" b="0" i="0" u="none" strike="noStrike" baseline="0" dirty="0" smtClean="0"/>
              <a:t>Voltage dependent ion channels</a:t>
            </a:r>
            <a:endParaRPr lang="en-US" dirty="0"/>
          </a:p>
        </p:txBody>
      </p:sp>
      <p:sp>
        <p:nvSpPr>
          <p:cNvPr id="3" name="Subtitle 2"/>
          <p:cNvSpPr>
            <a:spLocks noGrp="1"/>
          </p:cNvSpPr>
          <p:nvPr>
            <p:ph type="subTitle" idx="1"/>
          </p:nvPr>
        </p:nvSpPr>
        <p:spPr>
          <a:xfrm>
            <a:off x="1524000" y="3863295"/>
            <a:ext cx="8860972" cy="937305"/>
          </a:xfrm>
        </p:spPr>
        <p:txBody>
          <a:bodyPr/>
          <a:lstStyle/>
          <a:p>
            <a:r>
              <a:rPr lang="en-US" b="0" i="0" u="none" strike="noStrike" baseline="0" dirty="0" smtClean="0"/>
              <a:t>http://moose.sourceforge.net/pymoose/_modules/ionchannel.html#create_1comp_neuron)</a:t>
            </a:r>
            <a:endParaRPr lang="en-US" dirty="0"/>
          </a:p>
        </p:txBody>
      </p:sp>
    </p:spTree>
    <p:extLst>
      <p:ext uri="{BB962C8B-B14F-4D97-AF65-F5344CB8AC3E}">
        <p14:creationId xmlns:p14="http://schemas.microsoft.com/office/powerpoint/2010/main" val="2939817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2900"/>
            <a:ext cx="10515600" cy="1135026"/>
          </a:xfrm>
        </p:spPr>
        <p:txBody>
          <a:bodyPr>
            <a:normAutofit fontScale="90000"/>
          </a:bodyPr>
          <a:lstStyle/>
          <a:p>
            <a:r>
              <a:rPr lang="en-US" b="0" i="0" u="none" strike="noStrike" baseline="0" dirty="0" smtClean="0"/>
              <a:t>DIGRESSION: Declarative model specification &amp; functions</a:t>
            </a:r>
            <a:endParaRPr lang="en-US" dirty="0"/>
          </a:p>
        </p:txBody>
      </p:sp>
      <p:sp>
        <p:nvSpPr>
          <p:cNvPr id="3" name="Content Placeholder 2"/>
          <p:cNvSpPr>
            <a:spLocks noGrp="1"/>
          </p:cNvSpPr>
          <p:nvPr>
            <p:ph idx="1"/>
          </p:nvPr>
        </p:nvSpPr>
        <p:spPr>
          <a:xfrm>
            <a:off x="838200" y="1714500"/>
            <a:ext cx="10515600" cy="4686300"/>
          </a:xfrm>
        </p:spPr>
        <p:txBody>
          <a:bodyPr>
            <a:normAutofit/>
          </a:bodyPr>
          <a:lstStyle/>
          <a:p>
            <a:r>
              <a:rPr lang="en-US" b="0" i="0" u="none" strike="noStrike" baseline="0" dirty="0" smtClean="0"/>
              <a:t>Don’t repeat code.  Any code that will be invoked repeatedly, put in function</a:t>
            </a:r>
          </a:p>
          <a:p>
            <a:pPr lvl="1"/>
            <a:r>
              <a:rPr lang="en-US" b="0" i="0" u="none" strike="noStrike" baseline="0" dirty="0" smtClean="0"/>
              <a:t>Example: creating 3 different </a:t>
            </a:r>
            <a:r>
              <a:rPr lang="en-US" b="0" i="1" u="none" strike="noStrike" baseline="0" dirty="0" smtClean="0"/>
              <a:t>types</a:t>
            </a:r>
            <a:r>
              <a:rPr lang="en-US" b="0" i="0" u="none" strike="noStrike" baseline="0" dirty="0" smtClean="0"/>
              <a:t> of calcium channels</a:t>
            </a:r>
          </a:p>
          <a:p>
            <a:pPr lvl="1"/>
            <a:r>
              <a:rPr lang="en-US" b="0" i="0" u="none" strike="noStrike" baseline="0" dirty="0" smtClean="0"/>
              <a:t>Creation of the channel is the procedural part of code, unique to simulator</a:t>
            </a:r>
          </a:p>
          <a:p>
            <a:r>
              <a:rPr lang="en-US" b="0" i="0" u="none" strike="noStrike" baseline="0" dirty="0" smtClean="0"/>
              <a:t>Don’t put the parameters into the function, or even body of the code.  Ideally should place them in separate file, all together, to make it easier to modify.  </a:t>
            </a:r>
          </a:p>
          <a:p>
            <a:pPr lvl="1"/>
            <a:r>
              <a:rPr lang="en-US" b="0" i="0" u="none" strike="noStrike" baseline="0" dirty="0" smtClean="0"/>
              <a:t>E.g. all of our parameters,  such as </a:t>
            </a:r>
            <a:r>
              <a:rPr lang="en-US" b="0" i="0" u="none" strike="noStrike" baseline="0" dirty="0" err="1" smtClean="0"/>
              <a:t>Vhalf</a:t>
            </a:r>
            <a:r>
              <a:rPr lang="en-US" b="0" i="0" u="none" strike="noStrike" baseline="0" dirty="0" smtClean="0"/>
              <a:t> &amp; slope, for calculating rate constants</a:t>
            </a:r>
            <a:r>
              <a:rPr lang="en-US" b="0" i="0" u="none" strike="noStrike" dirty="0" smtClean="0"/>
              <a:t> </a:t>
            </a:r>
            <a:r>
              <a:rPr lang="en-US" b="0" i="0" u="none" strike="noStrike" baseline="0" dirty="0" smtClean="0"/>
              <a:t>facilitates transforming parameters into different cell type</a:t>
            </a:r>
          </a:p>
          <a:p>
            <a:pPr lvl="1"/>
            <a:r>
              <a:rPr lang="en-US" b="0" i="0" u="none" strike="noStrike" baseline="0" dirty="0" smtClean="0"/>
              <a:t>Parameters are declarative part of code, should not be unique to simulator</a:t>
            </a:r>
          </a:p>
          <a:p>
            <a:pPr lvl="1"/>
            <a:r>
              <a:rPr lang="en-US" b="0" i="0" u="none" strike="noStrike" baseline="0" dirty="0" err="1" smtClean="0"/>
              <a:t>NeuroML</a:t>
            </a:r>
            <a:r>
              <a:rPr lang="en-US" b="0" i="0" u="none" strike="noStrike" baseline="0" dirty="0" smtClean="0"/>
              <a:t> is declarative language used by several simulators</a:t>
            </a:r>
          </a:p>
          <a:p>
            <a:endParaRPr lang="en-US" dirty="0"/>
          </a:p>
        </p:txBody>
      </p:sp>
    </p:spTree>
    <p:extLst>
      <p:ext uri="{BB962C8B-B14F-4D97-AF65-F5344CB8AC3E}">
        <p14:creationId xmlns:p14="http://schemas.microsoft.com/office/powerpoint/2010/main" val="2108050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2175"/>
          </a:xfrm>
        </p:spPr>
        <p:txBody>
          <a:bodyPr/>
          <a:lstStyle/>
          <a:p>
            <a:r>
              <a:rPr lang="en-US" dirty="0" smtClean="0"/>
              <a:t>Na channel parameters</a:t>
            </a:r>
            <a:endParaRPr lang="en-US" dirty="0"/>
          </a:p>
        </p:txBody>
      </p:sp>
      <p:sp>
        <p:nvSpPr>
          <p:cNvPr id="3" name="Content Placeholder 2"/>
          <p:cNvSpPr>
            <a:spLocks noGrp="1"/>
          </p:cNvSpPr>
          <p:nvPr>
            <p:ph idx="1"/>
          </p:nvPr>
        </p:nvSpPr>
        <p:spPr>
          <a:xfrm>
            <a:off x="838200" y="1420587"/>
            <a:ext cx="10515600" cy="4980214"/>
          </a:xfrm>
        </p:spPr>
        <p:txBody>
          <a:bodyPr>
            <a:normAutofit fontScale="77500" lnSpcReduction="20000"/>
          </a:bodyPr>
          <a:lstStyle/>
          <a:p>
            <a:r>
              <a:rPr lang="en-US" b="0" i="0" u="none" strike="noStrike" baseline="0" dirty="0" smtClean="0"/>
              <a:t>The set of parameters is stored in an array, and comments label the identity of the values.</a:t>
            </a:r>
          </a:p>
          <a:p>
            <a:pPr lvl="1"/>
            <a:r>
              <a:rPr lang="en-US" b="0" i="0" u="none" strike="noStrike" baseline="0" dirty="0" smtClean="0"/>
              <a:t>the first five are used for alpha, the second five for beta.</a:t>
            </a:r>
          </a:p>
          <a:p>
            <a:pPr marL="0" indent="0">
              <a:buNone/>
            </a:pPr>
            <a:r>
              <a:rPr lang="pt-BR" b="0" i="0" u="none" strike="noStrike" baseline="0" dirty="0" smtClean="0"/>
              <a:t>Na_m_params = [1e5 * (25e-3 + EREST_ACT),   # 'A_A':</a:t>
            </a:r>
          </a:p>
          <a:p>
            <a:pPr marL="0" indent="0">
              <a:buNone/>
            </a:pPr>
            <a:r>
              <a:rPr lang="en-US" b="0" i="0" u="none" strike="noStrike" baseline="0" dirty="0" smtClean="0"/>
              <a:t>                -1e5,                       # 'A_B':</a:t>
            </a:r>
          </a:p>
          <a:p>
            <a:pPr marL="0" indent="0">
              <a:buNone/>
            </a:pPr>
            <a:r>
              <a:rPr lang="en-US" b="0" i="0" u="none" strike="noStrike" baseline="0" dirty="0" smtClean="0"/>
              <a:t>                -1.0,                       # 'A_C':</a:t>
            </a:r>
          </a:p>
          <a:p>
            <a:pPr marL="0" indent="0">
              <a:buNone/>
            </a:pPr>
            <a:r>
              <a:rPr lang="en-US" b="0" i="0" u="none" strike="noStrike" baseline="0" dirty="0" smtClean="0"/>
              <a:t>                -25e-3 - EREST_ACT,         # '</a:t>
            </a:r>
            <a:r>
              <a:rPr lang="en-US" b="0" i="0" u="none" strike="noStrike" baseline="0" dirty="0" err="1" smtClean="0"/>
              <a:t>A_vhalf</a:t>
            </a:r>
            <a:r>
              <a:rPr lang="en-US" b="0" i="0" u="none" strike="noStrike" baseline="0" dirty="0" smtClean="0"/>
              <a:t>':</a:t>
            </a:r>
          </a:p>
          <a:p>
            <a:pPr marL="0" indent="0">
              <a:buNone/>
            </a:pPr>
            <a:r>
              <a:rPr lang="en-US" b="0" i="0" u="none" strike="noStrike" baseline="0" dirty="0" smtClean="0"/>
              <a:t>               -10e-3,                      # '</a:t>
            </a:r>
            <a:r>
              <a:rPr lang="en-US" b="0" i="0" u="none" strike="noStrike" baseline="0" dirty="0" err="1" smtClean="0"/>
              <a:t>A_slope</a:t>
            </a:r>
            <a:r>
              <a:rPr lang="en-US" b="0" i="0" u="none" strike="noStrike" baseline="0" dirty="0" smtClean="0"/>
              <a:t>':</a:t>
            </a:r>
          </a:p>
          <a:p>
            <a:pPr marL="0" indent="0">
              <a:buNone/>
            </a:pPr>
            <a:r>
              <a:rPr lang="en-US" b="0" i="0" u="none" strike="noStrike" baseline="0" dirty="0" smtClean="0"/>
              <a:t>               4e3,                     # 'B_A':</a:t>
            </a:r>
          </a:p>
          <a:p>
            <a:pPr marL="0" indent="0">
              <a:buNone/>
            </a:pPr>
            <a:r>
              <a:rPr lang="en-US" b="0" i="0" u="none" strike="noStrike" baseline="0" dirty="0" smtClean="0"/>
              <a:t>                0.0,                        # 'B_B':</a:t>
            </a:r>
          </a:p>
          <a:p>
            <a:pPr marL="0" indent="0">
              <a:buNone/>
            </a:pPr>
            <a:r>
              <a:rPr lang="en-US" b="0" i="0" u="none" strike="noStrike" baseline="0" dirty="0" smtClean="0"/>
              <a:t>                0.0,                        # 'B_C':</a:t>
            </a:r>
          </a:p>
          <a:p>
            <a:pPr marL="0" indent="0">
              <a:buNone/>
            </a:pPr>
            <a:r>
              <a:rPr lang="en-US" b="0" i="0" u="none" strike="noStrike" baseline="0" dirty="0" smtClean="0"/>
              <a:t>                0.0 - EREST_ACT,            # '</a:t>
            </a:r>
            <a:r>
              <a:rPr lang="en-US" b="0" i="0" u="none" strike="noStrike" baseline="0" dirty="0" err="1" smtClean="0"/>
              <a:t>B_vhalf</a:t>
            </a:r>
            <a:r>
              <a:rPr lang="en-US" b="0" i="0" u="none" strike="noStrike" baseline="0" dirty="0" smtClean="0"/>
              <a:t>':</a:t>
            </a:r>
          </a:p>
          <a:p>
            <a:pPr marL="0" indent="0">
              <a:buNone/>
            </a:pPr>
            <a:r>
              <a:rPr lang="en-US" b="0" i="0" u="none" strike="noStrike" baseline="0" dirty="0" smtClean="0"/>
              <a:t>                18e-3                       # '</a:t>
            </a:r>
            <a:r>
              <a:rPr lang="en-US" b="0" i="0" u="none" strike="noStrike" baseline="0" dirty="0" err="1" smtClean="0"/>
              <a:t>B_slope</a:t>
            </a:r>
            <a:r>
              <a:rPr lang="en-US" b="0" i="0" u="none" strike="noStrike" baseline="0" dirty="0" smtClean="0"/>
              <a:t>':    </a:t>
            </a:r>
          </a:p>
          <a:p>
            <a:pPr marL="0" indent="0">
              <a:buNone/>
            </a:pPr>
            <a:r>
              <a:rPr lang="en-US" b="0" i="0" u="none" strike="noStrike" baseline="0" dirty="0" smtClean="0"/>
              <a:t>               ]</a:t>
            </a:r>
          </a:p>
          <a:p>
            <a:endParaRPr lang="en-US" dirty="0"/>
          </a:p>
        </p:txBody>
      </p:sp>
    </p:spTree>
    <p:extLst>
      <p:ext uri="{BB962C8B-B14F-4D97-AF65-F5344CB8AC3E}">
        <p14:creationId xmlns:p14="http://schemas.microsoft.com/office/powerpoint/2010/main" val="798402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comment on the </a:t>
            </a:r>
            <a:r>
              <a:rPr lang="en-US" dirty="0" smtClean="0"/>
              <a:t>EREST_ACT</a:t>
            </a:r>
            <a:endParaRPr lang="en-US" dirty="0"/>
          </a:p>
        </p:txBody>
      </p:sp>
      <p:sp>
        <p:nvSpPr>
          <p:cNvPr id="3" name="Content Placeholder 2"/>
          <p:cNvSpPr>
            <a:spLocks noGrp="1"/>
          </p:cNvSpPr>
          <p:nvPr>
            <p:ph idx="1"/>
          </p:nvPr>
        </p:nvSpPr>
        <p:spPr/>
        <p:txBody>
          <a:bodyPr>
            <a:normAutofit/>
          </a:bodyPr>
          <a:lstStyle/>
          <a:p>
            <a:r>
              <a:rPr lang="en-US" b="0" i="0" u="none" strike="noStrike" baseline="0" dirty="0" smtClean="0"/>
              <a:t>In genesis, this was used for two purposes</a:t>
            </a:r>
          </a:p>
          <a:p>
            <a:pPr marL="914400" lvl="1" indent="-457200">
              <a:buFont typeface="+mj-lt"/>
              <a:buAutoNum type="arabicPeriod"/>
            </a:pPr>
            <a:r>
              <a:rPr lang="en-US" b="0" i="0" u="none" strike="noStrike" baseline="0" dirty="0" smtClean="0"/>
              <a:t>This is the value of resting potential, so initialize your </a:t>
            </a:r>
            <a:r>
              <a:rPr lang="en-US" b="0" i="0" u="none" strike="noStrike" baseline="0" dirty="0" err="1" smtClean="0"/>
              <a:t>Vm</a:t>
            </a:r>
            <a:r>
              <a:rPr lang="en-US" b="0" i="0" u="none" strike="noStrike" baseline="0" dirty="0" smtClean="0"/>
              <a:t> to this (</a:t>
            </a:r>
            <a:r>
              <a:rPr lang="en-US" b="0" i="0" u="none" strike="noStrike" baseline="0" dirty="0" err="1" smtClean="0"/>
              <a:t>initVm</a:t>
            </a:r>
            <a:r>
              <a:rPr lang="en-US" b="0" i="0" u="none" strike="noStrike" baseline="0" dirty="0" smtClean="0"/>
              <a:t>)</a:t>
            </a:r>
          </a:p>
          <a:p>
            <a:pPr marL="914400" lvl="1" indent="-457200">
              <a:buFont typeface="+mj-lt"/>
              <a:buAutoNum type="arabicPeriod"/>
            </a:pPr>
            <a:r>
              <a:rPr lang="en-US" b="0" i="0" u="none" strike="noStrike" baseline="0" dirty="0" smtClean="0"/>
              <a:t>You could choose to make EREST_ACT = 0, i.e., you only report membrane potential deviations from rest.  That means that you need to shift the voltage dependence of all your channels, else it won’t work.  I find this very confusing, and do not use it.</a:t>
            </a:r>
          </a:p>
          <a:p>
            <a:r>
              <a:rPr lang="en-US" b="0" i="0" u="none" strike="noStrike" baseline="0" dirty="0" smtClean="0"/>
              <a:t>Using functions, we will create a prototype channel in a library, and then we will copy these channels from the library into the compartments.  The channels in the library are not actually simulated, so the extra copy has no computational cost</a:t>
            </a:r>
          </a:p>
          <a:p>
            <a:endParaRPr lang="en-US" b="0" i="0" u="none" strike="noStrike" baseline="0" dirty="0" smtClean="0"/>
          </a:p>
          <a:p>
            <a:endParaRPr lang="en-US" dirty="0"/>
          </a:p>
        </p:txBody>
      </p:sp>
    </p:spTree>
    <p:extLst>
      <p:ext uri="{BB962C8B-B14F-4D97-AF65-F5344CB8AC3E}">
        <p14:creationId xmlns:p14="http://schemas.microsoft.com/office/powerpoint/2010/main" val="491469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 for defining h gate of Na+ channel </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Na_h_params</a:t>
            </a:r>
            <a:r>
              <a:rPr lang="en-US" dirty="0" smtClean="0"/>
              <a:t> = [ 70.0, 		# 'A_A': </a:t>
            </a:r>
          </a:p>
          <a:p>
            <a:pPr marL="0" indent="0">
              <a:buNone/>
            </a:pPr>
            <a:r>
              <a:rPr lang="en-US" dirty="0" smtClean="0"/>
              <a:t>		0.0, 			# 'A_B': </a:t>
            </a:r>
          </a:p>
          <a:p>
            <a:pPr marL="0" indent="0">
              <a:buNone/>
            </a:pPr>
            <a:r>
              <a:rPr lang="en-US" dirty="0" smtClean="0"/>
              <a:t>		0.0, 			# 'A_C': </a:t>
            </a:r>
          </a:p>
          <a:p>
            <a:pPr marL="0" indent="0">
              <a:buNone/>
            </a:pPr>
            <a:r>
              <a:rPr lang="en-US" dirty="0" smtClean="0"/>
              <a:t>		0.0 - EREST_ACT, 	# 'A_D': </a:t>
            </a:r>
          </a:p>
          <a:p>
            <a:pPr marL="0" indent="0">
              <a:buNone/>
            </a:pPr>
            <a:r>
              <a:rPr lang="en-US" dirty="0" smtClean="0"/>
              <a:t>		0.02, 			# 'A_F': </a:t>
            </a:r>
          </a:p>
          <a:p>
            <a:pPr marL="0" indent="0">
              <a:buNone/>
            </a:pPr>
            <a:r>
              <a:rPr lang="en-US" dirty="0" smtClean="0"/>
              <a:t>		1000.0, 		# 'B_A': </a:t>
            </a:r>
          </a:p>
          <a:p>
            <a:pPr marL="0" indent="0">
              <a:buNone/>
            </a:pPr>
            <a:r>
              <a:rPr lang="en-US" dirty="0" smtClean="0"/>
              <a:t>		0.0, 			# 'B_B': </a:t>
            </a:r>
          </a:p>
          <a:p>
            <a:pPr marL="0" indent="0">
              <a:buNone/>
            </a:pPr>
            <a:r>
              <a:rPr lang="en-US" dirty="0" smtClean="0"/>
              <a:t>		1.0, 			# 'B_C': </a:t>
            </a:r>
          </a:p>
          <a:p>
            <a:pPr marL="0" indent="0">
              <a:buNone/>
            </a:pPr>
            <a:r>
              <a:rPr lang="en-US" dirty="0" smtClean="0"/>
              <a:t>		-30e-3 - EREST_ACT, 	# 'B_D':</a:t>
            </a:r>
          </a:p>
          <a:p>
            <a:pPr marL="0" indent="0">
              <a:buNone/>
            </a:pPr>
            <a:r>
              <a:rPr lang="en-US" dirty="0" smtClean="0"/>
              <a:t>		-0.01 			# 'B_F</a:t>
            </a:r>
            <a:endParaRPr lang="en-US" dirty="0"/>
          </a:p>
        </p:txBody>
      </p:sp>
    </p:spTree>
    <p:extLst>
      <p:ext uri="{BB962C8B-B14F-4D97-AF65-F5344CB8AC3E}">
        <p14:creationId xmlns:p14="http://schemas.microsoft.com/office/powerpoint/2010/main" val="2696575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parameters/functions to create channel</a:t>
            </a:r>
            <a:endParaRPr lang="en-US" dirty="0"/>
          </a:p>
        </p:txBody>
      </p:sp>
      <p:sp>
        <p:nvSpPr>
          <p:cNvPr id="3" name="Content Placeholder 2"/>
          <p:cNvSpPr>
            <a:spLocks noGrp="1"/>
          </p:cNvSpPr>
          <p:nvPr>
            <p:ph idx="1"/>
          </p:nvPr>
        </p:nvSpPr>
        <p:spPr/>
        <p:txBody>
          <a:bodyPr/>
          <a:lstStyle/>
          <a:p>
            <a:r>
              <a:rPr lang="en-US" b="0" i="0" u="none" strike="noStrike" baseline="0" dirty="0" smtClean="0"/>
              <a:t>VMIN=-120e-3</a:t>
            </a:r>
          </a:p>
          <a:p>
            <a:r>
              <a:rPr lang="en-US" b="0" i="0" u="none" strike="noStrike" baseline="0" dirty="0" smtClean="0"/>
              <a:t>VMAX=+50e-3</a:t>
            </a:r>
          </a:p>
          <a:p>
            <a:r>
              <a:rPr lang="en-US" b="0" i="0" u="none" strike="noStrike" baseline="0" dirty="0" smtClean="0"/>
              <a:t>DELTAV=0.05e-3</a:t>
            </a:r>
          </a:p>
          <a:p>
            <a:r>
              <a:rPr lang="en-US" b="0" i="0" u="none" strike="noStrike" baseline="0" dirty="0" smtClean="0"/>
              <a:t>VDIVS=(VMIN-VMAX)/DELTAV </a:t>
            </a:r>
            <a:endParaRPr lang="en-US" dirty="0" smtClean="0"/>
          </a:p>
          <a:p>
            <a:r>
              <a:rPr lang="en-US" b="0" i="1" u="none" strike="noStrike" baseline="0" dirty="0" err="1" smtClean="0"/>
              <a:t>setupAlpha</a:t>
            </a:r>
            <a:r>
              <a:rPr lang="en-US" b="0" i="0" u="none" strike="noStrike" baseline="0" dirty="0" smtClean="0"/>
              <a:t> uses the equation (A+B*V)/(</a:t>
            </a:r>
            <a:r>
              <a:rPr lang="en-US" b="0" i="0" u="none" strike="noStrike" baseline="0" dirty="0" err="1" smtClean="0"/>
              <a:t>C+exp</a:t>
            </a:r>
            <a:r>
              <a:rPr lang="en-US" b="0" i="0" u="none" strike="noStrike" baseline="0" dirty="0" smtClean="0"/>
              <a:t>((V+D)/F)) to calculate alpha(v) (and beta(v)) for the entire set of voltages and store them in a table</a:t>
            </a:r>
          </a:p>
          <a:p>
            <a:r>
              <a:rPr lang="en-US" dirty="0"/>
              <a:t>http://moose.sourceforge.net/pymoose/_</a:t>
            </a:r>
            <a:r>
              <a:rPr lang="en-US" dirty="0" smtClean="0"/>
              <a:t>modules/ionchannel.html#create_1comp_neuron</a:t>
            </a:r>
            <a:endParaRPr lang="en-US" dirty="0"/>
          </a:p>
        </p:txBody>
      </p:sp>
    </p:spTree>
    <p:extLst>
      <p:ext uri="{BB962C8B-B14F-4D97-AF65-F5344CB8AC3E}">
        <p14:creationId xmlns:p14="http://schemas.microsoft.com/office/powerpoint/2010/main" val="2443039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 to create Na channel</a:t>
            </a:r>
            <a:endParaRPr lang="en-US" dirty="0"/>
          </a:p>
        </p:txBody>
      </p:sp>
      <p:sp>
        <p:nvSpPr>
          <p:cNvPr id="3" name="Content Placeholder 2"/>
          <p:cNvSpPr>
            <a:spLocks noGrp="1"/>
          </p:cNvSpPr>
          <p:nvPr>
            <p:ph idx="1"/>
          </p:nvPr>
        </p:nvSpPr>
        <p:spPr/>
        <p:txBody>
          <a:bodyPr>
            <a:normAutofit lnSpcReduction="10000"/>
          </a:bodyPr>
          <a:lstStyle/>
          <a:p>
            <a:r>
              <a:rPr lang="en-US" dirty="0" err="1" smtClean="0"/>
              <a:t>def</a:t>
            </a:r>
            <a:r>
              <a:rPr lang="en-US" dirty="0" smtClean="0"/>
              <a:t> </a:t>
            </a:r>
            <a:r>
              <a:rPr lang="en-US" dirty="0" err="1" smtClean="0"/>
              <a:t>create_na_proto</a:t>
            </a:r>
            <a:r>
              <a:rPr lang="en-US" dirty="0" smtClean="0"/>
              <a:t>():</a:t>
            </a:r>
          </a:p>
          <a:p>
            <a:pPr marL="457200" lvl="1" indent="0">
              <a:buNone/>
            </a:pPr>
            <a:r>
              <a:rPr lang="en-US" dirty="0" smtClean="0"/>
              <a:t>lib = </a:t>
            </a:r>
            <a:r>
              <a:rPr lang="en-US" dirty="0" err="1" smtClean="0"/>
              <a:t>moose.Neutral</a:t>
            </a:r>
            <a:r>
              <a:rPr lang="en-US" dirty="0" smtClean="0"/>
              <a:t>('/library') </a:t>
            </a:r>
          </a:p>
          <a:p>
            <a:pPr marL="457200" lvl="1" indent="0">
              <a:buNone/>
            </a:pPr>
            <a:r>
              <a:rPr lang="en-US" dirty="0" err="1" smtClean="0"/>
              <a:t>na</a:t>
            </a:r>
            <a:r>
              <a:rPr lang="en-US" dirty="0" smtClean="0"/>
              <a:t> = </a:t>
            </a:r>
            <a:r>
              <a:rPr lang="en-US" dirty="0" err="1" smtClean="0"/>
              <a:t>moose.HHChannel</a:t>
            </a:r>
            <a:r>
              <a:rPr lang="en-US" dirty="0" smtClean="0"/>
              <a:t>('/library/</a:t>
            </a:r>
            <a:r>
              <a:rPr lang="en-US" dirty="0" err="1" smtClean="0"/>
              <a:t>na</a:t>
            </a:r>
            <a:r>
              <a:rPr lang="en-US" dirty="0" smtClean="0"/>
              <a:t>') </a:t>
            </a:r>
          </a:p>
          <a:p>
            <a:pPr marL="457200" lvl="1" indent="0">
              <a:buNone/>
            </a:pPr>
            <a:r>
              <a:rPr lang="en-US" dirty="0" err="1" smtClean="0"/>
              <a:t>na.tick</a:t>
            </a:r>
            <a:r>
              <a:rPr lang="en-US" dirty="0" smtClean="0"/>
              <a:t> = -1</a:t>
            </a:r>
          </a:p>
          <a:p>
            <a:pPr marL="457200" lvl="1" indent="0">
              <a:buNone/>
            </a:pPr>
            <a:r>
              <a:rPr lang="en-US" dirty="0" err="1" smtClean="0"/>
              <a:t>na.Xpower</a:t>
            </a:r>
            <a:r>
              <a:rPr lang="en-US" dirty="0" smtClean="0"/>
              <a:t> = 3 </a:t>
            </a:r>
          </a:p>
          <a:p>
            <a:pPr marL="914400" lvl="2" indent="0">
              <a:buNone/>
            </a:pPr>
            <a:r>
              <a:rPr lang="en-US" dirty="0" smtClean="0"/>
              <a:t>#: setting </a:t>
            </a:r>
            <a:r>
              <a:rPr lang="en-US" dirty="0" err="1" smtClean="0"/>
              <a:t>Xpower</a:t>
            </a:r>
            <a:r>
              <a:rPr lang="en-US" dirty="0" smtClean="0"/>
              <a:t> to a positive number automatically creates this gate. </a:t>
            </a:r>
          </a:p>
          <a:p>
            <a:pPr marL="457200" lvl="1" indent="0">
              <a:buNone/>
            </a:pPr>
            <a:r>
              <a:rPr lang="en-US" dirty="0" err="1" smtClean="0"/>
              <a:t>xGate</a:t>
            </a:r>
            <a:r>
              <a:rPr lang="en-US" dirty="0" smtClean="0"/>
              <a:t> = </a:t>
            </a:r>
            <a:r>
              <a:rPr lang="en-US" dirty="0" err="1" smtClean="0"/>
              <a:t>moose.element</a:t>
            </a:r>
            <a:r>
              <a:rPr lang="en-US" dirty="0" smtClean="0"/>
              <a:t>(</a:t>
            </a:r>
            <a:r>
              <a:rPr lang="en-US" dirty="0" err="1" smtClean="0"/>
              <a:t>na.path</a:t>
            </a:r>
            <a:r>
              <a:rPr lang="en-US" dirty="0" smtClean="0"/>
              <a:t> + '/</a:t>
            </a:r>
            <a:r>
              <a:rPr lang="en-US" dirty="0" err="1" smtClean="0"/>
              <a:t>gateX</a:t>
            </a:r>
            <a:r>
              <a:rPr lang="en-US" dirty="0" smtClean="0"/>
              <a:t>') </a:t>
            </a:r>
          </a:p>
          <a:p>
            <a:pPr marL="457200" lvl="1" indent="0">
              <a:buNone/>
            </a:pPr>
            <a:r>
              <a:rPr lang="en-US" dirty="0" err="1" smtClean="0"/>
              <a:t>xGate.setupAlpha</a:t>
            </a:r>
            <a:r>
              <a:rPr lang="en-US" dirty="0" smtClean="0"/>
              <a:t>(</a:t>
            </a:r>
            <a:r>
              <a:rPr lang="en-US" dirty="0" err="1" smtClean="0"/>
              <a:t>Na_m_params</a:t>
            </a:r>
            <a:r>
              <a:rPr lang="en-US" dirty="0" smtClean="0"/>
              <a:t> + [VDIVS, VMIN, VMAX]) </a:t>
            </a:r>
          </a:p>
          <a:p>
            <a:pPr marL="457200" lvl="1" indent="0">
              <a:buNone/>
            </a:pPr>
            <a:r>
              <a:rPr lang="en-US" dirty="0" err="1" smtClean="0"/>
              <a:t>na.Ypower</a:t>
            </a:r>
            <a:r>
              <a:rPr lang="en-US" dirty="0" smtClean="0"/>
              <a:t> = 1 </a:t>
            </a:r>
          </a:p>
          <a:p>
            <a:pPr marL="457200" lvl="1" indent="0">
              <a:buNone/>
            </a:pPr>
            <a:r>
              <a:rPr lang="en-US" dirty="0" err="1" smtClean="0"/>
              <a:t>yGate</a:t>
            </a:r>
            <a:r>
              <a:rPr lang="en-US" dirty="0" smtClean="0"/>
              <a:t> = </a:t>
            </a:r>
            <a:r>
              <a:rPr lang="en-US" dirty="0" err="1" smtClean="0"/>
              <a:t>moose.element</a:t>
            </a:r>
            <a:r>
              <a:rPr lang="en-US" dirty="0" smtClean="0"/>
              <a:t>(</a:t>
            </a:r>
            <a:r>
              <a:rPr lang="en-US" dirty="0" err="1" smtClean="0"/>
              <a:t>na.path</a:t>
            </a:r>
            <a:r>
              <a:rPr lang="en-US" dirty="0" smtClean="0"/>
              <a:t> + '/</a:t>
            </a:r>
            <a:r>
              <a:rPr lang="en-US" dirty="0" err="1" smtClean="0"/>
              <a:t>gateY</a:t>
            </a:r>
            <a:r>
              <a:rPr lang="en-US" dirty="0" smtClean="0"/>
              <a:t>') </a:t>
            </a:r>
          </a:p>
          <a:p>
            <a:pPr marL="457200" lvl="1" indent="0">
              <a:buNone/>
            </a:pPr>
            <a:r>
              <a:rPr lang="en-US" dirty="0" err="1" smtClean="0"/>
              <a:t>yGate.setupAlpha</a:t>
            </a:r>
            <a:r>
              <a:rPr lang="en-US" dirty="0" smtClean="0"/>
              <a:t>(</a:t>
            </a:r>
            <a:r>
              <a:rPr lang="en-US" dirty="0" err="1" smtClean="0"/>
              <a:t>Na_h_params</a:t>
            </a:r>
            <a:r>
              <a:rPr lang="en-US" dirty="0" smtClean="0"/>
              <a:t> + [VDIVS, VMIN, VMAX]) </a:t>
            </a:r>
          </a:p>
          <a:p>
            <a:pPr marL="457200" lvl="1" indent="0">
              <a:buNone/>
            </a:pPr>
            <a:r>
              <a:rPr lang="en-US" dirty="0" smtClean="0"/>
              <a:t>return </a:t>
            </a:r>
            <a:r>
              <a:rPr lang="en-US" dirty="0" err="1" smtClean="0"/>
              <a:t>na</a:t>
            </a:r>
            <a:endParaRPr lang="en-US" dirty="0" smtClean="0"/>
          </a:p>
          <a:p>
            <a:endParaRPr lang="en-US" dirty="0"/>
          </a:p>
        </p:txBody>
      </p:sp>
    </p:spTree>
    <p:extLst>
      <p:ext uri="{BB962C8B-B14F-4D97-AF65-F5344CB8AC3E}">
        <p14:creationId xmlns:p14="http://schemas.microsoft.com/office/powerpoint/2010/main" val="2073257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Two problems with this formulation and solutions</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b="0" i="0" u="none" strike="noStrike" baseline="0" dirty="0" smtClean="0"/>
              <a:t>The code </a:t>
            </a:r>
            <a:r>
              <a:rPr lang="en-US" dirty="0" err="1" smtClean="0"/>
              <a:t>create_na_proto</a:t>
            </a:r>
            <a:r>
              <a:rPr lang="en-US" dirty="0" smtClean="0"/>
              <a:t> can only be used for the sodium channel.  We have to create almost exactly the same code for the potassium channel, etc.</a:t>
            </a:r>
          </a:p>
          <a:p>
            <a:r>
              <a:rPr lang="en-US" b="0" i="0" u="none" strike="noStrike" baseline="0" dirty="0" smtClean="0"/>
              <a:t>Using </a:t>
            </a:r>
            <a:r>
              <a:rPr lang="en-US" dirty="0" smtClean="0"/>
              <a:t>lists to hold parameters, it is </a:t>
            </a:r>
            <a:r>
              <a:rPr lang="en-US" b="0" i="0" u="none" strike="noStrike" baseline="0" dirty="0" smtClean="0"/>
              <a:t>easy to </a:t>
            </a:r>
            <a:r>
              <a:rPr lang="en-US" b="0" i="0" u="none" strike="noStrike" baseline="0" dirty="0" err="1" smtClean="0"/>
              <a:t>mis</a:t>
            </a:r>
            <a:r>
              <a:rPr lang="en-US" b="0" i="0" u="none" strike="noStrike" baseline="0" dirty="0" smtClean="0"/>
              <a:t>-order the values</a:t>
            </a:r>
          </a:p>
          <a:p>
            <a:r>
              <a:rPr lang="en-US" b="0" i="0" u="none" strike="noStrike" baseline="0" dirty="0" smtClean="0"/>
              <a:t>An alternative is to use dictionaries or named lists, which are sort of like arrays but with labeled values.</a:t>
            </a:r>
          </a:p>
          <a:p>
            <a:r>
              <a:rPr lang="en-US" b="0" i="0" u="none" strike="noStrike" baseline="0" dirty="0" smtClean="0"/>
              <a:t>General channel prototype function for voltage dependent channels</a:t>
            </a:r>
          </a:p>
          <a:p>
            <a:pPr lvl="1"/>
            <a:r>
              <a:rPr lang="en-US" dirty="0"/>
              <a:t>https://github.com/neurord/spspine/blob/master/chan_proto.py</a:t>
            </a:r>
            <a:endParaRPr lang="en-US" b="0" i="0" u="none" strike="noStrike" baseline="0" dirty="0" smtClean="0"/>
          </a:p>
          <a:p>
            <a:pPr marL="685800" lvl="2">
              <a:spcBef>
                <a:spcPts val="1000"/>
              </a:spcBef>
            </a:pPr>
            <a:r>
              <a:rPr lang="en-US" dirty="0">
                <a:hlinkClick r:id="rId2"/>
              </a:rPr>
              <a:t>https://</a:t>
            </a:r>
            <a:r>
              <a:rPr lang="en-US" dirty="0" smtClean="0">
                <a:hlinkClick r:id="rId2"/>
              </a:rPr>
              <a:t>github.com/neurord/spspine/blob/master/params_chan.py</a:t>
            </a:r>
            <a:endParaRPr lang="en-US" dirty="0" smtClean="0"/>
          </a:p>
          <a:p>
            <a:pPr marL="685800" lvl="2">
              <a:spcBef>
                <a:spcPts val="1000"/>
              </a:spcBef>
            </a:pPr>
            <a:r>
              <a:rPr lang="en-US" dirty="0"/>
              <a:t>https://</a:t>
            </a:r>
            <a:r>
              <a:rPr lang="en-US" dirty="0" smtClean="0"/>
              <a:t>github.com/neurord/spspine/blob/master/params_cond.py</a:t>
            </a:r>
            <a:endParaRPr lang="en-US" dirty="0"/>
          </a:p>
          <a:p>
            <a:pPr marL="685800" lvl="2">
              <a:spcBef>
                <a:spcPts val="1000"/>
              </a:spcBef>
            </a:pPr>
            <a:endParaRPr lang="en-US" dirty="0"/>
          </a:p>
          <a:p>
            <a:endParaRPr lang="en-US" dirty="0"/>
          </a:p>
        </p:txBody>
      </p:sp>
    </p:spTree>
    <p:extLst>
      <p:ext uri="{BB962C8B-B14F-4D97-AF65-F5344CB8AC3E}">
        <p14:creationId xmlns:p14="http://schemas.microsoft.com/office/powerpoint/2010/main" val="230763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Namedlist</a:t>
            </a:r>
            <a:r>
              <a:rPr lang="en-US" dirty="0" smtClean="0"/>
              <a:t> definition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t>f</a:t>
            </a:r>
            <a:r>
              <a:rPr lang="en-US" b="0" i="0" u="none" strike="noStrike" baseline="0" dirty="0" smtClean="0"/>
              <a:t>rom </a:t>
            </a:r>
            <a:r>
              <a:rPr lang="en-US" b="0" i="0" u="none" strike="noStrike" baseline="0" dirty="0" smtClean="0"/>
              <a:t>collections import </a:t>
            </a:r>
            <a:r>
              <a:rPr lang="en-US" b="0" i="0" u="none" strike="noStrike" baseline="0" dirty="0" err="1" smtClean="0"/>
              <a:t>namedtuple</a:t>
            </a:r>
            <a:endParaRPr lang="en-US" b="0" i="0" u="none" strike="noStrike" baseline="0" dirty="0" smtClean="0"/>
          </a:p>
          <a:p>
            <a:r>
              <a:rPr lang="en-US" b="0" i="0" u="none" strike="noStrike" baseline="0" dirty="0" err="1" smtClean="0"/>
              <a:t>AlphaBetaChannelParams</a:t>
            </a:r>
            <a:r>
              <a:rPr lang="en-US" b="0" i="0" u="none" strike="noStrike" baseline="0" dirty="0" smtClean="0"/>
              <a:t> = </a:t>
            </a:r>
            <a:r>
              <a:rPr lang="en-US" dirty="0" err="1"/>
              <a:t>n</a:t>
            </a:r>
            <a:r>
              <a:rPr lang="en-US" b="0" i="0" u="none" strike="noStrike" baseline="0" dirty="0" err="1" smtClean="0"/>
              <a:t>amedtuple</a:t>
            </a:r>
            <a:r>
              <a:rPr lang="en-US" b="0" i="0" u="none" strike="noStrike" baseline="0" dirty="0" smtClean="0"/>
              <a:t>('</a:t>
            </a:r>
            <a:r>
              <a:rPr lang="en-US" b="0" i="0" u="none" strike="noStrike" baseline="0" dirty="0" err="1" smtClean="0"/>
              <a:t>AlphaBetaChannelParams</a:t>
            </a:r>
            <a:r>
              <a:rPr lang="en-US" b="0" i="0" u="none" strike="noStrike" baseline="0" dirty="0" smtClean="0"/>
              <a:t>', '''</a:t>
            </a:r>
          </a:p>
          <a:p>
            <a:r>
              <a:rPr lang="en-US" b="0" i="0" u="none" strike="noStrike" baseline="0" dirty="0" smtClean="0"/>
              <a:t>                              </a:t>
            </a:r>
            <a:r>
              <a:rPr lang="en-US" b="0" i="0" u="none" strike="noStrike" baseline="0" dirty="0" err="1" smtClean="0"/>
              <a:t>A_rate</a:t>
            </a:r>
            <a:endParaRPr lang="en-US" b="0" i="0" u="none" strike="noStrike" baseline="0" dirty="0" smtClean="0"/>
          </a:p>
          <a:p>
            <a:r>
              <a:rPr lang="en-US" b="0" i="0" u="none" strike="noStrike" baseline="0" dirty="0" smtClean="0"/>
              <a:t>                              A_B</a:t>
            </a:r>
          </a:p>
          <a:p>
            <a:r>
              <a:rPr lang="en-US" b="0" i="0" u="none" strike="noStrike" baseline="0" dirty="0" smtClean="0"/>
              <a:t>                              A_C</a:t>
            </a:r>
          </a:p>
          <a:p>
            <a:r>
              <a:rPr lang="en-US" b="0" i="0" u="none" strike="noStrike" baseline="0" dirty="0" smtClean="0"/>
              <a:t>                              </a:t>
            </a:r>
            <a:r>
              <a:rPr lang="en-US" b="0" i="0" u="none" strike="noStrike" baseline="0" dirty="0" err="1" smtClean="0"/>
              <a:t>Avhalf</a:t>
            </a:r>
            <a:endParaRPr lang="en-US" b="0" i="0" u="none" strike="noStrike" baseline="0" dirty="0" smtClean="0"/>
          </a:p>
          <a:p>
            <a:r>
              <a:rPr lang="en-US" b="0" i="0" u="none" strike="noStrike" baseline="0" dirty="0" smtClean="0"/>
              <a:t>                              </a:t>
            </a:r>
            <a:r>
              <a:rPr lang="en-US" b="0" i="0" u="none" strike="noStrike" baseline="0" dirty="0" err="1" smtClean="0"/>
              <a:t>A_vslope</a:t>
            </a:r>
            <a:endParaRPr lang="en-US" b="0" i="0" u="none" strike="noStrike" baseline="0" dirty="0" smtClean="0"/>
          </a:p>
          <a:p>
            <a:r>
              <a:rPr lang="en-US" b="0" i="0" u="none" strike="noStrike" baseline="0" dirty="0" smtClean="0"/>
              <a:t>                              </a:t>
            </a:r>
            <a:r>
              <a:rPr lang="en-US" b="0" i="0" u="none" strike="noStrike" baseline="0" dirty="0" err="1" smtClean="0"/>
              <a:t>B_rate</a:t>
            </a:r>
            <a:endParaRPr lang="en-US" b="0" i="0" u="none" strike="noStrike" baseline="0" dirty="0" smtClean="0"/>
          </a:p>
          <a:p>
            <a:r>
              <a:rPr lang="en-US" b="0" i="0" u="none" strike="noStrike" baseline="0" dirty="0" smtClean="0"/>
              <a:t>                              B_B</a:t>
            </a:r>
          </a:p>
          <a:p>
            <a:r>
              <a:rPr lang="en-US" b="0" i="0" u="none" strike="noStrike" baseline="0" dirty="0" smtClean="0"/>
              <a:t>                              B_C</a:t>
            </a:r>
          </a:p>
          <a:p>
            <a:r>
              <a:rPr lang="en-US" b="0" i="0" u="none" strike="noStrike" baseline="0" dirty="0" smtClean="0"/>
              <a:t>                              </a:t>
            </a:r>
            <a:r>
              <a:rPr lang="en-US" b="0" i="0" u="none" strike="noStrike" baseline="0" dirty="0" err="1" smtClean="0"/>
              <a:t>Bvhalf</a:t>
            </a:r>
            <a:endParaRPr lang="en-US" b="0" i="0" u="none" strike="noStrike" baseline="0" dirty="0" smtClean="0"/>
          </a:p>
          <a:p>
            <a:r>
              <a:rPr lang="en-US" b="0" i="0" u="none" strike="noStrike" baseline="0" dirty="0" smtClean="0"/>
              <a:t>                              </a:t>
            </a:r>
            <a:r>
              <a:rPr lang="en-US" b="0" i="0" u="none" strike="noStrike" baseline="0" dirty="0" err="1" smtClean="0"/>
              <a:t>B_vslope</a:t>
            </a:r>
            <a:r>
              <a:rPr lang="en-US" b="0" i="0" u="none" strike="noStrike" baseline="0" dirty="0" smtClean="0"/>
              <a:t>''')</a:t>
            </a:r>
          </a:p>
          <a:p>
            <a:endParaRPr lang="en-US" dirty="0"/>
          </a:p>
        </p:txBody>
      </p:sp>
    </p:spTree>
    <p:extLst>
      <p:ext uri="{BB962C8B-B14F-4D97-AF65-F5344CB8AC3E}">
        <p14:creationId xmlns:p14="http://schemas.microsoft.com/office/powerpoint/2010/main" val="2427094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1339"/>
          </a:xfrm>
        </p:spPr>
        <p:txBody>
          <a:bodyPr/>
          <a:lstStyle/>
          <a:p>
            <a:r>
              <a:rPr lang="en-US" dirty="0" smtClean="0"/>
              <a:t>Using </a:t>
            </a:r>
            <a:r>
              <a:rPr lang="en-US" dirty="0" err="1" smtClean="0"/>
              <a:t>namedtuple</a:t>
            </a:r>
            <a:r>
              <a:rPr lang="en-US" dirty="0" smtClean="0"/>
              <a:t> </a:t>
            </a:r>
            <a:r>
              <a:rPr lang="en-US" dirty="0" smtClean="0"/>
              <a:t>to store parameters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0" i="0" u="none" strike="noStrike" baseline="0" dirty="0" err="1" smtClean="0"/>
              <a:t>KDr_X_params</a:t>
            </a:r>
            <a:r>
              <a:rPr lang="en-US" b="0" i="0" u="none" strike="noStrike" baseline="0" dirty="0" smtClean="0"/>
              <a:t> = </a:t>
            </a:r>
            <a:r>
              <a:rPr lang="en-US" b="0" i="0" u="none" strike="noStrike" baseline="0" dirty="0" err="1" smtClean="0"/>
              <a:t>AlphaBetaChannelParams</a:t>
            </a:r>
            <a:r>
              <a:rPr lang="en-US" b="0" i="0" u="none" strike="noStrike" baseline="0" dirty="0" smtClean="0"/>
              <a:t>(</a:t>
            </a:r>
            <a:r>
              <a:rPr lang="en-US" b="0" i="0" u="none" strike="noStrike" baseline="0" dirty="0" err="1" smtClean="0"/>
              <a:t>A_rate</a:t>
            </a:r>
            <a:r>
              <a:rPr lang="en-US" b="0" i="0" u="none" strike="noStrike" baseline="0" dirty="0" smtClean="0"/>
              <a:t> = 28.2,</a:t>
            </a:r>
          </a:p>
          <a:p>
            <a:pPr marL="0" indent="0">
              <a:buNone/>
            </a:pPr>
            <a:r>
              <a:rPr lang="en-US" b="0" i="0" u="none" strike="noStrike" baseline="0" dirty="0" smtClean="0"/>
              <a:t>                                      A_B = 0,</a:t>
            </a:r>
          </a:p>
          <a:p>
            <a:pPr marL="0" indent="0">
              <a:buNone/>
            </a:pPr>
            <a:r>
              <a:rPr lang="en-US" b="0" i="0" u="none" strike="noStrike" baseline="0" dirty="0" smtClean="0"/>
              <a:t>                                      A_C = 0.0,</a:t>
            </a:r>
          </a:p>
          <a:p>
            <a:pPr marL="0" indent="0">
              <a:buNone/>
            </a:pPr>
            <a:r>
              <a:rPr lang="en-US" b="0" i="0" u="none" strike="noStrike" baseline="0" dirty="0" smtClean="0"/>
              <a:t>                                      </a:t>
            </a:r>
            <a:r>
              <a:rPr lang="en-US" b="0" i="0" u="none" strike="noStrike" baseline="0" dirty="0" err="1" smtClean="0"/>
              <a:t>Avhalf</a:t>
            </a:r>
            <a:r>
              <a:rPr lang="en-US" b="0" i="0" u="none" strike="noStrike" baseline="0" dirty="0" smtClean="0"/>
              <a:t> = 0,</a:t>
            </a:r>
          </a:p>
          <a:p>
            <a:pPr marL="0" indent="0">
              <a:buNone/>
            </a:pPr>
            <a:r>
              <a:rPr lang="en-US" b="0" i="0" u="none" strike="noStrike" baseline="0" dirty="0" smtClean="0"/>
              <a:t>                                      </a:t>
            </a:r>
            <a:r>
              <a:rPr lang="en-US" b="0" i="0" u="none" strike="noStrike" baseline="0" dirty="0" err="1" smtClean="0"/>
              <a:t>A_vslope</a:t>
            </a:r>
            <a:r>
              <a:rPr lang="en-US" b="0" i="0" u="none" strike="noStrike" baseline="0" dirty="0" smtClean="0"/>
              <a:t> = -12.5e-3,</a:t>
            </a:r>
          </a:p>
          <a:p>
            <a:pPr marL="0" indent="0">
              <a:buNone/>
            </a:pPr>
            <a:r>
              <a:rPr lang="en-US" b="0" i="0" u="none" strike="noStrike" baseline="0" dirty="0" smtClean="0"/>
              <a:t>                                      </a:t>
            </a:r>
            <a:r>
              <a:rPr lang="en-US" b="0" i="0" u="none" strike="noStrike" baseline="0" dirty="0" err="1" smtClean="0"/>
              <a:t>B_rate</a:t>
            </a:r>
            <a:r>
              <a:rPr lang="en-US" b="0" i="0" u="none" strike="noStrike" baseline="0" dirty="0" smtClean="0"/>
              <a:t> = 6.78,</a:t>
            </a:r>
          </a:p>
          <a:p>
            <a:pPr marL="0" indent="0">
              <a:buNone/>
            </a:pPr>
            <a:r>
              <a:rPr lang="en-US" b="0" i="0" u="none" strike="noStrike" baseline="0" dirty="0" smtClean="0"/>
              <a:t>                                      B_B = 0.0,</a:t>
            </a:r>
          </a:p>
          <a:p>
            <a:pPr marL="0" indent="0">
              <a:buNone/>
            </a:pPr>
            <a:r>
              <a:rPr lang="en-US" b="0" i="0" u="none" strike="noStrike" baseline="0" dirty="0" smtClean="0"/>
              <a:t>                                      B_C = 0.0,</a:t>
            </a:r>
          </a:p>
          <a:p>
            <a:pPr marL="0" indent="0">
              <a:buNone/>
            </a:pPr>
            <a:r>
              <a:rPr lang="en-US" b="0" i="0" u="none" strike="noStrike" baseline="0" dirty="0" smtClean="0"/>
              <a:t>                                      </a:t>
            </a:r>
            <a:r>
              <a:rPr lang="en-US" b="0" i="0" u="none" strike="noStrike" baseline="0" dirty="0" err="1" smtClean="0"/>
              <a:t>Bvhalf</a:t>
            </a:r>
            <a:r>
              <a:rPr lang="en-US" b="0" i="0" u="none" strike="noStrike" baseline="0" dirty="0" smtClean="0"/>
              <a:t> = 0.0,</a:t>
            </a:r>
          </a:p>
          <a:p>
            <a:pPr marL="0" indent="0">
              <a:buNone/>
            </a:pPr>
            <a:r>
              <a:rPr lang="en-US" b="0" i="0" u="none" strike="noStrike" baseline="0" dirty="0" smtClean="0"/>
              <a:t>                                      </a:t>
            </a:r>
            <a:r>
              <a:rPr lang="en-US" b="0" i="0" u="none" strike="noStrike" baseline="0" dirty="0" err="1" smtClean="0"/>
              <a:t>B_vslope</a:t>
            </a:r>
            <a:r>
              <a:rPr lang="en-US" b="0" i="0" u="none" strike="noStrike" baseline="0" dirty="0" smtClean="0"/>
              <a:t> = 33.5e-3)</a:t>
            </a:r>
            <a:endParaRPr lang="en-US" dirty="0"/>
          </a:p>
          <a:p>
            <a:endParaRPr lang="en-US" b="0" i="0" u="none" strike="noStrike" baseline="0" dirty="0" smtClean="0"/>
          </a:p>
          <a:p>
            <a:endParaRPr lang="en-US" dirty="0"/>
          </a:p>
        </p:txBody>
      </p:sp>
    </p:spTree>
    <p:extLst>
      <p:ext uri="{BB962C8B-B14F-4D97-AF65-F5344CB8AC3E}">
        <p14:creationId xmlns:p14="http://schemas.microsoft.com/office/powerpoint/2010/main" val="3305466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smtClean="0"/>
              <a:t>namedtuple </a:t>
            </a:r>
            <a:r>
              <a:rPr lang="en-US" dirty="0" smtClean="0"/>
              <a:t>to store parameters</a:t>
            </a:r>
            <a:endParaRPr lang="en-US" dirty="0"/>
          </a:p>
        </p:txBody>
      </p:sp>
      <p:sp>
        <p:nvSpPr>
          <p:cNvPr id="3" name="Content Placeholder 2"/>
          <p:cNvSpPr>
            <a:spLocks noGrp="1"/>
          </p:cNvSpPr>
          <p:nvPr>
            <p:ph idx="1"/>
          </p:nvPr>
        </p:nvSpPr>
        <p:spPr>
          <a:xfrm>
            <a:off x="457201" y="1825625"/>
            <a:ext cx="11149780" cy="4351338"/>
          </a:xfrm>
        </p:spPr>
        <p:txBody>
          <a:bodyPr>
            <a:normAutofit/>
          </a:bodyPr>
          <a:lstStyle/>
          <a:p>
            <a:r>
              <a:rPr lang="en-US" b="0" i="0" u="none" strike="noStrike" baseline="0" dirty="0" smtClean="0"/>
              <a:t>We will also create a named list of channel parameters that stores </a:t>
            </a:r>
            <a:r>
              <a:rPr lang="en-US" b="0" i="0" u="none" strike="noStrike" baseline="0" dirty="0" err="1" smtClean="0"/>
              <a:t>Xpower</a:t>
            </a:r>
            <a:r>
              <a:rPr lang="en-US" b="0" i="0" u="none" strike="noStrike" baseline="0" dirty="0" smtClean="0"/>
              <a:t>, </a:t>
            </a:r>
            <a:r>
              <a:rPr lang="en-US" b="0" i="0" u="none" strike="noStrike" baseline="0" dirty="0" err="1" smtClean="0"/>
              <a:t>Ypower</a:t>
            </a:r>
            <a:r>
              <a:rPr lang="en-US" b="0" i="0" u="none" strike="noStrike" baseline="0" dirty="0" smtClean="0"/>
              <a:t>, maximal conductance, and reversal potential - the remaining parameters</a:t>
            </a:r>
          </a:p>
          <a:p>
            <a:pPr marL="0" indent="0">
              <a:buNone/>
            </a:pPr>
            <a:r>
              <a:rPr lang="en-US" b="0" i="0" u="none" strike="noStrike" baseline="0" dirty="0" smtClean="0"/>
              <a:t>&gt;&gt;&gt;</a:t>
            </a:r>
            <a:r>
              <a:rPr lang="en-US" b="0" i="0" u="none" strike="noStrike" baseline="0" dirty="0" err="1" smtClean="0"/>
              <a:t>ChannelSettings</a:t>
            </a:r>
            <a:r>
              <a:rPr lang="en-US" b="0" i="0" u="none" strike="noStrike" baseline="0" dirty="0" smtClean="0"/>
              <a:t> = </a:t>
            </a:r>
            <a:r>
              <a:rPr lang="en-US" dirty="0" err="1" smtClean="0"/>
              <a:t>n</a:t>
            </a:r>
            <a:r>
              <a:rPr lang="en-US" b="0" i="0" u="none" strike="noStrike" baseline="0" dirty="0" err="1" smtClean="0"/>
              <a:t>amedtuple</a:t>
            </a:r>
            <a:r>
              <a:rPr lang="en-US" b="0" i="0" u="none" strike="noStrike" baseline="0" dirty="0" smtClean="0"/>
              <a:t>('</a:t>
            </a:r>
            <a:r>
              <a:rPr lang="en-US" b="0" i="0" u="none" strike="noStrike" baseline="0" dirty="0" err="1" smtClean="0"/>
              <a:t>ChannelSettings</a:t>
            </a:r>
            <a:r>
              <a:rPr lang="en-US" b="0" i="0" u="none" strike="noStrike" baseline="0" dirty="0" smtClean="0"/>
              <a:t>', '</a:t>
            </a:r>
            <a:r>
              <a:rPr lang="en-US" b="0" i="0" u="none" strike="noStrike" baseline="0" dirty="0" err="1" smtClean="0"/>
              <a:t>Xpow</a:t>
            </a:r>
            <a:r>
              <a:rPr lang="en-US" b="0" i="0" u="none" strike="noStrike" baseline="0" dirty="0" smtClean="0"/>
              <a:t> </a:t>
            </a:r>
            <a:r>
              <a:rPr lang="en-US" b="0" i="0" u="none" strike="noStrike" baseline="0" dirty="0" err="1" smtClean="0"/>
              <a:t>Ypow</a:t>
            </a:r>
            <a:r>
              <a:rPr lang="en-US" b="0" i="0" u="none" strike="noStrike" baseline="0" dirty="0" smtClean="0"/>
              <a:t> </a:t>
            </a:r>
            <a:r>
              <a:rPr lang="en-US" b="0" i="0" u="none" strike="noStrike" baseline="0" dirty="0" err="1" smtClean="0"/>
              <a:t>Zpow</a:t>
            </a:r>
            <a:r>
              <a:rPr lang="en-US" b="0" i="0" u="none" strike="noStrike" baseline="0" dirty="0" smtClean="0"/>
              <a:t> </a:t>
            </a:r>
            <a:r>
              <a:rPr lang="en-US" b="0" i="0" u="none" strike="noStrike" baseline="0" dirty="0" err="1" smtClean="0"/>
              <a:t>Erev</a:t>
            </a:r>
            <a:r>
              <a:rPr lang="en-US" b="0" i="0" u="none" strike="noStrike" baseline="0" dirty="0" smtClean="0"/>
              <a:t> name </a:t>
            </a:r>
            <a:r>
              <a:rPr lang="en-US" b="0" i="0" u="none" strike="noStrike" baseline="0" dirty="0" err="1" smtClean="0"/>
              <a:t>Xparam</a:t>
            </a:r>
            <a:r>
              <a:rPr lang="en-US" b="0" i="0" u="none" strike="noStrike" baseline="0" dirty="0" smtClean="0"/>
              <a:t> </a:t>
            </a:r>
            <a:r>
              <a:rPr lang="en-US" b="0" i="0" u="none" strike="noStrike" baseline="0" dirty="0" err="1" smtClean="0"/>
              <a:t>Yparam</a:t>
            </a:r>
            <a:r>
              <a:rPr lang="en-US" b="0" i="0" u="none" strike="noStrike" baseline="0" dirty="0" smtClean="0"/>
              <a:t>')</a:t>
            </a:r>
          </a:p>
          <a:p>
            <a:pPr marL="0" indent="0">
              <a:buNone/>
            </a:pPr>
            <a:r>
              <a:rPr lang="en-US" b="0" i="0" u="none" strike="noStrike" baseline="0" dirty="0" smtClean="0"/>
              <a:t>&gt;&gt;&gt;</a:t>
            </a:r>
            <a:r>
              <a:rPr lang="en-US" b="0" i="0" u="none" strike="noStrike" baseline="0" dirty="0" err="1" smtClean="0"/>
              <a:t>NaFparam</a:t>
            </a:r>
            <a:r>
              <a:rPr lang="en-US" b="0" i="0" u="none" strike="noStrike" baseline="0" dirty="0" smtClean="0"/>
              <a:t> = </a:t>
            </a:r>
            <a:r>
              <a:rPr lang="en-US" b="0" i="0" u="none" strike="noStrike" baseline="0" dirty="0" err="1" smtClean="0"/>
              <a:t>ChannelSettings</a:t>
            </a:r>
            <a:r>
              <a:rPr lang="en-US" b="0" i="0" u="none" strike="noStrike" baseline="0" dirty="0" smtClean="0"/>
              <a:t>(</a:t>
            </a:r>
            <a:r>
              <a:rPr lang="en-US" b="0" i="0" u="none" strike="noStrike" baseline="0" dirty="0" err="1" smtClean="0"/>
              <a:t>Xpow</a:t>
            </a:r>
            <a:r>
              <a:rPr lang="en-US" b="0" i="0" u="none" strike="noStrike" baseline="0" dirty="0" smtClean="0"/>
              <a:t>=3, </a:t>
            </a:r>
            <a:r>
              <a:rPr lang="en-US" b="0" i="0" u="none" strike="noStrike" baseline="0" dirty="0" err="1" smtClean="0"/>
              <a:t>Ypow</a:t>
            </a:r>
            <a:r>
              <a:rPr lang="en-US" b="0" i="0" u="none" strike="noStrike" baseline="0" dirty="0" smtClean="0"/>
              <a:t>=1, </a:t>
            </a:r>
            <a:r>
              <a:rPr lang="en-US" b="0" i="0" u="none" strike="noStrike" baseline="0" dirty="0" err="1" smtClean="0"/>
              <a:t>Zpow</a:t>
            </a:r>
            <a:r>
              <a:rPr lang="en-US" b="0" i="0" u="none" strike="noStrike" baseline="0" dirty="0" smtClean="0"/>
              <a:t>=0, </a:t>
            </a:r>
            <a:r>
              <a:rPr lang="en-US" b="0" i="0" u="none" strike="noStrike" baseline="0" dirty="0" err="1" smtClean="0"/>
              <a:t>Erev</a:t>
            </a:r>
            <a:r>
              <a:rPr lang="en-US" b="0" i="0" u="none" strike="noStrike" baseline="0" dirty="0" smtClean="0"/>
              <a:t>=</a:t>
            </a:r>
            <a:r>
              <a:rPr lang="en-US" b="0" i="0" u="none" strike="noStrike" baseline="0" dirty="0" err="1" smtClean="0"/>
              <a:t>narev</a:t>
            </a:r>
            <a:r>
              <a:rPr lang="en-US" b="0" i="0" u="none" strike="noStrike" baseline="0" dirty="0" smtClean="0"/>
              <a:t>, name='</a:t>
            </a:r>
            <a:r>
              <a:rPr lang="en-US" b="0" i="0" u="none" strike="noStrike" baseline="0" dirty="0" err="1" smtClean="0"/>
              <a:t>NaF</a:t>
            </a:r>
            <a:r>
              <a:rPr lang="en-US" b="0" i="0" u="none" strike="noStrike" baseline="0" dirty="0" smtClean="0"/>
              <a:t>‘,</a:t>
            </a:r>
            <a:r>
              <a:rPr lang="en-US" b="0" i="0" u="none" strike="noStrike" baseline="0" dirty="0" err="1" smtClean="0"/>
              <a:t>NaF_X_param,NaF_Y_param</a:t>
            </a:r>
            <a:r>
              <a:rPr lang="en-US" b="0" i="0" u="none" strike="noStrike" baseline="0" dirty="0" smtClean="0"/>
              <a:t>)</a:t>
            </a:r>
          </a:p>
          <a:p>
            <a:r>
              <a:rPr lang="en-US" b="0" i="0" u="none" strike="noStrike" baseline="0" dirty="0" smtClean="0"/>
              <a:t>Now, we create and use a </a:t>
            </a:r>
            <a:r>
              <a:rPr lang="en-US" b="0" i="0" u="none" strike="noStrike" baseline="0" dirty="0" err="1" smtClean="0"/>
              <a:t>chan_proto</a:t>
            </a:r>
            <a:r>
              <a:rPr lang="en-US" b="0" i="0" u="none" strike="noStrike" baseline="0" dirty="0" smtClean="0"/>
              <a:t> that will create any channel  </a:t>
            </a:r>
            <a:endParaRPr lang="en-US" dirty="0"/>
          </a:p>
        </p:txBody>
      </p:sp>
    </p:spTree>
    <p:extLst>
      <p:ext uri="{BB962C8B-B14F-4D97-AF65-F5344CB8AC3E}">
        <p14:creationId xmlns:p14="http://schemas.microsoft.com/office/powerpoint/2010/main" val="579186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Ionic current flow through channels</a:t>
            </a:r>
            <a:endParaRPr lang="en-US" dirty="0"/>
          </a:p>
        </p:txBody>
      </p:sp>
      <p:sp>
        <p:nvSpPr>
          <p:cNvPr id="3" name="Content Placeholder 2"/>
          <p:cNvSpPr>
            <a:spLocks noGrp="1"/>
          </p:cNvSpPr>
          <p:nvPr>
            <p:ph idx="1"/>
          </p:nvPr>
        </p:nvSpPr>
        <p:spPr/>
        <p:txBody>
          <a:bodyPr/>
          <a:lstStyle/>
          <a:p>
            <a:r>
              <a:rPr lang="en-US" dirty="0" smtClean="0"/>
              <a:t>Generally </a:t>
            </a:r>
            <a:r>
              <a:rPr lang="en-US" dirty="0" err="1" smtClean="0"/>
              <a:t>ohmic</a:t>
            </a:r>
            <a:r>
              <a:rPr lang="en-US" dirty="0" smtClean="0"/>
              <a:t>: Current proportional to conductance and driving potential</a:t>
            </a:r>
          </a:p>
          <a:p>
            <a:pPr lvl="1"/>
            <a:r>
              <a:rPr lang="en-US" dirty="0" smtClean="0"/>
              <a:t>Driving potential is difference between membrane potential and reversal</a:t>
            </a:r>
          </a:p>
          <a:p>
            <a:pPr lvl="1"/>
            <a:r>
              <a:rPr lang="en-US" dirty="0" smtClean="0"/>
              <a:t>I = G * (</a:t>
            </a:r>
            <a:r>
              <a:rPr lang="en-US" dirty="0" err="1" smtClean="0"/>
              <a:t>Vm</a:t>
            </a:r>
            <a:r>
              <a:rPr lang="en-US" dirty="0" smtClean="0"/>
              <a:t> – </a:t>
            </a:r>
            <a:r>
              <a:rPr lang="en-US" dirty="0" err="1" smtClean="0"/>
              <a:t>Erev</a:t>
            </a:r>
            <a:r>
              <a:rPr lang="en-US" dirty="0" smtClean="0"/>
              <a:t>)</a:t>
            </a:r>
          </a:p>
          <a:p>
            <a:r>
              <a:rPr lang="en-US" dirty="0" smtClean="0"/>
              <a:t>Conductance depends on how many channels are open</a:t>
            </a:r>
          </a:p>
          <a:p>
            <a:pPr lvl="1"/>
            <a:r>
              <a:rPr lang="en-US" dirty="0" smtClean="0"/>
              <a:t>Opening (</a:t>
            </a:r>
            <a:r>
              <a:rPr lang="en-US" i="1" dirty="0" smtClean="0"/>
              <a:t>gating</a:t>
            </a:r>
            <a:r>
              <a:rPr lang="en-US" dirty="0" smtClean="0"/>
              <a:t>) of channels may depend on</a:t>
            </a:r>
          </a:p>
          <a:p>
            <a:pPr lvl="1"/>
            <a:r>
              <a:rPr lang="en-US" dirty="0" smtClean="0"/>
              <a:t>Voltage</a:t>
            </a:r>
          </a:p>
          <a:p>
            <a:pPr lvl="1"/>
            <a:r>
              <a:rPr lang="en-US" dirty="0" smtClean="0"/>
              <a:t>Calcium</a:t>
            </a:r>
          </a:p>
          <a:p>
            <a:pPr lvl="1"/>
            <a:r>
              <a:rPr lang="en-US" dirty="0" smtClean="0"/>
              <a:t>Neurotransmitter</a:t>
            </a:r>
          </a:p>
          <a:p>
            <a:pPr lvl="1"/>
            <a:r>
              <a:rPr lang="en-US" dirty="0" smtClean="0"/>
              <a:t>Other intracellular ligand</a:t>
            </a:r>
            <a:endParaRPr lang="en-US" dirty="0"/>
          </a:p>
        </p:txBody>
      </p:sp>
    </p:spTree>
    <p:extLst>
      <p:ext uri="{BB962C8B-B14F-4D97-AF65-F5344CB8AC3E}">
        <p14:creationId xmlns:p14="http://schemas.microsoft.com/office/powerpoint/2010/main" val="3867514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i="0" u="none" strike="noStrike" baseline="0" dirty="0" smtClean="0"/>
              <a:t>General channel prototype function for voltage dependent channels</a:t>
            </a:r>
            <a:br>
              <a:rPr lang="en-US" b="0" i="0" u="none" strike="noStrike" baseline="0" dirty="0" smtClean="0"/>
            </a:br>
            <a:endParaRPr lang="en-US" dirty="0"/>
          </a:p>
        </p:txBody>
      </p:sp>
      <p:sp>
        <p:nvSpPr>
          <p:cNvPr id="3" name="Content Placeholder 2"/>
          <p:cNvSpPr>
            <a:spLocks noGrp="1"/>
          </p:cNvSpPr>
          <p:nvPr>
            <p:ph idx="1"/>
          </p:nvPr>
        </p:nvSpPr>
        <p:spPr>
          <a:xfrm>
            <a:off x="838200" y="1543985"/>
            <a:ext cx="10515600" cy="4767888"/>
          </a:xfrm>
        </p:spPr>
        <p:txBody>
          <a:bodyPr>
            <a:normAutofit fontScale="77500" lnSpcReduction="20000"/>
          </a:bodyPr>
          <a:lstStyle/>
          <a:p>
            <a:pPr marL="0" indent="0">
              <a:buNone/>
            </a:pPr>
            <a:r>
              <a:rPr lang="en-US" b="0" i="0" u="none" strike="noStrike" baseline="0" dirty="0" err="1" smtClean="0"/>
              <a:t>def</a:t>
            </a:r>
            <a:r>
              <a:rPr lang="en-US" b="0" i="0" u="none" strike="noStrike" baseline="0" dirty="0" smtClean="0"/>
              <a:t> </a:t>
            </a:r>
            <a:r>
              <a:rPr lang="en-US" b="0" i="0" u="none" strike="noStrike" baseline="0" dirty="0" err="1" smtClean="0"/>
              <a:t>chan_proto</a:t>
            </a:r>
            <a:r>
              <a:rPr lang="en-US" b="0" i="0" u="none" strike="noStrike" baseline="0" dirty="0" smtClean="0"/>
              <a:t>(</a:t>
            </a:r>
            <a:r>
              <a:rPr lang="en-US" b="0" i="0" u="none" strike="noStrike" baseline="0" dirty="0" err="1" smtClean="0"/>
              <a:t>chanparams</a:t>
            </a:r>
            <a:r>
              <a:rPr lang="en-US" b="0" i="0" u="none" strike="noStrike" baseline="0" dirty="0" smtClean="0"/>
              <a:t>):</a:t>
            </a:r>
          </a:p>
          <a:p>
            <a:pPr marL="0" indent="0">
              <a:buNone/>
            </a:pPr>
            <a:r>
              <a:rPr lang="en-US" b="0" i="0" u="none" strike="noStrike" baseline="0" dirty="0" smtClean="0"/>
              <a:t>    </a:t>
            </a:r>
            <a:r>
              <a:rPr lang="en-US" b="0" i="0" u="none" strike="noStrike" baseline="0" dirty="0" err="1" smtClean="0">
                <a:solidFill>
                  <a:srgbClr val="FF0000"/>
                </a:solidFill>
              </a:rPr>
              <a:t>chan</a:t>
            </a:r>
            <a:r>
              <a:rPr lang="en-US" b="0" i="0" u="none" strike="noStrike" baseline="0" dirty="0" smtClean="0">
                <a:solidFill>
                  <a:srgbClr val="FF0000"/>
                </a:solidFill>
              </a:rPr>
              <a:t> = </a:t>
            </a:r>
            <a:r>
              <a:rPr lang="en-US" b="0" i="0" u="none" strike="noStrike" baseline="0" dirty="0" err="1" smtClean="0">
                <a:solidFill>
                  <a:srgbClr val="FF0000"/>
                </a:solidFill>
              </a:rPr>
              <a:t>moose.HHChannel</a:t>
            </a:r>
            <a:r>
              <a:rPr lang="en-US" b="0" i="0" u="none" strike="noStrike" baseline="0" dirty="0" smtClean="0">
                <a:solidFill>
                  <a:srgbClr val="FF0000"/>
                </a:solidFill>
              </a:rPr>
              <a:t>(chanparams.name)  # create the channel</a:t>
            </a:r>
          </a:p>
          <a:p>
            <a:pPr marL="0" indent="0">
              <a:buNone/>
            </a:pPr>
            <a:r>
              <a:rPr lang="en-US" b="0" i="0" u="none" strike="noStrike" baseline="0" dirty="0" smtClean="0"/>
              <a:t>    </a:t>
            </a:r>
            <a:r>
              <a:rPr lang="en-US" b="0" i="0" u="none" strike="noStrike" baseline="0" dirty="0" err="1" smtClean="0"/>
              <a:t>chan.Ek</a:t>
            </a:r>
            <a:r>
              <a:rPr lang="en-US" b="0" i="0" u="none" strike="noStrike" baseline="0" dirty="0" smtClean="0"/>
              <a:t> = </a:t>
            </a:r>
            <a:r>
              <a:rPr lang="en-US" b="0" i="0" u="none" strike="noStrike" baseline="0" dirty="0" err="1" smtClean="0"/>
              <a:t>chanparams.Erev</a:t>
            </a:r>
            <a:endParaRPr lang="en-US" b="0" i="0" u="none" strike="noStrike" baseline="0" dirty="0" smtClean="0"/>
          </a:p>
          <a:p>
            <a:pPr marL="0" indent="0">
              <a:buNone/>
            </a:pPr>
            <a:r>
              <a:rPr lang="en-US" dirty="0"/>
              <a:t> </a:t>
            </a:r>
            <a:r>
              <a:rPr lang="en-US" dirty="0" smtClean="0"/>
              <a:t>   </a:t>
            </a:r>
            <a:r>
              <a:rPr lang="en-US" b="0" i="0" u="none" strike="noStrike" baseline="0" dirty="0" err="1" smtClean="0"/>
              <a:t>chan.Xpower</a:t>
            </a:r>
            <a:r>
              <a:rPr lang="en-US" b="0" i="0" u="none" strike="noStrike" baseline="0" dirty="0" smtClean="0"/>
              <a:t> = </a:t>
            </a:r>
            <a:r>
              <a:rPr lang="en-US" b="0" i="0" u="none" strike="noStrike" baseline="0" dirty="0" err="1" smtClean="0"/>
              <a:t>chanparams.Xpow</a:t>
            </a:r>
            <a:endParaRPr lang="en-US" b="0" i="0" u="none" strike="noStrike" baseline="0" dirty="0" smtClean="0"/>
          </a:p>
          <a:p>
            <a:pPr marL="0" indent="0">
              <a:buNone/>
            </a:pPr>
            <a:r>
              <a:rPr lang="en-US" b="0" i="0" u="none" strike="noStrike" baseline="0" dirty="0" smtClean="0"/>
              <a:t>    if </a:t>
            </a:r>
            <a:r>
              <a:rPr lang="en-US" b="0" i="0" u="none" strike="noStrike" baseline="0" dirty="0" err="1" smtClean="0"/>
              <a:t>chan.Xpower</a:t>
            </a:r>
            <a:r>
              <a:rPr lang="en-US" b="0" i="0" u="none" strike="noStrike" baseline="0" dirty="0" smtClean="0"/>
              <a:t> &gt; 0:</a:t>
            </a:r>
          </a:p>
          <a:p>
            <a:pPr marL="0" indent="0">
              <a:buNone/>
            </a:pPr>
            <a:r>
              <a:rPr lang="en-US" b="0" i="0" u="none" strike="noStrike" baseline="0" dirty="0" smtClean="0"/>
              <a:t>        </a:t>
            </a:r>
            <a:r>
              <a:rPr lang="en-US" b="0" i="0" u="none" strike="noStrike" baseline="0" dirty="0" err="1" smtClean="0">
                <a:solidFill>
                  <a:srgbClr val="0070C0"/>
                </a:solidFill>
              </a:rPr>
              <a:t>xGate</a:t>
            </a:r>
            <a:r>
              <a:rPr lang="en-US" b="0" i="0" u="none" strike="noStrike" baseline="0" dirty="0" smtClean="0">
                <a:solidFill>
                  <a:srgbClr val="0070C0"/>
                </a:solidFill>
              </a:rPr>
              <a:t> = </a:t>
            </a:r>
            <a:r>
              <a:rPr lang="en-US" b="0" i="0" u="none" strike="noStrike" baseline="0" dirty="0" err="1" smtClean="0">
                <a:solidFill>
                  <a:srgbClr val="0070C0"/>
                </a:solidFill>
              </a:rPr>
              <a:t>moose.HHGate</a:t>
            </a:r>
            <a:r>
              <a:rPr lang="en-US" b="0" i="0" u="none" strike="noStrike" baseline="0" dirty="0" smtClean="0">
                <a:solidFill>
                  <a:srgbClr val="0070C0"/>
                </a:solidFill>
              </a:rPr>
              <a:t>(</a:t>
            </a:r>
            <a:r>
              <a:rPr lang="en-US" b="0" i="0" u="none" strike="noStrike" baseline="0" dirty="0" err="1" smtClean="0">
                <a:solidFill>
                  <a:srgbClr val="0070C0"/>
                </a:solidFill>
              </a:rPr>
              <a:t>chan.path</a:t>
            </a:r>
            <a:r>
              <a:rPr lang="en-US" b="0" i="0" u="none" strike="noStrike" baseline="0" dirty="0" smtClean="0">
                <a:solidFill>
                  <a:srgbClr val="0070C0"/>
                </a:solidFill>
              </a:rPr>
              <a:t> + '/</a:t>
            </a:r>
            <a:r>
              <a:rPr lang="en-US" b="0" i="0" u="none" strike="noStrike" baseline="0" dirty="0" err="1" smtClean="0">
                <a:solidFill>
                  <a:srgbClr val="0070C0"/>
                </a:solidFill>
              </a:rPr>
              <a:t>gateX</a:t>
            </a:r>
            <a:r>
              <a:rPr lang="en-US" b="0" i="0" u="none" strike="noStrike" baseline="0" dirty="0" smtClean="0">
                <a:solidFill>
                  <a:srgbClr val="0070C0"/>
                </a:solidFill>
              </a:rPr>
              <a:t>') </a:t>
            </a:r>
            <a:r>
              <a:rPr lang="en-US" dirty="0">
                <a:solidFill>
                  <a:srgbClr val="0070C0"/>
                </a:solidFill>
              </a:rPr>
              <a:t># create the </a:t>
            </a:r>
            <a:r>
              <a:rPr lang="en-US" dirty="0" smtClean="0">
                <a:solidFill>
                  <a:srgbClr val="0070C0"/>
                </a:solidFill>
              </a:rPr>
              <a:t>activation gating variable</a:t>
            </a:r>
            <a:endParaRPr lang="en-US" b="0" i="0" u="none" strike="noStrike" baseline="0" dirty="0" smtClean="0">
              <a:solidFill>
                <a:srgbClr val="0070C0"/>
              </a:solidFill>
            </a:endParaRPr>
          </a:p>
          <a:p>
            <a:pPr marL="0" indent="0">
              <a:buNone/>
            </a:pPr>
            <a:r>
              <a:rPr lang="en-US" b="0" i="0" u="none" strike="noStrike" baseline="0" dirty="0" smtClean="0"/>
              <a:t>        </a:t>
            </a:r>
            <a:r>
              <a:rPr lang="en-US" dirty="0" err="1"/>
              <a:t>xGate.setupAlpha</a:t>
            </a:r>
            <a:r>
              <a:rPr lang="en-US" dirty="0"/>
              <a:t>(</a:t>
            </a:r>
            <a:r>
              <a:rPr lang="en-US" dirty="0" err="1"/>
              <a:t>chanparams.Xparams</a:t>
            </a:r>
            <a:r>
              <a:rPr lang="en-US" dirty="0"/>
              <a:t> </a:t>
            </a:r>
            <a:r>
              <a:rPr lang="en-US" b="0" i="0" u="none" strike="noStrike" baseline="0" dirty="0" smtClean="0"/>
              <a:t>+ (VDIVS, VMIN, VMAX))</a:t>
            </a:r>
          </a:p>
          <a:p>
            <a:pPr marL="0" indent="0">
              <a:buNone/>
            </a:pPr>
            <a:r>
              <a:rPr lang="en-US" dirty="0"/>
              <a:t> </a:t>
            </a:r>
            <a:r>
              <a:rPr lang="en-US" dirty="0" smtClean="0"/>
              <a:t>      </a:t>
            </a:r>
            <a:r>
              <a:rPr lang="en-US" dirty="0" smtClean="0">
                <a:solidFill>
                  <a:srgbClr val="7030A0"/>
                </a:solidFill>
              </a:rPr>
              <a:t>#</a:t>
            </a:r>
            <a:r>
              <a:rPr lang="en-US" dirty="0" err="1" smtClean="0">
                <a:solidFill>
                  <a:srgbClr val="7030A0"/>
                </a:solidFill>
              </a:rPr>
              <a:t>setupAlpha</a:t>
            </a:r>
            <a:r>
              <a:rPr lang="en-US" dirty="0" smtClean="0">
                <a:solidFill>
                  <a:srgbClr val="7030A0"/>
                </a:solidFill>
              </a:rPr>
              <a:t> automatically creates tables of </a:t>
            </a:r>
            <a:r>
              <a:rPr lang="el-GR" dirty="0" smtClean="0">
                <a:solidFill>
                  <a:srgbClr val="7030A0"/>
                </a:solidFill>
                <a:latin typeface="Times New Roman" panose="02020603050405020304" pitchFamily="18" charset="0"/>
                <a:cs typeface="Times New Roman" panose="02020603050405020304" pitchFamily="18" charset="0"/>
              </a:rPr>
              <a:t>α</a:t>
            </a:r>
            <a:r>
              <a:rPr lang="en-US" dirty="0" smtClean="0">
                <a:solidFill>
                  <a:srgbClr val="7030A0"/>
                </a:solidFill>
                <a:latin typeface="Times New Roman" panose="02020603050405020304" pitchFamily="18" charset="0"/>
                <a:cs typeface="Times New Roman" panose="02020603050405020304" pitchFamily="18" charset="0"/>
              </a:rPr>
              <a:t> and </a:t>
            </a:r>
            <a:r>
              <a:rPr lang="el-GR" dirty="0" smtClean="0">
                <a:solidFill>
                  <a:srgbClr val="7030A0"/>
                </a:solidFill>
                <a:latin typeface="Times New Roman" panose="02020603050405020304" pitchFamily="18" charset="0"/>
                <a:cs typeface="Times New Roman" panose="02020603050405020304" pitchFamily="18" charset="0"/>
              </a:rPr>
              <a:t>β</a:t>
            </a:r>
            <a:r>
              <a:rPr lang="en-US" dirty="0" smtClean="0">
                <a:solidFill>
                  <a:srgbClr val="7030A0"/>
                </a:solidFill>
              </a:rPr>
              <a:t> between VMIN and VMAX </a:t>
            </a:r>
          </a:p>
          <a:p>
            <a:pPr marL="0" indent="0">
              <a:buNone/>
            </a:pPr>
            <a:r>
              <a:rPr lang="en-US" b="0" i="0" u="none" strike="noStrike" baseline="0" dirty="0" smtClean="0"/>
              <a:t>    </a:t>
            </a:r>
            <a:r>
              <a:rPr lang="en-US" b="0" i="0" u="none" strike="noStrike" baseline="0" dirty="0" err="1" smtClean="0"/>
              <a:t>chan.Ypower</a:t>
            </a:r>
            <a:r>
              <a:rPr lang="en-US" b="0" i="0" u="none" strike="noStrike" baseline="0" dirty="0" smtClean="0"/>
              <a:t> = </a:t>
            </a:r>
            <a:r>
              <a:rPr lang="en-US" b="0" i="0" u="none" strike="noStrike" baseline="0" dirty="0" err="1" smtClean="0"/>
              <a:t>chanparams.Ypow</a:t>
            </a:r>
            <a:endParaRPr lang="en-US" b="0" i="0" u="none" strike="noStrike" baseline="0" dirty="0" smtClean="0"/>
          </a:p>
          <a:p>
            <a:pPr marL="0" indent="0">
              <a:buNone/>
            </a:pPr>
            <a:r>
              <a:rPr lang="en-US" b="0" i="0" u="none" strike="noStrike" baseline="0" dirty="0" smtClean="0"/>
              <a:t>    </a:t>
            </a:r>
            <a:r>
              <a:rPr lang="en-US" b="0" i="0" u="none" strike="noStrike" baseline="0" dirty="0" smtClean="0">
                <a:solidFill>
                  <a:srgbClr val="00B050"/>
                </a:solidFill>
              </a:rPr>
              <a:t>if </a:t>
            </a:r>
            <a:r>
              <a:rPr lang="en-US" b="0" i="0" u="none" strike="noStrike" baseline="0" dirty="0" err="1" smtClean="0">
                <a:solidFill>
                  <a:srgbClr val="00B050"/>
                </a:solidFill>
              </a:rPr>
              <a:t>chan.Ypow</a:t>
            </a:r>
            <a:r>
              <a:rPr lang="en-US" b="0" i="0" u="none" strike="noStrike" baseline="0" dirty="0" smtClean="0">
                <a:solidFill>
                  <a:srgbClr val="00B050"/>
                </a:solidFill>
              </a:rPr>
              <a:t> &gt; 0:    #</a:t>
            </a:r>
            <a:r>
              <a:rPr lang="en-US" dirty="0" smtClean="0">
                <a:solidFill>
                  <a:srgbClr val="00B050"/>
                </a:solidFill>
              </a:rPr>
              <a:t>optional inactivation gate</a:t>
            </a:r>
            <a:endParaRPr lang="en-US" b="0" i="0" u="none" strike="noStrike" baseline="0" dirty="0" smtClean="0">
              <a:solidFill>
                <a:srgbClr val="00B050"/>
              </a:solidFill>
            </a:endParaRPr>
          </a:p>
          <a:p>
            <a:pPr marL="0" indent="0">
              <a:buNone/>
            </a:pPr>
            <a:r>
              <a:rPr lang="en-US" b="0" i="0" u="none" strike="noStrike" baseline="0" dirty="0" smtClean="0"/>
              <a:t>        </a:t>
            </a:r>
            <a:r>
              <a:rPr lang="en-US" b="0" i="0" u="none" strike="noStrike" baseline="0" dirty="0" err="1" smtClean="0">
                <a:solidFill>
                  <a:srgbClr val="0070C0"/>
                </a:solidFill>
              </a:rPr>
              <a:t>yGate</a:t>
            </a:r>
            <a:r>
              <a:rPr lang="en-US" b="0" i="0" u="none" strike="noStrike" baseline="0" dirty="0" smtClean="0">
                <a:solidFill>
                  <a:srgbClr val="0070C0"/>
                </a:solidFill>
              </a:rPr>
              <a:t> = </a:t>
            </a:r>
            <a:r>
              <a:rPr lang="en-US" b="0" i="0" u="none" strike="noStrike" baseline="0" dirty="0" err="1" smtClean="0">
                <a:solidFill>
                  <a:srgbClr val="0070C0"/>
                </a:solidFill>
              </a:rPr>
              <a:t>moose.HHGate</a:t>
            </a:r>
            <a:r>
              <a:rPr lang="en-US" b="0" i="0" u="none" strike="noStrike" baseline="0" dirty="0" smtClean="0">
                <a:solidFill>
                  <a:srgbClr val="0070C0"/>
                </a:solidFill>
              </a:rPr>
              <a:t>(</a:t>
            </a:r>
            <a:r>
              <a:rPr lang="en-US" b="0" i="0" u="none" strike="noStrike" baseline="0" dirty="0" err="1" smtClean="0">
                <a:solidFill>
                  <a:srgbClr val="0070C0"/>
                </a:solidFill>
              </a:rPr>
              <a:t>chan.path</a:t>
            </a:r>
            <a:r>
              <a:rPr lang="en-US" b="0" i="0" u="none" strike="noStrike" baseline="0" dirty="0" smtClean="0">
                <a:solidFill>
                  <a:srgbClr val="0070C0"/>
                </a:solidFill>
              </a:rPr>
              <a:t> + '/</a:t>
            </a:r>
            <a:r>
              <a:rPr lang="en-US" b="0" i="0" u="none" strike="noStrike" baseline="0" dirty="0" err="1" smtClean="0">
                <a:solidFill>
                  <a:srgbClr val="0070C0"/>
                </a:solidFill>
              </a:rPr>
              <a:t>gateY</a:t>
            </a:r>
            <a:r>
              <a:rPr lang="en-US" b="0" i="0" u="none" strike="noStrike" baseline="0" dirty="0" smtClean="0">
                <a:solidFill>
                  <a:srgbClr val="0070C0"/>
                </a:solidFill>
              </a:rPr>
              <a:t>') </a:t>
            </a:r>
            <a:r>
              <a:rPr lang="en-US" dirty="0">
                <a:solidFill>
                  <a:srgbClr val="0070C0"/>
                </a:solidFill>
              </a:rPr>
              <a:t># create the </a:t>
            </a:r>
            <a:r>
              <a:rPr lang="en-US" dirty="0" smtClean="0">
                <a:solidFill>
                  <a:srgbClr val="0070C0"/>
                </a:solidFill>
              </a:rPr>
              <a:t>inactivation </a:t>
            </a:r>
            <a:r>
              <a:rPr lang="en-US" dirty="0">
                <a:solidFill>
                  <a:srgbClr val="0070C0"/>
                </a:solidFill>
              </a:rPr>
              <a:t>gating </a:t>
            </a:r>
            <a:r>
              <a:rPr lang="en-US" dirty="0" smtClean="0">
                <a:solidFill>
                  <a:srgbClr val="0070C0"/>
                </a:solidFill>
              </a:rPr>
              <a:t>variable</a:t>
            </a:r>
            <a:endParaRPr lang="en-US" b="0" i="0" u="none" strike="noStrike" baseline="0" dirty="0" smtClean="0">
              <a:solidFill>
                <a:srgbClr val="0070C0"/>
              </a:solidFill>
            </a:endParaRPr>
          </a:p>
          <a:p>
            <a:pPr marL="0" indent="0">
              <a:buNone/>
            </a:pPr>
            <a:r>
              <a:rPr lang="en-US" b="0" i="0" u="none" strike="noStrike" baseline="0" dirty="0" smtClean="0"/>
              <a:t>        </a:t>
            </a:r>
            <a:r>
              <a:rPr lang="en-US" dirty="0" err="1" smtClean="0"/>
              <a:t>yGate.setupAlpha</a:t>
            </a:r>
            <a:r>
              <a:rPr lang="en-US" dirty="0" smtClean="0"/>
              <a:t>(</a:t>
            </a:r>
            <a:r>
              <a:rPr lang="en-US" dirty="0" err="1" smtClean="0"/>
              <a:t>chanparams.Yparams</a:t>
            </a:r>
            <a:r>
              <a:rPr lang="en-US" dirty="0" smtClean="0"/>
              <a:t> </a:t>
            </a:r>
            <a:r>
              <a:rPr lang="en-US" b="0" i="0" u="none" strike="noStrike" baseline="0" dirty="0" smtClean="0"/>
              <a:t>+ (VDIVS, VMIN, VMAX))</a:t>
            </a:r>
          </a:p>
          <a:p>
            <a:pPr marL="0" indent="0">
              <a:buNone/>
            </a:pPr>
            <a:r>
              <a:rPr lang="en-US" b="0" i="0" u="none" strike="noStrike" baseline="0" dirty="0" smtClean="0"/>
              <a:t>    return </a:t>
            </a:r>
            <a:r>
              <a:rPr lang="en-US" b="0" i="0" u="none" strike="noStrike" baseline="0" dirty="0" err="1" smtClean="0"/>
              <a:t>chan</a:t>
            </a:r>
            <a:endParaRPr lang="en-US" b="0" i="0" u="none" strike="noStrike" baseline="0" dirty="0" smtClean="0"/>
          </a:p>
          <a:p>
            <a:endParaRPr lang="en-US" b="0" i="0" u="none" strike="noStrike" baseline="0" dirty="0" smtClean="0"/>
          </a:p>
          <a:p>
            <a:endParaRPr lang="en-US" dirty="0"/>
          </a:p>
        </p:txBody>
      </p:sp>
    </p:spTree>
    <p:extLst>
      <p:ext uri="{BB962C8B-B14F-4D97-AF65-F5344CB8AC3E}">
        <p14:creationId xmlns:p14="http://schemas.microsoft.com/office/powerpoint/2010/main" val="2667719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u="none" strike="noStrike" baseline="0" dirty="0" smtClean="0"/>
              <a:t>DIGRESSION: Programming control</a:t>
            </a:r>
            <a:endParaRPr lang="en-US" dirty="0"/>
          </a:p>
        </p:txBody>
      </p:sp>
      <p:sp>
        <p:nvSpPr>
          <p:cNvPr id="3" name="Content Placeholder 2"/>
          <p:cNvSpPr>
            <a:spLocks noGrp="1"/>
          </p:cNvSpPr>
          <p:nvPr>
            <p:ph idx="1"/>
          </p:nvPr>
        </p:nvSpPr>
        <p:spPr/>
        <p:txBody>
          <a:bodyPr>
            <a:normAutofit fontScale="92500" lnSpcReduction="10000"/>
          </a:bodyPr>
          <a:lstStyle/>
          <a:p>
            <a:r>
              <a:rPr lang="en-US" b="0" i="0" u="none" strike="noStrike" baseline="0" dirty="0" smtClean="0"/>
              <a:t>Notice: if </a:t>
            </a:r>
            <a:r>
              <a:rPr lang="en-US" b="0" i="0" u="none" strike="noStrike" baseline="0" dirty="0" err="1" smtClean="0"/>
              <a:t>chan.Ypower</a:t>
            </a:r>
            <a:r>
              <a:rPr lang="en-US" b="0" i="0" u="none" strike="noStrike" baseline="0" dirty="0" smtClean="0"/>
              <a:t>&gt;1:</a:t>
            </a:r>
          </a:p>
          <a:p>
            <a:r>
              <a:rPr lang="en-US" b="0" i="0" u="none" strike="noStrike" baseline="0" dirty="0" smtClean="0"/>
              <a:t>This is called an “if” statement, and allows us to use </a:t>
            </a:r>
            <a:r>
              <a:rPr lang="en-US" b="0" i="0" u="none" strike="noStrike" baseline="0" dirty="0" err="1" smtClean="0"/>
              <a:t>chan_proto</a:t>
            </a:r>
            <a:r>
              <a:rPr lang="en-US" b="0" i="0" u="none" strike="noStrike" baseline="0" dirty="0" smtClean="0"/>
              <a:t> for channels either with or without activation gates.</a:t>
            </a:r>
          </a:p>
          <a:p>
            <a:r>
              <a:rPr lang="en-US" b="0" i="0" u="none" strike="noStrike" baseline="0" dirty="0" smtClean="0"/>
              <a:t>The more general form is </a:t>
            </a:r>
          </a:p>
          <a:p>
            <a:pPr marL="0" indent="0">
              <a:buNone/>
            </a:pPr>
            <a:r>
              <a:rPr lang="en-US" b="0" i="0" u="none" strike="noStrike" baseline="0" dirty="0" smtClean="0"/>
              <a:t>If </a:t>
            </a:r>
            <a:r>
              <a:rPr lang="en-US" b="0" i="1" u="none" strike="noStrike" baseline="0" dirty="0" smtClean="0"/>
              <a:t>condition</a:t>
            </a:r>
            <a:r>
              <a:rPr lang="en-US" b="0" i="0" u="none" strike="noStrike" baseline="0" dirty="0" smtClean="0"/>
              <a:t>:</a:t>
            </a:r>
          </a:p>
          <a:p>
            <a:pPr marL="0" indent="0">
              <a:buNone/>
            </a:pPr>
            <a:r>
              <a:rPr lang="en-US" b="0" i="0" u="none" strike="noStrike" baseline="0" dirty="0" smtClean="0"/>
              <a:t>else:</a:t>
            </a:r>
          </a:p>
          <a:p>
            <a:r>
              <a:rPr lang="en-US" b="0" i="0" u="none" strike="noStrike" baseline="0" dirty="0" smtClean="0"/>
              <a:t>or </a:t>
            </a:r>
          </a:p>
          <a:p>
            <a:pPr marL="0" indent="0">
              <a:buNone/>
            </a:pPr>
            <a:r>
              <a:rPr lang="en-US" b="0" i="0" u="none" strike="noStrike" baseline="0" dirty="0" smtClean="0"/>
              <a:t>if</a:t>
            </a:r>
            <a:r>
              <a:rPr lang="en-US" b="0" i="1" u="none" strike="noStrike" baseline="0" dirty="0" smtClean="0"/>
              <a:t> condition1:</a:t>
            </a:r>
            <a:endParaRPr lang="en-US" b="0" i="0" u="none" strike="noStrike" baseline="0" dirty="0" smtClean="0"/>
          </a:p>
          <a:p>
            <a:pPr marL="0" indent="0">
              <a:buNone/>
            </a:pPr>
            <a:r>
              <a:rPr lang="en-US" b="0" i="0" u="none" strike="noStrike" baseline="0" dirty="0" err="1" smtClean="0"/>
              <a:t>elif</a:t>
            </a:r>
            <a:r>
              <a:rPr lang="en-US" dirty="0" smtClean="0"/>
              <a:t> </a:t>
            </a:r>
            <a:r>
              <a:rPr lang="en-US" b="0" i="1" u="none" strike="noStrike" baseline="0" dirty="0" smtClean="0"/>
              <a:t>condition 2:	</a:t>
            </a:r>
            <a:r>
              <a:rPr lang="en-US" dirty="0" smtClean="0"/>
              <a:t>#</a:t>
            </a:r>
            <a:r>
              <a:rPr lang="en-US" b="0" i="0" u="none" strike="noStrike" baseline="0" dirty="0" smtClean="0"/>
              <a:t>short for </a:t>
            </a:r>
            <a:r>
              <a:rPr lang="en-US" b="0" i="0" u="none" strike="noStrike" baseline="0" dirty="0" err="1" smtClean="0"/>
              <a:t>elseif</a:t>
            </a:r>
            <a:endParaRPr lang="en-US" b="0" i="0" u="none" strike="noStrike" baseline="0" dirty="0" smtClean="0"/>
          </a:p>
          <a:p>
            <a:pPr marL="0" indent="0">
              <a:buNone/>
            </a:pPr>
            <a:r>
              <a:rPr lang="en-US" dirty="0"/>
              <a:t>e</a:t>
            </a:r>
            <a:r>
              <a:rPr lang="en-US" b="0" i="0" u="none" strike="noStrike" baseline="0" dirty="0" smtClean="0"/>
              <a:t>lse:</a:t>
            </a:r>
            <a:endParaRPr lang="en-US" dirty="0"/>
          </a:p>
        </p:txBody>
      </p:sp>
    </p:spTree>
    <p:extLst>
      <p:ext uri="{BB962C8B-B14F-4D97-AF65-F5344CB8AC3E}">
        <p14:creationId xmlns:p14="http://schemas.microsoft.com/office/powerpoint/2010/main" val="4148751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u="none" strike="noStrike" baseline="0" dirty="0" smtClean="0"/>
              <a:t>DIGRESSION: Programming control</a:t>
            </a:r>
            <a:endParaRPr lang="en-US" dirty="0"/>
          </a:p>
        </p:txBody>
      </p:sp>
      <p:sp>
        <p:nvSpPr>
          <p:cNvPr id="3" name="Content Placeholder 2"/>
          <p:cNvSpPr>
            <a:spLocks noGrp="1"/>
          </p:cNvSpPr>
          <p:nvPr>
            <p:ph idx="1"/>
          </p:nvPr>
        </p:nvSpPr>
        <p:spPr>
          <a:xfrm>
            <a:off x="838200" y="1382234"/>
            <a:ext cx="10515600" cy="5167422"/>
          </a:xfrm>
        </p:spPr>
        <p:txBody>
          <a:bodyPr>
            <a:normAutofit/>
          </a:bodyPr>
          <a:lstStyle/>
          <a:p>
            <a:r>
              <a:rPr lang="en-US" b="0" i="0" u="none" strike="noStrike" baseline="0" dirty="0" smtClean="0"/>
              <a:t>Another essential programming control statement is “for” loop</a:t>
            </a:r>
          </a:p>
          <a:p>
            <a:pPr lvl="1"/>
            <a:r>
              <a:rPr lang="en-US" b="0" i="0" u="none" strike="noStrike" baseline="0" dirty="0" smtClean="0"/>
              <a:t>allows you to repeat same calculations a number of times</a:t>
            </a:r>
          </a:p>
          <a:p>
            <a:pPr marL="457200" lvl="1" indent="0">
              <a:buNone/>
            </a:pPr>
            <a:r>
              <a:rPr lang="en-US" b="0" i="0" u="none" strike="noStrike" baseline="0" dirty="0" smtClean="0"/>
              <a:t>for </a:t>
            </a:r>
            <a:r>
              <a:rPr lang="en-US" b="0" i="0" u="none" strike="noStrike" baseline="0" dirty="0" err="1" smtClean="0"/>
              <a:t>num</a:t>
            </a:r>
            <a:r>
              <a:rPr lang="en-US" b="0" i="0" u="none" strike="noStrike" baseline="0" dirty="0" smtClean="0"/>
              <a:t> in range(0:10):</a:t>
            </a:r>
          </a:p>
          <a:p>
            <a:pPr marL="0" indent="0">
              <a:buNone/>
            </a:pPr>
            <a:r>
              <a:rPr lang="en-US" dirty="0"/>
              <a:t>	</a:t>
            </a:r>
            <a:r>
              <a:rPr lang="en-US" b="0" i="0" u="none" strike="noStrike" baseline="0" dirty="0" smtClean="0"/>
              <a:t>some code</a:t>
            </a:r>
          </a:p>
          <a:p>
            <a:pPr lvl="1"/>
            <a:r>
              <a:rPr lang="en-US" dirty="0" smtClean="0"/>
              <a:t>The </a:t>
            </a:r>
            <a:r>
              <a:rPr lang="en-US" b="0" i="0" u="none" strike="noStrike" baseline="0" dirty="0" smtClean="0"/>
              <a:t>code is repeated for </a:t>
            </a:r>
            <a:r>
              <a:rPr lang="en-US" dirty="0" err="1" smtClean="0"/>
              <a:t>num</a:t>
            </a:r>
            <a:r>
              <a:rPr lang="en-US" b="0" i="0" u="none" strike="noStrike" baseline="0" dirty="0" smtClean="0"/>
              <a:t>=0, 1, 2, </a:t>
            </a:r>
            <a:r>
              <a:rPr lang="en-US" b="0" i="0" u="none" strike="noStrike" baseline="0" dirty="0" err="1" smtClean="0"/>
              <a:t>etc</a:t>
            </a:r>
            <a:endParaRPr lang="en-US" b="0" i="0" u="none" strike="noStrike" baseline="0" dirty="0" smtClean="0"/>
          </a:p>
          <a:p>
            <a:pPr lvl="1"/>
            <a:r>
              <a:rPr lang="en-US" b="0" i="0" u="none" strike="noStrike" baseline="0" dirty="0" smtClean="0"/>
              <a:t>Possible to</a:t>
            </a:r>
            <a:r>
              <a:rPr lang="en-US" b="0" i="0" u="none" strike="noStrike" dirty="0" smtClean="0"/>
              <a:t> </a:t>
            </a:r>
            <a:r>
              <a:rPr lang="en-US" b="0" i="0" u="none" strike="noStrike" baseline="0" dirty="0" smtClean="0"/>
              <a:t>loop over non-numerical values in an array:</a:t>
            </a:r>
          </a:p>
          <a:p>
            <a:pPr marL="457200" lvl="1" indent="0">
              <a:buNone/>
            </a:pPr>
            <a:r>
              <a:rPr lang="en-US" b="0" i="0" u="none" strike="noStrike" baseline="0" dirty="0" err="1" smtClean="0"/>
              <a:t>cachan</a:t>
            </a:r>
            <a:r>
              <a:rPr lang="en-US" b="0" i="0" u="none" strike="noStrike" baseline="0" dirty="0" smtClean="0"/>
              <a:t>=[</a:t>
            </a:r>
            <a:r>
              <a:rPr lang="en-US" b="0" i="0" u="none" strike="noStrike" baseline="0" dirty="0" err="1" smtClean="0"/>
              <a:t>CaL</a:t>
            </a:r>
            <a:r>
              <a:rPr lang="en-US" b="0" i="0" u="none" strike="noStrike" baseline="0" dirty="0" smtClean="0"/>
              <a:t>, </a:t>
            </a:r>
            <a:r>
              <a:rPr lang="en-US" b="0" i="0" u="none" strike="noStrike" baseline="0" dirty="0" err="1" smtClean="0"/>
              <a:t>CaT</a:t>
            </a:r>
            <a:r>
              <a:rPr lang="en-US" b="0" i="0" u="none" strike="noStrike" baseline="0" dirty="0" smtClean="0"/>
              <a:t>, </a:t>
            </a:r>
            <a:r>
              <a:rPr lang="en-US" b="0" i="0" u="none" strike="noStrike" baseline="0" dirty="0" err="1" smtClean="0"/>
              <a:t>CaR</a:t>
            </a:r>
            <a:r>
              <a:rPr lang="en-US" b="0" i="0" u="none" strike="noStrike" baseline="0" dirty="0" smtClean="0"/>
              <a:t>]</a:t>
            </a:r>
          </a:p>
          <a:p>
            <a:pPr marL="457200" lvl="1" indent="0">
              <a:buNone/>
            </a:pPr>
            <a:r>
              <a:rPr lang="en-US" b="0" i="0" u="none" strike="noStrike" baseline="0" dirty="0" smtClean="0"/>
              <a:t>for </a:t>
            </a:r>
            <a:r>
              <a:rPr lang="en-US" b="0" i="0" u="none" strike="noStrike" baseline="0" dirty="0" err="1" smtClean="0"/>
              <a:t>chan</a:t>
            </a:r>
            <a:r>
              <a:rPr lang="en-US" b="0" i="0" u="none" strike="noStrike" baseline="0" dirty="0" smtClean="0"/>
              <a:t> in </a:t>
            </a:r>
            <a:r>
              <a:rPr lang="en-US" b="0" i="0" u="none" strike="noStrike" baseline="0" dirty="0" err="1" smtClean="0"/>
              <a:t>cachan</a:t>
            </a:r>
            <a:r>
              <a:rPr lang="en-US" b="0" i="0" u="none" strike="noStrike" baseline="0" dirty="0" smtClean="0"/>
              <a:t>:</a:t>
            </a:r>
          </a:p>
          <a:p>
            <a:pPr marL="457200" lvl="1" indent="0">
              <a:buNone/>
            </a:pPr>
            <a:r>
              <a:rPr lang="en-US" dirty="0"/>
              <a:t>	</a:t>
            </a:r>
            <a:r>
              <a:rPr lang="en-US" b="0" i="0" u="none" strike="noStrike" baseline="0" dirty="0" err="1" smtClean="0"/>
              <a:t>chan_proto</a:t>
            </a:r>
            <a:r>
              <a:rPr lang="en-US" b="0" i="0" u="none" strike="noStrike" baseline="0" dirty="0" smtClean="0"/>
              <a:t>(</a:t>
            </a:r>
            <a:r>
              <a:rPr lang="en-US" b="0" i="0" u="none" strike="noStrike" baseline="0" dirty="0" err="1" smtClean="0"/>
              <a:t>chan</a:t>
            </a:r>
            <a:r>
              <a:rPr lang="en-US" b="0" i="0" u="none" strike="noStrike" baseline="0" dirty="0" smtClean="0"/>
              <a:t>):</a:t>
            </a:r>
          </a:p>
          <a:p>
            <a:r>
              <a:rPr lang="en-US" dirty="0" smtClean="0"/>
              <a:t>Will send the name of the channel into the function that creates the channel</a:t>
            </a:r>
          </a:p>
          <a:p>
            <a:pPr lvl="1"/>
            <a:r>
              <a:rPr lang="en-US" dirty="0" smtClean="0"/>
              <a:t>BUT, we need to send in parameters also!</a:t>
            </a:r>
            <a:endParaRPr lang="en-US" dirty="0"/>
          </a:p>
        </p:txBody>
      </p:sp>
    </p:spTree>
    <p:extLst>
      <p:ext uri="{BB962C8B-B14F-4D97-AF65-F5344CB8AC3E}">
        <p14:creationId xmlns:p14="http://schemas.microsoft.com/office/powerpoint/2010/main" val="4259596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control</a:t>
            </a:r>
            <a:endParaRPr lang="en-US" dirty="0"/>
          </a:p>
        </p:txBody>
      </p:sp>
      <p:sp>
        <p:nvSpPr>
          <p:cNvPr id="3" name="Content Placeholder 2"/>
          <p:cNvSpPr>
            <a:spLocks noGrp="1"/>
          </p:cNvSpPr>
          <p:nvPr>
            <p:ph idx="1"/>
          </p:nvPr>
        </p:nvSpPr>
        <p:spPr>
          <a:xfrm>
            <a:off x="838200" y="1275907"/>
            <a:ext cx="10515600" cy="4901056"/>
          </a:xfrm>
        </p:spPr>
        <p:txBody>
          <a:bodyPr/>
          <a:lstStyle/>
          <a:p>
            <a:r>
              <a:rPr lang="en-US" dirty="0" smtClean="0"/>
              <a:t>How do we send the correct parameters into </a:t>
            </a:r>
            <a:r>
              <a:rPr lang="en-US" dirty="0" err="1" smtClean="0"/>
              <a:t>chan_proto</a:t>
            </a:r>
            <a:r>
              <a:rPr lang="en-US" dirty="0" smtClean="0"/>
              <a:t>?</a:t>
            </a:r>
          </a:p>
          <a:p>
            <a:pPr lvl="1"/>
            <a:r>
              <a:rPr lang="en-US" b="0" i="0" u="none" strike="noStrike" baseline="0" dirty="0" smtClean="0"/>
              <a:t>Create a list</a:t>
            </a:r>
            <a:r>
              <a:rPr lang="en-US" b="0" i="0" u="none" strike="noStrike" dirty="0" smtClean="0"/>
              <a:t> of parameters:</a:t>
            </a:r>
          </a:p>
          <a:p>
            <a:pPr marL="0" lvl="1" indent="0">
              <a:spcBef>
                <a:spcPts val="1000"/>
              </a:spcBef>
              <a:buNone/>
            </a:pPr>
            <a:r>
              <a:rPr lang="en-US" b="0" i="0" u="none" strike="noStrike" baseline="0" dirty="0" smtClean="0"/>
              <a:t>	&gt;&gt;&gt;</a:t>
            </a:r>
            <a:r>
              <a:rPr lang="en-US" b="0" i="0" u="none" strike="noStrike" baseline="0" dirty="0" err="1" smtClean="0"/>
              <a:t>cachan</a:t>
            </a:r>
            <a:r>
              <a:rPr lang="en-US" b="0" i="0" u="none" strike="noStrike" baseline="0" dirty="0" smtClean="0"/>
              <a:t>=[</a:t>
            </a:r>
            <a:r>
              <a:rPr lang="en-US" b="0" i="0" u="none" strike="noStrike" baseline="0" dirty="0" err="1" smtClean="0"/>
              <a:t>CaL</a:t>
            </a:r>
            <a:r>
              <a:rPr lang="en-US" b="0" i="0" u="none" strike="noStrike" baseline="0" dirty="0" smtClean="0"/>
              <a:t>, </a:t>
            </a:r>
            <a:r>
              <a:rPr lang="en-US" b="0" i="0" u="none" strike="noStrike" baseline="0" dirty="0" err="1" smtClean="0"/>
              <a:t>CaT</a:t>
            </a:r>
            <a:r>
              <a:rPr lang="en-US" b="0" i="0" u="none" strike="noStrike" baseline="0" dirty="0" smtClean="0"/>
              <a:t>, </a:t>
            </a:r>
            <a:r>
              <a:rPr lang="en-US" b="0" i="0" u="none" strike="noStrike" baseline="0" dirty="0" err="1" smtClean="0"/>
              <a:t>CaR</a:t>
            </a:r>
            <a:r>
              <a:rPr lang="en-US" b="0" i="0" u="none" strike="noStrike" baseline="0" dirty="0" smtClean="0"/>
              <a:t>]</a:t>
            </a:r>
          </a:p>
          <a:p>
            <a:pPr marL="0" indent="0">
              <a:buNone/>
            </a:pPr>
            <a:r>
              <a:rPr lang="en-US" b="0" i="0" u="none" strike="noStrike" baseline="0" dirty="0" smtClean="0"/>
              <a:t>	&gt;&gt;&gt; </a:t>
            </a:r>
            <a:r>
              <a:rPr lang="en-US" b="0" i="0" u="none" strike="noStrike" baseline="0" dirty="0" err="1" smtClean="0"/>
              <a:t>CaParams</a:t>
            </a:r>
            <a:r>
              <a:rPr lang="en-US" b="0" i="0" u="none" strike="noStrike" baseline="0" dirty="0" smtClean="0"/>
              <a:t>=[</a:t>
            </a:r>
            <a:r>
              <a:rPr lang="en-US" b="0" i="0" u="none" strike="noStrike" baseline="0" dirty="0" err="1" smtClean="0"/>
              <a:t>CaLparam,CaTparam,CaRparam</a:t>
            </a:r>
            <a:r>
              <a:rPr lang="en-US" b="0" i="0" u="none" strike="noStrike" baseline="0" dirty="0" smtClean="0"/>
              <a:t>]</a:t>
            </a:r>
          </a:p>
          <a:p>
            <a:r>
              <a:rPr lang="en-US" b="0" i="0" u="none" strike="noStrike" baseline="0" dirty="0" smtClean="0"/>
              <a:t>Invoke </a:t>
            </a:r>
            <a:r>
              <a:rPr lang="en-US" b="0" i="0" u="none" strike="noStrike" baseline="0" dirty="0" err="1" smtClean="0"/>
              <a:t>chan_proto</a:t>
            </a:r>
            <a:r>
              <a:rPr lang="en-US" b="0" i="0" u="none" strike="noStrike" baseline="0" dirty="0" smtClean="0"/>
              <a:t> with paired items - the name from </a:t>
            </a:r>
            <a:r>
              <a:rPr lang="en-US" b="0" i="0" u="none" strike="noStrike" baseline="0" dirty="0" err="1" smtClean="0"/>
              <a:t>cachan</a:t>
            </a:r>
            <a:r>
              <a:rPr lang="en-US" b="0" i="0" u="none" strike="noStrike" baseline="0" dirty="0" smtClean="0"/>
              <a:t> with the parameters from </a:t>
            </a:r>
            <a:r>
              <a:rPr lang="en-US" b="0" i="0" u="none" strike="noStrike" baseline="0" dirty="0" err="1" smtClean="0"/>
              <a:t>Caparams</a:t>
            </a:r>
            <a:r>
              <a:rPr lang="en-US" b="0" i="0" u="none" strike="noStrike" baseline="0" dirty="0" smtClean="0"/>
              <a:t>.  There is a python command to pair these: zip:</a:t>
            </a:r>
          </a:p>
          <a:p>
            <a:pPr marL="0" indent="0">
              <a:buNone/>
            </a:pPr>
            <a:r>
              <a:rPr lang="en-US" b="0" i="0" u="none" strike="noStrike" baseline="0" dirty="0" smtClean="0"/>
              <a:t>	&gt;&gt;&gt;for </a:t>
            </a:r>
            <a:r>
              <a:rPr lang="en-US" b="0" i="0" u="none" strike="noStrike" baseline="0" dirty="0" err="1" smtClean="0"/>
              <a:t>name,params</a:t>
            </a:r>
            <a:r>
              <a:rPr lang="en-US" b="0" i="0" u="none" strike="noStrike" baseline="0" dirty="0" smtClean="0"/>
              <a:t> in zip(</a:t>
            </a:r>
            <a:r>
              <a:rPr lang="en-US" b="0" i="0" u="none" strike="noStrike" baseline="0" dirty="0" err="1" smtClean="0"/>
              <a:t>cachan,CaParams</a:t>
            </a:r>
            <a:r>
              <a:rPr lang="en-US" b="0" i="0" u="none" strike="noStrike" baseline="0" dirty="0" smtClean="0"/>
              <a:t>):</a:t>
            </a:r>
          </a:p>
          <a:p>
            <a:pPr marL="0" indent="0">
              <a:buNone/>
            </a:pPr>
            <a:r>
              <a:rPr lang="en-US" dirty="0"/>
              <a:t>	</a:t>
            </a:r>
            <a:r>
              <a:rPr lang="en-US" dirty="0" smtClean="0"/>
              <a:t>&gt;&gt;&gt;	print name, </a:t>
            </a:r>
            <a:r>
              <a:rPr lang="en-US" dirty="0" err="1" smtClean="0"/>
              <a:t>params</a:t>
            </a:r>
            <a:r>
              <a:rPr lang="en-US" dirty="0" smtClean="0"/>
              <a:t>  #to see the function of zip</a:t>
            </a:r>
            <a:endParaRPr lang="en-US" b="0" i="0" u="none" strike="noStrike" baseline="0" dirty="0" smtClean="0"/>
          </a:p>
          <a:p>
            <a:pPr marL="0" indent="0">
              <a:buNone/>
            </a:pPr>
            <a:r>
              <a:rPr lang="en-US" b="0" i="0" u="none" strike="noStrike" baseline="0" dirty="0" smtClean="0"/>
              <a:t>	&gt;&gt;&gt;	</a:t>
            </a:r>
            <a:r>
              <a:rPr lang="en-US" b="0" i="0" u="none" strike="noStrike" baseline="0" dirty="0" err="1" smtClean="0"/>
              <a:t>chan</a:t>
            </a:r>
            <a:r>
              <a:rPr lang="en-US" b="0" i="0" u="none" strike="noStrike" baseline="0" dirty="0" smtClean="0"/>
              <a:t>=</a:t>
            </a:r>
            <a:r>
              <a:rPr lang="en-US" b="0" i="0" u="none" strike="noStrike" baseline="0" dirty="0" err="1" smtClean="0"/>
              <a:t>chan_proto</a:t>
            </a:r>
            <a:r>
              <a:rPr lang="en-US" b="0" i="0" u="none" strike="noStrike" baseline="0" dirty="0" smtClean="0"/>
              <a:t>(</a:t>
            </a:r>
            <a:r>
              <a:rPr lang="en-US" b="0" i="0" u="none" strike="noStrike" baseline="0" dirty="0" err="1" smtClean="0"/>
              <a:t>name,params</a:t>
            </a:r>
            <a:r>
              <a:rPr lang="en-US" b="0" i="0" u="none" strike="noStrike" baseline="0" dirty="0" smtClean="0"/>
              <a:t>)</a:t>
            </a:r>
          </a:p>
          <a:p>
            <a:endParaRPr lang="en-US" dirty="0"/>
          </a:p>
        </p:txBody>
      </p:sp>
    </p:spTree>
    <p:extLst>
      <p:ext uri="{BB962C8B-B14F-4D97-AF65-F5344CB8AC3E}">
        <p14:creationId xmlns:p14="http://schemas.microsoft.com/office/powerpoint/2010/main" val="836637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Dictionaries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What about the X and Y (alpha and beta) parameters? </a:t>
            </a:r>
          </a:p>
          <a:p>
            <a:pPr marL="0" indent="0">
              <a:buNone/>
            </a:pPr>
            <a:r>
              <a:rPr lang="en-US" dirty="0"/>
              <a:t>Create a dictionary with multiple channels (assume entries have been created)</a:t>
            </a:r>
          </a:p>
          <a:p>
            <a:r>
              <a:rPr lang="en-US" b="0" i="0" u="none" strike="noStrike" baseline="0" dirty="0" err="1" smtClean="0"/>
              <a:t>ChanDict</a:t>
            </a:r>
            <a:r>
              <a:rPr lang="en-US" b="0" i="0" u="none" strike="noStrike" baseline="0" dirty="0" smtClean="0"/>
              <a:t>={‘</a:t>
            </a:r>
            <a:r>
              <a:rPr lang="en-US" b="0" i="0" u="none" strike="noStrike" baseline="0" dirty="0" err="1" smtClean="0"/>
              <a:t>NaF</a:t>
            </a:r>
            <a:r>
              <a:rPr lang="en-US" b="0" i="0" u="none" strike="noStrike" baseline="0" dirty="0" smtClean="0"/>
              <a:t>':</a:t>
            </a:r>
            <a:r>
              <a:rPr lang="en-US" b="0" i="0" u="none" strike="noStrike" dirty="0" smtClean="0"/>
              <a:t> </a:t>
            </a:r>
            <a:r>
              <a:rPr lang="en-US" b="0" i="0" u="none" strike="noStrike" dirty="0" err="1" smtClean="0"/>
              <a:t>NaF_</a:t>
            </a:r>
            <a:r>
              <a:rPr lang="en-US" b="0" i="0" u="none" strike="noStrike" baseline="0" dirty="0" err="1" smtClean="0"/>
              <a:t>param</a:t>
            </a:r>
            <a:r>
              <a:rPr lang="en-US" b="0" i="0" u="none" strike="noStrike" baseline="0" dirty="0" smtClean="0"/>
              <a:t>, '</a:t>
            </a:r>
            <a:r>
              <a:rPr lang="en-US" b="0" i="0" u="none" strike="noStrike" baseline="0" dirty="0" err="1" smtClean="0"/>
              <a:t>KDr</a:t>
            </a:r>
            <a:r>
              <a:rPr lang="en-US" b="0" i="0" u="none" strike="noStrike" baseline="0" dirty="0" smtClean="0"/>
              <a:t>': </a:t>
            </a:r>
            <a:r>
              <a:rPr lang="en-US" b="0" i="0" u="none" strike="noStrike" baseline="0" dirty="0" err="1" smtClean="0"/>
              <a:t>KDr_param</a:t>
            </a:r>
            <a:r>
              <a:rPr lang="en-US" b="0" i="0" u="none" strike="noStrike" baseline="0" dirty="0" smtClean="0"/>
              <a:t> }</a:t>
            </a:r>
          </a:p>
          <a:p>
            <a:r>
              <a:rPr lang="en-US" dirty="0" smtClean="0"/>
              <a:t>Add to the dictionary (assuming that </a:t>
            </a:r>
            <a:r>
              <a:rPr lang="en-US" dirty="0" err="1" smtClean="0"/>
              <a:t>KaSparam</a:t>
            </a:r>
            <a:r>
              <a:rPr lang="en-US" dirty="0" smtClean="0"/>
              <a:t> has been created)</a:t>
            </a:r>
            <a:endParaRPr lang="en-US" b="0" i="0" u="none" strike="noStrike" baseline="0" dirty="0" smtClean="0"/>
          </a:p>
          <a:p>
            <a:pPr marL="0" indent="0">
              <a:buNone/>
            </a:pPr>
            <a:r>
              <a:rPr lang="en-US" dirty="0" err="1"/>
              <a:t>ChanDict</a:t>
            </a:r>
            <a:r>
              <a:rPr lang="en-US" dirty="0" smtClean="0"/>
              <a:t>[‘</a:t>
            </a:r>
            <a:r>
              <a:rPr lang="en-US" dirty="0" err="1" smtClean="0"/>
              <a:t>KaS</a:t>
            </a:r>
            <a:r>
              <a:rPr lang="en-US" dirty="0" smtClean="0"/>
              <a:t>’]=</a:t>
            </a:r>
            <a:r>
              <a:rPr lang="en-US" dirty="0" err="1" smtClean="0"/>
              <a:t>KaSparam</a:t>
            </a:r>
            <a:endParaRPr lang="en-US" dirty="0"/>
          </a:p>
          <a:p>
            <a:r>
              <a:rPr lang="en-US" dirty="0" smtClean="0"/>
              <a:t>This is a structure that stores a list of all our channels, and for each channel it stores the name of the parameter arrays</a:t>
            </a:r>
          </a:p>
          <a:p>
            <a:r>
              <a:rPr lang="en-US" b="0" i="1" u="none" strike="noStrike" baseline="0" dirty="0" smtClean="0"/>
              <a:t>Now, creat</a:t>
            </a:r>
            <a:r>
              <a:rPr lang="en-US" i="1" dirty="0" smtClean="0"/>
              <a:t>e the </a:t>
            </a:r>
            <a:r>
              <a:rPr lang="en-US" i="1" dirty="0" err="1" smtClean="0"/>
              <a:t>namedtuples</a:t>
            </a:r>
            <a:r>
              <a:rPr lang="en-US" i="1" dirty="0" smtClean="0"/>
              <a:t>: </a:t>
            </a:r>
            <a:r>
              <a:rPr lang="en-US" b="0" i="1" u="none" strike="noStrike" baseline="0" dirty="0" err="1" smtClean="0"/>
              <a:t>AlphaBetaChannelParams</a:t>
            </a:r>
            <a:r>
              <a:rPr lang="en-US" b="0" i="1" u="none" strike="noStrike" baseline="0" dirty="0" smtClean="0"/>
              <a:t> and </a:t>
            </a:r>
            <a:r>
              <a:rPr lang="en-US" b="0" i="1" u="none" strike="noStrike" baseline="0" dirty="0" err="1" smtClean="0"/>
              <a:t>ChannelSettings</a:t>
            </a:r>
            <a:r>
              <a:rPr lang="en-US" b="0" i="1" u="none" strike="noStrike" baseline="0" dirty="0" smtClean="0"/>
              <a:t> </a:t>
            </a:r>
          </a:p>
          <a:p>
            <a:r>
              <a:rPr lang="en-US" i="1" dirty="0" smtClean="0"/>
              <a:t>Create the rest of the parameters and the </a:t>
            </a:r>
            <a:r>
              <a:rPr lang="en-US" i="1" dirty="0" err="1" smtClean="0"/>
              <a:t>ChanDict</a:t>
            </a:r>
            <a:endParaRPr lang="en-US" i="1" dirty="0" smtClean="0"/>
          </a:p>
          <a:p>
            <a:r>
              <a:rPr lang="en-US" b="0" i="0" u="none" strike="noStrike" baseline="0" dirty="0" smtClean="0"/>
              <a:t>Now, we will write a short function that will implement all the channels</a:t>
            </a:r>
          </a:p>
          <a:p>
            <a:endParaRPr lang="en-US" dirty="0"/>
          </a:p>
        </p:txBody>
      </p:sp>
    </p:spTree>
    <p:extLst>
      <p:ext uri="{BB962C8B-B14F-4D97-AF65-F5344CB8AC3E}">
        <p14:creationId xmlns:p14="http://schemas.microsoft.com/office/powerpoint/2010/main" val="1971758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4049"/>
          </a:xfrm>
        </p:spPr>
        <p:txBody>
          <a:bodyPr/>
          <a:lstStyle/>
          <a:p>
            <a:r>
              <a:rPr lang="en-US" dirty="0" smtClean="0"/>
              <a:t>Function to create all channels</a:t>
            </a:r>
            <a:endParaRPr lang="en-US" dirty="0"/>
          </a:p>
        </p:txBody>
      </p:sp>
      <p:sp>
        <p:nvSpPr>
          <p:cNvPr id="3" name="Content Placeholder 2"/>
          <p:cNvSpPr>
            <a:spLocks noGrp="1"/>
          </p:cNvSpPr>
          <p:nvPr>
            <p:ph idx="1"/>
          </p:nvPr>
        </p:nvSpPr>
        <p:spPr>
          <a:xfrm>
            <a:off x="838200" y="1584251"/>
            <a:ext cx="10515600" cy="4592712"/>
          </a:xfrm>
        </p:spPr>
        <p:txBody>
          <a:bodyPr>
            <a:normAutofit/>
          </a:bodyPr>
          <a:lstStyle/>
          <a:p>
            <a:pPr marL="0" indent="0">
              <a:buNone/>
            </a:pPr>
            <a:r>
              <a:rPr lang="en-US" b="0" i="0" u="none" strike="noStrike" baseline="0" dirty="0" smtClean="0"/>
              <a:t>&gt;&gt;&gt;</a:t>
            </a:r>
            <a:r>
              <a:rPr lang="en-US" b="0" i="0" u="none" strike="noStrike" baseline="0" dirty="0" err="1" smtClean="0"/>
              <a:t>def</a:t>
            </a:r>
            <a:r>
              <a:rPr lang="en-US" b="0" i="0" u="none" strike="noStrike" baseline="0" dirty="0" smtClean="0"/>
              <a:t> </a:t>
            </a:r>
            <a:r>
              <a:rPr lang="en-US" b="0" i="0" u="none" strike="noStrike" baseline="0" dirty="0" err="1" smtClean="0"/>
              <a:t>chanlib</a:t>
            </a:r>
            <a:r>
              <a:rPr lang="en-US" b="0" i="0" u="none" strike="noStrike" baseline="0" dirty="0" smtClean="0"/>
              <a:t>(</a:t>
            </a:r>
            <a:r>
              <a:rPr lang="en-US" b="0" i="0" u="none" strike="noStrike" baseline="0" dirty="0" err="1" smtClean="0"/>
              <a:t>ChanDict</a:t>
            </a:r>
            <a:r>
              <a:rPr lang="en-US" b="0" i="0" u="none" strike="noStrike" baseline="0" dirty="0" smtClean="0"/>
              <a:t>):</a:t>
            </a:r>
          </a:p>
          <a:p>
            <a:pPr marL="0" indent="0">
              <a:buNone/>
            </a:pPr>
            <a:r>
              <a:rPr lang="en-US" b="0" i="0" u="none" strike="noStrike" baseline="0" dirty="0" smtClean="0"/>
              <a:t>&gt;&gt;&gt;    if not </a:t>
            </a:r>
            <a:r>
              <a:rPr lang="en-US" b="0" i="0" u="none" strike="noStrike" baseline="0" dirty="0" err="1" smtClean="0"/>
              <a:t>moose.exists</a:t>
            </a:r>
            <a:r>
              <a:rPr lang="en-US" b="0" i="0" u="none" strike="noStrike" baseline="0" dirty="0" smtClean="0"/>
              <a:t>('/library'):</a:t>
            </a:r>
          </a:p>
          <a:p>
            <a:pPr marL="0" indent="0">
              <a:buNone/>
            </a:pPr>
            <a:r>
              <a:rPr lang="en-US" b="0" i="0" u="none" strike="noStrike" baseline="0" dirty="0" smtClean="0"/>
              <a:t>&gt;&gt;&gt;        lib = </a:t>
            </a:r>
            <a:r>
              <a:rPr lang="en-US" b="0" i="0" u="none" strike="noStrike" baseline="0" dirty="0" err="1" smtClean="0"/>
              <a:t>moose.Neutral</a:t>
            </a:r>
            <a:r>
              <a:rPr lang="en-US" b="0" i="0" u="none" strike="noStrike" baseline="0" dirty="0" smtClean="0"/>
              <a:t>('/library')</a:t>
            </a:r>
          </a:p>
          <a:p>
            <a:pPr marL="0" indent="0">
              <a:buNone/>
            </a:pPr>
            <a:r>
              <a:rPr lang="en-US" b="0" i="0" u="none" strike="noStrike" baseline="0" dirty="0" smtClean="0"/>
              <a:t>&gt;&gt;&gt;    #Adding all the channels to the library. </a:t>
            </a:r>
          </a:p>
          <a:p>
            <a:pPr marL="0" indent="0">
              <a:buNone/>
            </a:pPr>
            <a:r>
              <a:rPr lang="en-US" b="0" i="0" u="none" strike="noStrike" baseline="0" dirty="0" smtClean="0"/>
              <a:t>&gt;&gt;&gt;</a:t>
            </a:r>
            <a:r>
              <a:rPr lang="en-US" dirty="0" smtClean="0"/>
              <a:t>    </a:t>
            </a:r>
            <a:r>
              <a:rPr lang="en-US" b="0" i="0" u="none" strike="noStrike" baseline="0" dirty="0" smtClean="0"/>
              <a:t>for </a:t>
            </a:r>
            <a:r>
              <a:rPr lang="en-US" b="0" i="0" u="none" strike="noStrike" baseline="0" dirty="0" err="1" smtClean="0"/>
              <a:t>params</a:t>
            </a:r>
            <a:r>
              <a:rPr lang="en-US" b="0" i="0" u="none" strike="noStrike" baseline="0" dirty="0" smtClean="0"/>
              <a:t> in </a:t>
            </a:r>
            <a:r>
              <a:rPr lang="en-US" b="0" i="0" u="none" strike="noStrike" baseline="0" dirty="0" err="1" smtClean="0"/>
              <a:t>ChanDict.values</a:t>
            </a:r>
            <a:r>
              <a:rPr lang="en-US" b="0" i="0" u="none" strike="noStrike" baseline="0" dirty="0" smtClean="0"/>
              <a:t>()</a:t>
            </a:r>
          </a:p>
          <a:p>
            <a:pPr marL="0" indent="0">
              <a:buNone/>
            </a:pPr>
            <a:r>
              <a:rPr lang="en-US" b="0" i="0" u="none" strike="noStrike" baseline="0" dirty="0" smtClean="0"/>
              <a:t>&gt;&gt;&gt; </a:t>
            </a:r>
            <a:r>
              <a:rPr lang="en-US" dirty="0"/>
              <a:t>	</a:t>
            </a:r>
            <a:r>
              <a:rPr lang="en-US" dirty="0" smtClean="0"/>
              <a:t>	print </a:t>
            </a:r>
            <a:r>
              <a:rPr lang="en-US" dirty="0" err="1" smtClean="0"/>
              <a:t>params</a:t>
            </a:r>
            <a:endParaRPr lang="en-US" b="0" i="0" u="none" strike="noStrike" baseline="0" dirty="0" smtClean="0"/>
          </a:p>
          <a:p>
            <a:pPr marL="0" indent="0">
              <a:buNone/>
            </a:pPr>
            <a:r>
              <a:rPr lang="en-US" b="0" i="0" u="none" strike="noStrike" baseline="0" dirty="0" smtClean="0"/>
              <a:t>&gt;&gt;&gt; </a:t>
            </a:r>
            <a:r>
              <a:rPr lang="en-US" dirty="0"/>
              <a:t>	</a:t>
            </a:r>
            <a:r>
              <a:rPr lang="en-US" dirty="0" smtClean="0"/>
              <a:t>	</a:t>
            </a:r>
            <a:r>
              <a:rPr lang="en-US" dirty="0" err="1" smtClean="0"/>
              <a:t>c</a:t>
            </a:r>
            <a:r>
              <a:rPr lang="en-US" b="0" i="0" u="none" strike="noStrike" baseline="0" dirty="0" err="1" smtClean="0"/>
              <a:t>han</a:t>
            </a:r>
            <a:r>
              <a:rPr lang="en-US" b="0" i="0" u="none" strike="noStrike" baseline="0" dirty="0" smtClean="0"/>
              <a:t>=</a:t>
            </a:r>
            <a:r>
              <a:rPr lang="en-US" b="0" i="0" u="none" strike="noStrike" baseline="0" dirty="0" err="1" smtClean="0"/>
              <a:t>chan_proto</a:t>
            </a:r>
            <a:r>
              <a:rPr lang="en-US" b="0" i="0" u="none" strike="noStrike" baseline="0" dirty="0" smtClean="0"/>
              <a:t>(</a:t>
            </a:r>
            <a:r>
              <a:rPr lang="en-US" b="0" i="0" u="none" strike="noStrike" baseline="0" dirty="0" err="1" smtClean="0"/>
              <a:t>params</a:t>
            </a:r>
            <a:r>
              <a:rPr lang="en-US" b="0" i="0" u="none" strike="noStrike" baseline="0" dirty="0" smtClean="0"/>
              <a:t>)</a:t>
            </a:r>
          </a:p>
          <a:p>
            <a:pPr marL="0" indent="0">
              <a:buNone/>
            </a:pPr>
            <a:r>
              <a:rPr lang="en-US" b="0" i="0" u="none" strike="noStrike" baseline="0" dirty="0" smtClean="0"/>
              <a:t>Function call matches </a:t>
            </a:r>
            <a:r>
              <a:rPr lang="en-US" b="0" i="0" u="none" strike="noStrike" baseline="0" dirty="0" err="1" smtClean="0"/>
              <a:t>chan_proto</a:t>
            </a:r>
            <a:r>
              <a:rPr lang="en-US" b="0" i="0" u="none" strike="noStrike" baseline="0" dirty="0" smtClean="0"/>
              <a:t>:</a:t>
            </a:r>
          </a:p>
          <a:p>
            <a:pPr marL="0" indent="0">
              <a:buNone/>
            </a:pPr>
            <a:r>
              <a:rPr lang="en-US" b="0" i="0" u="none" strike="noStrike" baseline="0" dirty="0" err="1" smtClean="0"/>
              <a:t>def</a:t>
            </a:r>
            <a:r>
              <a:rPr lang="en-US" b="0" i="0" u="none" strike="noStrike" baseline="0" dirty="0" smtClean="0"/>
              <a:t> </a:t>
            </a:r>
            <a:r>
              <a:rPr lang="en-US" b="0" i="0" u="none" strike="noStrike" baseline="0" dirty="0" err="1" smtClean="0"/>
              <a:t>chan_proto</a:t>
            </a:r>
            <a:r>
              <a:rPr lang="en-US" b="0" i="0" u="none" strike="noStrike" baseline="0" dirty="0" smtClean="0"/>
              <a:t>(</a:t>
            </a:r>
            <a:r>
              <a:rPr lang="en-US" b="0" i="0" u="none" strike="noStrike" baseline="0" dirty="0" err="1" smtClean="0"/>
              <a:t>params</a:t>
            </a:r>
            <a:r>
              <a:rPr lang="en-US" b="0" i="0" u="none" strike="noStrike" baseline="0" dirty="0" smtClean="0"/>
              <a:t>)</a:t>
            </a:r>
            <a:r>
              <a:rPr lang="en-US" dirty="0" smtClean="0"/>
              <a:t> </a:t>
            </a:r>
            <a:endParaRPr lang="en-US" dirty="0"/>
          </a:p>
        </p:txBody>
      </p:sp>
    </p:spTree>
    <p:extLst>
      <p:ext uri="{BB962C8B-B14F-4D97-AF65-F5344CB8AC3E}">
        <p14:creationId xmlns:p14="http://schemas.microsoft.com/office/powerpoint/2010/main" val="107248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t>
            </a:r>
            <a:r>
              <a:rPr lang="en-US" b="0" i="0" u="none" strike="noStrike" baseline="0" dirty="0" smtClean="0"/>
              <a:t>se the channel prototype function to create channels</a:t>
            </a:r>
            <a:endParaRPr lang="en-US" dirty="0"/>
          </a:p>
        </p:txBody>
      </p:sp>
      <p:sp>
        <p:nvSpPr>
          <p:cNvPr id="3" name="Content Placeholder 2"/>
          <p:cNvSpPr>
            <a:spLocks noGrp="1"/>
          </p:cNvSpPr>
          <p:nvPr>
            <p:ph idx="1"/>
          </p:nvPr>
        </p:nvSpPr>
        <p:spPr>
          <a:xfrm>
            <a:off x="838200" y="1933731"/>
            <a:ext cx="10515600" cy="4477702"/>
          </a:xfrm>
        </p:spPr>
        <p:txBody>
          <a:bodyPr>
            <a:normAutofit fontScale="77500" lnSpcReduction="20000"/>
          </a:bodyPr>
          <a:lstStyle/>
          <a:p>
            <a:r>
              <a:rPr lang="en-US" b="0" i="0" u="none" strike="noStrike" baseline="0" dirty="0" smtClean="0"/>
              <a:t>First create the compartment (this could be replaced by cell reader):</a:t>
            </a:r>
          </a:p>
          <a:p>
            <a:pPr marL="457200" lvl="1" indent="0">
              <a:buNone/>
            </a:pPr>
            <a:r>
              <a:rPr lang="en-US" b="0" i="0" u="none" strike="noStrike" baseline="0" dirty="0" smtClean="0"/>
              <a:t>&gt;&gt;&gt; cell=</a:t>
            </a:r>
            <a:r>
              <a:rPr lang="en-US" b="0" i="0" u="none" strike="noStrike" baseline="0" dirty="0" err="1" smtClean="0"/>
              <a:t>moose.Neutral</a:t>
            </a:r>
            <a:r>
              <a:rPr lang="en-US" b="0" i="0" u="none" strike="noStrike" baseline="0" dirty="0" smtClean="0"/>
              <a:t>('/neuron')</a:t>
            </a:r>
          </a:p>
          <a:p>
            <a:pPr marL="457200" lvl="1" indent="0">
              <a:buNone/>
            </a:pPr>
            <a:r>
              <a:rPr lang="en-US" b="0" i="0" u="none" strike="noStrike" baseline="0" dirty="0" smtClean="0"/>
              <a:t>&gt;&gt;&gt; comp=</a:t>
            </a:r>
            <a:r>
              <a:rPr lang="en-US" b="0" i="0" u="none" strike="noStrike" baseline="0" dirty="0" err="1" smtClean="0"/>
              <a:t>moose.compartment</a:t>
            </a:r>
            <a:r>
              <a:rPr lang="en-US" b="0" i="0" u="none" strike="noStrike" baseline="0" dirty="0" smtClean="0"/>
              <a:t>(‘/neuron/soma’)</a:t>
            </a:r>
          </a:p>
          <a:p>
            <a:pPr marL="457200" lvl="1" indent="0">
              <a:buNone/>
            </a:pPr>
            <a:r>
              <a:rPr lang="en-US" b="0" i="0" u="none" strike="noStrike" baseline="0" dirty="0" smtClean="0"/>
              <a:t># diameter = 30 microns, length = 50 microns</a:t>
            </a:r>
          </a:p>
          <a:p>
            <a:pPr marL="457200" lvl="1" indent="0">
              <a:buNone/>
            </a:pPr>
            <a:r>
              <a:rPr lang="en-US" b="0" i="0" u="none" strike="noStrike" baseline="0" dirty="0" smtClean="0"/>
              <a:t>#convert cm^2 to m^2</a:t>
            </a:r>
          </a:p>
          <a:p>
            <a:pPr marL="457200" lvl="1" indent="0">
              <a:buNone/>
            </a:pPr>
            <a:r>
              <a:rPr lang="en-US" b="0" i="0" u="none" strike="noStrike" baseline="0" dirty="0" smtClean="0"/>
              <a:t>&gt;&gt;&gt;cm2m=1e4</a:t>
            </a:r>
          </a:p>
          <a:p>
            <a:pPr marL="457200" lvl="1" indent="0">
              <a:buNone/>
            </a:pPr>
            <a:r>
              <a:rPr lang="en-US" b="0" i="0" u="none" strike="noStrike" baseline="0" dirty="0" smtClean="0"/>
              <a:t>&gt;&gt;&gt;diameter = 30e-6 </a:t>
            </a:r>
          </a:p>
          <a:p>
            <a:pPr marL="457200" lvl="1" indent="0">
              <a:buNone/>
            </a:pPr>
            <a:r>
              <a:rPr lang="en-US" b="0" i="0" u="none" strike="noStrike" baseline="0" dirty="0" smtClean="0"/>
              <a:t>&gt;&gt;&gt;length = 50e-6</a:t>
            </a:r>
          </a:p>
          <a:p>
            <a:pPr marL="457200" lvl="1" indent="0">
              <a:buNone/>
            </a:pPr>
            <a:r>
              <a:rPr lang="en-US" b="0" i="0" u="none" strike="noStrike" baseline="0" dirty="0" smtClean="0"/>
              <a:t>&gt;&gt;&gt;</a:t>
            </a:r>
            <a:r>
              <a:rPr lang="en-US" b="0" i="0" u="none" strike="noStrike" baseline="0" dirty="0" err="1" smtClean="0"/>
              <a:t>sarea</a:t>
            </a:r>
            <a:r>
              <a:rPr lang="en-US" b="0" i="0" u="none" strike="noStrike" baseline="0" dirty="0" smtClean="0"/>
              <a:t> = </a:t>
            </a:r>
            <a:r>
              <a:rPr lang="en-US" b="0" i="0" u="none" strike="noStrike" baseline="0" dirty="0" err="1" smtClean="0"/>
              <a:t>np.pi</a:t>
            </a:r>
            <a:r>
              <a:rPr lang="en-US" b="0" i="0" u="none" strike="noStrike" baseline="0" dirty="0" smtClean="0"/>
              <a:t> * diameter * length</a:t>
            </a:r>
          </a:p>
          <a:p>
            <a:pPr marL="457200" lvl="1" indent="0">
              <a:buNone/>
            </a:pPr>
            <a:r>
              <a:rPr lang="it-IT" b="0" i="0" u="none" strike="noStrike" baseline="0" dirty="0" smtClean="0"/>
              <a:t>&gt;&gt;&gt;xarea = np.pi * diameter * diameter / 4.0</a:t>
            </a:r>
          </a:p>
          <a:p>
            <a:pPr marL="457200" lvl="1" indent="0">
              <a:buNone/>
            </a:pPr>
            <a:r>
              <a:rPr lang="en-US" b="0" i="0" u="none" strike="noStrike" baseline="0" dirty="0" smtClean="0"/>
              <a:t>#: RM = 0.3 </a:t>
            </a:r>
            <a:r>
              <a:rPr lang="en-US" b="0" i="0" u="none" strike="noStrike" baseline="0" dirty="0" err="1" smtClean="0"/>
              <a:t>mS</a:t>
            </a:r>
            <a:r>
              <a:rPr lang="en-US" b="0" i="0" u="none" strike="noStrike" baseline="0" dirty="0" smtClean="0"/>
              <a:t>/cm^2, #: CM = 1 </a:t>
            </a:r>
            <a:r>
              <a:rPr lang="en-US" b="0" i="0" u="none" strike="noStrike" baseline="0" dirty="0" err="1" smtClean="0"/>
              <a:t>uF</a:t>
            </a:r>
            <a:r>
              <a:rPr lang="en-US" b="0" i="0" u="none" strike="noStrike" baseline="0" dirty="0" smtClean="0"/>
              <a:t>/cm^2</a:t>
            </a:r>
          </a:p>
          <a:p>
            <a:pPr marL="457200" lvl="1" indent="0">
              <a:buNone/>
            </a:pPr>
            <a:r>
              <a:rPr lang="it-IT" b="0" i="0" u="none" strike="noStrike" baseline="0" dirty="0" smtClean="0"/>
              <a:t>&gt;&gt;&gt; comp.Rm= 1 / (0.3e-3 * sarea * cm2m)</a:t>
            </a:r>
          </a:p>
          <a:p>
            <a:pPr marL="457200" lvl="1" indent="0">
              <a:buNone/>
            </a:pPr>
            <a:r>
              <a:rPr lang="en-US" b="0" i="0" u="none" strike="noStrike" baseline="0" dirty="0" smtClean="0"/>
              <a:t>&gt;&gt;&gt; </a:t>
            </a:r>
            <a:r>
              <a:rPr lang="en-US" b="0" i="0" u="none" strike="noStrike" baseline="0" dirty="0" err="1" smtClean="0"/>
              <a:t>comp.Cm</a:t>
            </a:r>
            <a:r>
              <a:rPr lang="en-US" b="0" i="0" u="none" strike="noStrike" baseline="0" dirty="0" smtClean="0"/>
              <a:t>=1e-6 * </a:t>
            </a:r>
            <a:r>
              <a:rPr lang="en-US" b="0" i="0" u="none" strike="noStrike" baseline="0" dirty="0" err="1" smtClean="0"/>
              <a:t>sarea</a:t>
            </a:r>
            <a:r>
              <a:rPr lang="en-US" b="0" i="0" u="none" strike="noStrike" baseline="0" dirty="0" smtClean="0"/>
              <a:t> * cm2m</a:t>
            </a:r>
          </a:p>
          <a:p>
            <a:pPr marL="457200" lvl="1" indent="0">
              <a:buNone/>
            </a:pPr>
            <a:r>
              <a:rPr lang="en-US" b="0" i="0" u="none" strike="noStrike" baseline="0" dirty="0" smtClean="0"/>
              <a:t>&gt;&gt;&gt;EREST_ACT= </a:t>
            </a:r>
            <a:r>
              <a:rPr lang="en-US" b="0" i="0" u="none" strike="noStrike" baseline="0" dirty="0" err="1" smtClean="0"/>
              <a:t>Em</a:t>
            </a:r>
            <a:r>
              <a:rPr lang="en-US" b="0" i="0" u="none" strike="noStrike" baseline="0" dirty="0" smtClean="0"/>
              <a:t> -10.613e-3</a:t>
            </a:r>
          </a:p>
          <a:p>
            <a:pPr marL="457200" lvl="1" indent="0">
              <a:buNone/>
            </a:pPr>
            <a:r>
              <a:rPr lang="en-US" b="0" i="0" u="none" strike="noStrike" baseline="0" dirty="0" smtClean="0"/>
              <a:t>&gt;&gt;&gt;</a:t>
            </a:r>
            <a:r>
              <a:rPr lang="en-US" b="0" i="0" u="none" strike="noStrike" baseline="0" dirty="0" err="1" smtClean="0"/>
              <a:t>comp.Em</a:t>
            </a:r>
            <a:r>
              <a:rPr lang="en-US" b="0" i="0" u="none" strike="noStrike" baseline="0" dirty="0" smtClean="0"/>
              <a:t> = -0.07</a:t>
            </a:r>
          </a:p>
          <a:p>
            <a:pPr marL="457200" lvl="1" indent="0">
              <a:buNone/>
            </a:pPr>
            <a:r>
              <a:rPr lang="en-US" b="0" i="0" u="none" strike="noStrike" baseline="0" dirty="0" smtClean="0"/>
              <a:t>&gt;&gt;&gt;</a:t>
            </a:r>
            <a:r>
              <a:rPr lang="en-US" b="0" i="0" u="none" strike="noStrike" baseline="0" dirty="0" err="1" smtClean="0"/>
              <a:t>comp.initVm</a:t>
            </a:r>
            <a:r>
              <a:rPr lang="en-US" b="0" i="0" u="none" strike="noStrike" baseline="0" dirty="0" smtClean="0"/>
              <a:t> = EREST_ACT</a:t>
            </a:r>
          </a:p>
          <a:p>
            <a:endParaRPr lang="en-US" dirty="0"/>
          </a:p>
        </p:txBody>
      </p:sp>
    </p:spTree>
    <p:extLst>
      <p:ext uri="{BB962C8B-B14F-4D97-AF65-F5344CB8AC3E}">
        <p14:creationId xmlns:p14="http://schemas.microsoft.com/office/powerpoint/2010/main" val="935407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a:t>
            </a:r>
            <a:r>
              <a:rPr lang="en-US" b="0" i="0" u="none" strike="noStrike" baseline="0" dirty="0" smtClean="0"/>
              <a:t>se the channel prototype function to create channels</a:t>
            </a:r>
            <a:endParaRPr lang="en-US" dirty="0"/>
          </a:p>
        </p:txBody>
      </p:sp>
      <p:sp>
        <p:nvSpPr>
          <p:cNvPr id="3" name="Content Placeholder 2"/>
          <p:cNvSpPr>
            <a:spLocks noGrp="1"/>
          </p:cNvSpPr>
          <p:nvPr>
            <p:ph idx="1"/>
          </p:nvPr>
        </p:nvSpPr>
        <p:spPr>
          <a:xfrm>
            <a:off x="838200" y="1825624"/>
            <a:ext cx="10515600" cy="4800027"/>
          </a:xfrm>
        </p:spPr>
        <p:txBody>
          <a:bodyPr>
            <a:normAutofit fontScale="85000" lnSpcReduction="20000"/>
          </a:bodyPr>
          <a:lstStyle/>
          <a:p>
            <a:r>
              <a:rPr lang="en-US" b="0" i="0" u="none" strike="noStrike" baseline="0" dirty="0" smtClean="0"/>
              <a:t>create the </a:t>
            </a:r>
            <a:r>
              <a:rPr lang="en-US" b="0" i="0" u="none" strike="noStrike" baseline="0" dirty="0" err="1" smtClean="0"/>
              <a:t>na_chan</a:t>
            </a:r>
            <a:r>
              <a:rPr lang="en-US" b="0" i="0" u="none" strike="noStrike" baseline="0" dirty="0" smtClean="0"/>
              <a:t> and </a:t>
            </a:r>
            <a:r>
              <a:rPr lang="en-US" b="0" i="0" u="none" strike="noStrike" baseline="0" dirty="0" err="1" smtClean="0"/>
              <a:t>k_chan</a:t>
            </a:r>
            <a:r>
              <a:rPr lang="en-US" b="0" i="0" u="none" strike="noStrike" baseline="0" dirty="0" smtClean="0"/>
              <a:t> in the library</a:t>
            </a:r>
          </a:p>
          <a:p>
            <a:pPr marL="457200" lvl="1" indent="0">
              <a:buNone/>
            </a:pPr>
            <a:r>
              <a:rPr lang="en-US" dirty="0"/>
              <a:t>&gt;&gt;&gt; </a:t>
            </a:r>
            <a:r>
              <a:rPr lang="en-US" dirty="0" err="1" smtClean="0"/>
              <a:t>Chanlib</a:t>
            </a:r>
            <a:r>
              <a:rPr lang="en-US" b="0" i="0" u="none" strike="noStrike" baseline="0" dirty="0" smtClean="0"/>
              <a:t>(</a:t>
            </a:r>
            <a:r>
              <a:rPr lang="en-US" b="0" i="0" u="none" strike="noStrike" baseline="0" dirty="0" err="1" smtClean="0"/>
              <a:t>ChanDict</a:t>
            </a:r>
            <a:r>
              <a:rPr lang="en-US" b="0" i="0" u="none" strike="noStrike" baseline="0" dirty="0" smtClean="0"/>
              <a:t>)</a:t>
            </a:r>
          </a:p>
          <a:p>
            <a:r>
              <a:rPr lang="en-US" b="0" i="0" u="none" strike="noStrike" baseline="0" dirty="0" smtClean="0"/>
              <a:t>copy them into the soma:</a:t>
            </a:r>
            <a:r>
              <a:rPr lang="en-US" b="0" i="0" u="none" strike="noStrike" dirty="0" smtClean="0"/>
              <a:t> </a:t>
            </a:r>
            <a:r>
              <a:rPr lang="en-US" b="0" i="0" u="none" strike="noStrike" baseline="0" dirty="0" err="1" smtClean="0">
                <a:solidFill>
                  <a:srgbClr val="FF0000"/>
                </a:solidFill>
              </a:rPr>
              <a:t>moose.copy</a:t>
            </a:r>
            <a:r>
              <a:rPr lang="en-US" b="0" i="0" u="none" strike="noStrike" baseline="0" dirty="0" smtClean="0">
                <a:solidFill>
                  <a:srgbClr val="FF0000"/>
                </a:solidFill>
              </a:rPr>
              <a:t>(</a:t>
            </a:r>
            <a:r>
              <a:rPr lang="en-US" b="0" i="0" u="none" strike="noStrike" baseline="0" dirty="0" err="1" smtClean="0">
                <a:solidFill>
                  <a:srgbClr val="FF0000"/>
                </a:solidFill>
              </a:rPr>
              <a:t>src</a:t>
            </a:r>
            <a:r>
              <a:rPr lang="en-US" b="0" i="0" u="none" strike="noStrike" baseline="0" dirty="0" smtClean="0">
                <a:solidFill>
                  <a:srgbClr val="FF0000"/>
                </a:solidFill>
              </a:rPr>
              <a:t>, </a:t>
            </a:r>
            <a:r>
              <a:rPr lang="en-US" b="0" i="0" u="none" strike="noStrike" baseline="0" dirty="0" err="1" smtClean="0">
                <a:solidFill>
                  <a:srgbClr val="FF0000"/>
                </a:solidFill>
              </a:rPr>
              <a:t>dest</a:t>
            </a:r>
            <a:r>
              <a:rPr lang="en-US" b="0" i="0" u="none" strike="noStrike" baseline="0" dirty="0" smtClean="0">
                <a:solidFill>
                  <a:srgbClr val="FF0000"/>
                </a:solidFill>
              </a:rPr>
              <a:t>, name)</a:t>
            </a:r>
          </a:p>
          <a:p>
            <a:pPr marL="0" lvl="1" indent="0">
              <a:spcBef>
                <a:spcPts val="1000"/>
              </a:spcBef>
              <a:buNone/>
            </a:pPr>
            <a:r>
              <a:rPr lang="en-US" dirty="0" smtClean="0"/>
              <a:t>	&gt;&gt;&gt; </a:t>
            </a:r>
            <a:r>
              <a:rPr lang="en-US" dirty="0" err="1"/>
              <a:t>nachan</a:t>
            </a:r>
            <a:r>
              <a:rPr lang="en-US" dirty="0"/>
              <a:t>=</a:t>
            </a:r>
            <a:r>
              <a:rPr lang="en-US" dirty="0" err="1"/>
              <a:t>moose.copy</a:t>
            </a:r>
            <a:r>
              <a:rPr lang="en-US" dirty="0"/>
              <a:t>(‘/library/</a:t>
            </a:r>
            <a:r>
              <a:rPr lang="en-US" dirty="0" err="1"/>
              <a:t>NaF</a:t>
            </a:r>
            <a:r>
              <a:rPr lang="en-US" dirty="0" smtClean="0"/>
              <a:t>’, ‘/neuron/soma’, ‘</a:t>
            </a:r>
            <a:r>
              <a:rPr lang="en-US" dirty="0" err="1" smtClean="0"/>
              <a:t>NaF</a:t>
            </a:r>
            <a:r>
              <a:rPr lang="en-US" dirty="0" smtClean="0"/>
              <a:t>’)</a:t>
            </a:r>
          </a:p>
          <a:p>
            <a:pPr marL="0" lvl="1" indent="0">
              <a:spcBef>
                <a:spcPts val="1000"/>
              </a:spcBef>
              <a:buNone/>
            </a:pPr>
            <a:r>
              <a:rPr lang="en-US" dirty="0" smtClean="0"/>
              <a:t> </a:t>
            </a:r>
            <a:r>
              <a:rPr lang="en-US" dirty="0"/>
              <a:t>	&gt;&gt;&gt; </a:t>
            </a:r>
            <a:r>
              <a:rPr lang="en-US" dirty="0" err="1"/>
              <a:t>k</a:t>
            </a:r>
            <a:r>
              <a:rPr lang="en-US" dirty="0" err="1" smtClean="0"/>
              <a:t>chan</a:t>
            </a:r>
            <a:r>
              <a:rPr lang="en-US" dirty="0" smtClean="0"/>
              <a:t>=</a:t>
            </a:r>
            <a:r>
              <a:rPr lang="en-US" dirty="0" err="1" smtClean="0"/>
              <a:t>moose.copy</a:t>
            </a:r>
            <a:r>
              <a:rPr lang="en-US" dirty="0"/>
              <a:t>(‘/</a:t>
            </a:r>
            <a:r>
              <a:rPr lang="en-US" dirty="0" smtClean="0"/>
              <a:t>library/</a:t>
            </a:r>
            <a:r>
              <a:rPr lang="en-US" dirty="0" err="1" smtClean="0"/>
              <a:t>KDr</a:t>
            </a:r>
            <a:r>
              <a:rPr lang="en-US" dirty="0" smtClean="0"/>
              <a:t>’, ‘/neuron/soma’, ‘</a:t>
            </a:r>
            <a:r>
              <a:rPr lang="en-US" dirty="0" err="1" smtClean="0"/>
              <a:t>KDr</a:t>
            </a:r>
            <a:r>
              <a:rPr lang="en-US" dirty="0" smtClean="0"/>
              <a:t>’)</a:t>
            </a:r>
            <a:endParaRPr lang="en-US" dirty="0"/>
          </a:p>
          <a:p>
            <a:r>
              <a:rPr lang="en-US" b="0" i="0" u="none" strike="noStrike" baseline="0" dirty="0" smtClean="0"/>
              <a:t>assign the correct conductance</a:t>
            </a:r>
          </a:p>
          <a:p>
            <a:pPr marL="0" indent="0">
              <a:buNone/>
            </a:pPr>
            <a:r>
              <a:rPr lang="en-US" dirty="0"/>
              <a:t>&gt;&gt;&gt; </a:t>
            </a:r>
            <a:r>
              <a:rPr lang="en-US" dirty="0" smtClean="0"/>
              <a:t>#: </a:t>
            </a:r>
            <a:r>
              <a:rPr lang="en-US" dirty="0" err="1"/>
              <a:t>Gbar_Na</a:t>
            </a:r>
            <a:r>
              <a:rPr lang="en-US" dirty="0"/>
              <a:t> = 120 </a:t>
            </a:r>
            <a:r>
              <a:rPr lang="en-US" dirty="0" err="1"/>
              <a:t>mS</a:t>
            </a:r>
            <a:r>
              <a:rPr lang="en-US" dirty="0"/>
              <a:t>/cm^2</a:t>
            </a:r>
          </a:p>
          <a:p>
            <a:pPr marL="0" indent="0">
              <a:buNone/>
            </a:pPr>
            <a:r>
              <a:rPr lang="en-US" dirty="0"/>
              <a:t>&gt;&gt;&gt;   #: </a:t>
            </a:r>
            <a:r>
              <a:rPr lang="en-US" dirty="0" err="1"/>
              <a:t>Gbar_K</a:t>
            </a:r>
            <a:r>
              <a:rPr lang="en-US" dirty="0"/>
              <a:t> = 36 </a:t>
            </a:r>
            <a:r>
              <a:rPr lang="en-US" dirty="0" err="1"/>
              <a:t>mS</a:t>
            </a:r>
            <a:r>
              <a:rPr lang="en-US" dirty="0"/>
              <a:t>/cm^2</a:t>
            </a:r>
          </a:p>
          <a:p>
            <a:pPr marL="0" indent="0">
              <a:buNone/>
            </a:pPr>
            <a:r>
              <a:rPr lang="en-US" dirty="0"/>
              <a:t>&gt;&gt;&gt;    </a:t>
            </a:r>
            <a:r>
              <a:rPr lang="en-US" dirty="0" err="1"/>
              <a:t>kchan.Gbar</a:t>
            </a:r>
            <a:r>
              <a:rPr lang="en-US" dirty="0"/>
              <a:t> = </a:t>
            </a:r>
            <a:r>
              <a:rPr lang="en-US" dirty="0" err="1"/>
              <a:t>KDr_param</a:t>
            </a:r>
            <a:r>
              <a:rPr lang="en-US" dirty="0"/>
              <a:t>[‘</a:t>
            </a:r>
            <a:r>
              <a:rPr lang="en-US" dirty="0" err="1"/>
              <a:t>gbar</a:t>
            </a:r>
            <a:r>
              <a:rPr lang="en-US" dirty="0"/>
              <a:t>’]* </a:t>
            </a:r>
            <a:r>
              <a:rPr lang="en-US" dirty="0" err="1"/>
              <a:t>sarea</a:t>
            </a:r>
            <a:r>
              <a:rPr lang="en-US" dirty="0"/>
              <a:t> * cm2m</a:t>
            </a:r>
          </a:p>
          <a:p>
            <a:pPr marL="0" indent="0">
              <a:buNone/>
            </a:pPr>
            <a:r>
              <a:rPr lang="pt-BR" dirty="0" smtClean="0"/>
              <a:t>&gt;&gt;&gt;    </a:t>
            </a:r>
            <a:r>
              <a:rPr lang="pt-BR" dirty="0"/>
              <a:t>nachan.Gbar = NaF_cond_param[‘gbar’]* sarea * cm2m</a:t>
            </a:r>
          </a:p>
          <a:p>
            <a:r>
              <a:rPr lang="en-US" dirty="0" smtClean="0"/>
              <a:t>Connect them to the soma</a:t>
            </a:r>
            <a:endParaRPr lang="en-US" b="0" i="0" u="none" strike="noStrike" baseline="0" dirty="0" smtClean="0"/>
          </a:p>
          <a:p>
            <a:pPr marL="0" indent="0">
              <a:buNone/>
            </a:pPr>
            <a:r>
              <a:rPr lang="en-US" b="0" i="0" u="none" strike="noStrike" baseline="0" dirty="0" smtClean="0"/>
              <a:t>&gt;&gt;&gt;    </a:t>
            </a:r>
            <a:r>
              <a:rPr lang="en-US" b="0" i="0" u="none" strike="noStrike" baseline="0" dirty="0" err="1" smtClean="0"/>
              <a:t>moose.connect</a:t>
            </a:r>
            <a:r>
              <a:rPr lang="en-US" b="0" i="0" u="none" strike="noStrike" baseline="0" dirty="0" smtClean="0"/>
              <a:t>(</a:t>
            </a:r>
            <a:r>
              <a:rPr lang="en-US" b="0" i="0" u="none" strike="noStrike" baseline="0" dirty="0" err="1" smtClean="0"/>
              <a:t>nachan</a:t>
            </a:r>
            <a:r>
              <a:rPr lang="en-US" b="0" i="0" u="none" strike="noStrike" baseline="0" dirty="0" smtClean="0"/>
              <a:t>, 'channel', comp, 'channel')</a:t>
            </a:r>
          </a:p>
          <a:p>
            <a:pPr marL="0" indent="0">
              <a:buNone/>
            </a:pPr>
            <a:r>
              <a:rPr lang="en-US" b="0" i="0" u="none" strike="noStrike" baseline="0" dirty="0" smtClean="0"/>
              <a:t>&gt;&gt;&gt;    </a:t>
            </a:r>
            <a:r>
              <a:rPr lang="en-US" b="0" i="0" u="none" strike="noStrike" baseline="0" dirty="0" err="1" smtClean="0"/>
              <a:t>moose.connect</a:t>
            </a:r>
            <a:r>
              <a:rPr lang="en-US" b="0" i="0" u="none" strike="noStrike" baseline="0" dirty="0" smtClean="0"/>
              <a:t>(</a:t>
            </a:r>
            <a:r>
              <a:rPr lang="en-US" b="0" i="0" u="none" strike="noStrike" baseline="0" dirty="0" err="1" smtClean="0"/>
              <a:t>kchan</a:t>
            </a:r>
            <a:r>
              <a:rPr lang="en-US" b="0" i="0" u="none" strike="noStrike" baseline="0" dirty="0" smtClean="0"/>
              <a:t>, 'channel', comp, 'channel')</a:t>
            </a:r>
          </a:p>
          <a:p>
            <a:pPr marL="0" indent="0">
              <a:buNone/>
            </a:pPr>
            <a:endParaRPr lang="en-US" b="0" i="0" u="none" strike="noStrike" baseline="0" dirty="0" smtClean="0"/>
          </a:p>
          <a:p>
            <a:endParaRPr lang="en-US" dirty="0"/>
          </a:p>
        </p:txBody>
      </p:sp>
    </p:spTree>
    <p:extLst>
      <p:ext uri="{BB962C8B-B14F-4D97-AF65-F5344CB8AC3E}">
        <p14:creationId xmlns:p14="http://schemas.microsoft.com/office/powerpoint/2010/main" val="26050439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channel to compartment</a:t>
            </a:r>
            <a:endParaRPr lang="en-US" dirty="0"/>
          </a:p>
        </p:txBody>
      </p:sp>
      <p:sp>
        <p:nvSpPr>
          <p:cNvPr id="3" name="Content Placeholder 2"/>
          <p:cNvSpPr>
            <a:spLocks noGrp="1"/>
          </p:cNvSpPr>
          <p:nvPr>
            <p:ph idx="1"/>
          </p:nvPr>
        </p:nvSpPr>
        <p:spPr/>
        <p:txBody>
          <a:bodyPr/>
          <a:lstStyle/>
          <a:p>
            <a:r>
              <a:rPr lang="en-US" dirty="0" smtClean="0"/>
              <a:t>This is a common, bidirectional message</a:t>
            </a:r>
          </a:p>
          <a:p>
            <a:pPr lvl="1"/>
            <a:r>
              <a:rPr lang="en-US" dirty="0" smtClean="0"/>
              <a:t>Channel needs to know voltage to calculate rate constants</a:t>
            </a:r>
          </a:p>
          <a:p>
            <a:pPr lvl="1"/>
            <a:r>
              <a:rPr lang="en-US" dirty="0" smtClean="0"/>
              <a:t>Compartment needs to know current flow and change in conductance</a:t>
            </a:r>
          </a:p>
          <a:p>
            <a:pPr lvl="2"/>
            <a:r>
              <a:rPr lang="en-US" dirty="0" smtClean="0"/>
              <a:t>Easier to send </a:t>
            </a:r>
            <a:r>
              <a:rPr lang="en-US" dirty="0" err="1" smtClean="0"/>
              <a:t>Gk</a:t>
            </a:r>
            <a:r>
              <a:rPr lang="en-US" dirty="0" smtClean="0"/>
              <a:t>, </a:t>
            </a:r>
            <a:r>
              <a:rPr lang="en-US" dirty="0" err="1" smtClean="0"/>
              <a:t>Ek</a:t>
            </a:r>
            <a:r>
              <a:rPr lang="en-US" dirty="0" smtClean="0"/>
              <a:t>, the compartment can calculate current easily</a:t>
            </a:r>
            <a:endParaRPr lang="en-US" dirty="0"/>
          </a:p>
        </p:txBody>
      </p:sp>
      <p:pic>
        <p:nvPicPr>
          <p:cNvPr id="3076" name="Picture 4" descr="http://genesis-sim.org/GENESIS/UGTD2-CNS/Tutorials/genesis-intro/tutfigs/chanmsg.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4737" y="3578446"/>
            <a:ext cx="5819775" cy="2095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2992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channel formulations</a:t>
            </a:r>
            <a:endParaRPr lang="en-US" dirty="0"/>
          </a:p>
        </p:txBody>
      </p:sp>
      <p:sp>
        <p:nvSpPr>
          <p:cNvPr id="3" name="Content Placeholder 2"/>
          <p:cNvSpPr>
            <a:spLocks noGrp="1"/>
          </p:cNvSpPr>
          <p:nvPr>
            <p:ph idx="1"/>
          </p:nvPr>
        </p:nvSpPr>
        <p:spPr>
          <a:xfrm>
            <a:off x="838200" y="1690688"/>
            <a:ext cx="10515600" cy="4755081"/>
          </a:xfrm>
        </p:spPr>
        <p:txBody>
          <a:bodyPr>
            <a:normAutofit/>
          </a:bodyPr>
          <a:lstStyle/>
          <a:p>
            <a:r>
              <a:rPr lang="en-US" b="0" i="0" u="none" strike="noStrike" baseline="0" dirty="0" smtClean="0"/>
              <a:t>What if you have values specifying steady state and time constant?</a:t>
            </a:r>
          </a:p>
          <a:p>
            <a:pPr lvl="1"/>
            <a:r>
              <a:rPr lang="en-US" dirty="0" smtClean="0"/>
              <a:t>Plain Moose:</a:t>
            </a:r>
            <a:r>
              <a:rPr lang="en-US" b="0" i="0" u="none" strike="noStrike" baseline="0" dirty="0" smtClean="0"/>
              <a:t> use the function </a:t>
            </a:r>
            <a:r>
              <a:rPr lang="en-US" b="0" i="0" u="none" strike="noStrike" baseline="0" dirty="0" err="1" smtClean="0"/>
              <a:t>setuptau</a:t>
            </a:r>
            <a:endParaRPr lang="en-US" b="0" i="0" u="none" strike="noStrike" baseline="0" dirty="0" smtClean="0"/>
          </a:p>
          <a:p>
            <a:pPr lvl="1"/>
            <a:r>
              <a:rPr lang="en-US" b="0" i="0" u="none" strike="noStrike" baseline="0" dirty="0" err="1" smtClean="0"/>
              <a:t>Setuptau</a:t>
            </a:r>
            <a:r>
              <a:rPr lang="en-US" b="0" i="0" u="none" strike="noStrike" baseline="0" dirty="0" smtClean="0"/>
              <a:t> uses the same form of array: </a:t>
            </a:r>
          </a:p>
          <a:p>
            <a:pPr lvl="1"/>
            <a:r>
              <a:rPr lang="en-US" b="0" i="0" u="none" strike="noStrike" baseline="0" dirty="0" smtClean="0"/>
              <a:t>first 5 </a:t>
            </a:r>
            <a:r>
              <a:rPr lang="en-US" b="0" i="0" u="none" strike="noStrike" baseline="0" dirty="0" err="1" smtClean="0"/>
              <a:t>params</a:t>
            </a:r>
            <a:r>
              <a:rPr lang="en-US" b="0" i="0" u="none" strike="noStrike" baseline="0" dirty="0" smtClean="0"/>
              <a:t> for tau; second 5 </a:t>
            </a:r>
            <a:r>
              <a:rPr lang="en-US" b="0" i="0" u="none" strike="noStrike" baseline="0" dirty="0" err="1" smtClean="0"/>
              <a:t>params</a:t>
            </a:r>
            <a:r>
              <a:rPr lang="en-US" b="0" i="0" u="none" strike="noStrike" baseline="0" dirty="0" smtClean="0"/>
              <a:t> is for steady state (</a:t>
            </a:r>
            <a:r>
              <a:rPr lang="en-US" b="0" i="0" u="none" strike="noStrike" baseline="0" dirty="0" err="1" smtClean="0"/>
              <a:t>ss</a:t>
            </a:r>
            <a:r>
              <a:rPr lang="en-US" b="0" i="0" u="none" strike="noStrike" baseline="0" dirty="0" smtClean="0"/>
              <a:t>);</a:t>
            </a:r>
          </a:p>
          <a:p>
            <a:pPr lvl="2"/>
            <a:r>
              <a:rPr lang="en-US" dirty="0" smtClean="0"/>
              <a:t>Again, this is easier if you use dictionaries</a:t>
            </a:r>
          </a:p>
          <a:p>
            <a:pPr lvl="2"/>
            <a:r>
              <a:rPr lang="en-US" dirty="0" smtClean="0"/>
              <a:t>Expand our </a:t>
            </a:r>
            <a:r>
              <a:rPr lang="en-US" dirty="0" err="1" smtClean="0"/>
              <a:t>chan_proto</a:t>
            </a:r>
            <a:r>
              <a:rPr lang="en-US" dirty="0" smtClean="0"/>
              <a:t> to use either </a:t>
            </a:r>
            <a:r>
              <a:rPr lang="en-US" dirty="0" err="1" smtClean="0"/>
              <a:t>ss</a:t>
            </a:r>
            <a:r>
              <a:rPr lang="en-US" dirty="0" smtClean="0"/>
              <a:t> and tau or alpha and beta</a:t>
            </a:r>
            <a:endParaRPr lang="en-US" b="0" i="0" u="none" strike="noStrike" baseline="0" dirty="0" smtClean="0"/>
          </a:p>
          <a:p>
            <a:pPr lvl="1"/>
            <a:r>
              <a:rPr lang="en-US" b="0" i="0" u="none" strike="noStrike" baseline="0" dirty="0" err="1" smtClean="0"/>
              <a:t>exp</a:t>
            </a:r>
            <a:r>
              <a:rPr lang="en-US" b="0" i="0" u="none" strike="noStrike" baseline="0" dirty="0" smtClean="0"/>
              <a:t>, </a:t>
            </a:r>
            <a:r>
              <a:rPr lang="en-US" b="0" i="0" u="none" strike="noStrike" baseline="0" dirty="0" err="1" smtClean="0"/>
              <a:t>linoid</a:t>
            </a:r>
            <a:r>
              <a:rPr lang="en-US" b="0" i="0" u="none" strike="noStrike" baseline="0" dirty="0" smtClean="0"/>
              <a:t> or sigmoid is used depending on the </a:t>
            </a:r>
            <a:r>
              <a:rPr lang="en-US" b="0" i="0" u="none" strike="noStrike" baseline="0" dirty="0" err="1" smtClean="0"/>
              <a:t>param</a:t>
            </a:r>
            <a:r>
              <a:rPr lang="en-US" b="0" i="0" u="none" strike="noStrike" baseline="0" dirty="0" smtClean="0"/>
              <a:t> values.</a:t>
            </a:r>
          </a:p>
          <a:p>
            <a:pPr lvl="1"/>
            <a:r>
              <a:rPr lang="en-US" b="0" i="0" u="none" strike="noStrike" baseline="0" dirty="0" smtClean="0"/>
              <a:t>What if you have a constant for tau?  set A = constant, C=1, and everything else is 0.</a:t>
            </a:r>
          </a:p>
          <a:p>
            <a:r>
              <a:rPr lang="en-US" b="0" i="0" u="none" strike="noStrike" baseline="0" dirty="0" smtClean="0"/>
              <a:t>What if you have a function that doesn't fit with that equation?</a:t>
            </a:r>
          </a:p>
          <a:p>
            <a:pPr lvl="1"/>
            <a:r>
              <a:rPr lang="en-US" b="0" i="0" u="none" strike="noStrike" baseline="0" dirty="0" smtClean="0"/>
              <a:t>Need to write your own function,</a:t>
            </a:r>
            <a:r>
              <a:rPr lang="en-US" b="0" i="0" u="none" strike="noStrike" dirty="0" smtClean="0"/>
              <a:t> e.g. </a:t>
            </a:r>
            <a:r>
              <a:rPr lang="en-US" b="0" i="0" u="none" strike="noStrike" baseline="0" dirty="0" smtClean="0"/>
              <a:t>calculated </a:t>
            </a:r>
            <a:r>
              <a:rPr lang="en-US" b="0" i="0" u="none" strike="noStrike" baseline="0" dirty="0" err="1" smtClean="0"/>
              <a:t>ss</a:t>
            </a:r>
            <a:r>
              <a:rPr lang="en-US" b="0" i="0" u="none" strike="noStrike" baseline="0" dirty="0" smtClean="0"/>
              <a:t> and tau, but tau needed have the inverted U shape customary when specifying alpha and beta:</a:t>
            </a:r>
          </a:p>
          <a:p>
            <a:endParaRPr lang="en-US" dirty="0"/>
          </a:p>
        </p:txBody>
      </p:sp>
    </p:spTree>
    <p:extLst>
      <p:ext uri="{BB962C8B-B14F-4D97-AF65-F5344CB8AC3E}">
        <p14:creationId xmlns:p14="http://schemas.microsoft.com/office/powerpoint/2010/main" val="432160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dependent gating</a:t>
            </a:r>
            <a:endParaRPr lang="en-US" dirty="0"/>
          </a:p>
        </p:txBody>
      </p:sp>
      <p:sp>
        <p:nvSpPr>
          <p:cNvPr id="3" name="Content Placeholder 2"/>
          <p:cNvSpPr>
            <a:spLocks noGrp="1"/>
          </p:cNvSpPr>
          <p:nvPr>
            <p:ph idx="1"/>
          </p:nvPr>
        </p:nvSpPr>
        <p:spPr/>
        <p:txBody>
          <a:bodyPr>
            <a:normAutofit/>
          </a:bodyPr>
          <a:lstStyle/>
          <a:p>
            <a:r>
              <a:rPr lang="en-US" b="0" i="0" u="none" strike="noStrike" baseline="0" dirty="0" smtClean="0"/>
              <a:t>Two types of gates control channel opening</a:t>
            </a:r>
          </a:p>
          <a:p>
            <a:pPr lvl="1"/>
            <a:r>
              <a:rPr lang="en-US" b="0" i="0" u="none" strike="noStrike" baseline="0" dirty="0" smtClean="0"/>
              <a:t>Activation gate (e.g. m, n) – open with depolarization</a:t>
            </a:r>
          </a:p>
          <a:p>
            <a:pPr lvl="1"/>
            <a:r>
              <a:rPr lang="en-US" b="0" i="0" u="none" strike="noStrike" baseline="0" dirty="0" smtClean="0"/>
              <a:t>Inactivation gate (h) – close with depolarization</a:t>
            </a:r>
          </a:p>
          <a:p>
            <a:pPr lvl="1"/>
            <a:r>
              <a:rPr lang="en-US" b="0" i="0" u="none" strike="noStrike" baseline="0" dirty="0" smtClean="0"/>
              <a:t>Gates have time and voltage dependent</a:t>
            </a:r>
            <a:r>
              <a:rPr lang="en-US" b="0" i="0" u="none" strike="noStrike" dirty="0" smtClean="0"/>
              <a:t> </a:t>
            </a:r>
            <a:r>
              <a:rPr lang="en-US" b="0" i="0" u="none" strike="noStrike" baseline="0" dirty="0" smtClean="0"/>
              <a:t>opening or closing</a:t>
            </a:r>
          </a:p>
          <a:p>
            <a:r>
              <a:rPr lang="en-US" b="0" i="0" u="none" strike="noStrike" baseline="0" dirty="0" smtClean="0"/>
              <a:t>Gates are assumed to be 2 states, X = fraction of gates in open state:</a:t>
            </a:r>
          </a:p>
          <a:p>
            <a:pPr lvl="1"/>
            <a:r>
              <a:rPr lang="en-US" b="0" i="0" u="none" strike="noStrike" baseline="0" dirty="0" smtClean="0"/>
              <a:t>X(closed) &lt;-&gt; X(open) </a:t>
            </a:r>
          </a:p>
          <a:p>
            <a:pPr lvl="1"/>
            <a:r>
              <a:rPr lang="en-US" b="0" i="0" u="none" strike="noStrike" baseline="0" dirty="0" smtClean="0"/>
              <a:t>X(open) = x, X(closed) = 1-x</a:t>
            </a:r>
          </a:p>
          <a:p>
            <a:pPr lvl="1"/>
            <a:r>
              <a:rPr lang="en-US" b="0" i="0" u="none" strike="noStrike" baseline="0" dirty="0" smtClean="0"/>
              <a:t>dx/</a:t>
            </a:r>
            <a:r>
              <a:rPr lang="en-US" b="0" i="0" u="none" strike="noStrike" baseline="0" dirty="0" err="1" smtClean="0"/>
              <a:t>dt</a:t>
            </a:r>
            <a:r>
              <a:rPr lang="en-US" b="0" i="0" u="none" strike="noStrike" baseline="0" dirty="0" smtClean="0"/>
              <a:t> = (x - </a:t>
            </a:r>
            <a:r>
              <a:rPr lang="en-US" b="0" i="0" u="none" strike="noStrike" baseline="0" dirty="0" err="1" smtClean="0"/>
              <a:t>x_ss</a:t>
            </a:r>
            <a:r>
              <a:rPr lang="en-US" b="0" i="0" u="none" strike="noStrike" baseline="0" dirty="0" smtClean="0"/>
              <a:t>)/</a:t>
            </a:r>
            <a:r>
              <a:rPr lang="en-US" b="0" i="0" u="none" strike="noStrike" baseline="0" dirty="0" err="1" smtClean="0"/>
              <a:t>tau_x</a:t>
            </a:r>
            <a:endParaRPr lang="en-US" b="0" i="0" u="none" strike="noStrike" baseline="0" dirty="0" smtClean="0"/>
          </a:p>
          <a:p>
            <a:r>
              <a:rPr lang="en-US" dirty="0" smtClean="0"/>
              <a:t>Solving dx/</a:t>
            </a:r>
            <a:r>
              <a:rPr lang="en-US" dirty="0" err="1" smtClean="0"/>
              <a:t>dt</a:t>
            </a:r>
            <a:r>
              <a:rPr lang="en-US" dirty="0" smtClean="0"/>
              <a:t> yields the time dependence</a:t>
            </a:r>
          </a:p>
          <a:p>
            <a:pPr lvl="1"/>
            <a:r>
              <a:rPr lang="en-US" dirty="0" smtClean="0"/>
              <a:t>Range (0 to 1)</a:t>
            </a:r>
            <a:endParaRPr lang="en-US" dirty="0"/>
          </a:p>
        </p:txBody>
      </p:sp>
    </p:spTree>
    <p:extLst>
      <p:ext uri="{BB962C8B-B14F-4D97-AF65-F5344CB8AC3E}">
        <p14:creationId xmlns:p14="http://schemas.microsoft.com/office/powerpoint/2010/main" val="32080961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4577"/>
          </a:xfrm>
        </p:spPr>
        <p:txBody>
          <a:bodyPr/>
          <a:lstStyle/>
          <a:p>
            <a:r>
              <a:rPr lang="en-US" dirty="0" smtClean="0"/>
              <a:t>Multi-compartment, multi-channel Example</a:t>
            </a:r>
            <a:endParaRPr lang="en-US" dirty="0"/>
          </a:p>
        </p:txBody>
      </p:sp>
      <p:sp>
        <p:nvSpPr>
          <p:cNvPr id="3" name="Content Placeholder 2"/>
          <p:cNvSpPr>
            <a:spLocks noGrp="1"/>
          </p:cNvSpPr>
          <p:nvPr>
            <p:ph idx="1"/>
          </p:nvPr>
        </p:nvSpPr>
        <p:spPr>
          <a:xfrm>
            <a:off x="838200" y="1477926"/>
            <a:ext cx="10515600" cy="5102983"/>
          </a:xfrm>
        </p:spPr>
        <p:txBody>
          <a:bodyPr>
            <a:normAutofit fontScale="85000" lnSpcReduction="20000"/>
          </a:bodyPr>
          <a:lstStyle/>
          <a:p>
            <a:r>
              <a:rPr lang="en-US" dirty="0" smtClean="0">
                <a:hlinkClick r:id="rId3"/>
              </a:rPr>
              <a:t>https://github.com/neurord/spspine/blob/master/chan_proto.py</a:t>
            </a:r>
            <a:endParaRPr lang="en-US" dirty="0" smtClean="0"/>
          </a:p>
          <a:p>
            <a:pPr marL="0" indent="0">
              <a:buNone/>
            </a:pPr>
            <a:r>
              <a:rPr lang="en-US" dirty="0" err="1" smtClean="0"/>
              <a:t>chanlib</a:t>
            </a:r>
            <a:r>
              <a:rPr lang="en-US" dirty="0" smtClean="0"/>
              <a:t>(</a:t>
            </a:r>
            <a:r>
              <a:rPr lang="en-US" dirty="0" err="1" smtClean="0"/>
              <a:t>plotchan,plotpow,chanDict</a:t>
            </a:r>
            <a:r>
              <a:rPr lang="en-US" dirty="0" smtClean="0"/>
              <a:t>)</a:t>
            </a:r>
          </a:p>
          <a:p>
            <a:pPr marL="0" indent="0">
              <a:buNone/>
            </a:pPr>
            <a:r>
              <a:rPr lang="en-US" dirty="0" err="1" smtClean="0"/>
              <a:t>cellproto</a:t>
            </a:r>
            <a:r>
              <a:rPr lang="en-US" dirty="0" smtClean="0"/>
              <a:t>=</a:t>
            </a:r>
            <a:r>
              <a:rPr lang="en-US" dirty="0" err="1" smtClean="0"/>
              <a:t>moose.loadModel</a:t>
            </a:r>
            <a:r>
              <a:rPr lang="en-US" dirty="0" smtClean="0"/>
              <a:t>(</a:t>
            </a:r>
            <a:r>
              <a:rPr lang="en-US" dirty="0" err="1" smtClean="0"/>
              <a:t>p_file</a:t>
            </a:r>
            <a:r>
              <a:rPr lang="en-US" dirty="0" smtClean="0"/>
              <a:t>, container)</a:t>
            </a:r>
          </a:p>
          <a:p>
            <a:pPr marL="0" indent="0">
              <a:buNone/>
            </a:pPr>
            <a:r>
              <a:rPr lang="en-US" dirty="0" smtClean="0"/>
              <a:t>for comp in </a:t>
            </a:r>
            <a:r>
              <a:rPr lang="en-US" dirty="0" err="1" smtClean="0"/>
              <a:t>moose.wildcardFind</a:t>
            </a:r>
            <a:r>
              <a:rPr lang="en-US" dirty="0" smtClean="0"/>
              <a:t>('%s/#[TYPE=Compartment]' %(container)): </a:t>
            </a:r>
          </a:p>
          <a:p>
            <a:pPr marL="457200" lvl="1" indent="0">
              <a:buNone/>
            </a:pPr>
            <a:r>
              <a:rPr lang="en-US" dirty="0" smtClean="0"/>
              <a:t>for </a:t>
            </a:r>
            <a:r>
              <a:rPr lang="en-US" dirty="0" err="1" smtClean="0"/>
              <a:t>chanpath,chanparams</a:t>
            </a:r>
            <a:r>
              <a:rPr lang="en-US" dirty="0" smtClean="0"/>
              <a:t> in </a:t>
            </a:r>
            <a:r>
              <a:rPr lang="en-US" dirty="0" err="1" smtClean="0"/>
              <a:t>ChanDict.items</a:t>
            </a:r>
            <a:r>
              <a:rPr lang="en-US" dirty="0" smtClean="0"/>
              <a:t>(): </a:t>
            </a:r>
          </a:p>
          <a:p>
            <a:pPr marL="457200" lvl="1" indent="0">
              <a:buNone/>
            </a:pPr>
            <a:r>
              <a:rPr lang="en-US" dirty="0" smtClean="0"/>
              <a:t>      if </a:t>
            </a:r>
            <a:r>
              <a:rPr lang="en-US" dirty="0" err="1" smtClean="0"/>
              <a:t>chanparams</a:t>
            </a:r>
            <a:r>
              <a:rPr lang="en-US" dirty="0" smtClean="0"/>
              <a:t>[‘</a:t>
            </a:r>
            <a:r>
              <a:rPr lang="en-US" dirty="0" err="1" smtClean="0"/>
              <a:t>cond</a:t>
            </a:r>
            <a:r>
              <a:rPr lang="en-US" dirty="0" smtClean="0"/>
              <a:t>’]:</a:t>
            </a:r>
          </a:p>
          <a:p>
            <a:pPr marL="457200" lvl="1" indent="0">
              <a:buNone/>
            </a:pPr>
            <a:r>
              <a:rPr lang="en-US" dirty="0" smtClean="0"/>
              <a:t>	length=</a:t>
            </a:r>
            <a:r>
              <a:rPr lang="en-US" dirty="0" err="1" smtClean="0"/>
              <a:t>moose.Compartment</a:t>
            </a:r>
            <a:r>
              <a:rPr lang="en-US" dirty="0" smtClean="0"/>
              <a:t>(comp).length</a:t>
            </a:r>
          </a:p>
          <a:p>
            <a:pPr marL="457200" lvl="1" indent="0">
              <a:buNone/>
            </a:pPr>
            <a:r>
              <a:rPr lang="en-US" dirty="0" smtClean="0"/>
              <a:t>	</a:t>
            </a:r>
            <a:r>
              <a:rPr lang="en-US" dirty="0" err="1" smtClean="0"/>
              <a:t>diam</a:t>
            </a:r>
            <a:r>
              <a:rPr lang="en-US" dirty="0" smtClean="0"/>
              <a:t>=</a:t>
            </a:r>
            <a:r>
              <a:rPr lang="en-US" dirty="0" err="1" smtClean="0"/>
              <a:t>moose.Compartment</a:t>
            </a:r>
            <a:r>
              <a:rPr lang="en-US" dirty="0" smtClean="0"/>
              <a:t>(comp).diameter</a:t>
            </a:r>
          </a:p>
          <a:p>
            <a:pPr marL="457200" lvl="1" indent="0">
              <a:buNone/>
            </a:pPr>
            <a:r>
              <a:rPr lang="en-US" dirty="0" smtClean="0"/>
              <a:t>	proto = </a:t>
            </a:r>
            <a:r>
              <a:rPr lang="en-US" dirty="0" err="1" smtClean="0"/>
              <a:t>moose.element</a:t>
            </a:r>
            <a:r>
              <a:rPr lang="en-US" dirty="0" smtClean="0"/>
              <a:t>('/library/'+</a:t>
            </a:r>
            <a:r>
              <a:rPr lang="en-US" dirty="0" err="1" smtClean="0"/>
              <a:t>chanpath</a:t>
            </a:r>
            <a:r>
              <a:rPr lang="en-US" dirty="0" smtClean="0"/>
              <a:t>)</a:t>
            </a:r>
          </a:p>
          <a:p>
            <a:pPr marL="457200" lvl="1" indent="0">
              <a:buNone/>
            </a:pPr>
            <a:r>
              <a:rPr lang="en-US" dirty="0" smtClean="0"/>
              <a:t>	</a:t>
            </a:r>
            <a:r>
              <a:rPr lang="en-US" dirty="0" err="1" smtClean="0"/>
              <a:t>chan</a:t>
            </a:r>
            <a:r>
              <a:rPr lang="en-US" dirty="0" smtClean="0"/>
              <a:t> = </a:t>
            </a:r>
            <a:r>
              <a:rPr lang="en-US" dirty="0" err="1" smtClean="0"/>
              <a:t>moose.copy</a:t>
            </a:r>
            <a:r>
              <a:rPr lang="en-US" dirty="0" smtClean="0"/>
              <a:t>(proto, comp, </a:t>
            </a:r>
            <a:r>
              <a:rPr lang="en-US" dirty="0" err="1" smtClean="0"/>
              <a:t>chanpath</a:t>
            </a:r>
            <a:r>
              <a:rPr lang="en-US" dirty="0" smtClean="0"/>
              <a:t>)[0]</a:t>
            </a:r>
          </a:p>
          <a:p>
            <a:pPr marL="457200" lvl="1" indent="0">
              <a:buNone/>
            </a:pPr>
            <a:r>
              <a:rPr lang="en-US" dirty="0" smtClean="0"/>
              <a:t>	</a:t>
            </a:r>
            <a:r>
              <a:rPr lang="en-US" dirty="0" err="1" smtClean="0"/>
              <a:t>chan.Gbar</a:t>
            </a:r>
            <a:r>
              <a:rPr lang="en-US" dirty="0" smtClean="0"/>
              <a:t> = </a:t>
            </a:r>
            <a:r>
              <a:rPr lang="en-US" dirty="0" err="1" smtClean="0"/>
              <a:t>gbar</a:t>
            </a:r>
            <a:r>
              <a:rPr lang="en-US" dirty="0" smtClean="0"/>
              <a:t> * </a:t>
            </a:r>
            <a:r>
              <a:rPr lang="en-US" dirty="0" err="1" smtClean="0"/>
              <a:t>np.pi</a:t>
            </a:r>
            <a:r>
              <a:rPr lang="en-US" dirty="0" smtClean="0"/>
              <a:t>*length*</a:t>
            </a:r>
            <a:r>
              <a:rPr lang="en-US" dirty="0" err="1" smtClean="0"/>
              <a:t>diam</a:t>
            </a:r>
            <a:endParaRPr lang="en-US" dirty="0" smtClean="0"/>
          </a:p>
          <a:p>
            <a:pPr marL="457200" lvl="1" indent="0">
              <a:buNone/>
            </a:pPr>
            <a:r>
              <a:rPr lang="en-US" dirty="0" smtClean="0"/>
              <a:t>	m=</a:t>
            </a:r>
            <a:r>
              <a:rPr lang="en-US" dirty="0" err="1" smtClean="0"/>
              <a:t>moose.connect</a:t>
            </a:r>
            <a:r>
              <a:rPr lang="en-US" dirty="0" smtClean="0"/>
              <a:t>(</a:t>
            </a:r>
            <a:r>
              <a:rPr lang="en-US" dirty="0" err="1" smtClean="0"/>
              <a:t>chan</a:t>
            </a:r>
            <a:r>
              <a:rPr lang="en-US" dirty="0" smtClean="0"/>
              <a:t>, 'channel', comp, 'channel')</a:t>
            </a:r>
          </a:p>
          <a:p>
            <a:r>
              <a:rPr lang="en-US" dirty="0" smtClean="0"/>
              <a:t>Create file with channel parameters.  Create function </a:t>
            </a:r>
            <a:r>
              <a:rPr lang="en-US" dirty="0" err="1" smtClean="0"/>
              <a:t>chanlib</a:t>
            </a:r>
            <a:r>
              <a:rPr lang="en-US" dirty="0" smtClean="0"/>
              <a:t>, create function to create the cell (we </a:t>
            </a:r>
            <a:r>
              <a:rPr lang="en-US" dirty="0"/>
              <a:t>will be using these </a:t>
            </a:r>
            <a:r>
              <a:rPr lang="en-US" dirty="0" smtClean="0"/>
              <a:t>again):</a:t>
            </a:r>
          </a:p>
          <a:p>
            <a:pPr marL="0" indent="0">
              <a:buNone/>
            </a:pPr>
            <a:r>
              <a:rPr lang="en-US" dirty="0" smtClean="0"/>
              <a:t>	&gt;&gt;&gt;</a:t>
            </a:r>
            <a:r>
              <a:rPr lang="en-US" dirty="0" err="1" smtClean="0"/>
              <a:t>Def</a:t>
            </a:r>
            <a:r>
              <a:rPr lang="en-US" dirty="0" smtClean="0"/>
              <a:t> </a:t>
            </a:r>
            <a:r>
              <a:rPr lang="en-US" dirty="0" err="1" smtClean="0"/>
              <a:t>Create_cell</a:t>
            </a:r>
            <a:r>
              <a:rPr lang="en-US" dirty="0" smtClean="0"/>
              <a:t> (</a:t>
            </a:r>
            <a:r>
              <a:rPr lang="en-US" dirty="0" err="1" smtClean="0"/>
              <a:t>p_file,container,ChanDict</a:t>
            </a:r>
            <a:r>
              <a:rPr lang="en-US" dirty="0" smtClean="0"/>
              <a:t>), etc.  </a:t>
            </a:r>
            <a:endParaRPr lang="en-US" dirty="0"/>
          </a:p>
        </p:txBody>
      </p:sp>
    </p:spTree>
    <p:extLst>
      <p:ext uri="{BB962C8B-B14F-4D97-AF65-F5344CB8AC3E}">
        <p14:creationId xmlns:p14="http://schemas.microsoft.com/office/powerpoint/2010/main" val="4010678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the model</a:t>
            </a:r>
            <a:endParaRPr lang="en-US" dirty="0"/>
          </a:p>
        </p:txBody>
      </p:sp>
      <p:sp>
        <p:nvSpPr>
          <p:cNvPr id="3" name="Content Placeholder 2"/>
          <p:cNvSpPr>
            <a:spLocks noGrp="1"/>
          </p:cNvSpPr>
          <p:nvPr>
            <p:ph idx="1"/>
          </p:nvPr>
        </p:nvSpPr>
        <p:spPr>
          <a:xfrm>
            <a:off x="838200" y="1445742"/>
            <a:ext cx="10515600" cy="4955058"/>
          </a:xfrm>
        </p:spPr>
        <p:txBody>
          <a:bodyPr>
            <a:normAutofit fontScale="85000" lnSpcReduction="20000"/>
          </a:bodyPr>
          <a:lstStyle/>
          <a:p>
            <a:r>
              <a:rPr lang="en-US" b="0" i="0" u="none" strike="noStrike" baseline="0" dirty="0" smtClean="0"/>
              <a:t>Write function to provide</a:t>
            </a:r>
            <a:r>
              <a:rPr lang="en-US" b="0" i="0" u="none" strike="noStrike" dirty="0" smtClean="0"/>
              <a:t> </a:t>
            </a:r>
            <a:r>
              <a:rPr lang="en-US" b="0" i="0" u="none" strike="noStrike" baseline="0" dirty="0" smtClean="0"/>
              <a:t>current injection</a:t>
            </a:r>
            <a:r>
              <a:rPr lang="en-US" b="0" i="0" u="none" strike="noStrike" dirty="0" smtClean="0"/>
              <a:t> and record soma </a:t>
            </a:r>
            <a:r>
              <a:rPr lang="en-US" b="0" i="0" u="none" strike="noStrike" dirty="0" err="1" smtClean="0"/>
              <a:t>Vm</a:t>
            </a:r>
            <a:r>
              <a:rPr lang="en-US" b="0" i="0" u="none" strike="noStrike" dirty="0" smtClean="0"/>
              <a:t> </a:t>
            </a:r>
          </a:p>
          <a:p>
            <a:pPr lvl="1"/>
            <a:r>
              <a:rPr lang="en-US" baseline="0" dirty="0" smtClean="0"/>
              <a:t>Or re-use the one you wrote previously</a:t>
            </a:r>
          </a:p>
          <a:p>
            <a:pPr marL="0" indent="0">
              <a:buNone/>
            </a:pPr>
            <a:r>
              <a:rPr lang="en-US" dirty="0" err="1" smtClean="0"/>
              <a:t>Def</a:t>
            </a:r>
            <a:r>
              <a:rPr lang="en-US" dirty="0" smtClean="0"/>
              <a:t> </a:t>
            </a:r>
            <a:r>
              <a:rPr lang="en-US" dirty="0" err="1" smtClean="0"/>
              <a:t>current_tables</a:t>
            </a:r>
            <a:r>
              <a:rPr lang="en-US" dirty="0" smtClean="0"/>
              <a:t>(</a:t>
            </a:r>
            <a:r>
              <a:rPr lang="en-US" dirty="0" err="1" smtClean="0"/>
              <a:t>curr_amp,comp</a:t>
            </a:r>
            <a:r>
              <a:rPr lang="en-US" dirty="0" smtClean="0"/>
              <a:t>)</a:t>
            </a:r>
          </a:p>
          <a:p>
            <a:pPr marL="0" indent="0">
              <a:buNone/>
            </a:pPr>
            <a:r>
              <a:rPr lang="en-US" dirty="0" smtClean="0"/>
              <a:t>	</a:t>
            </a:r>
            <a:r>
              <a:rPr lang="en-US" dirty="0" err="1" smtClean="0"/>
              <a:t>stim</a:t>
            </a:r>
            <a:r>
              <a:rPr lang="en-US" dirty="0" smtClean="0"/>
              <a:t> = </a:t>
            </a:r>
            <a:r>
              <a:rPr lang="en-US" dirty="0" err="1" smtClean="0"/>
              <a:t>moose.PulseGen</a:t>
            </a:r>
            <a:r>
              <a:rPr lang="en-US" dirty="0" smtClean="0"/>
              <a:t>('/model/stimulus')</a:t>
            </a:r>
          </a:p>
          <a:p>
            <a:pPr marL="0" indent="0">
              <a:buNone/>
            </a:pPr>
            <a:r>
              <a:rPr lang="en-US" dirty="0" smtClean="0"/>
              <a:t>	</a:t>
            </a:r>
            <a:r>
              <a:rPr lang="en-US" dirty="0" err="1" smtClean="0"/>
              <a:t>stim.delay</a:t>
            </a:r>
            <a:r>
              <a:rPr lang="en-US" dirty="0" smtClean="0"/>
              <a:t>[0] = 20e-3</a:t>
            </a:r>
          </a:p>
          <a:p>
            <a:pPr marL="0" indent="0">
              <a:buNone/>
            </a:pPr>
            <a:r>
              <a:rPr lang="en-US" dirty="0" smtClean="0"/>
              <a:t>	</a:t>
            </a:r>
            <a:r>
              <a:rPr lang="en-US" dirty="0" err="1" smtClean="0"/>
              <a:t>stim.level</a:t>
            </a:r>
            <a:r>
              <a:rPr lang="en-US" dirty="0" smtClean="0"/>
              <a:t>[0] = </a:t>
            </a:r>
            <a:r>
              <a:rPr lang="en-US" dirty="0" err="1" smtClean="0"/>
              <a:t>curr_amp</a:t>
            </a:r>
            <a:endParaRPr lang="en-US" dirty="0" smtClean="0"/>
          </a:p>
          <a:p>
            <a:pPr marL="0" indent="0">
              <a:buNone/>
            </a:pPr>
            <a:r>
              <a:rPr lang="en-US" dirty="0" smtClean="0"/>
              <a:t>	</a:t>
            </a:r>
            <a:r>
              <a:rPr lang="en-US" dirty="0" err="1" smtClean="0"/>
              <a:t>stim.width</a:t>
            </a:r>
            <a:r>
              <a:rPr lang="en-US" dirty="0" smtClean="0"/>
              <a:t>[0] = 40e-3</a:t>
            </a:r>
          </a:p>
          <a:p>
            <a:pPr marL="0" indent="0">
              <a:buNone/>
            </a:pPr>
            <a:r>
              <a:rPr lang="en-US" dirty="0" smtClean="0"/>
              <a:t>	</a:t>
            </a:r>
            <a:r>
              <a:rPr lang="en-US" dirty="0" err="1" smtClean="0"/>
              <a:t>Stim.delay</a:t>
            </a:r>
            <a:r>
              <a:rPr lang="en-US" dirty="0" smtClean="0"/>
              <a:t>[1] = 1e9</a:t>
            </a:r>
          </a:p>
          <a:p>
            <a:pPr marL="0" indent="0">
              <a:buNone/>
            </a:pPr>
            <a:r>
              <a:rPr lang="en-US" dirty="0" smtClean="0"/>
              <a:t>	</a:t>
            </a:r>
            <a:r>
              <a:rPr lang="en-US" dirty="0" err="1" smtClean="0"/>
              <a:t>moose.connect</a:t>
            </a:r>
            <a:r>
              <a:rPr lang="en-US" dirty="0" smtClean="0"/>
              <a:t>(</a:t>
            </a:r>
            <a:r>
              <a:rPr lang="en-US" dirty="0" err="1" smtClean="0"/>
              <a:t>stim</a:t>
            </a:r>
            <a:r>
              <a:rPr lang="en-US" dirty="0" smtClean="0"/>
              <a:t>, 'output', comp, '</a:t>
            </a:r>
            <a:r>
              <a:rPr lang="en-US" dirty="0" err="1" smtClean="0"/>
              <a:t>injectMsg</a:t>
            </a:r>
            <a:r>
              <a:rPr lang="en-US" dirty="0" smtClean="0"/>
              <a:t>')</a:t>
            </a:r>
          </a:p>
          <a:p>
            <a:pPr marL="0" indent="0">
              <a:buNone/>
            </a:pPr>
            <a:r>
              <a:rPr lang="en-US" dirty="0" smtClean="0"/>
              <a:t>	data = </a:t>
            </a:r>
            <a:r>
              <a:rPr lang="en-US" dirty="0" err="1" smtClean="0"/>
              <a:t>moose.Neutral</a:t>
            </a:r>
            <a:r>
              <a:rPr lang="en-US" dirty="0" smtClean="0"/>
              <a:t>('/data')</a:t>
            </a:r>
          </a:p>
          <a:p>
            <a:pPr marL="0" indent="0">
              <a:buNone/>
            </a:pPr>
            <a:r>
              <a:rPr lang="en-US" dirty="0" smtClean="0"/>
              <a:t>	</a:t>
            </a:r>
            <a:r>
              <a:rPr lang="en-US" dirty="0" err="1" smtClean="0"/>
              <a:t>vm_tab</a:t>
            </a:r>
            <a:r>
              <a:rPr lang="en-US" dirty="0" smtClean="0"/>
              <a:t> = </a:t>
            </a:r>
            <a:r>
              <a:rPr lang="en-US" dirty="0" err="1" smtClean="0"/>
              <a:t>moose.Table</a:t>
            </a:r>
            <a:r>
              <a:rPr lang="en-US" dirty="0" smtClean="0"/>
              <a:t>('/data/</a:t>
            </a:r>
            <a:r>
              <a:rPr lang="en-US" dirty="0" err="1" smtClean="0"/>
              <a:t>Vm</a:t>
            </a:r>
            <a:r>
              <a:rPr lang="en-US" dirty="0" smtClean="0"/>
              <a:t>')</a:t>
            </a:r>
          </a:p>
          <a:p>
            <a:pPr marL="0" indent="0">
              <a:buNone/>
            </a:pPr>
            <a:r>
              <a:rPr lang="en-US" dirty="0" smtClean="0"/>
              <a:t>	</a:t>
            </a:r>
            <a:r>
              <a:rPr lang="en-US" dirty="0" err="1" smtClean="0"/>
              <a:t>moose.connect</a:t>
            </a:r>
            <a:r>
              <a:rPr lang="en-US" dirty="0" smtClean="0"/>
              <a:t>(</a:t>
            </a:r>
            <a:r>
              <a:rPr lang="en-US" dirty="0" err="1" smtClean="0"/>
              <a:t>vm_tab</a:t>
            </a:r>
            <a:r>
              <a:rPr lang="en-US" dirty="0" smtClean="0"/>
              <a:t>, '</a:t>
            </a:r>
            <a:r>
              <a:rPr lang="en-US" dirty="0" err="1" smtClean="0"/>
              <a:t>requestOut</a:t>
            </a:r>
            <a:r>
              <a:rPr lang="en-US" dirty="0" smtClean="0"/>
              <a:t>', comp, '</a:t>
            </a:r>
            <a:r>
              <a:rPr lang="en-US" dirty="0" err="1" smtClean="0"/>
              <a:t>getVm</a:t>
            </a:r>
            <a:r>
              <a:rPr lang="en-US" dirty="0" smtClean="0"/>
              <a:t>')</a:t>
            </a:r>
          </a:p>
          <a:p>
            <a:pPr marL="0" indent="0">
              <a:buNone/>
            </a:pPr>
            <a:r>
              <a:rPr lang="en-US" dirty="0"/>
              <a:t>	</a:t>
            </a:r>
            <a:r>
              <a:rPr lang="en-US" dirty="0" smtClean="0"/>
              <a:t>return </a:t>
            </a:r>
            <a:r>
              <a:rPr lang="en-US" dirty="0" err="1" smtClean="0"/>
              <a:t>vm_tab</a:t>
            </a:r>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9762657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the model</a:t>
            </a:r>
            <a:endParaRPr lang="en-US" dirty="0"/>
          </a:p>
        </p:txBody>
      </p:sp>
      <p:sp>
        <p:nvSpPr>
          <p:cNvPr id="3" name="Content Placeholder 2"/>
          <p:cNvSpPr>
            <a:spLocks noGrp="1"/>
          </p:cNvSpPr>
          <p:nvPr>
            <p:ph idx="1"/>
          </p:nvPr>
        </p:nvSpPr>
        <p:spPr/>
        <p:txBody>
          <a:bodyPr>
            <a:normAutofit/>
          </a:bodyPr>
          <a:lstStyle/>
          <a:p>
            <a:pPr marL="0" indent="0">
              <a:buNone/>
            </a:pPr>
            <a:r>
              <a:rPr lang="en-US" b="0" i="0" u="none" strike="noStrike" baseline="0" dirty="0" smtClean="0"/>
              <a:t> </a:t>
            </a:r>
            <a:r>
              <a:rPr lang="en-US" b="0" i="0" u="none" strike="noStrike" baseline="0" dirty="0" err="1" smtClean="0"/>
              <a:t>simtime</a:t>
            </a:r>
            <a:r>
              <a:rPr lang="en-US" b="0" i="0" u="none" strike="noStrike" baseline="0" dirty="0" smtClean="0"/>
              <a:t> = 0.1</a:t>
            </a:r>
          </a:p>
          <a:p>
            <a:pPr marL="0" indent="0">
              <a:buNone/>
            </a:pPr>
            <a:r>
              <a:rPr lang="en-US" b="0" i="0" u="none" strike="noStrike" baseline="0" dirty="0" smtClean="0"/>
              <a:t> </a:t>
            </a:r>
            <a:r>
              <a:rPr lang="en-US" b="0" i="0" u="none" strike="noStrike" baseline="0" dirty="0" err="1" smtClean="0"/>
              <a:t>simdt</a:t>
            </a:r>
            <a:r>
              <a:rPr lang="en-US" b="0" i="0" u="none" strike="noStrike" baseline="0" dirty="0" smtClean="0"/>
              <a:t> = 0.25e-5</a:t>
            </a:r>
          </a:p>
          <a:p>
            <a:pPr marL="0" indent="0">
              <a:buNone/>
            </a:pPr>
            <a:r>
              <a:rPr lang="en-US" b="0" i="0" u="none" strike="noStrike" baseline="0" dirty="0" smtClean="0"/>
              <a:t> </a:t>
            </a:r>
            <a:r>
              <a:rPr lang="en-US" b="0" i="0" u="none" strike="noStrike" baseline="0" dirty="0" err="1" smtClean="0"/>
              <a:t>plotdt</a:t>
            </a:r>
            <a:r>
              <a:rPr lang="en-US" b="0" i="0" u="none" strike="noStrike" baseline="0" dirty="0" smtClean="0"/>
              <a:t> = 0.25e-3</a:t>
            </a:r>
          </a:p>
          <a:p>
            <a:pPr marL="0" indent="0">
              <a:buNone/>
            </a:pPr>
            <a:r>
              <a:rPr lang="en-US" dirty="0" err="1" smtClean="0"/>
              <a:t>Vmtab</a:t>
            </a:r>
            <a:r>
              <a:rPr lang="en-US" dirty="0" smtClean="0"/>
              <a:t>=</a:t>
            </a:r>
            <a:r>
              <a:rPr lang="en-US" dirty="0" err="1" smtClean="0"/>
              <a:t>current_tables</a:t>
            </a:r>
            <a:r>
              <a:rPr lang="en-US" dirty="0" smtClean="0"/>
              <a:t>(1e-9,‘soma’)</a:t>
            </a:r>
          </a:p>
          <a:p>
            <a:pPr marL="0" indent="0">
              <a:buNone/>
            </a:pPr>
            <a:r>
              <a:rPr lang="en-US" dirty="0" err="1" smtClean="0"/>
              <a:t>ts</a:t>
            </a:r>
            <a:r>
              <a:rPr lang="en-US" dirty="0" smtClean="0"/>
              <a:t> = </a:t>
            </a:r>
            <a:r>
              <a:rPr lang="en-US" dirty="0" err="1" smtClean="0"/>
              <a:t>np.linspace</a:t>
            </a:r>
            <a:r>
              <a:rPr lang="en-US" dirty="0" smtClean="0"/>
              <a:t>(0, </a:t>
            </a:r>
            <a:r>
              <a:rPr lang="en-US" dirty="0" err="1" smtClean="0"/>
              <a:t>simtime</a:t>
            </a:r>
            <a:r>
              <a:rPr lang="en-US" dirty="0" smtClean="0"/>
              <a:t>, </a:t>
            </a:r>
            <a:r>
              <a:rPr lang="en-US" dirty="0" err="1" smtClean="0"/>
              <a:t>len</a:t>
            </a:r>
            <a:r>
              <a:rPr lang="en-US" dirty="0" smtClean="0"/>
              <a:t>(</a:t>
            </a:r>
            <a:r>
              <a:rPr lang="en-US" dirty="0" err="1" smtClean="0"/>
              <a:t>vmtab.vector</a:t>
            </a:r>
            <a:r>
              <a:rPr lang="en-US" dirty="0" smtClean="0"/>
              <a:t>))</a:t>
            </a:r>
          </a:p>
          <a:p>
            <a:pPr marL="0" indent="0">
              <a:buNone/>
            </a:pPr>
            <a:r>
              <a:rPr lang="en-US" b="0" i="0" u="none" strike="noStrike" baseline="0" dirty="0" err="1" smtClean="0"/>
              <a:t>plt.plot</a:t>
            </a:r>
            <a:r>
              <a:rPr lang="en-US" b="0" i="0" u="none" strike="noStrike" baseline="0" dirty="0" smtClean="0"/>
              <a:t>(</a:t>
            </a:r>
            <a:r>
              <a:rPr lang="en-US" b="0" i="0" u="none" strike="noStrike" baseline="0" dirty="0" err="1" smtClean="0"/>
              <a:t>ts</a:t>
            </a:r>
            <a:r>
              <a:rPr lang="en-US" b="0" i="0" u="none" strike="noStrike" baseline="0" dirty="0" smtClean="0"/>
              <a:t>, </a:t>
            </a:r>
            <a:r>
              <a:rPr lang="en-US" b="0" i="0" u="none" strike="noStrike" baseline="0" dirty="0" err="1" smtClean="0"/>
              <a:t>vmtab.vector</a:t>
            </a:r>
            <a:r>
              <a:rPr lang="en-US" b="0" i="0" u="none" strike="noStrike" baseline="0" dirty="0" smtClean="0"/>
              <a:t> * 1e3, label='</a:t>
            </a:r>
            <a:r>
              <a:rPr lang="en-US" b="0" i="0" u="none" strike="noStrike" baseline="0" dirty="0" err="1" smtClean="0"/>
              <a:t>Vm</a:t>
            </a:r>
            <a:r>
              <a:rPr lang="en-US" b="0" i="0" u="none" strike="noStrike" baseline="0" dirty="0" smtClean="0"/>
              <a:t> (mV)')</a:t>
            </a:r>
          </a:p>
          <a:p>
            <a:pPr marL="0" indent="0">
              <a:buNone/>
            </a:pPr>
            <a:r>
              <a:rPr lang="en-US" b="0" i="0" u="none" strike="noStrike" baseline="0" dirty="0" err="1" smtClean="0"/>
              <a:t>plt.show</a:t>
            </a:r>
            <a:r>
              <a:rPr lang="en-US" b="0" i="0" u="none" strike="noStrike" baseline="0" dirty="0" smtClean="0"/>
              <a:t>()</a:t>
            </a:r>
          </a:p>
          <a:p>
            <a:r>
              <a:rPr lang="en-US" dirty="0" smtClean="0"/>
              <a:t>Modify the function to return current also, and then plot the current</a:t>
            </a:r>
            <a:endParaRPr lang="en-US" b="0" i="0" u="none" strike="noStrike" baseline="0" dirty="0" smtClean="0"/>
          </a:p>
          <a:p>
            <a:endParaRPr lang="en-US" dirty="0"/>
          </a:p>
        </p:txBody>
      </p:sp>
    </p:spTree>
    <p:extLst>
      <p:ext uri="{BB962C8B-B14F-4D97-AF65-F5344CB8AC3E}">
        <p14:creationId xmlns:p14="http://schemas.microsoft.com/office/powerpoint/2010/main" val="2561377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u="sng" dirty="0">
                <a:hlinkClick r:id="rId2"/>
              </a:rPr>
              <a:t>http://www.anc.ed.ac.uk/school/neuron/tutorial/tutB.html</a:t>
            </a:r>
            <a:endParaRPr lang="en-US" dirty="0">
              <a:hlinkClick r:id="rId2"/>
            </a:endParaRPr>
          </a:p>
          <a:p>
            <a:r>
              <a:rPr lang="en-US" b="0" i="0" u="none" strike="noStrike" baseline="0" dirty="0" smtClean="0"/>
              <a:t>Return to parts of this tutorial on channels in Neuron</a:t>
            </a:r>
          </a:p>
          <a:p>
            <a:endParaRPr lang="en-US" b="0" i="0" u="none" strike="noStrike" baseline="0" dirty="0" smtClean="0"/>
          </a:p>
          <a:p>
            <a:r>
              <a:rPr lang="en-US" b="0" i="0" u="none" strike="noStrike" baseline="0" dirty="0" smtClean="0"/>
              <a:t>also </a:t>
            </a:r>
            <a:r>
              <a:rPr lang="en-US" u="sng" dirty="0">
                <a:hlinkClick r:id="rId3"/>
              </a:rPr>
              <a:t>http://www.anc.ed.ac.uk/school/neuron/tutorial/tutD.html</a:t>
            </a:r>
            <a:endParaRPr lang="en-US" dirty="0">
              <a:hlinkClick r:id="rId3"/>
            </a:endParaRPr>
          </a:p>
          <a:p>
            <a:endParaRPr lang="en-US" b="0" i="0" u="none" strike="noStrike" baseline="0" dirty="0" smtClean="0"/>
          </a:p>
          <a:p>
            <a:r>
              <a:rPr lang="en-US" b="0" i="0" u="none" strike="noStrike" baseline="0" dirty="0" smtClean="0"/>
              <a:t>http://neuron.yale.edu/neuron/static/docs/chanlbild/main.html</a:t>
            </a:r>
            <a:endParaRPr lang="en-US" dirty="0"/>
          </a:p>
        </p:txBody>
      </p:sp>
    </p:spTree>
    <p:extLst>
      <p:ext uri="{BB962C8B-B14F-4D97-AF65-F5344CB8AC3E}">
        <p14:creationId xmlns:p14="http://schemas.microsoft.com/office/powerpoint/2010/main" val="5655290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Calcium Dependent Ion Channels</a:t>
            </a:r>
            <a:endParaRPr lang="en-US" dirty="0"/>
          </a:p>
        </p:txBody>
      </p:sp>
      <p:sp>
        <p:nvSpPr>
          <p:cNvPr id="3" name="Content Placeholder 2"/>
          <p:cNvSpPr>
            <a:spLocks noGrp="1"/>
          </p:cNvSpPr>
          <p:nvPr>
            <p:ph idx="1"/>
          </p:nvPr>
        </p:nvSpPr>
        <p:spPr/>
        <p:txBody>
          <a:bodyPr>
            <a:normAutofit/>
          </a:bodyPr>
          <a:lstStyle/>
          <a:p>
            <a:r>
              <a:rPr lang="en-US" dirty="0" smtClean="0"/>
              <a:t>Channel gating by Intracellular Ligand Gate</a:t>
            </a:r>
          </a:p>
          <a:p>
            <a:pPr marL="0" indent="0">
              <a:buNone/>
            </a:pPr>
            <a:r>
              <a:rPr lang="en-US" dirty="0" smtClean="0"/>
              <a:t>	</a:t>
            </a:r>
            <a:r>
              <a:rPr lang="en-US" dirty="0" err="1" smtClean="0"/>
              <a:t>Zc</a:t>
            </a:r>
            <a:r>
              <a:rPr lang="en-US" dirty="0" smtClean="0"/>
              <a:t> </a:t>
            </a:r>
            <a:r>
              <a:rPr lang="en-US" dirty="0"/>
              <a:t>&lt;-&gt; </a:t>
            </a:r>
            <a:r>
              <a:rPr lang="en-US" dirty="0" err="1"/>
              <a:t>Zo</a:t>
            </a:r>
            <a:r>
              <a:rPr lang="en-US" dirty="0"/>
              <a:t>, </a:t>
            </a:r>
          </a:p>
          <a:p>
            <a:r>
              <a:rPr lang="en-US" dirty="0" smtClean="0"/>
              <a:t>make </a:t>
            </a:r>
            <a:r>
              <a:rPr lang="en-US" dirty="0"/>
              <a:t>alpha </a:t>
            </a:r>
            <a:r>
              <a:rPr lang="en-US" dirty="0" smtClean="0"/>
              <a:t>(or beta) a </a:t>
            </a:r>
            <a:r>
              <a:rPr lang="en-US" dirty="0"/>
              <a:t>function of ligand, </a:t>
            </a:r>
            <a:r>
              <a:rPr lang="en-US" dirty="0" smtClean="0"/>
              <a:t>though typically </a:t>
            </a:r>
            <a:r>
              <a:rPr lang="en-US" dirty="0"/>
              <a:t>beta is constant. </a:t>
            </a:r>
            <a:endParaRPr lang="en-US" dirty="0" smtClean="0"/>
          </a:p>
          <a:p>
            <a:pPr lvl="1"/>
            <a:r>
              <a:rPr lang="en-US" dirty="0" smtClean="0"/>
              <a:t>E.G.: SK </a:t>
            </a:r>
            <a:r>
              <a:rPr lang="en-US" dirty="0"/>
              <a:t>type of calcium dependent potassium </a:t>
            </a:r>
            <a:r>
              <a:rPr lang="en-US" dirty="0" smtClean="0"/>
              <a:t>channel</a:t>
            </a:r>
          </a:p>
          <a:p>
            <a:r>
              <a:rPr lang="en-US" dirty="0" smtClean="0"/>
              <a:t>Implemented </a:t>
            </a:r>
            <a:r>
              <a:rPr lang="en-US" dirty="0"/>
              <a:t>with the </a:t>
            </a:r>
            <a:r>
              <a:rPr lang="en-US" dirty="0" err="1"/>
              <a:t>HHChannel</a:t>
            </a:r>
            <a:r>
              <a:rPr lang="en-US" dirty="0"/>
              <a:t> object, by using the Z gate alone, and connecting with calcium message</a:t>
            </a:r>
          </a:p>
          <a:p>
            <a:r>
              <a:rPr lang="en-US" dirty="0" smtClean="0"/>
              <a:t>Next slide shows extension of </a:t>
            </a:r>
            <a:r>
              <a:rPr lang="en-US" dirty="0"/>
              <a:t>the </a:t>
            </a:r>
            <a:r>
              <a:rPr lang="en-US" dirty="0" err="1"/>
              <a:t>chan_proto</a:t>
            </a:r>
            <a:r>
              <a:rPr lang="en-US" dirty="0"/>
              <a:t>, which implements a calcium dependent </a:t>
            </a:r>
            <a:r>
              <a:rPr lang="en-US" dirty="0" err="1"/>
              <a:t>zgate</a:t>
            </a:r>
            <a:r>
              <a:rPr lang="en-US" dirty="0"/>
              <a:t>:</a:t>
            </a:r>
          </a:p>
        </p:txBody>
      </p:sp>
    </p:spTree>
    <p:extLst>
      <p:ext uri="{BB962C8B-B14F-4D97-AF65-F5344CB8AC3E}">
        <p14:creationId xmlns:p14="http://schemas.microsoft.com/office/powerpoint/2010/main" val="21126496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 channels</a:t>
            </a:r>
            <a:endParaRPr lang="en-US" dirty="0"/>
          </a:p>
        </p:txBody>
      </p:sp>
      <p:sp>
        <p:nvSpPr>
          <p:cNvPr id="3" name="Content Placeholder 2"/>
          <p:cNvSpPr>
            <a:spLocks noGrp="1"/>
          </p:cNvSpPr>
          <p:nvPr>
            <p:ph idx="1"/>
          </p:nvPr>
        </p:nvSpPr>
        <p:spPr/>
        <p:txBody>
          <a:bodyPr/>
          <a:lstStyle/>
          <a:p>
            <a:r>
              <a:rPr lang="en-US" dirty="0" err="1" smtClean="0"/>
              <a:t>Zgate</a:t>
            </a:r>
            <a:r>
              <a:rPr lang="en-US" dirty="0" smtClean="0"/>
              <a:t>:</a:t>
            </a:r>
          </a:p>
          <a:p>
            <a:r>
              <a:rPr lang="en-US" dirty="0" err="1" smtClean="0"/>
              <a:t>dZ</a:t>
            </a:r>
            <a:r>
              <a:rPr lang="en-US" dirty="0" smtClean="0"/>
              <a:t>/</a:t>
            </a:r>
            <a:r>
              <a:rPr lang="en-US" dirty="0" err="1" smtClean="0"/>
              <a:t>dt</a:t>
            </a:r>
            <a:r>
              <a:rPr lang="en-US" dirty="0" smtClean="0"/>
              <a:t>=(Z-</a:t>
            </a:r>
            <a:r>
              <a:rPr lang="en-US" dirty="0" err="1" smtClean="0"/>
              <a:t>Zss</a:t>
            </a:r>
            <a:r>
              <a:rPr lang="en-US" dirty="0" smtClean="0"/>
              <a:t>)/</a:t>
            </a:r>
            <a:r>
              <a:rPr lang="en-US" dirty="0" err="1" smtClean="0"/>
              <a:t>tauZ</a:t>
            </a:r>
            <a:endParaRPr lang="en-US" dirty="0"/>
          </a:p>
          <a:p>
            <a:r>
              <a:rPr lang="en-US" dirty="0" err="1" smtClean="0"/>
              <a:t>Zss</a:t>
            </a:r>
            <a:r>
              <a:rPr lang="en-US" dirty="0" smtClean="0"/>
              <a:t>(Ca)=</a:t>
            </a:r>
            <a:r>
              <a:rPr lang="en-US" dirty="0" err="1" smtClean="0"/>
              <a:t>Ca^pow</a:t>
            </a:r>
            <a:r>
              <a:rPr lang="en-US" dirty="0" smtClean="0"/>
              <a:t>/(</a:t>
            </a:r>
            <a:r>
              <a:rPr lang="en-US" dirty="0" err="1" smtClean="0"/>
              <a:t>Ca^pow+K_d^pow</a:t>
            </a:r>
            <a:r>
              <a:rPr lang="en-US" dirty="0" smtClean="0"/>
              <a:t>)</a:t>
            </a:r>
          </a:p>
          <a:p>
            <a:r>
              <a:rPr lang="en-US" dirty="0" err="1" smtClean="0"/>
              <a:t>Zss</a:t>
            </a:r>
            <a:r>
              <a:rPr lang="en-US" dirty="0" smtClean="0"/>
              <a:t> ranges from 0 (Ca=0) to 1.0 (Ca &gt;&gt; </a:t>
            </a:r>
            <a:r>
              <a:rPr lang="en-US" dirty="0" err="1" smtClean="0"/>
              <a:t>K_d</a:t>
            </a:r>
            <a:r>
              <a:rPr lang="en-US" dirty="0" smtClean="0"/>
              <a:t>)</a:t>
            </a:r>
          </a:p>
          <a:p>
            <a:r>
              <a:rPr lang="en-US" dirty="0" err="1" smtClean="0"/>
              <a:t>K_d</a:t>
            </a:r>
            <a:r>
              <a:rPr lang="en-US" dirty="0" smtClean="0"/>
              <a:t> is the value at which </a:t>
            </a:r>
            <a:r>
              <a:rPr lang="en-US" dirty="0" err="1" smtClean="0"/>
              <a:t>Zss</a:t>
            </a:r>
            <a:r>
              <a:rPr lang="en-US" dirty="0" smtClean="0"/>
              <a:t>=0.5, pow controls steepness (physical meaning is number of binding sites of Ca to SK channel)</a:t>
            </a:r>
          </a:p>
          <a:p>
            <a:r>
              <a:rPr lang="en-US" dirty="0" err="1" smtClean="0"/>
              <a:t>tauZ</a:t>
            </a:r>
            <a:r>
              <a:rPr lang="en-US" dirty="0" smtClean="0"/>
              <a:t>=constant</a:t>
            </a:r>
          </a:p>
          <a:p>
            <a:r>
              <a:rPr lang="en-US" dirty="0" smtClean="0"/>
              <a:t>ADD IN </a:t>
            </a:r>
            <a:r>
              <a:rPr lang="en-US" dirty="0" err="1" smtClean="0"/>
              <a:t>namedtuple</a:t>
            </a:r>
            <a:r>
              <a:rPr lang="en-US" dirty="0" smtClean="0"/>
              <a:t>(‘</a:t>
            </a:r>
            <a:r>
              <a:rPr lang="en-US" dirty="0" err="1" smtClean="0"/>
              <a:t>CadepParams</a:t>
            </a:r>
            <a:r>
              <a:rPr lang="en-US" dirty="0" smtClean="0"/>
              <a:t>’ ‘</a:t>
            </a:r>
            <a:r>
              <a:rPr lang="en-US" dirty="0" err="1" smtClean="0"/>
              <a:t>Kd</a:t>
            </a:r>
            <a:r>
              <a:rPr lang="en-US" dirty="0" smtClean="0"/>
              <a:t> power tau’)</a:t>
            </a:r>
            <a:endParaRPr lang="en-US" dirty="0"/>
          </a:p>
        </p:txBody>
      </p:sp>
    </p:spTree>
    <p:extLst>
      <p:ext uri="{BB962C8B-B14F-4D97-AF65-F5344CB8AC3E}">
        <p14:creationId xmlns:p14="http://schemas.microsoft.com/office/powerpoint/2010/main" val="4196731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9098"/>
          </a:xfrm>
        </p:spPr>
        <p:txBody>
          <a:bodyPr/>
          <a:lstStyle/>
          <a:p>
            <a:r>
              <a:rPr lang="en-US" dirty="0" err="1" smtClean="0"/>
              <a:t>Chan_proto</a:t>
            </a:r>
            <a:r>
              <a:rPr lang="en-US" dirty="0" smtClean="0"/>
              <a:t> with z gate</a:t>
            </a:r>
            <a:endParaRPr lang="en-US" dirty="0"/>
          </a:p>
        </p:txBody>
      </p:sp>
      <p:sp>
        <p:nvSpPr>
          <p:cNvPr id="3" name="Content Placeholder 2"/>
          <p:cNvSpPr>
            <a:spLocks noGrp="1"/>
          </p:cNvSpPr>
          <p:nvPr>
            <p:ph idx="1"/>
          </p:nvPr>
        </p:nvSpPr>
        <p:spPr>
          <a:xfrm>
            <a:off x="838200" y="1184224"/>
            <a:ext cx="10515600" cy="5366478"/>
          </a:xfrm>
        </p:spPr>
        <p:txBody>
          <a:bodyPr>
            <a:normAutofit fontScale="62500" lnSpcReduction="20000"/>
          </a:bodyPr>
          <a:lstStyle/>
          <a:p>
            <a:pPr marL="0" indent="0">
              <a:buNone/>
            </a:pPr>
            <a:r>
              <a:rPr lang="en-US" dirty="0" err="1"/>
              <a:t>def</a:t>
            </a:r>
            <a:r>
              <a:rPr lang="en-US" dirty="0"/>
              <a:t> </a:t>
            </a:r>
            <a:r>
              <a:rPr lang="en-US" dirty="0" err="1" smtClean="0"/>
              <a:t>chan_proto</a:t>
            </a:r>
            <a:r>
              <a:rPr lang="en-US" dirty="0" smtClean="0"/>
              <a:t>(</a:t>
            </a:r>
            <a:r>
              <a:rPr lang="en-US" dirty="0" err="1" smtClean="0"/>
              <a:t>chanparams</a:t>
            </a:r>
            <a:r>
              <a:rPr lang="en-US" dirty="0" smtClean="0"/>
              <a:t>):</a:t>
            </a:r>
            <a:endParaRPr lang="en-US" dirty="0"/>
          </a:p>
          <a:p>
            <a:pPr marL="0" indent="0">
              <a:buNone/>
            </a:pPr>
            <a:r>
              <a:rPr lang="en-US" dirty="0"/>
              <a:t>  </a:t>
            </a:r>
            <a:r>
              <a:rPr lang="en-US" dirty="0" err="1"/>
              <a:t>chan</a:t>
            </a:r>
            <a:r>
              <a:rPr lang="en-US" dirty="0"/>
              <a:t> = </a:t>
            </a:r>
            <a:r>
              <a:rPr lang="en-US" dirty="0" err="1" smtClean="0"/>
              <a:t>moose.HHChannel</a:t>
            </a:r>
            <a:r>
              <a:rPr lang="en-US" dirty="0" smtClean="0"/>
              <a:t>(chanparams.name)</a:t>
            </a:r>
          </a:p>
          <a:p>
            <a:pPr marL="0" indent="0">
              <a:buNone/>
            </a:pPr>
            <a:r>
              <a:rPr lang="en-US" dirty="0" smtClean="0"/>
              <a:t>  … </a:t>
            </a:r>
          </a:p>
          <a:p>
            <a:pPr marL="0" indent="0">
              <a:buNone/>
            </a:pPr>
            <a:r>
              <a:rPr lang="en-US" dirty="0" smtClean="0"/>
              <a:t>  if </a:t>
            </a:r>
            <a:r>
              <a:rPr lang="en-US" dirty="0" err="1" smtClean="0"/>
              <a:t>chanparams.Zpow</a:t>
            </a:r>
            <a:r>
              <a:rPr lang="en-US" dirty="0" smtClean="0"/>
              <a:t> </a:t>
            </a:r>
            <a:r>
              <a:rPr lang="en-US" dirty="0"/>
              <a:t>&gt; 0:</a:t>
            </a:r>
          </a:p>
          <a:p>
            <a:pPr marL="0" indent="0">
              <a:buNone/>
            </a:pPr>
            <a:r>
              <a:rPr lang="en-US" dirty="0"/>
              <a:t>        </a:t>
            </a:r>
            <a:r>
              <a:rPr lang="en-US" dirty="0" err="1"/>
              <a:t>chan.Zpower</a:t>
            </a:r>
            <a:r>
              <a:rPr lang="en-US" dirty="0"/>
              <a:t> = </a:t>
            </a:r>
            <a:r>
              <a:rPr lang="en-US" dirty="0" err="1" smtClean="0"/>
              <a:t>chanparams.Zpow</a:t>
            </a:r>
            <a:endParaRPr lang="en-US" dirty="0"/>
          </a:p>
          <a:p>
            <a:pPr marL="0" indent="0">
              <a:buNone/>
            </a:pPr>
            <a:r>
              <a:rPr lang="en-US" dirty="0"/>
              <a:t>        </a:t>
            </a:r>
            <a:r>
              <a:rPr lang="en-US" dirty="0" err="1"/>
              <a:t>zgate</a:t>
            </a:r>
            <a:r>
              <a:rPr lang="en-US" dirty="0"/>
              <a:t> = </a:t>
            </a:r>
            <a:r>
              <a:rPr lang="en-US" dirty="0" err="1"/>
              <a:t>moose.HHGate</a:t>
            </a:r>
            <a:r>
              <a:rPr lang="en-US" dirty="0"/>
              <a:t>(</a:t>
            </a:r>
            <a:r>
              <a:rPr lang="en-US" dirty="0" err="1"/>
              <a:t>chan.path</a:t>
            </a:r>
            <a:r>
              <a:rPr lang="en-US" dirty="0"/>
              <a:t> + '/</a:t>
            </a:r>
            <a:r>
              <a:rPr lang="en-US" dirty="0" err="1"/>
              <a:t>gateZ</a:t>
            </a:r>
            <a:r>
              <a:rPr lang="en-US" dirty="0"/>
              <a:t>')</a:t>
            </a:r>
          </a:p>
          <a:p>
            <a:pPr marL="0" indent="0">
              <a:buNone/>
            </a:pPr>
            <a:r>
              <a:rPr lang="en-US" dirty="0"/>
              <a:t>        </a:t>
            </a:r>
            <a:r>
              <a:rPr lang="en-US" dirty="0" err="1"/>
              <a:t>ca_array</a:t>
            </a:r>
            <a:r>
              <a:rPr lang="en-US" dirty="0"/>
              <a:t> = </a:t>
            </a:r>
            <a:r>
              <a:rPr lang="en-US" dirty="0" err="1"/>
              <a:t>np.linspace</a:t>
            </a:r>
            <a:r>
              <a:rPr lang="en-US" dirty="0"/>
              <a:t>(CAMIN, CAMAX, CADIVS)</a:t>
            </a:r>
          </a:p>
          <a:p>
            <a:pPr marL="0" indent="0">
              <a:buNone/>
            </a:pPr>
            <a:r>
              <a:rPr lang="en-US" dirty="0"/>
              <a:t>        </a:t>
            </a:r>
            <a:r>
              <a:rPr lang="en-US" dirty="0" err="1"/>
              <a:t>zgate.min</a:t>
            </a:r>
            <a:r>
              <a:rPr lang="en-US" dirty="0"/>
              <a:t>=CAMIN</a:t>
            </a:r>
          </a:p>
          <a:p>
            <a:pPr marL="0" indent="0">
              <a:buNone/>
            </a:pPr>
            <a:r>
              <a:rPr lang="en-US" dirty="0"/>
              <a:t>        </a:t>
            </a:r>
            <a:r>
              <a:rPr lang="en-US" dirty="0" err="1"/>
              <a:t>zgate.max</a:t>
            </a:r>
            <a:r>
              <a:rPr lang="en-US" dirty="0"/>
              <a:t>=CAMAX</a:t>
            </a:r>
          </a:p>
          <a:p>
            <a:pPr marL="0" indent="0">
              <a:buNone/>
            </a:pPr>
            <a:r>
              <a:rPr lang="en-US" dirty="0"/>
              <a:t>        </a:t>
            </a:r>
            <a:r>
              <a:rPr lang="en-US" dirty="0" err="1"/>
              <a:t>caterm</a:t>
            </a:r>
            <a:r>
              <a:rPr lang="en-US" dirty="0"/>
              <a:t>=(</a:t>
            </a:r>
            <a:r>
              <a:rPr lang="en-US" dirty="0" err="1" smtClean="0"/>
              <a:t>ca_array</a:t>
            </a:r>
            <a:r>
              <a:rPr lang="en-US" dirty="0" smtClean="0"/>
              <a:t>/</a:t>
            </a:r>
            <a:r>
              <a:rPr lang="en-US" dirty="0" err="1" smtClean="0"/>
              <a:t>chanparams.Zparams.Kd</a:t>
            </a:r>
            <a:r>
              <a:rPr lang="en-US" dirty="0"/>
              <a:t>)**</a:t>
            </a:r>
            <a:r>
              <a:rPr lang="en-US" dirty="0" err="1"/>
              <a:t>Zparams.power</a:t>
            </a:r>
            <a:endParaRPr lang="en-US" dirty="0"/>
          </a:p>
          <a:p>
            <a:pPr marL="0" indent="0">
              <a:buNone/>
            </a:pPr>
            <a:r>
              <a:rPr lang="en-US" dirty="0"/>
              <a:t>        </a:t>
            </a:r>
            <a:r>
              <a:rPr lang="en-US" dirty="0" err="1"/>
              <a:t>inf_z</a:t>
            </a:r>
            <a:r>
              <a:rPr lang="en-US" dirty="0"/>
              <a:t>=</a:t>
            </a:r>
            <a:r>
              <a:rPr lang="en-US" dirty="0" err="1"/>
              <a:t>caterm</a:t>
            </a:r>
            <a:r>
              <a:rPr lang="en-US" dirty="0"/>
              <a:t>/(1+caterm)</a:t>
            </a:r>
          </a:p>
          <a:p>
            <a:pPr marL="0" indent="0">
              <a:buNone/>
            </a:pPr>
            <a:r>
              <a:rPr lang="en-US" dirty="0"/>
              <a:t>        </a:t>
            </a:r>
            <a:r>
              <a:rPr lang="en-US" dirty="0" err="1"/>
              <a:t>tau_z</a:t>
            </a:r>
            <a:r>
              <a:rPr lang="en-US" dirty="0"/>
              <a:t>=</a:t>
            </a:r>
            <a:r>
              <a:rPr lang="en-US" dirty="0" err="1"/>
              <a:t>Zparams.tau</a:t>
            </a:r>
            <a:r>
              <a:rPr lang="en-US" dirty="0"/>
              <a:t>*</a:t>
            </a:r>
            <a:r>
              <a:rPr lang="en-US" dirty="0" err="1"/>
              <a:t>np.ones</a:t>
            </a:r>
            <a:r>
              <a:rPr lang="en-US" dirty="0"/>
              <a:t>(</a:t>
            </a:r>
            <a:r>
              <a:rPr lang="en-US" dirty="0" err="1"/>
              <a:t>len</a:t>
            </a:r>
            <a:r>
              <a:rPr lang="en-US" dirty="0"/>
              <a:t>(</a:t>
            </a:r>
            <a:r>
              <a:rPr lang="en-US" dirty="0" err="1"/>
              <a:t>ca_array</a:t>
            </a:r>
            <a:r>
              <a:rPr lang="en-US" dirty="0"/>
              <a:t>))</a:t>
            </a:r>
          </a:p>
          <a:p>
            <a:pPr marL="0" indent="0">
              <a:buNone/>
            </a:pPr>
            <a:r>
              <a:rPr lang="en-US" dirty="0"/>
              <a:t>        </a:t>
            </a:r>
            <a:r>
              <a:rPr lang="en-US" dirty="0" err="1"/>
              <a:t>zgate.tableA</a:t>
            </a:r>
            <a:r>
              <a:rPr lang="en-US" dirty="0"/>
              <a:t>=</a:t>
            </a:r>
            <a:r>
              <a:rPr lang="en-US" dirty="0" err="1"/>
              <a:t>inf_z</a:t>
            </a:r>
            <a:r>
              <a:rPr lang="en-US" dirty="0"/>
              <a:t> / </a:t>
            </a:r>
            <a:r>
              <a:rPr lang="en-US" dirty="0" err="1"/>
              <a:t>tau_z</a:t>
            </a:r>
            <a:endParaRPr lang="en-US" dirty="0"/>
          </a:p>
          <a:p>
            <a:pPr marL="0" indent="0">
              <a:buNone/>
            </a:pPr>
            <a:r>
              <a:rPr lang="en-US" dirty="0"/>
              <a:t>        </a:t>
            </a:r>
            <a:r>
              <a:rPr lang="en-US" dirty="0" err="1"/>
              <a:t>zgate.tableB</a:t>
            </a:r>
            <a:r>
              <a:rPr lang="en-US" dirty="0"/>
              <a:t>=1 / </a:t>
            </a:r>
            <a:r>
              <a:rPr lang="en-US" dirty="0" err="1"/>
              <a:t>tau_z</a:t>
            </a:r>
            <a:endParaRPr lang="en-US" dirty="0"/>
          </a:p>
          <a:p>
            <a:pPr marL="0" indent="0">
              <a:buNone/>
            </a:pPr>
            <a:r>
              <a:rPr lang="en-US" dirty="0"/>
              <a:t>        </a:t>
            </a:r>
            <a:r>
              <a:rPr lang="en-US" dirty="0" err="1"/>
              <a:t>chan.useConcentration</a:t>
            </a:r>
            <a:r>
              <a:rPr lang="en-US" dirty="0"/>
              <a:t>=True</a:t>
            </a:r>
          </a:p>
          <a:p>
            <a:pPr marL="0" indent="0">
              <a:buNone/>
            </a:pPr>
            <a:r>
              <a:rPr lang="en-US" dirty="0" smtClean="0"/>
              <a:t>  return </a:t>
            </a:r>
            <a:r>
              <a:rPr lang="en-US" dirty="0" err="1"/>
              <a:t>chan</a:t>
            </a:r>
            <a:endParaRPr lang="en-US" dirty="0"/>
          </a:p>
        </p:txBody>
      </p:sp>
    </p:spTree>
    <p:extLst>
      <p:ext uri="{BB962C8B-B14F-4D97-AF65-F5344CB8AC3E}">
        <p14:creationId xmlns:p14="http://schemas.microsoft.com/office/powerpoint/2010/main" val="37532415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DIGRESSION: </a:t>
            </a:r>
            <a:r>
              <a:rPr lang="en-US" dirty="0" smtClean="0"/>
              <a:t>calcium concentration pool is required</a:t>
            </a:r>
            <a:endParaRPr lang="en-US" dirty="0"/>
          </a:p>
        </p:txBody>
      </p:sp>
      <p:sp>
        <p:nvSpPr>
          <p:cNvPr id="3" name="Content Placeholder 2"/>
          <p:cNvSpPr>
            <a:spLocks noGrp="1"/>
          </p:cNvSpPr>
          <p:nvPr>
            <p:ph idx="1"/>
          </p:nvPr>
        </p:nvSpPr>
        <p:spPr>
          <a:xfrm>
            <a:off x="838200" y="1825625"/>
            <a:ext cx="10515600" cy="4621670"/>
          </a:xfrm>
        </p:spPr>
        <p:txBody>
          <a:bodyPr>
            <a:normAutofit fontScale="92500" lnSpcReduction="20000"/>
          </a:bodyPr>
          <a:lstStyle/>
          <a:p>
            <a:r>
              <a:rPr lang="en-US" dirty="0" err="1"/>
              <a:t>CaConc</a:t>
            </a:r>
            <a:r>
              <a:rPr lang="en-US" dirty="0"/>
              <a:t>: Calcium concentration pool. Takes current from a channel and keeps track of calcium buildup and depletion by a single exponential </a:t>
            </a:r>
            <a:r>
              <a:rPr lang="en-US" dirty="0" smtClean="0"/>
              <a:t>decay process</a:t>
            </a:r>
          </a:p>
          <a:p>
            <a:r>
              <a:rPr lang="en-US" dirty="0" smtClean="0"/>
              <a:t>EQUATION: Ca = </a:t>
            </a:r>
          </a:p>
          <a:p>
            <a:r>
              <a:rPr lang="en-US" dirty="0" smtClean="0"/>
              <a:t>Parameters:</a:t>
            </a:r>
          </a:p>
          <a:p>
            <a:pPr lvl="1"/>
            <a:r>
              <a:rPr lang="en-US" dirty="0" smtClean="0"/>
              <a:t>Tau – time constant of decay</a:t>
            </a:r>
          </a:p>
          <a:p>
            <a:pPr lvl="1"/>
            <a:r>
              <a:rPr lang="en-US" dirty="0" err="1"/>
              <a:t>CaBasal</a:t>
            </a:r>
            <a:r>
              <a:rPr lang="en-US" dirty="0"/>
              <a:t> (</a:t>
            </a:r>
            <a:r>
              <a:rPr lang="en-US" dirty="0" err="1"/>
              <a:t>Ca_base</a:t>
            </a:r>
            <a:r>
              <a:rPr lang="en-US" dirty="0"/>
              <a:t>): basal concentration of calcium</a:t>
            </a:r>
          </a:p>
          <a:p>
            <a:pPr lvl="1"/>
            <a:r>
              <a:rPr lang="en-US" dirty="0" smtClean="0"/>
              <a:t>Need to convert from current influx (units of Amperes) to quantity (Faraday)</a:t>
            </a:r>
          </a:p>
          <a:p>
            <a:pPr lvl="1"/>
            <a:r>
              <a:rPr lang="en-US" dirty="0" smtClean="0"/>
              <a:t>And convert quantity to concentration (divide by volume)</a:t>
            </a:r>
          </a:p>
          <a:p>
            <a:pPr lvl="1"/>
            <a:r>
              <a:rPr lang="en-US" dirty="0"/>
              <a:t>Thick: thickness of </a:t>
            </a:r>
            <a:r>
              <a:rPr lang="en-US" dirty="0" err="1"/>
              <a:t>submembrane</a:t>
            </a:r>
            <a:r>
              <a:rPr lang="en-US" dirty="0"/>
              <a:t> shell</a:t>
            </a:r>
          </a:p>
          <a:p>
            <a:pPr lvl="1"/>
            <a:r>
              <a:rPr lang="en-US" dirty="0" smtClean="0"/>
              <a:t>B: scaling factor for </a:t>
            </a:r>
            <a:r>
              <a:rPr lang="en-US" dirty="0"/>
              <a:t>current </a:t>
            </a:r>
            <a:r>
              <a:rPr lang="en-US" dirty="0" smtClean="0"/>
              <a:t>= </a:t>
            </a:r>
            <a:r>
              <a:rPr lang="en-US" dirty="0"/>
              <a:t>1/(Faraday*valence*volume)/</a:t>
            </a:r>
            <a:r>
              <a:rPr lang="en-US" dirty="0" err="1" smtClean="0"/>
              <a:t>BufferCapacity</a:t>
            </a:r>
            <a:endParaRPr lang="en-US" dirty="0" smtClean="0"/>
          </a:p>
          <a:p>
            <a:r>
              <a:rPr lang="en-US" dirty="0" smtClean="0"/>
              <a:t>Fields</a:t>
            </a:r>
          </a:p>
          <a:p>
            <a:pPr lvl="1"/>
            <a:r>
              <a:rPr lang="en-US" dirty="0" smtClean="0"/>
              <a:t>Ca: calculated calcium concentration</a:t>
            </a:r>
            <a:endParaRPr lang="en-US" dirty="0"/>
          </a:p>
        </p:txBody>
      </p:sp>
    </p:spTree>
    <p:extLst>
      <p:ext uri="{BB962C8B-B14F-4D97-AF65-F5344CB8AC3E}">
        <p14:creationId xmlns:p14="http://schemas.microsoft.com/office/powerpoint/2010/main" val="19847139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Moose code for calcium concentration</a:t>
            </a:r>
            <a:endParaRPr lang="en-US" dirty="0"/>
          </a:p>
        </p:txBody>
      </p:sp>
      <p:sp>
        <p:nvSpPr>
          <p:cNvPr id="3" name="Content Placeholder 2"/>
          <p:cNvSpPr>
            <a:spLocks noGrp="1"/>
          </p:cNvSpPr>
          <p:nvPr>
            <p:ph idx="1"/>
          </p:nvPr>
        </p:nvSpPr>
        <p:spPr>
          <a:xfrm>
            <a:off x="838200" y="1518834"/>
            <a:ext cx="10515600" cy="5067946"/>
          </a:xfrm>
        </p:spPr>
        <p:txBody>
          <a:bodyPr>
            <a:normAutofit fontScale="85000" lnSpcReduction="20000"/>
          </a:bodyPr>
          <a:lstStyle/>
          <a:p>
            <a:pPr marL="0" indent="0">
              <a:buNone/>
            </a:pPr>
            <a:r>
              <a:rPr lang="en-US" dirty="0"/>
              <a:t>&gt;&gt;&gt; </a:t>
            </a:r>
            <a:r>
              <a:rPr lang="en-US" dirty="0" smtClean="0"/>
              <a:t>length=</a:t>
            </a:r>
            <a:r>
              <a:rPr lang="en-US" dirty="0" err="1" smtClean="0"/>
              <a:t>moose.element</a:t>
            </a:r>
            <a:r>
              <a:rPr lang="en-US" dirty="0" smtClean="0"/>
              <a:t>(comp</a:t>
            </a:r>
            <a:r>
              <a:rPr lang="en-US" dirty="0"/>
              <a:t>).length</a:t>
            </a:r>
          </a:p>
          <a:p>
            <a:pPr marL="0" indent="0">
              <a:buNone/>
            </a:pPr>
            <a:r>
              <a:rPr lang="en-US" dirty="0"/>
              <a:t>&gt;&gt;&gt; </a:t>
            </a:r>
            <a:r>
              <a:rPr lang="en-US" dirty="0" err="1" smtClean="0"/>
              <a:t>diam</a:t>
            </a:r>
            <a:r>
              <a:rPr lang="en-US" dirty="0" smtClean="0"/>
              <a:t>=</a:t>
            </a:r>
            <a:r>
              <a:rPr lang="en-US" dirty="0" err="1" smtClean="0"/>
              <a:t>moose.element</a:t>
            </a:r>
            <a:r>
              <a:rPr lang="en-US" dirty="0" smtClean="0"/>
              <a:t>(comp</a:t>
            </a:r>
            <a:r>
              <a:rPr lang="en-US" dirty="0"/>
              <a:t>).</a:t>
            </a:r>
            <a:r>
              <a:rPr lang="en-US" dirty="0" smtClean="0"/>
              <a:t>diameter</a:t>
            </a:r>
          </a:p>
          <a:p>
            <a:pPr marL="0" indent="0">
              <a:buNone/>
            </a:pPr>
            <a:r>
              <a:rPr lang="en-US" dirty="0"/>
              <a:t>&gt;&gt;&gt; </a:t>
            </a:r>
            <a:r>
              <a:rPr lang="en-US" dirty="0" smtClean="0"/>
              <a:t>circumference=pi*</a:t>
            </a:r>
            <a:r>
              <a:rPr lang="en-US" dirty="0" err="1" smtClean="0"/>
              <a:t>diam</a:t>
            </a:r>
            <a:endParaRPr lang="en-US" dirty="0" smtClean="0"/>
          </a:p>
          <a:p>
            <a:pPr marL="0" indent="0">
              <a:buNone/>
            </a:pPr>
            <a:r>
              <a:rPr lang="en-US" dirty="0"/>
              <a:t>&gt;&gt;&gt; </a:t>
            </a:r>
            <a:r>
              <a:rPr lang="en-US" dirty="0" smtClean="0"/>
              <a:t>thick=0.1*</a:t>
            </a:r>
            <a:r>
              <a:rPr lang="en-US" dirty="0" err="1" smtClean="0"/>
              <a:t>diam</a:t>
            </a:r>
            <a:endParaRPr lang="en-US" dirty="0" smtClean="0"/>
          </a:p>
          <a:p>
            <a:pPr marL="0" indent="0">
              <a:buNone/>
            </a:pPr>
            <a:r>
              <a:rPr lang="en-US" dirty="0"/>
              <a:t>&gt;&gt;&gt; </a:t>
            </a:r>
            <a:r>
              <a:rPr lang="en-US" dirty="0" smtClean="0"/>
              <a:t>volume=length*circumference*thick</a:t>
            </a:r>
          </a:p>
          <a:p>
            <a:pPr marL="0" indent="0">
              <a:buNone/>
            </a:pPr>
            <a:r>
              <a:rPr lang="en-US" dirty="0"/>
              <a:t>&gt;&gt;&gt; </a:t>
            </a:r>
            <a:r>
              <a:rPr lang="en-US" dirty="0" smtClean="0"/>
              <a:t>B=</a:t>
            </a:r>
            <a:r>
              <a:rPr lang="en-US" dirty="0"/>
              <a:t> 1/(</a:t>
            </a:r>
            <a:r>
              <a:rPr lang="en-US" dirty="0" smtClean="0"/>
              <a:t>Faraday*volume*2)</a:t>
            </a:r>
          </a:p>
          <a:p>
            <a:pPr marL="0" indent="0">
              <a:buNone/>
            </a:pPr>
            <a:r>
              <a:rPr lang="en-US" dirty="0" smtClean="0"/>
              <a:t>&gt;&gt;&gt; basal=50e-6</a:t>
            </a:r>
          </a:p>
          <a:p>
            <a:pPr marL="0" indent="0">
              <a:buNone/>
            </a:pPr>
            <a:r>
              <a:rPr lang="en-US" dirty="0"/>
              <a:t>&gt;&gt;&gt; </a:t>
            </a:r>
            <a:r>
              <a:rPr lang="en-US" dirty="0" err="1" smtClean="0"/>
              <a:t>Ctau</a:t>
            </a:r>
            <a:r>
              <a:rPr lang="en-US" dirty="0" smtClean="0"/>
              <a:t>=25-e3</a:t>
            </a:r>
            <a:endParaRPr lang="en-US" dirty="0"/>
          </a:p>
          <a:p>
            <a:pPr marL="0" indent="0">
              <a:buNone/>
            </a:pPr>
            <a:r>
              <a:rPr lang="en-US" dirty="0"/>
              <a:t>&gt;&gt;&gt; </a:t>
            </a:r>
            <a:r>
              <a:rPr lang="en-US" dirty="0" smtClean="0"/>
              <a:t>pool=</a:t>
            </a:r>
            <a:r>
              <a:rPr lang="en-US" dirty="0" err="1" smtClean="0"/>
              <a:t>moose.CaConc</a:t>
            </a:r>
            <a:r>
              <a:rPr lang="en-US" dirty="0"/>
              <a:t>('/library/'+</a:t>
            </a:r>
            <a:r>
              <a:rPr lang="en-US" dirty="0" err="1"/>
              <a:t>poolname</a:t>
            </a:r>
            <a:r>
              <a:rPr lang="en-US" dirty="0"/>
              <a:t>)</a:t>
            </a:r>
          </a:p>
          <a:p>
            <a:pPr marL="0" indent="0">
              <a:buNone/>
            </a:pPr>
            <a:r>
              <a:rPr lang="en-US" dirty="0"/>
              <a:t>&gt;&gt;&gt; </a:t>
            </a:r>
            <a:r>
              <a:rPr lang="en-US" dirty="0" err="1" smtClean="0"/>
              <a:t>pool.CaBasal</a:t>
            </a:r>
            <a:r>
              <a:rPr lang="en-US" dirty="0" smtClean="0"/>
              <a:t>=basal</a:t>
            </a:r>
            <a:endParaRPr lang="en-US" dirty="0"/>
          </a:p>
          <a:p>
            <a:pPr marL="0" indent="0">
              <a:buNone/>
            </a:pPr>
            <a:r>
              <a:rPr lang="en-US" dirty="0"/>
              <a:t>&gt;&gt;&gt; </a:t>
            </a:r>
            <a:r>
              <a:rPr lang="en-US" dirty="0" err="1" smtClean="0"/>
              <a:t>pool.thick</a:t>
            </a:r>
            <a:r>
              <a:rPr lang="en-US" dirty="0" smtClean="0"/>
              <a:t>=thick</a:t>
            </a:r>
            <a:endParaRPr lang="en-US" dirty="0"/>
          </a:p>
          <a:p>
            <a:pPr marL="0" indent="0">
              <a:buNone/>
            </a:pPr>
            <a:r>
              <a:rPr lang="en-US" dirty="0"/>
              <a:t>&gt;&gt;&gt; </a:t>
            </a:r>
            <a:r>
              <a:rPr lang="en-US" dirty="0" err="1" smtClean="0"/>
              <a:t>pool.tau</a:t>
            </a:r>
            <a:r>
              <a:rPr lang="en-US" dirty="0" smtClean="0"/>
              <a:t>=</a:t>
            </a:r>
            <a:r>
              <a:rPr lang="en-US" dirty="0" err="1" smtClean="0"/>
              <a:t>ctau</a:t>
            </a:r>
            <a:endParaRPr lang="en-US" dirty="0" smtClean="0"/>
          </a:p>
          <a:p>
            <a:pPr marL="0" indent="0">
              <a:buNone/>
            </a:pPr>
            <a:r>
              <a:rPr lang="en-US" dirty="0" smtClean="0"/>
              <a:t>&gt;&gt;&gt;</a:t>
            </a:r>
            <a:r>
              <a:rPr lang="en-US" dirty="0" err="1" smtClean="0"/>
              <a:t>pool.B</a:t>
            </a:r>
            <a:r>
              <a:rPr lang="en-US" dirty="0" smtClean="0"/>
              <a:t>=B</a:t>
            </a:r>
            <a:endParaRPr lang="en-US" dirty="0"/>
          </a:p>
        </p:txBody>
      </p:sp>
    </p:spTree>
    <p:extLst>
      <p:ext uri="{BB962C8B-B14F-4D97-AF65-F5344CB8AC3E}">
        <p14:creationId xmlns:p14="http://schemas.microsoft.com/office/powerpoint/2010/main" val="27194954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Calcium and voltage dependence</a:t>
            </a:r>
            <a:endParaRPr lang="en-US" dirty="0"/>
          </a:p>
        </p:txBody>
      </p:sp>
      <p:sp>
        <p:nvSpPr>
          <p:cNvPr id="3" name="Content Placeholder 2"/>
          <p:cNvSpPr>
            <a:spLocks noGrp="1"/>
          </p:cNvSpPr>
          <p:nvPr>
            <p:ph idx="1"/>
          </p:nvPr>
        </p:nvSpPr>
        <p:spPr>
          <a:xfrm>
            <a:off x="838200" y="1499016"/>
            <a:ext cx="10515600" cy="4677947"/>
          </a:xfrm>
        </p:spPr>
        <p:txBody>
          <a:bodyPr/>
          <a:lstStyle/>
          <a:p>
            <a:r>
              <a:rPr lang="en-US" dirty="0"/>
              <a:t>Some channels, such as the BK type of calcium dependent potassium channel is calcium and voltage dependent, in a non-separable way. Cannot just multiply voltage gating by ligand gating.  This is implemented with the HHChannel2D.  </a:t>
            </a:r>
          </a:p>
          <a:p>
            <a:r>
              <a:rPr lang="en-US" dirty="0"/>
              <a:t>This BK channel implements the following equations from </a:t>
            </a:r>
            <a:r>
              <a:rPr lang="en-US" dirty="0" err="1" smtClean="0"/>
              <a:t>Moczydlowski</a:t>
            </a:r>
            <a:r>
              <a:rPr lang="en-US" dirty="0" smtClean="0"/>
              <a:t> et al. J Gen </a:t>
            </a:r>
            <a:r>
              <a:rPr lang="en-US" dirty="0" err="1" smtClean="0"/>
              <a:t>Physiol</a:t>
            </a:r>
            <a:r>
              <a:rPr lang="en-US" dirty="0" smtClean="0"/>
              <a:t> 1983</a:t>
            </a:r>
          </a:p>
          <a:p>
            <a:pPr lvl="1"/>
            <a:r>
              <a:rPr lang="en-US" dirty="0" smtClean="0"/>
              <a:t>K1 and k4 are voltage dependent</a:t>
            </a:r>
            <a:endParaRPr lang="en-US" dirty="0"/>
          </a:p>
        </p:txBody>
      </p:sp>
      <p:pic>
        <p:nvPicPr>
          <p:cNvPr id="4" name="Picture 3"/>
          <p:cNvPicPr>
            <a:picLocks noChangeAspect="1"/>
          </p:cNvPicPr>
          <p:nvPr/>
        </p:nvPicPr>
        <p:blipFill>
          <a:blip r:embed="rId2"/>
          <a:stretch>
            <a:fillRect/>
          </a:stretch>
        </p:blipFill>
        <p:spPr>
          <a:xfrm>
            <a:off x="2669162" y="4368186"/>
            <a:ext cx="7413151" cy="1649700"/>
          </a:xfrm>
          <a:prstGeom prst="rect">
            <a:avLst/>
          </a:prstGeom>
        </p:spPr>
      </p:pic>
      <p:pic>
        <p:nvPicPr>
          <p:cNvPr id="9" name="Picture 8"/>
          <p:cNvPicPr>
            <a:picLocks noChangeAspect="1"/>
          </p:cNvPicPr>
          <p:nvPr/>
        </p:nvPicPr>
        <p:blipFill>
          <a:blip r:embed="rId3"/>
          <a:stretch>
            <a:fillRect/>
          </a:stretch>
        </p:blipFill>
        <p:spPr>
          <a:xfrm>
            <a:off x="2669162" y="6031398"/>
            <a:ext cx="6448426" cy="482220"/>
          </a:xfrm>
          <a:prstGeom prst="rect">
            <a:avLst/>
          </a:prstGeom>
        </p:spPr>
      </p:pic>
    </p:spTree>
    <p:extLst>
      <p:ext uri="{BB962C8B-B14F-4D97-AF65-F5344CB8AC3E}">
        <p14:creationId xmlns:p14="http://schemas.microsoft.com/office/powerpoint/2010/main" val="4034298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dependence is from the transition rates</a:t>
            </a:r>
            <a:endParaRPr lang="en-US" dirty="0"/>
          </a:p>
        </p:txBody>
      </p:sp>
      <p:sp>
        <p:nvSpPr>
          <p:cNvPr id="3" name="Content Placeholder 2"/>
          <p:cNvSpPr>
            <a:spLocks noGrp="1"/>
          </p:cNvSpPr>
          <p:nvPr>
            <p:ph idx="1"/>
          </p:nvPr>
        </p:nvSpPr>
        <p:spPr/>
        <p:txBody>
          <a:bodyPr>
            <a:normAutofit/>
          </a:bodyPr>
          <a:lstStyle/>
          <a:p>
            <a:r>
              <a:rPr lang="en-US" b="0" i="0" u="none" strike="noStrike" baseline="0" dirty="0" smtClean="0"/>
              <a:t>Transition rate constants are voltage dependent: alpha and beta. </a:t>
            </a:r>
          </a:p>
          <a:p>
            <a:pPr lvl="1"/>
            <a:r>
              <a:rPr lang="en-US" b="0" i="0" u="none" strike="noStrike" baseline="0" dirty="0" err="1" smtClean="0"/>
              <a:t>m_ss</a:t>
            </a:r>
            <a:r>
              <a:rPr lang="en-US" b="0" i="0" u="none" strike="noStrike" baseline="0" dirty="0" smtClean="0"/>
              <a:t> (</a:t>
            </a:r>
            <a:r>
              <a:rPr lang="en-US" b="0" i="0" u="none" strike="noStrike" baseline="0" dirty="0" err="1" smtClean="0"/>
              <a:t>x_ss</a:t>
            </a:r>
            <a:r>
              <a:rPr lang="en-US" b="0" i="0" u="none" strike="noStrike" baseline="0" dirty="0" smtClean="0"/>
              <a:t>)= alpha/(</a:t>
            </a:r>
            <a:r>
              <a:rPr lang="en-US" b="0" i="0" u="none" strike="noStrike" baseline="0" dirty="0" err="1" smtClean="0"/>
              <a:t>alpha+beta</a:t>
            </a:r>
            <a:r>
              <a:rPr lang="en-US" b="0" i="0" u="none" strike="noStrike" baseline="0" dirty="0" smtClean="0"/>
              <a:t>)</a:t>
            </a:r>
          </a:p>
          <a:p>
            <a:pPr lvl="1"/>
            <a:r>
              <a:rPr lang="en-US" b="0" i="0" u="none" strike="noStrike" baseline="0" dirty="0" err="1" smtClean="0"/>
              <a:t>tau_m</a:t>
            </a:r>
            <a:r>
              <a:rPr lang="en-US" b="0" i="0" u="none" strike="noStrike" baseline="0" dirty="0" smtClean="0"/>
              <a:t> (</a:t>
            </a:r>
            <a:r>
              <a:rPr lang="en-US" b="0" i="0" u="none" strike="noStrike" baseline="0" dirty="0" err="1" smtClean="0"/>
              <a:t>tau_x</a:t>
            </a:r>
            <a:r>
              <a:rPr lang="en-US" b="0" i="0" u="none" strike="noStrike" baseline="0" dirty="0" smtClean="0"/>
              <a:t>) = 1/(</a:t>
            </a:r>
            <a:r>
              <a:rPr lang="en-US" b="0" i="0" u="none" strike="noStrike" baseline="0" dirty="0" err="1" smtClean="0"/>
              <a:t>alpha+beta</a:t>
            </a:r>
            <a:r>
              <a:rPr lang="en-US" b="0" i="0" u="none" strike="noStrike" baseline="0" dirty="0" smtClean="0"/>
              <a:t>)</a:t>
            </a:r>
          </a:p>
          <a:p>
            <a:pPr lvl="1"/>
            <a:r>
              <a:rPr lang="en-US" dirty="0" smtClean="0"/>
              <a:t>Alpha and beta are functions of voltage</a:t>
            </a:r>
            <a:endParaRPr lang="en-US" b="0" i="0" u="none" strike="noStrike" baseline="0" dirty="0" smtClean="0"/>
          </a:p>
          <a:p>
            <a:r>
              <a:rPr lang="es-ES" b="0" i="0" u="none" strike="noStrike" baseline="0" dirty="0" err="1" smtClean="0"/>
              <a:t>Fractional</a:t>
            </a:r>
            <a:r>
              <a:rPr lang="es-ES" b="0" i="0" u="none" strike="noStrike" dirty="0" smtClean="0"/>
              <a:t> </a:t>
            </a:r>
            <a:r>
              <a:rPr lang="es-ES" b="0" i="0" u="none" strike="noStrike" dirty="0" err="1" smtClean="0"/>
              <a:t>conductance</a:t>
            </a:r>
            <a:r>
              <a:rPr lang="es-ES" b="0" i="0" u="none" strike="noStrike" dirty="0" smtClean="0"/>
              <a:t> = </a:t>
            </a:r>
            <a:r>
              <a:rPr lang="es-ES" b="0" i="0" u="none" strike="noStrike" baseline="0" dirty="0" err="1" smtClean="0"/>
              <a:t>X^p</a:t>
            </a:r>
            <a:r>
              <a:rPr lang="es-ES" b="0" i="0" u="none" strike="noStrike" baseline="0" dirty="0" smtClean="0"/>
              <a:t> * </a:t>
            </a:r>
            <a:r>
              <a:rPr lang="es-ES" b="0" i="0" u="none" strike="noStrike" baseline="0" dirty="0" err="1" smtClean="0"/>
              <a:t>Y^q</a:t>
            </a:r>
            <a:endParaRPr lang="es-ES" b="0" i="0" u="none" strike="noStrike" baseline="0" dirty="0" smtClean="0"/>
          </a:p>
          <a:p>
            <a:pPr lvl="1"/>
            <a:r>
              <a:rPr lang="en-US" b="0" i="0" u="none" strike="noStrike" baseline="0" dirty="0" smtClean="0"/>
              <a:t>P and q are number of independent X and Y gates</a:t>
            </a:r>
          </a:p>
          <a:p>
            <a:r>
              <a:rPr lang="es-ES" b="0" i="0" u="none" strike="noStrike" baseline="0" dirty="0" err="1" smtClean="0"/>
              <a:t>Gna</a:t>
            </a:r>
            <a:r>
              <a:rPr lang="es-ES" b="0" i="0" u="none" strike="noStrike" baseline="0" dirty="0" smtClean="0"/>
              <a:t> = </a:t>
            </a:r>
            <a:r>
              <a:rPr lang="es-ES" b="0" i="0" u="none" strike="noStrike" baseline="0" dirty="0" err="1" smtClean="0"/>
              <a:t>gbar</a:t>
            </a:r>
            <a:r>
              <a:rPr lang="es-ES" b="0" i="0" u="none" strike="noStrike" baseline="0" dirty="0" smtClean="0"/>
              <a:t> (</a:t>
            </a:r>
            <a:r>
              <a:rPr lang="es-ES" b="0" i="0" u="none" strike="noStrike" baseline="0" dirty="0" err="1" smtClean="0"/>
              <a:t>or</a:t>
            </a:r>
            <a:r>
              <a:rPr lang="es-ES" b="0" i="0" u="none" strike="noStrike" baseline="0" dirty="0" smtClean="0"/>
              <a:t> </a:t>
            </a:r>
            <a:r>
              <a:rPr lang="es-ES" b="0" i="0" u="none" strike="noStrike" baseline="0" dirty="0" err="1" smtClean="0"/>
              <a:t>gmax</a:t>
            </a:r>
            <a:r>
              <a:rPr lang="es-ES" b="0" i="0" u="none" strike="noStrike" baseline="0" dirty="0" smtClean="0"/>
              <a:t>) * </a:t>
            </a:r>
            <a:r>
              <a:rPr lang="es-ES" b="0" i="0" u="none" strike="noStrike" baseline="0" dirty="0" err="1" smtClean="0"/>
              <a:t>X^p</a:t>
            </a:r>
            <a:r>
              <a:rPr lang="es-ES" b="0" i="0" u="none" strike="noStrike" baseline="0" dirty="0" smtClean="0"/>
              <a:t> * </a:t>
            </a:r>
            <a:r>
              <a:rPr lang="es-ES" b="0" i="0" u="none" strike="noStrike" baseline="0" dirty="0" err="1" smtClean="0"/>
              <a:t>Y^q</a:t>
            </a:r>
            <a:endParaRPr lang="es-ES" b="0" i="0" u="none" strike="noStrike" baseline="0" dirty="0" smtClean="0"/>
          </a:p>
          <a:p>
            <a:r>
              <a:rPr lang="en-US" b="0" i="0" u="none" strike="noStrike" baseline="0" dirty="0" smtClean="0"/>
              <a:t>Total conductance (</a:t>
            </a:r>
            <a:r>
              <a:rPr lang="en-US" b="0" i="0" u="none" strike="noStrike" baseline="0" dirty="0" err="1" smtClean="0"/>
              <a:t>gbar</a:t>
            </a:r>
            <a:r>
              <a:rPr lang="en-US" b="0" i="0" u="none" strike="noStrike" dirty="0" smtClean="0"/>
              <a:t> or </a:t>
            </a:r>
            <a:r>
              <a:rPr lang="en-US" b="0" i="0" u="none" strike="noStrike" dirty="0" err="1" smtClean="0"/>
              <a:t>gmax</a:t>
            </a:r>
            <a:r>
              <a:rPr lang="en-US" b="0" i="0" u="none" strike="noStrike" dirty="0" smtClean="0"/>
              <a:t>) </a:t>
            </a:r>
            <a:r>
              <a:rPr lang="en-US" b="0" i="0" u="none" strike="noStrike" baseline="0" dirty="0" smtClean="0"/>
              <a:t>=fraction of open activation gates * maximal conductance</a:t>
            </a:r>
          </a:p>
          <a:p>
            <a:endParaRPr lang="en-US" dirty="0"/>
          </a:p>
        </p:txBody>
      </p:sp>
    </p:spTree>
    <p:extLst>
      <p:ext uri="{BB962C8B-B14F-4D97-AF65-F5344CB8AC3E}">
        <p14:creationId xmlns:p14="http://schemas.microsoft.com/office/powerpoint/2010/main" val="11611534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Calcium and voltage dependence</a:t>
            </a:r>
            <a:endParaRPr lang="en-US" dirty="0"/>
          </a:p>
        </p:txBody>
      </p:sp>
      <p:sp>
        <p:nvSpPr>
          <p:cNvPr id="3" name="Content Placeholder 2"/>
          <p:cNvSpPr>
            <a:spLocks noGrp="1"/>
          </p:cNvSpPr>
          <p:nvPr>
            <p:ph idx="1"/>
          </p:nvPr>
        </p:nvSpPr>
        <p:spPr>
          <a:xfrm>
            <a:off x="838200" y="1499016"/>
            <a:ext cx="10515600" cy="4677947"/>
          </a:xfrm>
        </p:spPr>
        <p:txBody>
          <a:bodyPr/>
          <a:lstStyle/>
          <a:p>
            <a:r>
              <a:rPr lang="en-US" dirty="0" smtClean="0"/>
              <a:t>This </a:t>
            </a:r>
            <a:r>
              <a:rPr lang="en-US" dirty="0"/>
              <a:t>BK channel implements the following equations from </a:t>
            </a:r>
            <a:r>
              <a:rPr lang="en-US" dirty="0" err="1" smtClean="0"/>
              <a:t>Moczydlowski</a:t>
            </a:r>
            <a:r>
              <a:rPr lang="en-US" dirty="0" smtClean="0"/>
              <a:t> et al. J Gen </a:t>
            </a:r>
            <a:r>
              <a:rPr lang="en-US" dirty="0" err="1" smtClean="0"/>
              <a:t>Physiol</a:t>
            </a:r>
            <a:r>
              <a:rPr lang="en-US" dirty="0" smtClean="0"/>
              <a:t> 1983</a:t>
            </a:r>
          </a:p>
          <a:p>
            <a:r>
              <a:rPr lang="en-US" dirty="0" smtClean="0"/>
              <a:t>Alpha=280/sec</a:t>
            </a:r>
          </a:p>
          <a:p>
            <a:r>
              <a:rPr lang="en-US" dirty="0" smtClean="0"/>
              <a:t>Beta=480/sec</a:t>
            </a:r>
            <a:endParaRPr lang="en-US" dirty="0"/>
          </a:p>
          <a:p>
            <a:endParaRPr lang="en-US" dirty="0"/>
          </a:p>
        </p:txBody>
      </p:sp>
      <p:pic>
        <p:nvPicPr>
          <p:cNvPr id="6" name="Picture 5"/>
          <p:cNvPicPr>
            <a:picLocks noChangeAspect="1"/>
          </p:cNvPicPr>
          <p:nvPr/>
        </p:nvPicPr>
        <p:blipFill>
          <a:blip r:embed="rId2"/>
          <a:stretch>
            <a:fillRect/>
          </a:stretch>
        </p:blipFill>
        <p:spPr>
          <a:xfrm>
            <a:off x="3940649" y="2475502"/>
            <a:ext cx="5331376" cy="659880"/>
          </a:xfrm>
          <a:prstGeom prst="rect">
            <a:avLst/>
          </a:prstGeom>
        </p:spPr>
      </p:pic>
      <p:pic>
        <p:nvPicPr>
          <p:cNvPr id="7" name="Picture 6"/>
          <p:cNvPicPr>
            <a:picLocks noChangeAspect="1"/>
          </p:cNvPicPr>
          <p:nvPr/>
        </p:nvPicPr>
        <p:blipFill>
          <a:blip r:embed="rId3"/>
          <a:stretch>
            <a:fillRect/>
          </a:stretch>
        </p:blipFill>
        <p:spPr>
          <a:xfrm>
            <a:off x="838200" y="3476985"/>
            <a:ext cx="7616251" cy="913680"/>
          </a:xfrm>
          <a:prstGeom prst="rect">
            <a:avLst/>
          </a:prstGeom>
        </p:spPr>
      </p:pic>
      <p:pic>
        <p:nvPicPr>
          <p:cNvPr id="8" name="Picture 7"/>
          <p:cNvPicPr>
            <a:picLocks noChangeAspect="1"/>
          </p:cNvPicPr>
          <p:nvPr/>
        </p:nvPicPr>
        <p:blipFill>
          <a:blip r:embed="rId4"/>
          <a:stretch>
            <a:fillRect/>
          </a:stretch>
        </p:blipFill>
        <p:spPr>
          <a:xfrm>
            <a:off x="1356765" y="4671524"/>
            <a:ext cx="9088727" cy="1573560"/>
          </a:xfrm>
          <a:prstGeom prst="rect">
            <a:avLst/>
          </a:prstGeom>
        </p:spPr>
      </p:pic>
      <p:pic>
        <p:nvPicPr>
          <p:cNvPr id="9" name="Picture 8"/>
          <p:cNvPicPr>
            <a:picLocks noChangeAspect="1"/>
          </p:cNvPicPr>
          <p:nvPr/>
        </p:nvPicPr>
        <p:blipFill>
          <a:blip r:embed="rId5"/>
          <a:stretch>
            <a:fillRect/>
          </a:stretch>
        </p:blipFill>
        <p:spPr>
          <a:xfrm>
            <a:off x="8520902" y="3683430"/>
            <a:ext cx="1980225" cy="482220"/>
          </a:xfrm>
          <a:prstGeom prst="rect">
            <a:avLst/>
          </a:prstGeom>
        </p:spPr>
      </p:pic>
      <p:sp>
        <p:nvSpPr>
          <p:cNvPr id="4" name="Rectangle 3"/>
          <p:cNvSpPr/>
          <p:nvPr/>
        </p:nvSpPr>
        <p:spPr>
          <a:xfrm>
            <a:off x="1503336" y="5517397"/>
            <a:ext cx="8756542" cy="3099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36550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Bkchan_params</a:t>
            </a:r>
            <a:endParaRPr lang="en-US" dirty="0"/>
          </a:p>
        </p:txBody>
      </p:sp>
      <p:sp>
        <p:nvSpPr>
          <p:cNvPr id="3" name="Content Placeholder 2"/>
          <p:cNvSpPr>
            <a:spLocks noGrp="1"/>
          </p:cNvSpPr>
          <p:nvPr>
            <p:ph idx="1"/>
          </p:nvPr>
        </p:nvSpPr>
        <p:spPr>
          <a:xfrm>
            <a:off x="838200" y="1825625"/>
            <a:ext cx="10515600" cy="4730158"/>
          </a:xfrm>
        </p:spPr>
        <p:txBody>
          <a:bodyPr>
            <a:normAutofit fontScale="92500" lnSpcReduction="10000"/>
          </a:bodyPr>
          <a:lstStyle/>
          <a:p>
            <a:r>
              <a:rPr lang="en-US" dirty="0"/>
              <a:t>Here are the BK channel parameters: two sets of alpha (or beta) K and </a:t>
            </a:r>
            <a:r>
              <a:rPr lang="en-US" dirty="0" smtClean="0"/>
              <a:t>delta (using the </a:t>
            </a:r>
            <a:r>
              <a:rPr lang="en-US" dirty="0" err="1" smtClean="0"/>
              <a:t>channelA</a:t>
            </a:r>
            <a:r>
              <a:rPr lang="en-US" dirty="0" smtClean="0"/>
              <a:t> fit in previous table).</a:t>
            </a:r>
            <a:endParaRPr lang="en-US" dirty="0"/>
          </a:p>
          <a:p>
            <a:endParaRPr lang="en-US" dirty="0"/>
          </a:p>
          <a:p>
            <a:r>
              <a:rPr lang="en-US" dirty="0" err="1" smtClean="0"/>
              <a:t>BKChannelParams</a:t>
            </a:r>
            <a:r>
              <a:rPr lang="en-US" dirty="0" smtClean="0"/>
              <a:t>=</a:t>
            </a:r>
            <a:r>
              <a:rPr lang="en-US" dirty="0" err="1"/>
              <a:t>n</a:t>
            </a:r>
            <a:r>
              <a:rPr lang="en-US" dirty="0" err="1" smtClean="0"/>
              <a:t>amedtuple</a:t>
            </a:r>
            <a:r>
              <a:rPr lang="en-US" dirty="0" smtClean="0"/>
              <a:t>(</a:t>
            </a:r>
            <a:r>
              <a:rPr lang="en-US" dirty="0"/>
              <a:t>'</a:t>
            </a:r>
            <a:r>
              <a:rPr lang="en-US" dirty="0" err="1"/>
              <a:t>BKChannelParams</a:t>
            </a:r>
            <a:r>
              <a:rPr lang="en-US" dirty="0"/>
              <a:t>', '</a:t>
            </a:r>
            <a:r>
              <a:rPr lang="en-US" dirty="0" err="1"/>
              <a:t>alphabeta</a:t>
            </a:r>
            <a:r>
              <a:rPr lang="en-US" dirty="0"/>
              <a:t> K delta')</a:t>
            </a:r>
          </a:p>
          <a:p>
            <a:endParaRPr lang="en-US" dirty="0"/>
          </a:p>
          <a:p>
            <a:r>
              <a:rPr lang="en-US" dirty="0" err="1"/>
              <a:t>BK_X_params</a:t>
            </a:r>
            <a:r>
              <a:rPr lang="en-US" dirty="0"/>
              <a:t>=[</a:t>
            </a:r>
            <a:r>
              <a:rPr lang="en-US" dirty="0" err="1"/>
              <a:t>BKChannelParams</a:t>
            </a:r>
            <a:r>
              <a:rPr lang="en-US" dirty="0"/>
              <a:t>(</a:t>
            </a:r>
            <a:r>
              <a:rPr lang="en-US" dirty="0" err="1"/>
              <a:t>alphabeta</a:t>
            </a:r>
            <a:r>
              <a:rPr lang="en-US" dirty="0"/>
              <a:t>=480, K=0.18,delta=-0.84),</a:t>
            </a:r>
          </a:p>
          <a:p>
            <a:pPr marL="0" indent="0">
              <a:buNone/>
            </a:pPr>
            <a:r>
              <a:rPr lang="en-US" dirty="0"/>
              <a:t>             </a:t>
            </a:r>
            <a:r>
              <a:rPr lang="en-US" dirty="0" err="1"/>
              <a:t>BKChannelParams</a:t>
            </a:r>
            <a:r>
              <a:rPr lang="en-US" dirty="0"/>
              <a:t>(</a:t>
            </a:r>
            <a:r>
              <a:rPr lang="en-US" dirty="0" err="1"/>
              <a:t>alphabeta</a:t>
            </a:r>
            <a:r>
              <a:rPr lang="en-US" dirty="0"/>
              <a:t>=280,K=0.011,delta=-1.0)]</a:t>
            </a:r>
          </a:p>
          <a:p>
            <a:r>
              <a:rPr lang="en-US" dirty="0" err="1" smtClean="0"/>
              <a:t>BKparams</a:t>
            </a:r>
            <a:r>
              <a:rPr lang="en-US" dirty="0" smtClean="0"/>
              <a:t>=</a:t>
            </a:r>
            <a:r>
              <a:rPr lang="en-US" dirty="0" err="1" smtClean="0"/>
              <a:t>channelSettings</a:t>
            </a:r>
            <a:r>
              <a:rPr lang="en-US" dirty="0" smtClean="0"/>
              <a:t>[</a:t>
            </a:r>
            <a:r>
              <a:rPr lang="en-US" dirty="0" err="1" smtClean="0"/>
              <a:t>Xpow</a:t>
            </a:r>
            <a:r>
              <a:rPr lang="en-US" dirty="0" smtClean="0"/>
              <a:t>=1,Ypow=0,Zpow=0,Erev=-0.09,name=‘BK’,</a:t>
            </a:r>
            <a:r>
              <a:rPr lang="en-US" dirty="0" err="1" smtClean="0"/>
              <a:t>xparams</a:t>
            </a:r>
            <a:r>
              <a:rPr lang="en-US" dirty="0" smtClean="0"/>
              <a:t>=</a:t>
            </a:r>
            <a:r>
              <a:rPr lang="en-US" dirty="0" err="1" smtClean="0"/>
              <a:t>BK_X_params,yparams</a:t>
            </a:r>
            <a:r>
              <a:rPr lang="en-US" dirty="0" smtClean="0"/>
              <a:t>=[]]</a:t>
            </a:r>
            <a:endParaRPr lang="en-US" dirty="0"/>
          </a:p>
          <a:p>
            <a:r>
              <a:rPr lang="en-US" dirty="0"/>
              <a:t>In this function, </a:t>
            </a:r>
            <a:r>
              <a:rPr lang="en-US" dirty="0" smtClean="0"/>
              <a:t>the gating parameters are </a:t>
            </a:r>
            <a:r>
              <a:rPr lang="en-US" dirty="0" err="1"/>
              <a:t>BK_X_params</a:t>
            </a:r>
            <a:r>
              <a:rPr lang="en-US" dirty="0"/>
              <a:t>, which is two sets of parameters, one for forward rate and one for reverse rate.</a:t>
            </a:r>
          </a:p>
          <a:p>
            <a:endParaRPr lang="en-US" dirty="0"/>
          </a:p>
        </p:txBody>
      </p:sp>
    </p:spTree>
    <p:extLst>
      <p:ext uri="{BB962C8B-B14F-4D97-AF65-F5344CB8AC3E}">
        <p14:creationId xmlns:p14="http://schemas.microsoft.com/office/powerpoint/2010/main" val="40027939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9216"/>
          </a:xfrm>
        </p:spPr>
        <p:txBody>
          <a:bodyPr>
            <a:normAutofit fontScale="90000"/>
          </a:bodyPr>
          <a:lstStyle/>
          <a:p>
            <a:r>
              <a:rPr lang="en-US" dirty="0" err="1"/>
              <a:t>BKchan_proto</a:t>
            </a:r>
            <a:endParaRPr lang="en-US" dirty="0"/>
          </a:p>
        </p:txBody>
      </p:sp>
      <p:sp>
        <p:nvSpPr>
          <p:cNvPr id="3" name="Content Placeholder 2"/>
          <p:cNvSpPr>
            <a:spLocks noGrp="1"/>
          </p:cNvSpPr>
          <p:nvPr>
            <p:ph idx="1"/>
          </p:nvPr>
        </p:nvSpPr>
        <p:spPr>
          <a:xfrm>
            <a:off x="314793" y="1169233"/>
            <a:ext cx="11752289" cy="5007730"/>
          </a:xfrm>
        </p:spPr>
        <p:txBody>
          <a:bodyPr>
            <a:normAutofit fontScale="70000" lnSpcReduction="20000"/>
          </a:bodyPr>
          <a:lstStyle/>
          <a:p>
            <a:pPr marL="0" indent="0">
              <a:buNone/>
            </a:pPr>
            <a:r>
              <a:rPr lang="en-US" dirty="0" err="1"/>
              <a:t>def</a:t>
            </a:r>
            <a:r>
              <a:rPr lang="en-US" dirty="0"/>
              <a:t> </a:t>
            </a:r>
            <a:r>
              <a:rPr lang="en-US" dirty="0" err="1" smtClean="0"/>
              <a:t>BKchan_proto</a:t>
            </a:r>
            <a:r>
              <a:rPr lang="en-US" dirty="0" smtClean="0"/>
              <a:t>(</a:t>
            </a:r>
            <a:r>
              <a:rPr lang="en-US" dirty="0" err="1" smtClean="0"/>
              <a:t>chanparams,Temp</a:t>
            </a:r>
            <a:r>
              <a:rPr lang="en-US" dirty="0" smtClean="0"/>
              <a:t>):</a:t>
            </a:r>
            <a:endParaRPr lang="en-US" dirty="0"/>
          </a:p>
          <a:p>
            <a:pPr marL="0" indent="0">
              <a:buNone/>
            </a:pPr>
            <a:r>
              <a:rPr lang="en-US" dirty="0"/>
              <a:t>    </a:t>
            </a:r>
            <a:r>
              <a:rPr lang="en-US" dirty="0" err="1" smtClean="0"/>
              <a:t>ZFbyRT</a:t>
            </a:r>
            <a:r>
              <a:rPr lang="en-US" dirty="0" smtClean="0"/>
              <a:t>=2*Faraday/(R*(Temp+273.15</a:t>
            </a:r>
            <a:r>
              <a:rPr lang="en-US" dirty="0"/>
              <a:t>))</a:t>
            </a:r>
          </a:p>
          <a:p>
            <a:pPr marL="0" indent="0">
              <a:buNone/>
            </a:pPr>
            <a:r>
              <a:rPr lang="en-US" dirty="0"/>
              <a:t>    </a:t>
            </a:r>
            <a:r>
              <a:rPr lang="en-US" dirty="0" err="1"/>
              <a:t>v_array</a:t>
            </a:r>
            <a:r>
              <a:rPr lang="en-US" dirty="0"/>
              <a:t> = </a:t>
            </a:r>
            <a:r>
              <a:rPr lang="en-US" dirty="0" err="1"/>
              <a:t>np.linspace</a:t>
            </a:r>
            <a:r>
              <a:rPr lang="en-US" dirty="0"/>
              <a:t>(VMIN, VMAX, VDIVS)</a:t>
            </a:r>
          </a:p>
          <a:p>
            <a:pPr marL="0" indent="0">
              <a:buNone/>
            </a:pPr>
            <a:r>
              <a:rPr lang="en-US" dirty="0"/>
              <a:t>    </a:t>
            </a:r>
            <a:r>
              <a:rPr lang="en-US" dirty="0" err="1"/>
              <a:t>ca_array</a:t>
            </a:r>
            <a:r>
              <a:rPr lang="en-US" dirty="0"/>
              <a:t> = </a:t>
            </a:r>
            <a:r>
              <a:rPr lang="en-US" dirty="0" err="1"/>
              <a:t>np.linspace</a:t>
            </a:r>
            <a:r>
              <a:rPr lang="en-US" dirty="0"/>
              <a:t>(CAMIN, CAMAX, CADIVS)</a:t>
            </a:r>
          </a:p>
          <a:p>
            <a:pPr marL="0" indent="0">
              <a:buNone/>
            </a:pPr>
            <a:r>
              <a:rPr lang="en-US" dirty="0" smtClean="0"/>
              <a:t>   </a:t>
            </a:r>
            <a:r>
              <a:rPr lang="en-US" dirty="0" smtClean="0">
                <a:solidFill>
                  <a:srgbClr val="FF0000"/>
                </a:solidFill>
              </a:rPr>
              <a:t>#</a:t>
            </a:r>
            <a:r>
              <a:rPr lang="en-US" dirty="0">
                <a:solidFill>
                  <a:srgbClr val="FF0000"/>
                </a:solidFill>
              </a:rPr>
              <a:t>set up the two dimensional gating matrix:</a:t>
            </a:r>
          </a:p>
          <a:p>
            <a:pPr marL="0" indent="0">
              <a:buNone/>
            </a:pPr>
            <a:r>
              <a:rPr lang="en-US" dirty="0"/>
              <a:t>   </a:t>
            </a:r>
            <a:r>
              <a:rPr lang="en-US" dirty="0" err="1"/>
              <a:t>gatingMatrix</a:t>
            </a:r>
            <a:r>
              <a:rPr lang="en-US" dirty="0"/>
              <a:t> = []</a:t>
            </a:r>
          </a:p>
          <a:p>
            <a:pPr marL="0" indent="0">
              <a:buNone/>
            </a:pPr>
            <a:r>
              <a:rPr lang="en-US" dirty="0"/>
              <a:t>    for </a:t>
            </a:r>
            <a:r>
              <a:rPr lang="en-US" dirty="0" err="1"/>
              <a:t>i,pars</a:t>
            </a:r>
            <a:r>
              <a:rPr lang="en-US" dirty="0"/>
              <a:t> in </a:t>
            </a:r>
            <a:r>
              <a:rPr lang="en-US" dirty="0" smtClean="0"/>
              <a:t>enumerate(</a:t>
            </a:r>
            <a:r>
              <a:rPr lang="en-US" dirty="0" err="1" smtClean="0"/>
              <a:t>chanparams</a:t>
            </a:r>
            <a:r>
              <a:rPr lang="en-US" dirty="0"/>
              <a:t>):</a:t>
            </a:r>
          </a:p>
          <a:p>
            <a:pPr marL="0" indent="0">
              <a:buNone/>
            </a:pPr>
            <a:r>
              <a:rPr lang="en-US" dirty="0"/>
              <a:t>        </a:t>
            </a:r>
            <a:r>
              <a:rPr lang="en-US" dirty="0" err="1"/>
              <a:t>Vdepgating</a:t>
            </a:r>
            <a:r>
              <a:rPr lang="en-US" dirty="0"/>
              <a:t>=</a:t>
            </a:r>
            <a:r>
              <a:rPr lang="en-US" dirty="0" err="1"/>
              <a:t>pars.K</a:t>
            </a:r>
            <a:r>
              <a:rPr lang="en-US" dirty="0"/>
              <a:t>*</a:t>
            </a:r>
            <a:r>
              <a:rPr lang="en-US" dirty="0" err="1"/>
              <a:t>np.exp</a:t>
            </a:r>
            <a:r>
              <a:rPr lang="en-US" dirty="0"/>
              <a:t>(</a:t>
            </a:r>
            <a:r>
              <a:rPr lang="en-US" dirty="0" err="1"/>
              <a:t>pars.delta</a:t>
            </a:r>
            <a:r>
              <a:rPr lang="en-US" dirty="0"/>
              <a:t>*</a:t>
            </a:r>
            <a:r>
              <a:rPr lang="en-US" dirty="0" err="1"/>
              <a:t>ZFbyRT</a:t>
            </a:r>
            <a:r>
              <a:rPr lang="en-US" dirty="0"/>
              <a:t>*</a:t>
            </a:r>
            <a:r>
              <a:rPr lang="en-US" dirty="0" err="1"/>
              <a:t>v_array</a:t>
            </a:r>
            <a:r>
              <a:rPr lang="en-US" dirty="0" smtClean="0"/>
              <a:t>)</a:t>
            </a:r>
          </a:p>
          <a:p>
            <a:pPr marL="0" indent="0">
              <a:buNone/>
            </a:pPr>
            <a:r>
              <a:rPr lang="en-US" dirty="0"/>
              <a:t> </a:t>
            </a:r>
            <a:r>
              <a:rPr lang="en-US" dirty="0" smtClean="0"/>
              <a:t>       </a:t>
            </a:r>
            <a:r>
              <a:rPr lang="en-US" dirty="0" smtClean="0">
                <a:solidFill>
                  <a:srgbClr val="FF0000"/>
                </a:solidFill>
              </a:rPr>
              <a:t>#These assignments are specific to the BK channel, calculate 2D array of gating values</a:t>
            </a:r>
            <a:endParaRPr lang="en-US" dirty="0">
              <a:solidFill>
                <a:srgbClr val="FF0000"/>
              </a:solidFill>
            </a:endParaRPr>
          </a:p>
          <a:p>
            <a:pPr marL="0" indent="0">
              <a:buNone/>
            </a:pPr>
            <a:r>
              <a:rPr lang="en-US" dirty="0"/>
              <a:t>        if </a:t>
            </a:r>
            <a:r>
              <a:rPr lang="en-US" dirty="0" err="1"/>
              <a:t>i</a:t>
            </a:r>
            <a:r>
              <a:rPr lang="en-US" dirty="0"/>
              <a:t> == </a:t>
            </a:r>
            <a:r>
              <a:rPr lang="en-US" dirty="0" smtClean="0"/>
              <a:t>0:</a:t>
            </a:r>
          </a:p>
          <a:p>
            <a:pPr marL="0" indent="0">
              <a:buNone/>
            </a:pPr>
            <a:r>
              <a:rPr lang="en-US" dirty="0"/>
              <a:t>	</a:t>
            </a:r>
            <a:r>
              <a:rPr lang="en-US" dirty="0" err="1" smtClean="0"/>
              <a:t>gatingMatrix.append</a:t>
            </a:r>
            <a:r>
              <a:rPr lang="en-US" dirty="0" smtClean="0"/>
              <a:t>(</a:t>
            </a:r>
            <a:r>
              <a:rPr lang="en-US" dirty="0" err="1" smtClean="0"/>
              <a:t>pars.alphabeta</a:t>
            </a:r>
            <a:r>
              <a:rPr lang="en-US" dirty="0" smtClean="0"/>
              <a:t>*</a:t>
            </a:r>
            <a:r>
              <a:rPr lang="en-US" dirty="0" err="1" smtClean="0"/>
              <a:t>ca_array</a:t>
            </a:r>
            <a:r>
              <a:rPr lang="en-US" dirty="0" smtClean="0"/>
              <a:t>[None</a:t>
            </a:r>
            <a:r>
              <a:rPr lang="en-US" dirty="0"/>
              <a:t>,:]/(</a:t>
            </a:r>
            <a:r>
              <a:rPr lang="en-US" dirty="0" err="1"/>
              <a:t>ca_array</a:t>
            </a:r>
            <a:r>
              <a:rPr lang="en-US" dirty="0"/>
              <a:t>[None,:]+</a:t>
            </a:r>
            <a:r>
              <a:rPr lang="en-US" dirty="0" err="1"/>
              <a:t>pars.K</a:t>
            </a:r>
            <a:r>
              <a:rPr lang="en-US" dirty="0"/>
              <a:t>*</a:t>
            </a:r>
            <a:r>
              <a:rPr lang="en-US" dirty="0" err="1"/>
              <a:t>Vdepgating</a:t>
            </a:r>
            <a:r>
              <a:rPr lang="en-US" dirty="0"/>
              <a:t>[:,None</a:t>
            </a:r>
            <a:r>
              <a:rPr lang="en-US" dirty="0" smtClean="0"/>
              <a:t>]))</a:t>
            </a:r>
          </a:p>
          <a:p>
            <a:pPr marL="0" indent="0">
              <a:buNone/>
            </a:pPr>
            <a:r>
              <a:rPr lang="en-US" dirty="0"/>
              <a:t> </a:t>
            </a:r>
            <a:r>
              <a:rPr lang="en-US" dirty="0" smtClean="0"/>
              <a:t>       else:</a:t>
            </a:r>
          </a:p>
          <a:p>
            <a:pPr marL="0" indent="0">
              <a:buNone/>
            </a:pPr>
            <a:r>
              <a:rPr lang="en-US" dirty="0"/>
              <a:t>	</a:t>
            </a:r>
            <a:r>
              <a:rPr lang="en-US" dirty="0" err="1" smtClean="0"/>
              <a:t>gatingMatrix.append</a:t>
            </a:r>
            <a:r>
              <a:rPr lang="en-US" dirty="0" smtClean="0"/>
              <a:t>(</a:t>
            </a:r>
            <a:r>
              <a:rPr lang="en-US" dirty="0" err="1" smtClean="0"/>
              <a:t>pars.alphabeta</a:t>
            </a:r>
            <a:r>
              <a:rPr lang="en-US" dirty="0"/>
              <a:t>/(1+ca_array[None,:]/</a:t>
            </a:r>
            <a:r>
              <a:rPr lang="en-US" dirty="0" err="1"/>
              <a:t>pars.K</a:t>
            </a:r>
            <a:r>
              <a:rPr lang="en-US" dirty="0"/>
              <a:t>*</a:t>
            </a:r>
            <a:r>
              <a:rPr lang="en-US" dirty="0" err="1"/>
              <a:t>Vdepgating</a:t>
            </a:r>
            <a:r>
              <a:rPr lang="en-US" dirty="0"/>
              <a:t>[:,None</a:t>
            </a:r>
            <a:r>
              <a:rPr lang="en-US" dirty="0" smtClean="0"/>
              <a:t>]))</a:t>
            </a:r>
          </a:p>
          <a:p>
            <a:pPr marL="0" indent="0">
              <a:buNone/>
            </a:pPr>
            <a:r>
              <a:rPr lang="en-US" dirty="0"/>
              <a:t>	</a:t>
            </a:r>
            <a:r>
              <a:rPr lang="en-US" dirty="0" err="1" smtClean="0"/>
              <a:t>gatingMatrix</a:t>
            </a:r>
            <a:r>
              <a:rPr lang="en-US" dirty="0" smtClean="0"/>
              <a:t>[</a:t>
            </a:r>
            <a:r>
              <a:rPr lang="en-US" dirty="0" err="1" smtClean="0"/>
              <a:t>i</a:t>
            </a:r>
            <a:r>
              <a:rPr lang="en-US" dirty="0"/>
              <a:t>] += </a:t>
            </a:r>
            <a:r>
              <a:rPr lang="en-US" dirty="0" err="1"/>
              <a:t>gatingMatrix</a:t>
            </a:r>
            <a:r>
              <a:rPr lang="en-US" dirty="0"/>
              <a:t>[0</a:t>
            </a:r>
            <a:r>
              <a:rPr lang="en-US" dirty="0" smtClean="0"/>
              <a:t>] </a:t>
            </a:r>
            <a:endParaRPr lang="en-US" dirty="0"/>
          </a:p>
        </p:txBody>
      </p:sp>
    </p:spTree>
    <p:extLst>
      <p:ext uri="{BB962C8B-B14F-4D97-AF65-F5344CB8AC3E}">
        <p14:creationId xmlns:p14="http://schemas.microsoft.com/office/powerpoint/2010/main" val="23909284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BKchan_proto</a:t>
            </a:r>
            <a:endParaRPr lang="en-US" dirty="0"/>
          </a:p>
        </p:txBody>
      </p:sp>
      <p:sp>
        <p:nvSpPr>
          <p:cNvPr id="3" name="Content Placeholder 2"/>
          <p:cNvSpPr>
            <a:spLocks noGrp="1"/>
          </p:cNvSpPr>
          <p:nvPr>
            <p:ph idx="1"/>
          </p:nvPr>
        </p:nvSpPr>
        <p:spPr>
          <a:xfrm>
            <a:off x="838200" y="1558977"/>
            <a:ext cx="10515600" cy="4916774"/>
          </a:xfrm>
        </p:spPr>
        <p:txBody>
          <a:bodyPr>
            <a:normAutofit fontScale="70000" lnSpcReduction="20000"/>
          </a:bodyPr>
          <a:lstStyle/>
          <a:p>
            <a:pPr marL="0" indent="0">
              <a:buNone/>
            </a:pPr>
            <a:r>
              <a:rPr lang="en-US" dirty="0" smtClean="0"/>
              <a:t>    </a:t>
            </a:r>
            <a:r>
              <a:rPr lang="en-US" dirty="0" err="1" smtClean="0"/>
              <a:t>chan</a:t>
            </a:r>
            <a:r>
              <a:rPr lang="en-US" dirty="0" smtClean="0"/>
              <a:t> </a:t>
            </a:r>
            <a:r>
              <a:rPr lang="en-US" dirty="0"/>
              <a:t>= moose.HHChannel2D(</a:t>
            </a:r>
            <a:r>
              <a:rPr lang="en-US" dirty="0" err="1"/>
              <a:t>chanpath</a:t>
            </a:r>
            <a:r>
              <a:rPr lang="en-US" dirty="0" smtClean="0"/>
              <a:t>) </a:t>
            </a:r>
            <a:r>
              <a:rPr lang="en-US" dirty="0">
                <a:solidFill>
                  <a:srgbClr val="FF0000"/>
                </a:solidFill>
              </a:rPr>
              <a:t># </a:t>
            </a:r>
            <a:r>
              <a:rPr lang="en-US" dirty="0" smtClean="0">
                <a:solidFill>
                  <a:srgbClr val="FF0000"/>
                </a:solidFill>
              </a:rPr>
              <a:t>two dimensional tabulated channel gating</a:t>
            </a:r>
            <a:endParaRPr lang="en-US" dirty="0"/>
          </a:p>
          <a:p>
            <a:pPr marL="0" indent="0">
              <a:buNone/>
            </a:pPr>
            <a:r>
              <a:rPr lang="en-US" dirty="0"/>
              <a:t>    </a:t>
            </a:r>
            <a:r>
              <a:rPr lang="en-US" dirty="0" err="1"/>
              <a:t>chan.Xpower</a:t>
            </a:r>
            <a:r>
              <a:rPr lang="en-US" dirty="0"/>
              <a:t> = </a:t>
            </a:r>
            <a:r>
              <a:rPr lang="en-US" dirty="0" err="1"/>
              <a:t>params.Xpow</a:t>
            </a:r>
            <a:endParaRPr lang="en-US" dirty="0"/>
          </a:p>
          <a:p>
            <a:pPr marL="0" indent="0">
              <a:buNone/>
            </a:pPr>
            <a:r>
              <a:rPr lang="en-US" dirty="0"/>
              <a:t>    </a:t>
            </a:r>
            <a:r>
              <a:rPr lang="en-US" dirty="0" err="1"/>
              <a:t>chan.Ek</a:t>
            </a:r>
            <a:r>
              <a:rPr lang="en-US" dirty="0"/>
              <a:t>=</a:t>
            </a:r>
            <a:r>
              <a:rPr lang="en-US" dirty="0" err="1"/>
              <a:t>params.Erev</a:t>
            </a:r>
            <a:endParaRPr lang="en-US" dirty="0"/>
          </a:p>
          <a:p>
            <a:pPr marL="0" indent="0">
              <a:buNone/>
            </a:pPr>
            <a:r>
              <a:rPr lang="en-US" dirty="0"/>
              <a:t>    </a:t>
            </a:r>
            <a:r>
              <a:rPr lang="en-US" dirty="0" err="1">
                <a:solidFill>
                  <a:srgbClr val="FF0000"/>
                </a:solidFill>
              </a:rPr>
              <a:t>chan.Xindex</a:t>
            </a:r>
            <a:r>
              <a:rPr lang="en-US" dirty="0">
                <a:solidFill>
                  <a:srgbClr val="FF0000"/>
                </a:solidFill>
              </a:rPr>
              <a:t>="</a:t>
            </a:r>
            <a:r>
              <a:rPr lang="en-US" dirty="0" smtClean="0">
                <a:solidFill>
                  <a:srgbClr val="FF0000"/>
                </a:solidFill>
              </a:rPr>
              <a:t>VOLT_C1_INDEX“      # critical for correctly using voltage and calcium</a:t>
            </a:r>
            <a:endParaRPr lang="en-US" dirty="0">
              <a:solidFill>
                <a:srgbClr val="FF0000"/>
              </a:solidFill>
            </a:endParaRPr>
          </a:p>
          <a:p>
            <a:pPr marL="0" indent="0">
              <a:buNone/>
            </a:pPr>
            <a:r>
              <a:rPr lang="en-US" dirty="0"/>
              <a:t>    </a:t>
            </a:r>
            <a:r>
              <a:rPr lang="en-US" dirty="0" err="1"/>
              <a:t>xGate</a:t>
            </a:r>
            <a:r>
              <a:rPr lang="en-US" dirty="0"/>
              <a:t> = moose.HHGate2D(</a:t>
            </a:r>
            <a:r>
              <a:rPr lang="en-US" dirty="0" err="1"/>
              <a:t>chan.path</a:t>
            </a:r>
            <a:r>
              <a:rPr lang="en-US" dirty="0"/>
              <a:t> + '/</a:t>
            </a:r>
            <a:r>
              <a:rPr lang="en-US" dirty="0" err="1"/>
              <a:t>gateX</a:t>
            </a:r>
            <a:r>
              <a:rPr lang="en-US" dirty="0"/>
              <a:t>')</a:t>
            </a:r>
          </a:p>
          <a:p>
            <a:pPr marL="0" indent="0">
              <a:buNone/>
            </a:pPr>
            <a:r>
              <a:rPr lang="en-US" dirty="0"/>
              <a:t>    </a:t>
            </a:r>
            <a:r>
              <a:rPr lang="en-US" dirty="0" err="1"/>
              <a:t>xGate.xminA</a:t>
            </a:r>
            <a:r>
              <a:rPr lang="en-US" dirty="0"/>
              <a:t>=</a:t>
            </a:r>
            <a:r>
              <a:rPr lang="en-US" dirty="0" err="1"/>
              <a:t>xGate.xminB</a:t>
            </a:r>
            <a:r>
              <a:rPr lang="en-US" dirty="0"/>
              <a:t>=VMIN</a:t>
            </a:r>
          </a:p>
          <a:p>
            <a:pPr marL="0" indent="0">
              <a:buNone/>
            </a:pPr>
            <a:r>
              <a:rPr lang="en-US" dirty="0"/>
              <a:t>    </a:t>
            </a:r>
            <a:r>
              <a:rPr lang="en-US" dirty="0" err="1"/>
              <a:t>xGate.xmaxA</a:t>
            </a:r>
            <a:r>
              <a:rPr lang="en-US" dirty="0"/>
              <a:t>=</a:t>
            </a:r>
            <a:r>
              <a:rPr lang="en-US" dirty="0" err="1"/>
              <a:t>xGate.xmaxB</a:t>
            </a:r>
            <a:r>
              <a:rPr lang="en-US" dirty="0"/>
              <a:t>=VMAX</a:t>
            </a:r>
          </a:p>
          <a:p>
            <a:pPr marL="0" indent="0">
              <a:buNone/>
            </a:pPr>
            <a:r>
              <a:rPr lang="en-US" dirty="0"/>
              <a:t>    </a:t>
            </a:r>
            <a:r>
              <a:rPr lang="en-US" dirty="0" err="1"/>
              <a:t>xGate.xdivsA</a:t>
            </a:r>
            <a:r>
              <a:rPr lang="en-US" dirty="0"/>
              <a:t>=</a:t>
            </a:r>
            <a:r>
              <a:rPr lang="en-US" dirty="0" err="1"/>
              <a:t>xGate.xdivsB</a:t>
            </a:r>
            <a:r>
              <a:rPr lang="en-US" dirty="0"/>
              <a:t>=VDIVS</a:t>
            </a:r>
          </a:p>
          <a:p>
            <a:pPr marL="0" indent="0">
              <a:buNone/>
            </a:pPr>
            <a:r>
              <a:rPr lang="en-US" dirty="0"/>
              <a:t>    </a:t>
            </a:r>
            <a:r>
              <a:rPr lang="en-US" dirty="0" err="1"/>
              <a:t>xGate.yminA</a:t>
            </a:r>
            <a:r>
              <a:rPr lang="en-US" dirty="0"/>
              <a:t>=</a:t>
            </a:r>
            <a:r>
              <a:rPr lang="en-US" dirty="0" err="1"/>
              <a:t>xGate.yminB</a:t>
            </a:r>
            <a:r>
              <a:rPr lang="en-US" dirty="0"/>
              <a:t>=CAMIN</a:t>
            </a:r>
          </a:p>
          <a:p>
            <a:pPr marL="0" indent="0">
              <a:buNone/>
            </a:pPr>
            <a:r>
              <a:rPr lang="en-US" dirty="0"/>
              <a:t>    </a:t>
            </a:r>
            <a:r>
              <a:rPr lang="en-US" dirty="0" err="1"/>
              <a:t>xGate.ymaxA</a:t>
            </a:r>
            <a:r>
              <a:rPr lang="en-US" dirty="0"/>
              <a:t>=</a:t>
            </a:r>
            <a:r>
              <a:rPr lang="en-US" dirty="0" err="1"/>
              <a:t>xGate.ymaxB</a:t>
            </a:r>
            <a:r>
              <a:rPr lang="en-US" dirty="0"/>
              <a:t>=CAMAX</a:t>
            </a:r>
          </a:p>
          <a:p>
            <a:pPr marL="0" indent="0">
              <a:buNone/>
            </a:pPr>
            <a:r>
              <a:rPr lang="en-US" dirty="0"/>
              <a:t>    </a:t>
            </a:r>
            <a:r>
              <a:rPr lang="en-US" dirty="0" err="1"/>
              <a:t>xGate.ydivsA</a:t>
            </a:r>
            <a:r>
              <a:rPr lang="en-US" dirty="0"/>
              <a:t>=</a:t>
            </a:r>
            <a:r>
              <a:rPr lang="en-US" dirty="0" err="1"/>
              <a:t>xGate.ydivsB</a:t>
            </a:r>
            <a:r>
              <a:rPr lang="en-US" dirty="0"/>
              <a:t>=CADIVS</a:t>
            </a:r>
          </a:p>
          <a:p>
            <a:pPr marL="0" indent="0">
              <a:buNone/>
            </a:pPr>
            <a:r>
              <a:rPr lang="en-US" dirty="0"/>
              <a:t>    </a:t>
            </a:r>
            <a:r>
              <a:rPr lang="en-US" dirty="0" err="1"/>
              <a:t>xGate.tableA</a:t>
            </a:r>
            <a:r>
              <a:rPr lang="en-US" dirty="0"/>
              <a:t>=</a:t>
            </a:r>
            <a:r>
              <a:rPr lang="en-US" dirty="0" err="1"/>
              <a:t>gatingMatrix</a:t>
            </a:r>
            <a:r>
              <a:rPr lang="en-US" dirty="0"/>
              <a:t>[0</a:t>
            </a:r>
            <a:r>
              <a:rPr lang="en-US" dirty="0" smtClean="0"/>
              <a:t>]	</a:t>
            </a:r>
            <a:r>
              <a:rPr lang="en-US" dirty="0">
                <a:solidFill>
                  <a:srgbClr val="FF0000"/>
                </a:solidFill>
              </a:rPr>
              <a:t># </a:t>
            </a:r>
            <a:r>
              <a:rPr lang="en-US" dirty="0" smtClean="0">
                <a:solidFill>
                  <a:srgbClr val="FF0000"/>
                </a:solidFill>
              </a:rPr>
              <a:t>assign </a:t>
            </a:r>
            <a:r>
              <a:rPr lang="en-US" dirty="0" err="1" smtClean="0">
                <a:solidFill>
                  <a:srgbClr val="FF0000"/>
                </a:solidFill>
              </a:rPr>
              <a:t>gatingMatrix</a:t>
            </a:r>
            <a:r>
              <a:rPr lang="en-US" dirty="0" smtClean="0">
                <a:solidFill>
                  <a:srgbClr val="FF0000"/>
                </a:solidFill>
              </a:rPr>
              <a:t> to tables</a:t>
            </a:r>
            <a:endParaRPr lang="en-US" dirty="0"/>
          </a:p>
          <a:p>
            <a:pPr marL="0" indent="0">
              <a:buNone/>
            </a:pPr>
            <a:r>
              <a:rPr lang="en-US" dirty="0"/>
              <a:t>    </a:t>
            </a:r>
            <a:r>
              <a:rPr lang="en-US" dirty="0" err="1"/>
              <a:t>xGate.tableB</a:t>
            </a:r>
            <a:r>
              <a:rPr lang="en-US" dirty="0"/>
              <a:t>=</a:t>
            </a:r>
            <a:r>
              <a:rPr lang="en-US" dirty="0" err="1"/>
              <a:t>gatingMatrix</a:t>
            </a:r>
            <a:r>
              <a:rPr lang="en-US" dirty="0"/>
              <a:t>[1]</a:t>
            </a:r>
          </a:p>
          <a:p>
            <a:pPr marL="0" indent="0">
              <a:buNone/>
            </a:pPr>
            <a:r>
              <a:rPr lang="en-US" dirty="0"/>
              <a:t>   return </a:t>
            </a:r>
            <a:r>
              <a:rPr lang="en-US" dirty="0" err="1" smtClean="0"/>
              <a:t>chan</a:t>
            </a:r>
            <a:endParaRPr lang="en-US" dirty="0"/>
          </a:p>
        </p:txBody>
      </p:sp>
    </p:spTree>
    <p:extLst>
      <p:ext uri="{BB962C8B-B14F-4D97-AF65-F5344CB8AC3E}">
        <p14:creationId xmlns:p14="http://schemas.microsoft.com/office/powerpoint/2010/main" val="29039813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Channel Dictionary</a:t>
            </a:r>
            <a:endParaRPr lang="en-US" dirty="0"/>
          </a:p>
        </p:txBody>
      </p:sp>
      <p:sp>
        <p:nvSpPr>
          <p:cNvPr id="3" name="Content Placeholder 2"/>
          <p:cNvSpPr>
            <a:spLocks noGrp="1"/>
          </p:cNvSpPr>
          <p:nvPr>
            <p:ph idx="1"/>
          </p:nvPr>
        </p:nvSpPr>
        <p:spPr>
          <a:xfrm>
            <a:off x="464695" y="1825625"/>
            <a:ext cx="10889105" cy="4351338"/>
          </a:xfrm>
        </p:spPr>
        <p:txBody>
          <a:bodyPr>
            <a:normAutofit/>
          </a:bodyPr>
          <a:lstStyle/>
          <a:p>
            <a:r>
              <a:rPr lang="en-US" dirty="0" err="1" smtClean="0"/>
              <a:t>Hhere</a:t>
            </a:r>
            <a:r>
              <a:rPr lang="en-US" dirty="0" smtClean="0"/>
              <a:t> </a:t>
            </a:r>
            <a:r>
              <a:rPr lang="en-US" dirty="0"/>
              <a:t>is an extended version of our </a:t>
            </a:r>
            <a:r>
              <a:rPr lang="en-US" dirty="0" err="1"/>
              <a:t>ChanDict</a:t>
            </a:r>
            <a:r>
              <a:rPr lang="en-US" dirty="0"/>
              <a:t>, which includes calcium channels with calcium dependent inactivation (Z gate), the </a:t>
            </a:r>
            <a:r>
              <a:rPr lang="en-US" dirty="0" err="1"/>
              <a:t>SKCa</a:t>
            </a:r>
            <a:r>
              <a:rPr lang="en-US" dirty="0"/>
              <a:t> channel (</a:t>
            </a:r>
            <a:r>
              <a:rPr lang="en-US" dirty="0" err="1"/>
              <a:t>Zgate</a:t>
            </a:r>
            <a:r>
              <a:rPr lang="en-US" dirty="0"/>
              <a:t>, but no X or Y gate), and </a:t>
            </a:r>
            <a:r>
              <a:rPr lang="en-US" dirty="0" err="1"/>
              <a:t>BKCa</a:t>
            </a:r>
            <a:r>
              <a:rPr lang="en-US" dirty="0"/>
              <a:t> (which uses its own prototype</a:t>
            </a:r>
            <a:r>
              <a:rPr lang="en-US" dirty="0" smtClean="0"/>
              <a:t>.</a:t>
            </a:r>
          </a:p>
          <a:p>
            <a:pPr marL="0" indent="0">
              <a:buNone/>
            </a:pPr>
            <a:r>
              <a:rPr lang="en-US" dirty="0" err="1" smtClean="0"/>
              <a:t>ChanDict</a:t>
            </a:r>
            <a:r>
              <a:rPr lang="en-US" dirty="0"/>
              <a:t>={'</a:t>
            </a:r>
            <a:r>
              <a:rPr lang="en-US" dirty="0" err="1"/>
              <a:t>Krp</a:t>
            </a:r>
            <a:r>
              <a:rPr lang="en-US" dirty="0"/>
              <a:t>':['typical_1D_alpha',</a:t>
            </a:r>
            <a:r>
              <a:rPr lang="en-US" dirty="0" smtClean="0"/>
              <a:t>KDr_param,[]],</a:t>
            </a:r>
            <a:endParaRPr lang="en-US" dirty="0"/>
          </a:p>
          <a:p>
            <a:pPr marL="0" indent="0">
              <a:buNone/>
            </a:pPr>
            <a:r>
              <a:rPr lang="en-US" dirty="0" smtClean="0"/>
              <a:t>   'CaL12</a:t>
            </a:r>
            <a:r>
              <a:rPr lang="en-US" dirty="0"/>
              <a:t>':['typical_1D_alpha</a:t>
            </a:r>
            <a:r>
              <a:rPr lang="en-US" dirty="0" smtClean="0"/>
              <a:t>',CaL12param, </a:t>
            </a:r>
            <a:r>
              <a:rPr lang="en-US" dirty="0" err="1" smtClean="0"/>
              <a:t>CDI_Z_params</a:t>
            </a:r>
            <a:r>
              <a:rPr lang="en-US" dirty="0" smtClean="0"/>
              <a:t>],</a:t>
            </a:r>
            <a:endParaRPr lang="en-US" dirty="0"/>
          </a:p>
          <a:p>
            <a:pPr marL="0" indent="0">
              <a:buNone/>
            </a:pPr>
            <a:r>
              <a:rPr lang="en-US" dirty="0" smtClean="0"/>
              <a:t>   '</a:t>
            </a:r>
            <a:r>
              <a:rPr lang="en-US" dirty="0" err="1" smtClean="0"/>
              <a:t>SKCa</a:t>
            </a:r>
            <a:r>
              <a:rPr lang="en-US" dirty="0"/>
              <a:t>':['typical_1D_alpha',</a:t>
            </a:r>
            <a:r>
              <a:rPr lang="en-US" dirty="0" smtClean="0"/>
              <a:t>SKparam,SK_Z_params</a:t>
            </a:r>
            <a:r>
              <a:rPr lang="en-US" dirty="0"/>
              <a:t>],</a:t>
            </a:r>
          </a:p>
          <a:p>
            <a:pPr marL="0" indent="0">
              <a:buNone/>
            </a:pPr>
            <a:r>
              <a:rPr lang="en-US" dirty="0"/>
              <a:t>   </a:t>
            </a:r>
            <a:r>
              <a:rPr lang="en-US" dirty="0" smtClean="0"/>
              <a:t>'</a:t>
            </a:r>
            <a:r>
              <a:rPr lang="en-US" dirty="0" err="1" smtClean="0"/>
              <a:t>NaF</a:t>
            </a:r>
            <a:r>
              <a:rPr lang="en-US" dirty="0"/>
              <a:t>':['atypical_1D',</a:t>
            </a:r>
            <a:r>
              <a:rPr lang="en-US" dirty="0" smtClean="0"/>
              <a:t>NaFparam],</a:t>
            </a:r>
            <a:endParaRPr lang="en-US" dirty="0"/>
          </a:p>
          <a:p>
            <a:pPr marL="0" indent="0">
              <a:buNone/>
            </a:pPr>
            <a:r>
              <a:rPr lang="en-US" dirty="0"/>
              <a:t>   </a:t>
            </a:r>
            <a:r>
              <a:rPr lang="en-US" dirty="0" smtClean="0"/>
              <a:t>'</a:t>
            </a:r>
            <a:r>
              <a:rPr lang="en-US" dirty="0" err="1" smtClean="0"/>
              <a:t>BKCa</a:t>
            </a:r>
            <a:r>
              <a:rPr lang="en-US" dirty="0"/>
              <a:t>':['2D',BKparam,BK_X_params]</a:t>
            </a:r>
          </a:p>
          <a:p>
            <a:pPr marL="0" indent="0">
              <a:buNone/>
            </a:pPr>
            <a:r>
              <a:rPr lang="en-US" dirty="0"/>
              <a:t>}</a:t>
            </a:r>
          </a:p>
          <a:p>
            <a:endParaRPr lang="en-US" dirty="0"/>
          </a:p>
        </p:txBody>
      </p:sp>
    </p:spTree>
    <p:extLst>
      <p:ext uri="{BB962C8B-B14F-4D97-AF65-F5344CB8AC3E}">
        <p14:creationId xmlns:p14="http://schemas.microsoft.com/office/powerpoint/2010/main" val="7983437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9000"/>
          </a:xfrm>
        </p:spPr>
        <p:txBody>
          <a:bodyPr/>
          <a:lstStyle/>
          <a:p>
            <a:r>
              <a:rPr lang="en-US" dirty="0" smtClean="0"/>
              <a:t>New (extended) </a:t>
            </a:r>
            <a:r>
              <a:rPr lang="en-US" dirty="0" err="1" smtClean="0"/>
              <a:t>chanlib</a:t>
            </a:r>
            <a:endParaRPr lang="en-US" dirty="0"/>
          </a:p>
        </p:txBody>
      </p:sp>
      <p:sp>
        <p:nvSpPr>
          <p:cNvPr id="3" name="Content Placeholder 2"/>
          <p:cNvSpPr>
            <a:spLocks noGrp="1"/>
          </p:cNvSpPr>
          <p:nvPr>
            <p:ph idx="1"/>
          </p:nvPr>
        </p:nvSpPr>
        <p:spPr>
          <a:xfrm>
            <a:off x="479685" y="1334125"/>
            <a:ext cx="11497456" cy="4842838"/>
          </a:xfrm>
        </p:spPr>
        <p:txBody>
          <a:bodyPr>
            <a:noAutofit/>
          </a:bodyPr>
          <a:lstStyle/>
          <a:p>
            <a:pPr marL="0" indent="0">
              <a:buNone/>
            </a:pPr>
            <a:r>
              <a:rPr lang="en-US" sz="2000" dirty="0" err="1"/>
              <a:t>def</a:t>
            </a:r>
            <a:r>
              <a:rPr lang="en-US" sz="2000" dirty="0"/>
              <a:t> </a:t>
            </a:r>
            <a:r>
              <a:rPr lang="en-US" sz="2000" dirty="0" err="1" smtClean="0"/>
              <a:t>chanlib</a:t>
            </a:r>
            <a:r>
              <a:rPr lang="en-US" sz="2000" dirty="0" smtClean="0"/>
              <a:t>(</a:t>
            </a:r>
            <a:r>
              <a:rPr lang="en-US" sz="2000" dirty="0" err="1" smtClean="0"/>
              <a:t>ChanDict</a:t>
            </a:r>
            <a:r>
              <a:rPr lang="en-US" sz="2000" dirty="0" smtClean="0"/>
              <a:t>):</a:t>
            </a:r>
          </a:p>
          <a:p>
            <a:pPr marL="0" indent="0">
              <a:buNone/>
            </a:pPr>
            <a:r>
              <a:rPr lang="en-US" sz="2000" dirty="0"/>
              <a:t> </a:t>
            </a:r>
            <a:r>
              <a:rPr lang="en-US" sz="2000" dirty="0" smtClean="0"/>
              <a:t>  if </a:t>
            </a:r>
            <a:r>
              <a:rPr lang="en-US" sz="2000" dirty="0"/>
              <a:t>not </a:t>
            </a:r>
            <a:r>
              <a:rPr lang="en-US" sz="2000" dirty="0" err="1"/>
              <a:t>moose.exists</a:t>
            </a:r>
            <a:r>
              <a:rPr lang="en-US" sz="2000" dirty="0"/>
              <a:t>('/library</a:t>
            </a:r>
            <a:r>
              <a:rPr lang="en-US" sz="2000" dirty="0" smtClean="0"/>
              <a:t>'):</a:t>
            </a:r>
          </a:p>
          <a:p>
            <a:pPr marL="0" indent="0">
              <a:buNone/>
            </a:pPr>
            <a:r>
              <a:rPr lang="en-US" sz="2000" dirty="0"/>
              <a:t> </a:t>
            </a:r>
            <a:r>
              <a:rPr lang="en-US" sz="2000" dirty="0" smtClean="0"/>
              <a:t>     </a:t>
            </a:r>
            <a:r>
              <a:rPr lang="en-US" sz="2000" dirty="0" err="1" smtClean="0"/>
              <a:t>moose.Neutral</a:t>
            </a:r>
            <a:r>
              <a:rPr lang="en-US" sz="2000" dirty="0"/>
              <a:t>('/library</a:t>
            </a:r>
            <a:r>
              <a:rPr lang="en-US" sz="2000" dirty="0" smtClean="0"/>
              <a:t>')</a:t>
            </a:r>
          </a:p>
          <a:p>
            <a:pPr marL="0" indent="0">
              <a:buNone/>
            </a:pPr>
            <a:r>
              <a:rPr lang="en-US" sz="2000" dirty="0" smtClean="0"/>
              <a:t>   for </a:t>
            </a:r>
            <a:r>
              <a:rPr lang="en-US" sz="2000" dirty="0" err="1" smtClean="0"/>
              <a:t>params</a:t>
            </a:r>
            <a:r>
              <a:rPr lang="en-US" sz="2000" dirty="0" smtClean="0"/>
              <a:t> </a:t>
            </a:r>
            <a:r>
              <a:rPr lang="en-US" sz="2000" dirty="0"/>
              <a:t>in </a:t>
            </a:r>
            <a:r>
              <a:rPr lang="en-US" sz="2000" dirty="0" err="1" smtClean="0"/>
              <a:t>ChanDict.values</a:t>
            </a:r>
            <a:r>
              <a:rPr lang="en-US" sz="2000" dirty="0" smtClean="0"/>
              <a:t>()</a:t>
            </a:r>
          </a:p>
          <a:p>
            <a:pPr marL="0" indent="0">
              <a:buNone/>
            </a:pPr>
            <a:r>
              <a:rPr lang="en-US" sz="2000" dirty="0" smtClean="0"/>
              <a:t>      if </a:t>
            </a:r>
            <a:r>
              <a:rPr lang="en-US" sz="2000" dirty="0" err="1" smtClean="0"/>
              <a:t>params</a:t>
            </a:r>
            <a:r>
              <a:rPr lang="en-US" sz="2000" dirty="0" smtClean="0"/>
              <a:t>[0</a:t>
            </a:r>
            <a:r>
              <a:rPr lang="en-US" sz="2000" dirty="0"/>
              <a:t>] == 'typical_1D_alpha</a:t>
            </a:r>
            <a:r>
              <a:rPr lang="en-US" sz="2000" dirty="0" smtClean="0"/>
              <a:t>':</a:t>
            </a:r>
          </a:p>
          <a:p>
            <a:pPr marL="0" indent="0">
              <a:buNone/>
            </a:pPr>
            <a:r>
              <a:rPr lang="en-US" sz="2000" dirty="0" smtClean="0"/>
              <a:t>         </a:t>
            </a:r>
            <a:r>
              <a:rPr lang="en-US" sz="2000" dirty="0" err="1" smtClean="0"/>
              <a:t>chan_proto</a:t>
            </a:r>
            <a:r>
              <a:rPr lang="en-US" sz="2000" dirty="0" smtClean="0"/>
              <a:t>(</a:t>
            </a:r>
            <a:r>
              <a:rPr lang="en-US" sz="2000" dirty="0" err="1" smtClean="0"/>
              <a:t>params</a:t>
            </a:r>
            <a:r>
              <a:rPr lang="en-US" sz="2000" dirty="0" smtClean="0"/>
              <a:t>)</a:t>
            </a:r>
          </a:p>
          <a:p>
            <a:pPr marL="0" indent="0">
              <a:buNone/>
            </a:pPr>
            <a:r>
              <a:rPr lang="en-US" sz="2000" dirty="0" smtClean="0"/>
              <a:t>     </a:t>
            </a:r>
            <a:r>
              <a:rPr lang="en-US" sz="2000" dirty="0" err="1" smtClean="0"/>
              <a:t>elif</a:t>
            </a:r>
            <a:r>
              <a:rPr lang="en-US" sz="2000" dirty="0" smtClean="0"/>
              <a:t> </a:t>
            </a:r>
            <a:r>
              <a:rPr lang="en-US" sz="2000" dirty="0" err="1" smtClean="0"/>
              <a:t>params</a:t>
            </a:r>
            <a:r>
              <a:rPr lang="en-US" sz="2000" dirty="0" smtClean="0"/>
              <a:t>[0</a:t>
            </a:r>
            <a:r>
              <a:rPr lang="en-US" sz="2000" dirty="0"/>
              <a:t>] == 'atypical_1D</a:t>
            </a:r>
            <a:r>
              <a:rPr lang="en-US" sz="2000" dirty="0" smtClean="0"/>
              <a:t>':</a:t>
            </a:r>
          </a:p>
          <a:p>
            <a:pPr marL="0" indent="0">
              <a:buNone/>
            </a:pPr>
            <a:r>
              <a:rPr lang="en-US" sz="2000" dirty="0"/>
              <a:t> </a:t>
            </a:r>
            <a:r>
              <a:rPr lang="en-US" sz="2000" dirty="0" smtClean="0"/>
              <a:t>        </a:t>
            </a:r>
            <a:r>
              <a:rPr lang="en-US" sz="2000" dirty="0" err="1" smtClean="0"/>
              <a:t>NaFchan_proto</a:t>
            </a:r>
            <a:r>
              <a:rPr lang="en-US" sz="2000" dirty="0" smtClean="0"/>
              <a:t>(</a:t>
            </a:r>
            <a:r>
              <a:rPr lang="en-US" sz="2000" dirty="0" err="1" smtClean="0"/>
              <a:t>params</a:t>
            </a:r>
            <a:r>
              <a:rPr lang="en-US" sz="2000" dirty="0" smtClean="0"/>
              <a:t>)</a:t>
            </a:r>
          </a:p>
          <a:p>
            <a:pPr marL="0" indent="0">
              <a:buNone/>
            </a:pPr>
            <a:r>
              <a:rPr lang="en-US" sz="2000" dirty="0" smtClean="0"/>
              <a:t>     </a:t>
            </a:r>
            <a:r>
              <a:rPr lang="en-US" sz="2000" dirty="0" err="1" smtClean="0"/>
              <a:t>elif</a:t>
            </a:r>
            <a:r>
              <a:rPr lang="en-US" sz="2000" dirty="0" smtClean="0"/>
              <a:t> </a:t>
            </a:r>
            <a:r>
              <a:rPr lang="en-US" sz="2000" dirty="0" err="1"/>
              <a:t>params</a:t>
            </a:r>
            <a:r>
              <a:rPr lang="en-US" sz="2000" dirty="0"/>
              <a:t>[0] == '2D</a:t>
            </a:r>
            <a:r>
              <a:rPr lang="en-US" sz="2000" dirty="0" smtClean="0"/>
              <a:t>':</a:t>
            </a:r>
          </a:p>
          <a:p>
            <a:pPr marL="0" indent="0">
              <a:buNone/>
            </a:pPr>
            <a:r>
              <a:rPr lang="en-US" sz="2000" dirty="0" smtClean="0"/>
              <a:t>        </a:t>
            </a:r>
            <a:r>
              <a:rPr lang="en-US" sz="2000" dirty="0" err="1" smtClean="0"/>
              <a:t>BKchan_proto</a:t>
            </a:r>
            <a:r>
              <a:rPr lang="en-US" sz="2000" dirty="0" smtClean="0"/>
              <a:t>(</a:t>
            </a:r>
            <a:r>
              <a:rPr lang="en-US" sz="2000" dirty="0" err="1" smtClean="0"/>
              <a:t>params</a:t>
            </a:r>
            <a:r>
              <a:rPr lang="en-US" sz="2000" dirty="0" smtClean="0"/>
              <a:t>)</a:t>
            </a:r>
          </a:p>
          <a:p>
            <a:pPr marL="0" indent="0">
              <a:buNone/>
            </a:pPr>
            <a:r>
              <a:rPr lang="en-US" sz="2000" dirty="0" smtClean="0"/>
              <a:t>    </a:t>
            </a:r>
            <a:r>
              <a:rPr lang="en-US" sz="2000" dirty="0"/>
              <a:t>else: </a:t>
            </a:r>
          </a:p>
          <a:p>
            <a:pPr marL="0" indent="0">
              <a:buNone/>
            </a:pPr>
            <a:r>
              <a:rPr lang="en-US" sz="2000" dirty="0" smtClean="0"/>
              <a:t>       </a:t>
            </a:r>
            <a:r>
              <a:rPr lang="en-US" sz="2000" dirty="0" err="1" smtClean="0"/>
              <a:t>sys.exit</a:t>
            </a:r>
            <a:r>
              <a:rPr lang="en-US" sz="2000" dirty="0"/>
              <a:t>('Exiting. Could not find channel '+</a:t>
            </a:r>
            <a:r>
              <a:rPr lang="en-US" sz="2000" dirty="0" err="1"/>
              <a:t>params</a:t>
            </a:r>
            <a:r>
              <a:rPr lang="en-US" sz="2000" dirty="0"/>
              <a:t>[0] +' proto function for channel '+</a:t>
            </a:r>
            <a:r>
              <a:rPr lang="en-US" sz="2000" dirty="0" err="1"/>
              <a:t>chanpath</a:t>
            </a:r>
            <a:r>
              <a:rPr lang="en-US" sz="2000" dirty="0"/>
              <a:t>)</a:t>
            </a:r>
          </a:p>
        </p:txBody>
      </p:sp>
    </p:spTree>
    <p:extLst>
      <p:ext uri="{BB962C8B-B14F-4D97-AF65-F5344CB8AC3E}">
        <p14:creationId xmlns:p14="http://schemas.microsoft.com/office/powerpoint/2010/main" val="33499529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4049"/>
          </a:xfrm>
        </p:spPr>
        <p:txBody>
          <a:bodyPr>
            <a:normAutofit fontScale="90000"/>
          </a:bodyPr>
          <a:lstStyle/>
          <a:p>
            <a:r>
              <a:rPr lang="en-US" dirty="0"/>
              <a:t>DIGRESSION: </a:t>
            </a:r>
            <a:r>
              <a:rPr lang="en-US" dirty="0" smtClean="0"/>
              <a:t>useful </a:t>
            </a:r>
            <a:r>
              <a:rPr lang="en-US" dirty="0"/>
              <a:t>Moose functions to identify type of </a:t>
            </a:r>
            <a:r>
              <a:rPr lang="en-US" dirty="0" smtClean="0"/>
              <a:t>object</a:t>
            </a:r>
            <a:endParaRPr lang="en-US" dirty="0"/>
          </a:p>
        </p:txBody>
      </p:sp>
      <p:sp>
        <p:nvSpPr>
          <p:cNvPr id="3" name="Content Placeholder 2"/>
          <p:cNvSpPr>
            <a:spLocks noGrp="1"/>
          </p:cNvSpPr>
          <p:nvPr>
            <p:ph idx="1"/>
          </p:nvPr>
        </p:nvSpPr>
        <p:spPr>
          <a:xfrm>
            <a:off x="838200" y="1499016"/>
            <a:ext cx="10515600" cy="4976735"/>
          </a:xfrm>
        </p:spPr>
        <p:txBody>
          <a:bodyPr>
            <a:normAutofit/>
          </a:bodyPr>
          <a:lstStyle/>
          <a:p>
            <a:r>
              <a:rPr lang="en-US" dirty="0" smtClean="0"/>
              <a:t>Goal</a:t>
            </a:r>
            <a:r>
              <a:rPr lang="en-US" dirty="0"/>
              <a:t>: loop through all compartments and place channels according to distance and assign distance dependent </a:t>
            </a:r>
            <a:r>
              <a:rPr lang="en-US" dirty="0" smtClean="0"/>
              <a:t>conductance</a:t>
            </a:r>
            <a:endParaRPr lang="en-US" dirty="0"/>
          </a:p>
          <a:p>
            <a:r>
              <a:rPr lang="en-US" dirty="0"/>
              <a:t>use python for loop, </a:t>
            </a:r>
            <a:r>
              <a:rPr lang="en-US" dirty="0" smtClean="0"/>
              <a:t>moose wildcards</a:t>
            </a:r>
            <a:r>
              <a:rPr lang="en-US" dirty="0"/>
              <a:t> </a:t>
            </a:r>
            <a:r>
              <a:rPr lang="en-US" dirty="0" smtClean="0"/>
              <a:t>&amp; function</a:t>
            </a:r>
          </a:p>
          <a:p>
            <a:pPr lvl="1"/>
            <a:r>
              <a:rPr lang="en-US" dirty="0" smtClean="0"/>
              <a:t>/model</a:t>
            </a:r>
            <a:r>
              <a:rPr lang="en-US" dirty="0"/>
              <a:t>/# means all elements under </a:t>
            </a:r>
            <a:r>
              <a:rPr lang="en-US" dirty="0" smtClean="0"/>
              <a:t>model</a:t>
            </a:r>
          </a:p>
          <a:p>
            <a:pPr marL="0" indent="0">
              <a:buNone/>
            </a:pPr>
            <a:r>
              <a:rPr lang="en-US" sz="2600" dirty="0" smtClean="0"/>
              <a:t>for </a:t>
            </a:r>
            <a:r>
              <a:rPr lang="en-US" sz="2600" dirty="0"/>
              <a:t>comp in </a:t>
            </a:r>
            <a:r>
              <a:rPr lang="en-US" sz="2600" dirty="0" err="1" smtClean="0"/>
              <a:t>moose.wildcardFind</a:t>
            </a:r>
            <a:r>
              <a:rPr lang="en-US" sz="2600" dirty="0" smtClean="0"/>
              <a:t>(‘/model/#[TYPE=Compartment]’)</a:t>
            </a:r>
            <a:endParaRPr lang="en-US" sz="2600" dirty="0"/>
          </a:p>
          <a:p>
            <a:pPr marL="0" lvl="1" indent="0">
              <a:spcBef>
                <a:spcPts val="1000"/>
              </a:spcBef>
              <a:buNone/>
            </a:pPr>
            <a:r>
              <a:rPr lang="en-US" sz="2600" dirty="0" smtClean="0"/>
              <a:t>	</a:t>
            </a:r>
            <a:r>
              <a:rPr lang="en-US" sz="2600" dirty="0" err="1"/>
              <a:t>chan</a:t>
            </a:r>
            <a:r>
              <a:rPr lang="en-US" sz="2600" dirty="0"/>
              <a:t> = </a:t>
            </a:r>
            <a:r>
              <a:rPr lang="en-US" sz="2600" dirty="0" err="1"/>
              <a:t>moose.copy</a:t>
            </a:r>
            <a:r>
              <a:rPr lang="en-US" sz="2600" dirty="0"/>
              <a:t>(proto, comp, </a:t>
            </a:r>
            <a:r>
              <a:rPr lang="en-US" sz="2600" dirty="0" err="1"/>
              <a:t>chanpath</a:t>
            </a:r>
            <a:r>
              <a:rPr lang="en-US" sz="2600" dirty="0"/>
              <a:t>)[0</a:t>
            </a:r>
            <a:r>
              <a:rPr lang="en-US" sz="2600" dirty="0" smtClean="0"/>
              <a:t>]</a:t>
            </a:r>
            <a:endParaRPr lang="en-US" sz="2600" dirty="0"/>
          </a:p>
          <a:p>
            <a:pPr marL="0" indent="0">
              <a:buNone/>
            </a:pPr>
            <a:r>
              <a:rPr lang="en-US" sz="2600" dirty="0" smtClean="0"/>
              <a:t>	#conductance </a:t>
            </a:r>
            <a:r>
              <a:rPr lang="en-US" sz="2600" dirty="0"/>
              <a:t>is distance dependent, need to know distance</a:t>
            </a:r>
          </a:p>
          <a:p>
            <a:pPr marL="0" indent="0">
              <a:buNone/>
            </a:pPr>
            <a:r>
              <a:rPr lang="en-US" sz="2600" dirty="0" smtClean="0"/>
              <a:t>	</a:t>
            </a:r>
            <a:r>
              <a:rPr lang="en-US" sz="2600" dirty="0" err="1" smtClean="0"/>
              <a:t>chan.Gk</a:t>
            </a:r>
            <a:r>
              <a:rPr lang="en-US" sz="2600" dirty="0" smtClean="0"/>
              <a:t>=f(dist2soma(comp))</a:t>
            </a:r>
            <a:endParaRPr lang="en-US" sz="2600" dirty="0"/>
          </a:p>
          <a:p>
            <a:pPr marL="0" indent="0">
              <a:buNone/>
            </a:pPr>
            <a:r>
              <a:rPr lang="en-US" sz="2600" dirty="0" err="1" smtClean="0"/>
              <a:t>def</a:t>
            </a:r>
            <a:r>
              <a:rPr lang="en-US" sz="2600" dirty="0" smtClean="0"/>
              <a:t> </a:t>
            </a:r>
            <a:r>
              <a:rPr lang="en-US" sz="2600" dirty="0"/>
              <a:t>dist2soma</a:t>
            </a:r>
            <a:r>
              <a:rPr lang="en-US" sz="2600" dirty="0" smtClean="0"/>
              <a:t>(): #This function needs to be created</a:t>
            </a:r>
            <a:r>
              <a:rPr lang="en-US" sz="2600" dirty="0"/>
              <a:t>	 </a:t>
            </a:r>
          </a:p>
          <a:p>
            <a:endParaRPr lang="en-US" dirty="0"/>
          </a:p>
        </p:txBody>
      </p:sp>
    </p:spTree>
    <p:extLst>
      <p:ext uri="{BB962C8B-B14F-4D97-AF65-F5344CB8AC3E}">
        <p14:creationId xmlns:p14="http://schemas.microsoft.com/office/powerpoint/2010/main" val="40583915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1"/>
          <p:cNvSpPr txBox="1">
            <a:spLocks noChangeArrowheads="1"/>
          </p:cNvSpPr>
          <p:nvPr/>
        </p:nvSpPr>
        <p:spPr bwMode="auto">
          <a:xfrm>
            <a:off x="389745" y="110893"/>
            <a:ext cx="11227632" cy="1143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marL="215900" indent="-214313">
              <a:spcAft>
                <a:spcPts val="1413"/>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3200">
                <a:solidFill>
                  <a:srgbClr val="1F1F7D"/>
                </a:solidFill>
                <a:latin typeface="Tahoma" panose="020B0604030504040204" pitchFamily="34" charset="0"/>
                <a:ea typeface="Microsoft YaHei" panose="020B0503020204020204" pitchFamily="34" charset="-122"/>
              </a:defRPr>
            </a:lvl1pPr>
            <a:lvl2pPr>
              <a:spcAft>
                <a:spcPts val="1125"/>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800">
                <a:solidFill>
                  <a:srgbClr val="1F1F7D"/>
                </a:solidFill>
                <a:latin typeface="Tahoma" panose="020B0604030504040204" pitchFamily="34" charset="0"/>
                <a:ea typeface="Microsoft YaHei" panose="020B0503020204020204" pitchFamily="34" charset="-122"/>
              </a:defRPr>
            </a:lvl2pPr>
            <a:lvl3pPr>
              <a:spcAft>
                <a:spcPts val="850"/>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rgbClr val="1F1F7D"/>
                </a:solidFill>
                <a:latin typeface="Tahoma" panose="020B0604030504040204" pitchFamily="34" charset="0"/>
                <a:ea typeface="Microsoft YaHei" panose="020B0503020204020204" pitchFamily="34" charset="-122"/>
              </a:defRPr>
            </a:lvl3pPr>
            <a:lvl4pPr>
              <a:spcAft>
                <a:spcPts val="563"/>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1F1F7D"/>
                </a:solidFill>
                <a:latin typeface="Tahoma" panose="020B0604030504040204" pitchFamily="34" charset="0"/>
                <a:ea typeface="Microsoft YaHei" panose="020B0503020204020204" pitchFamily="34" charset="-122"/>
              </a:defRPr>
            </a:lvl4pPr>
            <a:lvl5pPr>
              <a:spcAft>
                <a:spcPts val="275"/>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1F1F7D"/>
                </a:solidFill>
                <a:latin typeface="Tahoma" panose="020B0604030504040204" pitchFamily="34" charset="0"/>
                <a:ea typeface="Microsoft YaHei" panose="020B0503020204020204" pitchFamily="34" charset="-122"/>
              </a:defRPr>
            </a:lvl5pPr>
            <a:lvl6pPr marL="2514600" indent="-228600" defTabSz="457200" eaLnBrk="0" fontAlgn="base" hangingPunct="0">
              <a:spcBef>
                <a:spcPct val="0"/>
              </a:spcBef>
              <a:spcAft>
                <a:spcPts val="275"/>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1F1F7D"/>
                </a:solidFill>
                <a:latin typeface="Tahoma" panose="020B0604030504040204" pitchFamily="34" charset="0"/>
                <a:ea typeface="Microsoft YaHei" panose="020B0503020204020204" pitchFamily="34" charset="-122"/>
              </a:defRPr>
            </a:lvl6pPr>
            <a:lvl7pPr marL="2971800" indent="-228600" defTabSz="457200" eaLnBrk="0" fontAlgn="base" hangingPunct="0">
              <a:spcBef>
                <a:spcPct val="0"/>
              </a:spcBef>
              <a:spcAft>
                <a:spcPts val="275"/>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1F1F7D"/>
                </a:solidFill>
                <a:latin typeface="Tahoma" panose="020B0604030504040204" pitchFamily="34" charset="0"/>
                <a:ea typeface="Microsoft YaHei" panose="020B0503020204020204" pitchFamily="34" charset="-122"/>
              </a:defRPr>
            </a:lvl7pPr>
            <a:lvl8pPr marL="3429000" indent="-228600" defTabSz="457200" eaLnBrk="0" fontAlgn="base" hangingPunct="0">
              <a:spcBef>
                <a:spcPct val="0"/>
              </a:spcBef>
              <a:spcAft>
                <a:spcPts val="275"/>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1F1F7D"/>
                </a:solidFill>
                <a:latin typeface="Tahoma" panose="020B0604030504040204" pitchFamily="34" charset="0"/>
                <a:ea typeface="Microsoft YaHei" panose="020B0503020204020204" pitchFamily="34" charset="-122"/>
              </a:defRPr>
            </a:lvl8pPr>
            <a:lvl9pPr marL="3886200" indent="-228600" defTabSz="457200" eaLnBrk="0" fontAlgn="base" hangingPunct="0">
              <a:spcBef>
                <a:spcPct val="0"/>
              </a:spcBef>
              <a:spcAft>
                <a:spcPts val="275"/>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1F1F7D"/>
                </a:solidFill>
                <a:latin typeface="Tahoma" panose="020B0604030504040204" pitchFamily="34" charset="0"/>
                <a:ea typeface="Microsoft YaHei" panose="020B0503020204020204" pitchFamily="34" charset="-122"/>
              </a:defRPr>
            </a:lvl9pPr>
          </a:lstStyle>
          <a:p>
            <a:pPr algn="ctr">
              <a:spcAft>
                <a:spcPct val="0"/>
              </a:spcAft>
              <a:buClrTx/>
              <a:buSzPct val="45000"/>
              <a:buFontTx/>
              <a:buNone/>
            </a:pPr>
            <a:r>
              <a:rPr lang="en-US" sz="4000" dirty="0"/>
              <a:t>Digression: How to extract parameters from voltage clamp data to create channel models</a:t>
            </a:r>
            <a:endParaRPr lang="en-US" altLang="en-US" sz="3992" dirty="0">
              <a:latin typeface="Rockwell" panose="02060603020205020403" pitchFamily="18" charset="0"/>
            </a:endParaRPr>
          </a:p>
        </p:txBody>
      </p:sp>
      <p:sp>
        <p:nvSpPr>
          <p:cNvPr id="36866" name="Text Box 2"/>
          <p:cNvSpPr txBox="1">
            <a:spLocks noChangeArrowheads="1"/>
          </p:cNvSpPr>
          <p:nvPr/>
        </p:nvSpPr>
        <p:spPr bwMode="auto">
          <a:xfrm>
            <a:off x="1229193" y="1575526"/>
            <a:ext cx="9578715" cy="43190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503238" indent="-430213">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2400" b="1">
                <a:solidFill>
                  <a:srgbClr val="000000"/>
                </a:solidFill>
                <a:latin typeface="Times New Roman" panose="02020603050405020304" pitchFamily="18" charset="0"/>
                <a:ea typeface="Microsoft YaHei" panose="020B0503020204020204" pitchFamily="34" charset="-122"/>
              </a:defRPr>
            </a:lvl1pPr>
            <a:lvl2pPr>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2400" b="1">
                <a:solidFill>
                  <a:srgbClr val="000000"/>
                </a:solidFill>
                <a:latin typeface="Times New Roman" panose="02020603050405020304" pitchFamily="18" charset="0"/>
                <a:ea typeface="Microsoft YaHei" panose="020B0503020204020204" pitchFamily="34" charset="-122"/>
              </a:defRPr>
            </a:lvl2pPr>
            <a:lvl3pPr>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2400" b="1">
                <a:solidFill>
                  <a:srgbClr val="000000"/>
                </a:solidFill>
                <a:latin typeface="Times New Roman" panose="02020603050405020304" pitchFamily="18" charset="0"/>
                <a:ea typeface="Microsoft YaHei" panose="020B0503020204020204" pitchFamily="34" charset="-122"/>
              </a:defRPr>
            </a:lvl3pPr>
            <a:lvl4pPr>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2400" b="1">
                <a:solidFill>
                  <a:srgbClr val="000000"/>
                </a:solidFill>
                <a:latin typeface="Times New Roman" panose="02020603050405020304" pitchFamily="18" charset="0"/>
                <a:ea typeface="Microsoft YaHei" panose="020B0503020204020204" pitchFamily="34" charset="-122"/>
              </a:defRPr>
            </a:lvl4pPr>
            <a:lvl5pPr>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2400" b="1">
                <a:solidFill>
                  <a:srgbClr val="000000"/>
                </a:solidFill>
                <a:latin typeface="Times New Roman" panose="02020603050405020304" pitchFamily="18"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2400" b="1">
                <a:solidFill>
                  <a:srgbClr val="000000"/>
                </a:solidFill>
                <a:latin typeface="Times New Roman" panose="02020603050405020304" pitchFamily="18"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2400" b="1">
                <a:solidFill>
                  <a:srgbClr val="000000"/>
                </a:solidFill>
                <a:latin typeface="Times New Roman" panose="02020603050405020304" pitchFamily="18"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2400" b="1">
                <a:solidFill>
                  <a:srgbClr val="000000"/>
                </a:solidFill>
                <a:latin typeface="Times New Roman" panose="02020603050405020304" pitchFamily="18"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2400" b="1">
                <a:solidFill>
                  <a:srgbClr val="000000"/>
                </a:solidFill>
                <a:latin typeface="Times New Roman" panose="02020603050405020304" pitchFamily="18" charset="0"/>
                <a:ea typeface="Microsoft YaHei" panose="020B0503020204020204" pitchFamily="34" charset="-122"/>
              </a:defRPr>
            </a:lvl9pPr>
          </a:lstStyle>
          <a:p>
            <a:pPr>
              <a:spcAft>
                <a:spcPts val="1282"/>
              </a:spcAft>
              <a:buSzPct val="100000"/>
              <a:defRPr/>
            </a:pPr>
            <a:r>
              <a:rPr lang="en-US" altLang="en-US" sz="2903" b="0" dirty="0">
                <a:solidFill>
                  <a:srgbClr val="1F1F7D"/>
                </a:solidFill>
                <a:latin typeface="Tahoma" panose="020B0604030504040204" pitchFamily="34" charset="0"/>
              </a:rPr>
              <a:t>1. Isolate single current (e.g. channel blockers and voltage clamp)</a:t>
            </a:r>
          </a:p>
          <a:p>
            <a:pPr>
              <a:spcAft>
                <a:spcPts val="1282"/>
              </a:spcAft>
              <a:buSzPct val="100000"/>
              <a:defRPr/>
            </a:pPr>
            <a:r>
              <a:rPr lang="en-US" altLang="en-US" sz="2903" b="0" dirty="0">
                <a:solidFill>
                  <a:srgbClr val="1F1F7D"/>
                </a:solidFill>
                <a:latin typeface="Tahoma" panose="020B0604030504040204" pitchFamily="34" charset="0"/>
              </a:rPr>
              <a:t>2. Subtract leak or instantaneous current (</a:t>
            </a:r>
            <a:r>
              <a:rPr lang="en-US" altLang="en-US" sz="2903" b="0" dirty="0">
                <a:solidFill>
                  <a:srgbClr val="1F1F7D"/>
                </a:solidFill>
              </a:rPr>
              <a:t>Δ</a:t>
            </a:r>
            <a:r>
              <a:rPr lang="en-US" altLang="en-US" sz="2903" b="0" dirty="0">
                <a:solidFill>
                  <a:srgbClr val="1F1F7D"/>
                </a:solidFill>
                <a:latin typeface="Tahoma" panose="020B0604030504040204" pitchFamily="34" charset="0"/>
              </a:rPr>
              <a:t> I at t = 0+) to obtain channel current</a:t>
            </a:r>
          </a:p>
          <a:p>
            <a:pPr marL="455097">
              <a:spcAft>
                <a:spcPts val="1282"/>
              </a:spcAft>
              <a:buClr>
                <a:srgbClr val="0099FF"/>
              </a:buClr>
              <a:buSzPct val="100000"/>
              <a:defRPr/>
            </a:pPr>
            <a:endParaRPr lang="en-US" altLang="en-US" sz="2903" dirty="0">
              <a:solidFill>
                <a:srgbClr val="1F1F7D"/>
              </a:solidFill>
              <a:latin typeface="Tahoma" panose="020B0604030504040204" pitchFamily="34" charset="0"/>
            </a:endParaRPr>
          </a:p>
        </p:txBody>
      </p:sp>
      <p:sp>
        <p:nvSpPr>
          <p:cNvPr id="68612" name="Text Box 3"/>
          <p:cNvSpPr txBox="1">
            <a:spLocks noChangeArrowheads="1"/>
          </p:cNvSpPr>
          <p:nvPr/>
        </p:nvSpPr>
        <p:spPr bwMode="auto">
          <a:xfrm>
            <a:off x="1602729" y="6431716"/>
            <a:ext cx="3387236" cy="30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2456" rIns="81646" bIns="42456">
            <a:spAutoFit/>
          </a:bodyPr>
          <a:lstStyle>
            <a:lvl1pPr>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1F1F7D"/>
                </a:solidFill>
                <a:latin typeface="Tahoma" panose="020B0604030504040204" pitchFamily="34" charset="0"/>
                <a:ea typeface="Microsoft YaHei" panose="020B0503020204020204" pitchFamily="34" charset="-122"/>
              </a:defRPr>
            </a:lvl1pPr>
            <a:lvl2pPr>
              <a:spcAft>
                <a:spcPts val="11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1F1F7D"/>
                </a:solidFill>
                <a:latin typeface="Tahoma" panose="020B0604030504040204" pitchFamily="34" charset="0"/>
                <a:ea typeface="Microsoft YaHei" panose="020B0503020204020204" pitchFamily="34" charset="-122"/>
              </a:defRPr>
            </a:lvl2pPr>
            <a:lvl3pPr>
              <a:spcAft>
                <a:spcPts val="8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1F1F7D"/>
                </a:solidFill>
                <a:latin typeface="Tahoma" panose="020B0604030504040204" pitchFamily="34" charset="0"/>
                <a:ea typeface="Microsoft YaHei" panose="020B0503020204020204" pitchFamily="34" charset="-122"/>
              </a:defRPr>
            </a:lvl3pPr>
            <a:lvl4pPr>
              <a:spcAft>
                <a:spcPts val="56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1F1F7D"/>
                </a:solidFill>
                <a:latin typeface="Tahoma" panose="020B0604030504040204" pitchFamily="34" charset="0"/>
                <a:ea typeface="Microsoft YaHei" panose="020B0503020204020204" pitchFamily="34" charset="-122"/>
              </a:defRPr>
            </a:lvl4pPr>
            <a:lvl5pPr>
              <a:spcAft>
                <a:spcPts val="27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1F1F7D"/>
                </a:solidFill>
                <a:latin typeface="Tahoma" panose="020B0604030504040204" pitchFamily="34" charset="0"/>
                <a:ea typeface="Microsoft YaHei" panose="020B0503020204020204" pitchFamily="34" charset="-122"/>
              </a:defRPr>
            </a:lvl5pPr>
            <a:lvl6pPr marL="2514600" indent="-228600" defTabSz="457200" eaLnBrk="0" fontAlgn="base" hangingPunct="0">
              <a:spcBef>
                <a:spcPct val="0"/>
              </a:spcBef>
              <a:spcAft>
                <a:spcPts val="27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1F1F7D"/>
                </a:solidFill>
                <a:latin typeface="Tahoma" panose="020B0604030504040204" pitchFamily="34" charset="0"/>
                <a:ea typeface="Microsoft YaHei" panose="020B0503020204020204" pitchFamily="34" charset="-122"/>
              </a:defRPr>
            </a:lvl6pPr>
            <a:lvl7pPr marL="2971800" indent="-228600" defTabSz="457200" eaLnBrk="0" fontAlgn="base" hangingPunct="0">
              <a:spcBef>
                <a:spcPct val="0"/>
              </a:spcBef>
              <a:spcAft>
                <a:spcPts val="27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1F1F7D"/>
                </a:solidFill>
                <a:latin typeface="Tahoma" panose="020B0604030504040204" pitchFamily="34" charset="0"/>
                <a:ea typeface="Microsoft YaHei" panose="020B0503020204020204" pitchFamily="34" charset="-122"/>
              </a:defRPr>
            </a:lvl7pPr>
            <a:lvl8pPr marL="3429000" indent="-228600" defTabSz="457200" eaLnBrk="0" fontAlgn="base" hangingPunct="0">
              <a:spcBef>
                <a:spcPct val="0"/>
              </a:spcBef>
              <a:spcAft>
                <a:spcPts val="27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1F1F7D"/>
                </a:solidFill>
                <a:latin typeface="Tahoma" panose="020B0604030504040204" pitchFamily="34" charset="0"/>
                <a:ea typeface="Microsoft YaHei" panose="020B0503020204020204" pitchFamily="34" charset="-122"/>
              </a:defRPr>
            </a:lvl8pPr>
            <a:lvl9pPr marL="3886200" indent="-228600" defTabSz="457200" eaLnBrk="0" fontAlgn="base" hangingPunct="0">
              <a:spcBef>
                <a:spcPct val="0"/>
              </a:spcBef>
              <a:spcAft>
                <a:spcPts val="27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1F1F7D"/>
                </a:solidFill>
                <a:latin typeface="Tahoma" panose="020B0604030504040204" pitchFamily="34" charset="0"/>
                <a:ea typeface="Microsoft YaHei" panose="020B0503020204020204" pitchFamily="34" charset="-122"/>
              </a:defRPr>
            </a:lvl9pPr>
          </a:lstStyle>
          <a:p>
            <a:pPr>
              <a:spcAft>
                <a:spcPct val="0"/>
              </a:spcAft>
              <a:buClrTx/>
              <a:buFontTx/>
              <a:buNone/>
            </a:pPr>
            <a:r>
              <a:rPr lang="en-US" altLang="en-US" sz="1452">
                <a:solidFill>
                  <a:srgbClr val="000000"/>
                </a:solidFill>
                <a:latin typeface="Times New Roman" panose="02020603050405020304" pitchFamily="18" charset="0"/>
              </a:rPr>
              <a:t>Cazorla et al. J Neurosci 2012</a:t>
            </a:r>
          </a:p>
        </p:txBody>
      </p:sp>
      <p:pic>
        <p:nvPicPr>
          <p:cNvPr id="6861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2667" y="3951776"/>
            <a:ext cx="8710034" cy="238057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04841930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1"/>
          <p:cNvSpPr txBox="1">
            <a:spLocks noChangeArrowheads="1"/>
          </p:cNvSpPr>
          <p:nvPr/>
        </p:nvSpPr>
        <p:spPr bwMode="auto">
          <a:xfrm>
            <a:off x="2181671" y="110893"/>
            <a:ext cx="7807059" cy="1143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marL="215900" indent="-214313">
              <a:spcAft>
                <a:spcPts val="1413"/>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3200">
                <a:solidFill>
                  <a:srgbClr val="1F1F7D"/>
                </a:solidFill>
                <a:latin typeface="Tahoma" panose="020B0604030504040204" pitchFamily="34" charset="0"/>
                <a:ea typeface="Microsoft YaHei" panose="020B0503020204020204" pitchFamily="34" charset="-122"/>
              </a:defRPr>
            </a:lvl1pPr>
            <a:lvl2pPr>
              <a:spcAft>
                <a:spcPts val="1125"/>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800">
                <a:solidFill>
                  <a:srgbClr val="1F1F7D"/>
                </a:solidFill>
                <a:latin typeface="Tahoma" panose="020B0604030504040204" pitchFamily="34" charset="0"/>
                <a:ea typeface="Microsoft YaHei" panose="020B0503020204020204" pitchFamily="34" charset="-122"/>
              </a:defRPr>
            </a:lvl2pPr>
            <a:lvl3pPr>
              <a:spcAft>
                <a:spcPts val="850"/>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rgbClr val="1F1F7D"/>
                </a:solidFill>
                <a:latin typeface="Tahoma" panose="020B0604030504040204" pitchFamily="34" charset="0"/>
                <a:ea typeface="Microsoft YaHei" panose="020B0503020204020204" pitchFamily="34" charset="-122"/>
              </a:defRPr>
            </a:lvl3pPr>
            <a:lvl4pPr>
              <a:spcAft>
                <a:spcPts val="563"/>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1F1F7D"/>
                </a:solidFill>
                <a:latin typeface="Tahoma" panose="020B0604030504040204" pitchFamily="34" charset="0"/>
                <a:ea typeface="Microsoft YaHei" panose="020B0503020204020204" pitchFamily="34" charset="-122"/>
              </a:defRPr>
            </a:lvl4pPr>
            <a:lvl5pPr>
              <a:spcAft>
                <a:spcPts val="275"/>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1F1F7D"/>
                </a:solidFill>
                <a:latin typeface="Tahoma" panose="020B0604030504040204" pitchFamily="34" charset="0"/>
                <a:ea typeface="Microsoft YaHei" panose="020B0503020204020204" pitchFamily="34" charset="-122"/>
              </a:defRPr>
            </a:lvl5pPr>
            <a:lvl6pPr marL="2514600" indent="-228600" defTabSz="457200" eaLnBrk="0" fontAlgn="base" hangingPunct="0">
              <a:spcBef>
                <a:spcPct val="0"/>
              </a:spcBef>
              <a:spcAft>
                <a:spcPts val="275"/>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1F1F7D"/>
                </a:solidFill>
                <a:latin typeface="Tahoma" panose="020B0604030504040204" pitchFamily="34" charset="0"/>
                <a:ea typeface="Microsoft YaHei" panose="020B0503020204020204" pitchFamily="34" charset="-122"/>
              </a:defRPr>
            </a:lvl6pPr>
            <a:lvl7pPr marL="2971800" indent="-228600" defTabSz="457200" eaLnBrk="0" fontAlgn="base" hangingPunct="0">
              <a:spcBef>
                <a:spcPct val="0"/>
              </a:spcBef>
              <a:spcAft>
                <a:spcPts val="275"/>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1F1F7D"/>
                </a:solidFill>
                <a:latin typeface="Tahoma" panose="020B0604030504040204" pitchFamily="34" charset="0"/>
                <a:ea typeface="Microsoft YaHei" panose="020B0503020204020204" pitchFamily="34" charset="-122"/>
              </a:defRPr>
            </a:lvl7pPr>
            <a:lvl8pPr marL="3429000" indent="-228600" defTabSz="457200" eaLnBrk="0" fontAlgn="base" hangingPunct="0">
              <a:spcBef>
                <a:spcPct val="0"/>
              </a:spcBef>
              <a:spcAft>
                <a:spcPts val="275"/>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1F1F7D"/>
                </a:solidFill>
                <a:latin typeface="Tahoma" panose="020B0604030504040204" pitchFamily="34" charset="0"/>
                <a:ea typeface="Microsoft YaHei" panose="020B0503020204020204" pitchFamily="34" charset="-122"/>
              </a:defRPr>
            </a:lvl8pPr>
            <a:lvl9pPr marL="3886200" indent="-228600" defTabSz="457200" eaLnBrk="0" fontAlgn="base" hangingPunct="0">
              <a:spcBef>
                <a:spcPct val="0"/>
              </a:spcBef>
              <a:spcAft>
                <a:spcPts val="275"/>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1F1F7D"/>
                </a:solidFill>
                <a:latin typeface="Tahoma" panose="020B0604030504040204" pitchFamily="34" charset="0"/>
                <a:ea typeface="Microsoft YaHei" panose="020B0503020204020204" pitchFamily="34" charset="-122"/>
              </a:defRPr>
            </a:lvl9pPr>
          </a:lstStyle>
          <a:p>
            <a:pPr algn="ctr">
              <a:spcAft>
                <a:spcPct val="0"/>
              </a:spcAft>
              <a:buClrTx/>
              <a:buSzPct val="45000"/>
              <a:buFontTx/>
              <a:buNone/>
            </a:pPr>
            <a:r>
              <a:rPr lang="en-US" altLang="en-US" sz="3992">
                <a:latin typeface="Rockwell" panose="02060603020205020403" pitchFamily="18" charset="0"/>
              </a:rPr>
              <a:t>Analyzing Voltage Dependent Currents</a:t>
            </a:r>
          </a:p>
        </p:txBody>
      </p:sp>
      <p:sp>
        <p:nvSpPr>
          <p:cNvPr id="70659" name="Text Box 2"/>
          <p:cNvSpPr txBox="1">
            <a:spLocks noChangeArrowheads="1"/>
          </p:cNvSpPr>
          <p:nvPr/>
        </p:nvSpPr>
        <p:spPr bwMode="auto">
          <a:xfrm>
            <a:off x="839449" y="1493439"/>
            <a:ext cx="9149281" cy="6951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503238" indent="-430213">
              <a:spcAft>
                <a:spcPts val="1413"/>
              </a:spcAft>
              <a:buClr>
                <a:srgbClr val="000000"/>
              </a:buClr>
              <a:buSzPct val="100000"/>
              <a:buFont typeface="Times New Roman" panose="02020603050405020304" pitchFamily="18" charset="0"/>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3200">
                <a:solidFill>
                  <a:srgbClr val="1F1F7D"/>
                </a:solidFill>
                <a:latin typeface="Tahoma" panose="020B0604030504040204" pitchFamily="34" charset="0"/>
                <a:ea typeface="Microsoft YaHei" panose="020B0503020204020204" pitchFamily="34" charset="-122"/>
              </a:defRPr>
            </a:lvl1pPr>
            <a:lvl2pPr>
              <a:spcAft>
                <a:spcPts val="1125"/>
              </a:spcAft>
              <a:buClr>
                <a:srgbClr val="000000"/>
              </a:buClr>
              <a:buSzPct val="100000"/>
              <a:buFont typeface="Times New Roman" panose="02020603050405020304" pitchFamily="18" charset="0"/>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2800">
                <a:solidFill>
                  <a:srgbClr val="1F1F7D"/>
                </a:solidFill>
                <a:latin typeface="Tahoma" panose="020B0604030504040204" pitchFamily="34" charset="0"/>
                <a:ea typeface="Microsoft YaHei" panose="020B0503020204020204" pitchFamily="34" charset="-122"/>
              </a:defRPr>
            </a:lvl2pPr>
            <a:lvl3pPr>
              <a:spcAft>
                <a:spcPts val="850"/>
              </a:spcAft>
              <a:buClr>
                <a:srgbClr val="000000"/>
              </a:buClr>
              <a:buSzPct val="100000"/>
              <a:buFont typeface="Times New Roman" panose="02020603050405020304" pitchFamily="18" charset="0"/>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2400">
                <a:solidFill>
                  <a:srgbClr val="1F1F7D"/>
                </a:solidFill>
                <a:latin typeface="Tahoma" panose="020B0604030504040204" pitchFamily="34" charset="0"/>
                <a:ea typeface="Microsoft YaHei" panose="020B0503020204020204" pitchFamily="34" charset="-122"/>
              </a:defRPr>
            </a:lvl3pPr>
            <a:lvl4pPr>
              <a:spcAft>
                <a:spcPts val="563"/>
              </a:spcAft>
              <a:buClr>
                <a:srgbClr val="000000"/>
              </a:buClr>
              <a:buSzPct val="100000"/>
              <a:buFont typeface="Times New Roman" panose="02020603050405020304" pitchFamily="18" charset="0"/>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2000">
                <a:solidFill>
                  <a:srgbClr val="1F1F7D"/>
                </a:solidFill>
                <a:latin typeface="Tahoma" panose="020B0604030504040204" pitchFamily="34" charset="0"/>
                <a:ea typeface="Microsoft YaHei" panose="020B0503020204020204" pitchFamily="34" charset="-122"/>
              </a:defRPr>
            </a:lvl4pPr>
            <a:lvl5pPr>
              <a:spcAft>
                <a:spcPts val="275"/>
              </a:spcAft>
              <a:buClr>
                <a:srgbClr val="000000"/>
              </a:buClr>
              <a:buSzPct val="100000"/>
              <a:buFont typeface="Times New Roman" panose="02020603050405020304" pitchFamily="18" charset="0"/>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2000">
                <a:solidFill>
                  <a:srgbClr val="1F1F7D"/>
                </a:solidFill>
                <a:latin typeface="Tahoma" panose="020B0604030504040204" pitchFamily="34" charset="0"/>
                <a:ea typeface="Microsoft YaHei" panose="020B0503020204020204" pitchFamily="34" charset="-122"/>
              </a:defRPr>
            </a:lvl5pPr>
            <a:lvl6pPr marL="2514600" indent="-228600" defTabSz="457200" eaLnBrk="0" fontAlgn="base" hangingPunct="0">
              <a:spcBef>
                <a:spcPct val="0"/>
              </a:spcBef>
              <a:spcAft>
                <a:spcPts val="275"/>
              </a:spcAft>
              <a:buClr>
                <a:srgbClr val="000000"/>
              </a:buClr>
              <a:buSzPct val="100000"/>
              <a:buFont typeface="Times New Roman" panose="02020603050405020304" pitchFamily="18" charset="0"/>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2000">
                <a:solidFill>
                  <a:srgbClr val="1F1F7D"/>
                </a:solidFill>
                <a:latin typeface="Tahoma" panose="020B0604030504040204" pitchFamily="34" charset="0"/>
                <a:ea typeface="Microsoft YaHei" panose="020B0503020204020204" pitchFamily="34" charset="-122"/>
              </a:defRPr>
            </a:lvl6pPr>
            <a:lvl7pPr marL="2971800" indent="-228600" defTabSz="457200" eaLnBrk="0" fontAlgn="base" hangingPunct="0">
              <a:spcBef>
                <a:spcPct val="0"/>
              </a:spcBef>
              <a:spcAft>
                <a:spcPts val="275"/>
              </a:spcAft>
              <a:buClr>
                <a:srgbClr val="000000"/>
              </a:buClr>
              <a:buSzPct val="100000"/>
              <a:buFont typeface="Times New Roman" panose="02020603050405020304" pitchFamily="18" charset="0"/>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2000">
                <a:solidFill>
                  <a:srgbClr val="1F1F7D"/>
                </a:solidFill>
                <a:latin typeface="Tahoma" panose="020B0604030504040204" pitchFamily="34" charset="0"/>
                <a:ea typeface="Microsoft YaHei" panose="020B0503020204020204" pitchFamily="34" charset="-122"/>
              </a:defRPr>
            </a:lvl7pPr>
            <a:lvl8pPr marL="3429000" indent="-228600" defTabSz="457200" eaLnBrk="0" fontAlgn="base" hangingPunct="0">
              <a:spcBef>
                <a:spcPct val="0"/>
              </a:spcBef>
              <a:spcAft>
                <a:spcPts val="275"/>
              </a:spcAft>
              <a:buClr>
                <a:srgbClr val="000000"/>
              </a:buClr>
              <a:buSzPct val="100000"/>
              <a:buFont typeface="Times New Roman" panose="02020603050405020304" pitchFamily="18" charset="0"/>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2000">
                <a:solidFill>
                  <a:srgbClr val="1F1F7D"/>
                </a:solidFill>
                <a:latin typeface="Tahoma" panose="020B0604030504040204" pitchFamily="34" charset="0"/>
                <a:ea typeface="Microsoft YaHei" panose="020B0503020204020204" pitchFamily="34" charset="-122"/>
              </a:defRPr>
            </a:lvl8pPr>
            <a:lvl9pPr marL="3886200" indent="-228600" defTabSz="457200" eaLnBrk="0" fontAlgn="base" hangingPunct="0">
              <a:spcBef>
                <a:spcPct val="0"/>
              </a:spcBef>
              <a:spcAft>
                <a:spcPts val="275"/>
              </a:spcAft>
              <a:buClr>
                <a:srgbClr val="000000"/>
              </a:buClr>
              <a:buSzPct val="100000"/>
              <a:buFont typeface="Times New Roman" panose="02020603050405020304" pitchFamily="18" charset="0"/>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2000">
                <a:solidFill>
                  <a:srgbClr val="1F1F7D"/>
                </a:solidFill>
                <a:latin typeface="Tahoma" panose="020B0604030504040204" pitchFamily="34" charset="0"/>
                <a:ea typeface="Microsoft YaHei" panose="020B0503020204020204" pitchFamily="34" charset="-122"/>
              </a:defRPr>
            </a:lvl9pPr>
          </a:lstStyle>
          <a:p>
            <a:pPr>
              <a:buClrTx/>
              <a:buFontTx/>
              <a:buNone/>
            </a:pPr>
            <a:r>
              <a:rPr lang="en-US" altLang="en-US" sz="2903" dirty="0"/>
              <a:t>3. Compute conductance by dividing by (V</a:t>
            </a:r>
            <a:r>
              <a:rPr lang="en-US" altLang="en-US" sz="2903" baseline="-25000" dirty="0"/>
              <a:t>C </a:t>
            </a:r>
            <a:r>
              <a:rPr lang="en-US" altLang="en-US" sz="2903" dirty="0"/>
              <a:t> - E</a:t>
            </a:r>
            <a:r>
              <a:rPr lang="en-US" altLang="en-US" sz="2903" baseline="-25000" dirty="0"/>
              <a:t>R</a:t>
            </a:r>
            <a:r>
              <a:rPr lang="en-US" altLang="en-US" sz="2903" dirty="0"/>
              <a:t>)</a:t>
            </a:r>
          </a:p>
        </p:txBody>
      </p:sp>
      <p:pic>
        <p:nvPicPr>
          <p:cNvPr id="7066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3377" y="2188565"/>
            <a:ext cx="7294832" cy="436570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0661" name="Text Box 4"/>
          <p:cNvSpPr txBox="1">
            <a:spLocks noChangeArrowheads="1"/>
          </p:cNvSpPr>
          <p:nvPr/>
        </p:nvSpPr>
        <p:spPr bwMode="auto">
          <a:xfrm>
            <a:off x="1018113" y="5472346"/>
            <a:ext cx="2972472" cy="30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2456" rIns="81646" bIns="42456">
            <a:spAutoFit/>
          </a:bodyPr>
          <a:lstStyle>
            <a:lvl1pPr>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1F1F7D"/>
                </a:solidFill>
                <a:latin typeface="Tahoma" panose="020B0604030504040204" pitchFamily="34" charset="0"/>
                <a:ea typeface="Microsoft YaHei" panose="020B0503020204020204" pitchFamily="34" charset="-122"/>
              </a:defRPr>
            </a:lvl1pPr>
            <a:lvl2pPr>
              <a:spcAft>
                <a:spcPts val="11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1F1F7D"/>
                </a:solidFill>
                <a:latin typeface="Tahoma" panose="020B0604030504040204" pitchFamily="34" charset="0"/>
                <a:ea typeface="Microsoft YaHei" panose="020B0503020204020204" pitchFamily="34" charset="-122"/>
              </a:defRPr>
            </a:lvl2pPr>
            <a:lvl3pPr>
              <a:spcAft>
                <a:spcPts val="8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1F1F7D"/>
                </a:solidFill>
                <a:latin typeface="Tahoma" panose="020B0604030504040204" pitchFamily="34" charset="0"/>
                <a:ea typeface="Microsoft YaHei" panose="020B0503020204020204" pitchFamily="34" charset="-122"/>
              </a:defRPr>
            </a:lvl3pPr>
            <a:lvl4pPr>
              <a:spcAft>
                <a:spcPts val="56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1F1F7D"/>
                </a:solidFill>
                <a:latin typeface="Tahoma" panose="020B0604030504040204" pitchFamily="34" charset="0"/>
                <a:ea typeface="Microsoft YaHei" panose="020B0503020204020204" pitchFamily="34" charset="-122"/>
              </a:defRPr>
            </a:lvl4pPr>
            <a:lvl5pPr>
              <a:spcAft>
                <a:spcPts val="27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1F1F7D"/>
                </a:solidFill>
                <a:latin typeface="Tahoma" panose="020B0604030504040204" pitchFamily="34" charset="0"/>
                <a:ea typeface="Microsoft YaHei" panose="020B0503020204020204" pitchFamily="34" charset="-122"/>
              </a:defRPr>
            </a:lvl5pPr>
            <a:lvl6pPr marL="2514600" indent="-228600" defTabSz="457200" eaLnBrk="0" fontAlgn="base" hangingPunct="0">
              <a:spcBef>
                <a:spcPct val="0"/>
              </a:spcBef>
              <a:spcAft>
                <a:spcPts val="27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1F1F7D"/>
                </a:solidFill>
                <a:latin typeface="Tahoma" panose="020B0604030504040204" pitchFamily="34" charset="0"/>
                <a:ea typeface="Microsoft YaHei" panose="020B0503020204020204" pitchFamily="34" charset="-122"/>
              </a:defRPr>
            </a:lvl6pPr>
            <a:lvl7pPr marL="2971800" indent="-228600" defTabSz="457200" eaLnBrk="0" fontAlgn="base" hangingPunct="0">
              <a:spcBef>
                <a:spcPct val="0"/>
              </a:spcBef>
              <a:spcAft>
                <a:spcPts val="27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1F1F7D"/>
                </a:solidFill>
                <a:latin typeface="Tahoma" panose="020B0604030504040204" pitchFamily="34" charset="0"/>
                <a:ea typeface="Microsoft YaHei" panose="020B0503020204020204" pitchFamily="34" charset="-122"/>
              </a:defRPr>
            </a:lvl7pPr>
            <a:lvl8pPr marL="3429000" indent="-228600" defTabSz="457200" eaLnBrk="0" fontAlgn="base" hangingPunct="0">
              <a:spcBef>
                <a:spcPct val="0"/>
              </a:spcBef>
              <a:spcAft>
                <a:spcPts val="27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1F1F7D"/>
                </a:solidFill>
                <a:latin typeface="Tahoma" panose="020B0604030504040204" pitchFamily="34" charset="0"/>
                <a:ea typeface="Microsoft YaHei" panose="020B0503020204020204" pitchFamily="34" charset="-122"/>
              </a:defRPr>
            </a:lvl8pPr>
            <a:lvl9pPr marL="3886200" indent="-228600" defTabSz="457200" eaLnBrk="0" fontAlgn="base" hangingPunct="0">
              <a:spcBef>
                <a:spcPct val="0"/>
              </a:spcBef>
              <a:spcAft>
                <a:spcPts val="27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1F1F7D"/>
                </a:solidFill>
                <a:latin typeface="Tahoma" panose="020B0604030504040204" pitchFamily="34" charset="0"/>
                <a:ea typeface="Microsoft YaHei" panose="020B0503020204020204" pitchFamily="34" charset="-122"/>
              </a:defRPr>
            </a:lvl9pPr>
          </a:lstStyle>
          <a:p>
            <a:pPr>
              <a:spcAft>
                <a:spcPct val="0"/>
              </a:spcAft>
              <a:buClrTx/>
              <a:buFontTx/>
              <a:buNone/>
            </a:pPr>
            <a:r>
              <a:rPr lang="en-US" altLang="en-US" sz="1452" dirty="0">
                <a:solidFill>
                  <a:srgbClr val="000000"/>
                </a:solidFill>
                <a:latin typeface="Times New Roman" panose="02020603050405020304" pitchFamily="18" charset="0"/>
              </a:rPr>
              <a:t>Johnston and Wu, MIT Press 1995</a:t>
            </a:r>
          </a:p>
        </p:txBody>
      </p:sp>
    </p:spTree>
    <p:extLst>
      <p:ext uri="{BB962C8B-B14F-4D97-AF65-F5344CB8AC3E}">
        <p14:creationId xmlns:p14="http://schemas.microsoft.com/office/powerpoint/2010/main" val="260836038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1"/>
          <p:cNvSpPr txBox="1">
            <a:spLocks noChangeArrowheads="1"/>
          </p:cNvSpPr>
          <p:nvPr/>
        </p:nvSpPr>
        <p:spPr bwMode="auto">
          <a:xfrm>
            <a:off x="2181671" y="110893"/>
            <a:ext cx="7807059" cy="1143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marL="215900" indent="-214313">
              <a:spcAft>
                <a:spcPts val="1413"/>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3200">
                <a:solidFill>
                  <a:srgbClr val="1F1F7D"/>
                </a:solidFill>
                <a:latin typeface="Tahoma" panose="020B0604030504040204" pitchFamily="34" charset="0"/>
                <a:ea typeface="Microsoft YaHei" panose="020B0503020204020204" pitchFamily="34" charset="-122"/>
              </a:defRPr>
            </a:lvl1pPr>
            <a:lvl2pPr>
              <a:spcAft>
                <a:spcPts val="1125"/>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800">
                <a:solidFill>
                  <a:srgbClr val="1F1F7D"/>
                </a:solidFill>
                <a:latin typeface="Tahoma" panose="020B0604030504040204" pitchFamily="34" charset="0"/>
                <a:ea typeface="Microsoft YaHei" panose="020B0503020204020204" pitchFamily="34" charset="-122"/>
              </a:defRPr>
            </a:lvl2pPr>
            <a:lvl3pPr>
              <a:spcAft>
                <a:spcPts val="850"/>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rgbClr val="1F1F7D"/>
                </a:solidFill>
                <a:latin typeface="Tahoma" panose="020B0604030504040204" pitchFamily="34" charset="0"/>
                <a:ea typeface="Microsoft YaHei" panose="020B0503020204020204" pitchFamily="34" charset="-122"/>
              </a:defRPr>
            </a:lvl3pPr>
            <a:lvl4pPr>
              <a:spcAft>
                <a:spcPts val="563"/>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1F1F7D"/>
                </a:solidFill>
                <a:latin typeface="Tahoma" panose="020B0604030504040204" pitchFamily="34" charset="0"/>
                <a:ea typeface="Microsoft YaHei" panose="020B0503020204020204" pitchFamily="34" charset="-122"/>
              </a:defRPr>
            </a:lvl4pPr>
            <a:lvl5pPr>
              <a:spcAft>
                <a:spcPts val="275"/>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1F1F7D"/>
                </a:solidFill>
                <a:latin typeface="Tahoma" panose="020B0604030504040204" pitchFamily="34" charset="0"/>
                <a:ea typeface="Microsoft YaHei" panose="020B0503020204020204" pitchFamily="34" charset="-122"/>
              </a:defRPr>
            </a:lvl5pPr>
            <a:lvl6pPr marL="2514600" indent="-228600" defTabSz="457200" eaLnBrk="0" fontAlgn="base" hangingPunct="0">
              <a:spcBef>
                <a:spcPct val="0"/>
              </a:spcBef>
              <a:spcAft>
                <a:spcPts val="275"/>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1F1F7D"/>
                </a:solidFill>
                <a:latin typeface="Tahoma" panose="020B0604030504040204" pitchFamily="34" charset="0"/>
                <a:ea typeface="Microsoft YaHei" panose="020B0503020204020204" pitchFamily="34" charset="-122"/>
              </a:defRPr>
            </a:lvl6pPr>
            <a:lvl7pPr marL="2971800" indent="-228600" defTabSz="457200" eaLnBrk="0" fontAlgn="base" hangingPunct="0">
              <a:spcBef>
                <a:spcPct val="0"/>
              </a:spcBef>
              <a:spcAft>
                <a:spcPts val="275"/>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1F1F7D"/>
                </a:solidFill>
                <a:latin typeface="Tahoma" panose="020B0604030504040204" pitchFamily="34" charset="0"/>
                <a:ea typeface="Microsoft YaHei" panose="020B0503020204020204" pitchFamily="34" charset="-122"/>
              </a:defRPr>
            </a:lvl7pPr>
            <a:lvl8pPr marL="3429000" indent="-228600" defTabSz="457200" eaLnBrk="0" fontAlgn="base" hangingPunct="0">
              <a:spcBef>
                <a:spcPct val="0"/>
              </a:spcBef>
              <a:spcAft>
                <a:spcPts val="275"/>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1F1F7D"/>
                </a:solidFill>
                <a:latin typeface="Tahoma" panose="020B0604030504040204" pitchFamily="34" charset="0"/>
                <a:ea typeface="Microsoft YaHei" panose="020B0503020204020204" pitchFamily="34" charset="-122"/>
              </a:defRPr>
            </a:lvl8pPr>
            <a:lvl9pPr marL="3886200" indent="-228600" defTabSz="457200" eaLnBrk="0" fontAlgn="base" hangingPunct="0">
              <a:spcBef>
                <a:spcPct val="0"/>
              </a:spcBef>
              <a:spcAft>
                <a:spcPts val="275"/>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1F1F7D"/>
                </a:solidFill>
                <a:latin typeface="Tahoma" panose="020B0604030504040204" pitchFamily="34" charset="0"/>
                <a:ea typeface="Microsoft YaHei" panose="020B0503020204020204" pitchFamily="34" charset="-122"/>
              </a:defRPr>
            </a:lvl9pPr>
          </a:lstStyle>
          <a:p>
            <a:pPr algn="ctr">
              <a:spcAft>
                <a:spcPct val="0"/>
              </a:spcAft>
              <a:buClrTx/>
              <a:buSzPct val="45000"/>
              <a:buFontTx/>
              <a:buNone/>
            </a:pPr>
            <a:r>
              <a:rPr lang="en-US" altLang="en-US" sz="3992">
                <a:latin typeface="Rockwell" panose="02060603020205020403" pitchFamily="18" charset="0"/>
              </a:rPr>
              <a:t>Analyzing Voltage Dependent Currents</a:t>
            </a:r>
          </a:p>
        </p:txBody>
      </p:sp>
      <p:sp>
        <p:nvSpPr>
          <p:cNvPr id="38914" name="Text Box 2"/>
          <p:cNvSpPr txBox="1">
            <a:spLocks noChangeArrowheads="1"/>
          </p:cNvSpPr>
          <p:nvPr/>
        </p:nvSpPr>
        <p:spPr bwMode="auto">
          <a:xfrm>
            <a:off x="884420" y="1935564"/>
            <a:ext cx="9349135" cy="4147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503238" indent="-430213">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2400" b="1">
                <a:solidFill>
                  <a:srgbClr val="000000"/>
                </a:solidFill>
                <a:latin typeface="Times New Roman" panose="02020603050405020304" pitchFamily="18" charset="0"/>
                <a:ea typeface="Microsoft YaHei" panose="020B0503020204020204" pitchFamily="34" charset="-122"/>
              </a:defRPr>
            </a:lvl1pPr>
            <a:lvl2pPr>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2400" b="1">
                <a:solidFill>
                  <a:srgbClr val="000000"/>
                </a:solidFill>
                <a:latin typeface="Times New Roman" panose="02020603050405020304" pitchFamily="18" charset="0"/>
                <a:ea typeface="Microsoft YaHei" panose="020B0503020204020204" pitchFamily="34" charset="-122"/>
              </a:defRPr>
            </a:lvl2pPr>
            <a:lvl3pPr>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2400" b="1">
                <a:solidFill>
                  <a:srgbClr val="000000"/>
                </a:solidFill>
                <a:latin typeface="Times New Roman" panose="02020603050405020304" pitchFamily="18" charset="0"/>
                <a:ea typeface="Microsoft YaHei" panose="020B0503020204020204" pitchFamily="34" charset="-122"/>
              </a:defRPr>
            </a:lvl3pPr>
            <a:lvl4pPr>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2400" b="1">
                <a:solidFill>
                  <a:srgbClr val="000000"/>
                </a:solidFill>
                <a:latin typeface="Times New Roman" panose="02020603050405020304" pitchFamily="18" charset="0"/>
                <a:ea typeface="Microsoft YaHei" panose="020B0503020204020204" pitchFamily="34" charset="-122"/>
              </a:defRPr>
            </a:lvl4pPr>
            <a:lvl5pPr>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2400" b="1">
                <a:solidFill>
                  <a:srgbClr val="000000"/>
                </a:solidFill>
                <a:latin typeface="Times New Roman" panose="02020603050405020304" pitchFamily="18"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2400" b="1">
                <a:solidFill>
                  <a:srgbClr val="000000"/>
                </a:solidFill>
                <a:latin typeface="Times New Roman" panose="02020603050405020304" pitchFamily="18"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2400" b="1">
                <a:solidFill>
                  <a:srgbClr val="000000"/>
                </a:solidFill>
                <a:latin typeface="Times New Roman" panose="02020603050405020304" pitchFamily="18"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2400" b="1">
                <a:solidFill>
                  <a:srgbClr val="000000"/>
                </a:solidFill>
                <a:latin typeface="Times New Roman" panose="02020603050405020304" pitchFamily="18"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2400" b="1">
                <a:solidFill>
                  <a:srgbClr val="000000"/>
                </a:solidFill>
                <a:latin typeface="Times New Roman" panose="02020603050405020304" pitchFamily="18" charset="0"/>
                <a:ea typeface="Microsoft YaHei" panose="020B0503020204020204" pitchFamily="34" charset="-122"/>
              </a:defRPr>
            </a:lvl9pPr>
          </a:lstStyle>
          <a:p>
            <a:pPr>
              <a:spcAft>
                <a:spcPts val="1282"/>
              </a:spcAft>
              <a:buSzPct val="100000"/>
              <a:defRPr/>
            </a:pPr>
            <a:r>
              <a:rPr lang="en-US" altLang="en-US" sz="2903" b="0" dirty="0">
                <a:solidFill>
                  <a:srgbClr val="1F1F7D"/>
                </a:solidFill>
                <a:latin typeface="Tahoma" panose="020B0604030504040204" pitchFamily="34" charset="0"/>
              </a:rPr>
              <a:t>4. Normalize by dividing by maximum </a:t>
            </a:r>
            <a:r>
              <a:rPr lang="en-US" altLang="en-US" sz="2903" b="0" dirty="0" smtClean="0">
                <a:solidFill>
                  <a:srgbClr val="1F1F7D"/>
                </a:solidFill>
                <a:latin typeface="Tahoma" panose="020B0604030504040204" pitchFamily="34" charset="0"/>
              </a:rPr>
              <a:t>conductance</a:t>
            </a:r>
          </a:p>
          <a:p>
            <a:pPr>
              <a:spcAft>
                <a:spcPts val="1282"/>
              </a:spcAft>
              <a:buSzPct val="100000"/>
              <a:defRPr/>
            </a:pPr>
            <a:endParaRPr lang="en-US" altLang="en-US" sz="2903" b="0" dirty="0">
              <a:solidFill>
                <a:srgbClr val="1F1F7D"/>
              </a:solidFill>
              <a:latin typeface="Tahoma" panose="020B0604030504040204" pitchFamily="34" charset="0"/>
            </a:endParaRPr>
          </a:p>
          <a:p>
            <a:pPr>
              <a:spcAft>
                <a:spcPts val="1282"/>
              </a:spcAft>
              <a:buSzPct val="100000"/>
              <a:defRPr/>
            </a:pPr>
            <a:endParaRPr lang="en-US" altLang="en-US" sz="2903" b="0" dirty="0">
              <a:solidFill>
                <a:srgbClr val="1F1F7D"/>
              </a:solidFill>
              <a:latin typeface="Tahoma" panose="020B0604030504040204" pitchFamily="34" charset="0"/>
            </a:endParaRPr>
          </a:p>
          <a:p>
            <a:pPr>
              <a:spcAft>
                <a:spcPts val="1282"/>
              </a:spcAft>
              <a:buSzPct val="100000"/>
              <a:defRPr/>
            </a:pPr>
            <a:r>
              <a:rPr lang="en-US" altLang="en-US" sz="2903" b="0" dirty="0">
                <a:solidFill>
                  <a:srgbClr val="1F1F7D"/>
                </a:solidFill>
                <a:latin typeface="Tahoma" panose="020B0604030504040204" pitchFamily="34" charset="0"/>
              </a:rPr>
              <a:t>5. Determine if one or two gates (i.e., is there both activation and inactivation)</a:t>
            </a:r>
          </a:p>
          <a:p>
            <a:pPr marL="24884" indent="0">
              <a:spcAft>
                <a:spcPts val="1282"/>
              </a:spcAft>
              <a:buClr>
                <a:srgbClr val="0099FF"/>
              </a:buClr>
              <a:buSzPct val="100000"/>
              <a:defRPr/>
            </a:pPr>
            <a:r>
              <a:rPr lang="en-US" altLang="en-US" sz="2903" b="0" dirty="0" smtClean="0">
                <a:solidFill>
                  <a:srgbClr val="1F1F7D"/>
                </a:solidFill>
                <a:latin typeface="Tahoma" panose="020B0604030504040204" pitchFamily="34" charset="0"/>
              </a:rPr>
              <a:t>	If </a:t>
            </a:r>
            <a:r>
              <a:rPr lang="en-US" altLang="en-US" sz="2903" b="0" dirty="0">
                <a:solidFill>
                  <a:srgbClr val="1F1F7D"/>
                </a:solidFill>
                <a:latin typeface="Tahoma" panose="020B0604030504040204" pitchFamily="34" charset="0"/>
              </a:rPr>
              <a:t>two gates, assume </a:t>
            </a:r>
            <a:r>
              <a:rPr lang="en-US" altLang="en-US" sz="2903" b="0" dirty="0" err="1">
                <a:solidFill>
                  <a:srgbClr val="1F1F7D"/>
                </a:solidFill>
                <a:latin typeface="Tahoma" panose="020B0604030504040204" pitchFamily="34" charset="0"/>
              </a:rPr>
              <a:t>tau</a:t>
            </a:r>
            <a:r>
              <a:rPr lang="en-US" altLang="en-US" sz="2903" b="0" baseline="-25000" dirty="0" err="1">
                <a:solidFill>
                  <a:srgbClr val="1F1F7D"/>
                </a:solidFill>
                <a:latin typeface="Tahoma" panose="020B0604030504040204" pitchFamily="34" charset="0"/>
              </a:rPr>
              <a:t>act</a:t>
            </a:r>
            <a:r>
              <a:rPr lang="en-US" altLang="en-US" sz="2903" b="0" dirty="0">
                <a:solidFill>
                  <a:srgbClr val="1F1F7D"/>
                </a:solidFill>
                <a:latin typeface="Tahoma" panose="020B0604030504040204" pitchFamily="34" charset="0"/>
              </a:rPr>
              <a:t> &lt; 10*</a:t>
            </a:r>
            <a:r>
              <a:rPr lang="en-US" altLang="en-US" sz="2903" b="0" dirty="0" err="1">
                <a:solidFill>
                  <a:srgbClr val="1F1F7D"/>
                </a:solidFill>
                <a:latin typeface="Tahoma" panose="020B0604030504040204" pitchFamily="34" charset="0"/>
              </a:rPr>
              <a:t>tau</a:t>
            </a:r>
            <a:r>
              <a:rPr lang="en-US" altLang="en-US" sz="2903" b="0" baseline="-25000" dirty="0" err="1">
                <a:solidFill>
                  <a:srgbClr val="1F1F7D"/>
                </a:solidFill>
                <a:latin typeface="Tahoma" panose="020B0604030504040204" pitchFamily="34" charset="0"/>
              </a:rPr>
              <a:t>inact</a:t>
            </a:r>
            <a:endParaRPr lang="en-US" altLang="en-US" sz="2903" b="0" dirty="0">
              <a:solidFill>
                <a:srgbClr val="1F1F7D"/>
              </a:solidFill>
              <a:latin typeface="Tahoma" panose="020B0604030504040204" pitchFamily="34" charset="0"/>
            </a:endParaRPr>
          </a:p>
          <a:p>
            <a:pPr>
              <a:spcAft>
                <a:spcPts val="1282"/>
              </a:spcAft>
              <a:buSzPct val="100000"/>
              <a:defRPr/>
            </a:pPr>
            <a:endParaRPr lang="en-US" altLang="en-US" sz="2903" b="0" dirty="0">
              <a:solidFill>
                <a:srgbClr val="1F1F7D"/>
              </a:solidFill>
              <a:latin typeface="Tahoma" panose="020B0604030504040204" pitchFamily="34" charset="0"/>
            </a:endParaRPr>
          </a:p>
          <a:p>
            <a:pPr>
              <a:spcAft>
                <a:spcPts val="1282"/>
              </a:spcAft>
              <a:buSzPct val="100000"/>
              <a:defRPr/>
            </a:pPr>
            <a:endParaRPr lang="en-US" altLang="en-US" sz="2903" b="0" dirty="0">
              <a:solidFill>
                <a:srgbClr val="1F1F7D"/>
              </a:solidFill>
              <a:latin typeface="Tahoma" panose="020B0604030504040204" pitchFamily="34" charset="0"/>
            </a:endParaRPr>
          </a:p>
        </p:txBody>
      </p:sp>
      <p:graphicFrame>
        <p:nvGraphicFramePr>
          <p:cNvPr id="72708" name="Object 3"/>
          <p:cNvGraphicFramePr>
            <a:graphicFrameLocks noChangeAspect="1"/>
          </p:cNvGraphicFramePr>
          <p:nvPr/>
        </p:nvGraphicFramePr>
        <p:xfrm>
          <a:off x="5325519" y="2747809"/>
          <a:ext cx="2189030" cy="725836"/>
        </p:xfrm>
        <a:graphic>
          <a:graphicData uri="http://schemas.openxmlformats.org/presentationml/2006/ole">
            <mc:AlternateContent xmlns:mc="http://schemas.openxmlformats.org/markup-compatibility/2006">
              <mc:Choice xmlns:v="urn:schemas-microsoft-com:vml" Requires="v">
                <p:oleObj spid="_x0000_s2075" r:id="rId4" imgW="491432" imgH="491432" progId="">
                  <p:embed/>
                </p:oleObj>
              </mc:Choice>
              <mc:Fallback>
                <p:oleObj r:id="rId4" imgW="491432" imgH="491432"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5519" y="2747809"/>
                        <a:ext cx="2189030" cy="72583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1808602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b="0" i="0" u="none" strike="noStrike" baseline="0" dirty="0" smtClean="0"/>
              <a:t>mplemented in Moose using </a:t>
            </a:r>
            <a:r>
              <a:rPr lang="en-US" b="0" i="0" u="none" strike="noStrike" baseline="0" dirty="0" err="1" smtClean="0"/>
              <a:t>HHChannel</a:t>
            </a:r>
            <a:endParaRPr lang="en-US" dirty="0"/>
          </a:p>
        </p:txBody>
      </p:sp>
      <p:sp>
        <p:nvSpPr>
          <p:cNvPr id="3" name="Content Placeholder 2"/>
          <p:cNvSpPr>
            <a:spLocks noGrp="1"/>
          </p:cNvSpPr>
          <p:nvPr>
            <p:ph idx="1"/>
          </p:nvPr>
        </p:nvSpPr>
        <p:spPr>
          <a:xfrm>
            <a:off x="838200" y="1355271"/>
            <a:ext cx="10515600" cy="5012872"/>
          </a:xfrm>
        </p:spPr>
        <p:txBody>
          <a:bodyPr>
            <a:normAutofit lnSpcReduction="10000"/>
          </a:bodyPr>
          <a:lstStyle/>
          <a:p>
            <a:r>
              <a:rPr lang="en-US" dirty="0">
                <a:hlinkClick r:id="rId2"/>
              </a:rPr>
              <a:t>https://</a:t>
            </a:r>
            <a:r>
              <a:rPr lang="en-US" dirty="0" smtClean="0">
                <a:hlinkClick r:id="rId2"/>
              </a:rPr>
              <a:t>moose.ncbs.res.in/builtins_classes/moose_classes.html#alphabetical-listing-of-moose-classes</a:t>
            </a:r>
            <a:r>
              <a:rPr lang="en-US" dirty="0" smtClean="0"/>
              <a:t>, </a:t>
            </a:r>
            <a:r>
              <a:rPr lang="en-US" dirty="0" err="1" smtClean="0"/>
              <a:t>HHChannelBase</a:t>
            </a:r>
            <a:r>
              <a:rPr lang="en-US" dirty="0" smtClean="0"/>
              <a:t> and </a:t>
            </a:r>
            <a:r>
              <a:rPr lang="en-US" dirty="0" err="1" smtClean="0"/>
              <a:t>HHGate</a:t>
            </a:r>
            <a:endParaRPr lang="en-US" dirty="0" smtClean="0"/>
          </a:p>
          <a:p>
            <a:r>
              <a:rPr lang="en-US" dirty="0" err="1" smtClean="0"/>
              <a:t>Gbar</a:t>
            </a:r>
            <a:r>
              <a:rPr lang="en-US" dirty="0" smtClean="0"/>
              <a:t> - ASSIGNED</a:t>
            </a:r>
            <a:r>
              <a:rPr lang="en-US" b="0" i="0" u="none" strike="noStrike" baseline="0" dirty="0" smtClean="0"/>
              <a:t>:</a:t>
            </a:r>
          </a:p>
          <a:p>
            <a:pPr lvl="1"/>
            <a:r>
              <a:rPr lang="en-US" b="0" i="0" u="none" strike="noStrike" baseline="0" dirty="0" smtClean="0"/>
              <a:t>peak channel conductance in Siemens</a:t>
            </a:r>
          </a:p>
          <a:p>
            <a:r>
              <a:rPr lang="en-US" b="0" i="0" u="none" strike="noStrike" baseline="0" dirty="0" err="1" smtClean="0"/>
              <a:t>Ek</a:t>
            </a:r>
            <a:r>
              <a:rPr lang="en-US" b="0" i="0" u="none" strike="noStrike" baseline="0" dirty="0" smtClean="0"/>
              <a:t> - ASSIGNED:</a:t>
            </a:r>
          </a:p>
          <a:p>
            <a:pPr lvl="1"/>
            <a:r>
              <a:rPr lang="en-US" b="0" i="0" u="none" strike="noStrike" baseline="0" dirty="0" smtClean="0"/>
              <a:t>reversal potential of channel, due to electrochemical gradient of </a:t>
            </a:r>
            <a:r>
              <a:rPr lang="en-US" b="0" i="0" u="none" strike="noStrike" baseline="0" dirty="0" err="1" smtClean="0"/>
              <a:t>permeant</a:t>
            </a:r>
            <a:r>
              <a:rPr lang="en-US" b="0" i="0" u="none" strike="noStrike" baseline="0" dirty="0" smtClean="0"/>
              <a:t> ion(s)</a:t>
            </a:r>
          </a:p>
          <a:p>
            <a:r>
              <a:rPr lang="en-US" b="0" i="0" u="none" strike="noStrike" baseline="0" dirty="0" smtClean="0"/>
              <a:t>X, Y, Z - CALCULATED</a:t>
            </a:r>
          </a:p>
          <a:p>
            <a:pPr lvl="1"/>
            <a:r>
              <a:rPr lang="en-US" b="0" i="0" u="none" strike="noStrike" baseline="0" dirty="0" smtClean="0"/>
              <a:t>gating variables (range 0.0 to 1.0).</a:t>
            </a:r>
          </a:p>
          <a:p>
            <a:pPr lvl="1"/>
            <a:r>
              <a:rPr lang="en-US" b="0" i="0" u="none" strike="noStrike" baseline="0" dirty="0" err="1" smtClean="0"/>
              <a:t>dX</a:t>
            </a:r>
            <a:r>
              <a:rPr lang="en-US" b="0" i="0" u="none" strike="noStrike" baseline="0" dirty="0" smtClean="0"/>
              <a:t>(t)/</a:t>
            </a:r>
            <a:r>
              <a:rPr lang="en-US" b="0" i="0" u="none" strike="noStrike" baseline="0" dirty="0" err="1" smtClean="0"/>
              <a:t>dt</a:t>
            </a:r>
            <a:r>
              <a:rPr lang="en-US" b="0" i="0" u="none" strike="noStrike" baseline="0" dirty="0" smtClean="0"/>
              <a:t> = </a:t>
            </a:r>
            <a:r>
              <a:rPr lang="en-US" b="0" i="0" u="none" strike="noStrike" baseline="0" dirty="0" err="1" smtClean="0"/>
              <a:t>Xinf</a:t>
            </a:r>
            <a:r>
              <a:rPr lang="en-US" b="0" i="0" u="none" strike="noStrike" baseline="0" dirty="0" smtClean="0"/>
              <a:t>/t - X(t)/t</a:t>
            </a:r>
          </a:p>
          <a:p>
            <a:r>
              <a:rPr lang="en-US" b="0" i="0" u="none" strike="noStrike" baseline="0" dirty="0" err="1" smtClean="0"/>
              <a:t>Xpower</a:t>
            </a:r>
            <a:r>
              <a:rPr lang="en-US" b="0" i="0" u="none" strike="noStrike" baseline="0" dirty="0" smtClean="0"/>
              <a:t>, </a:t>
            </a:r>
            <a:r>
              <a:rPr lang="en-US" b="0" i="0" u="none" strike="noStrike" baseline="0" dirty="0" err="1" smtClean="0"/>
              <a:t>Ypower</a:t>
            </a:r>
            <a:r>
              <a:rPr lang="en-US" b="0" i="0" u="none" strike="noStrike" baseline="0" dirty="0" smtClean="0"/>
              <a:t>, </a:t>
            </a:r>
            <a:r>
              <a:rPr lang="en-US" b="0" i="0" u="none" strike="noStrike" baseline="0" dirty="0" err="1" smtClean="0"/>
              <a:t>Zpower</a:t>
            </a:r>
            <a:r>
              <a:rPr lang="en-US" b="0" i="0" u="none" strike="noStrike" baseline="0" dirty="0" smtClean="0"/>
              <a:t> - ASSIGNED</a:t>
            </a:r>
          </a:p>
          <a:p>
            <a:pPr lvl="1"/>
            <a:r>
              <a:rPr lang="en-US" b="0" i="0" u="none" strike="noStrike" baseline="0" dirty="0" smtClean="0"/>
              <a:t>powers to which gates are raised in the </a:t>
            </a:r>
            <a:r>
              <a:rPr lang="en-US" b="0" i="0" u="none" strike="noStrike" baseline="0" dirty="0" err="1" smtClean="0"/>
              <a:t>Gk</a:t>
            </a:r>
            <a:r>
              <a:rPr lang="en-US" b="0" i="0" u="none" strike="noStrike" baseline="0" dirty="0" smtClean="0"/>
              <a:t>(t) formula above.</a:t>
            </a:r>
          </a:p>
        </p:txBody>
      </p:sp>
    </p:spTree>
    <p:extLst>
      <p:ext uri="{BB962C8B-B14F-4D97-AF65-F5344CB8AC3E}">
        <p14:creationId xmlns:p14="http://schemas.microsoft.com/office/powerpoint/2010/main" val="42037470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1"/>
          <p:cNvSpPr txBox="1">
            <a:spLocks noChangeArrowheads="1"/>
          </p:cNvSpPr>
          <p:nvPr/>
        </p:nvSpPr>
        <p:spPr bwMode="auto">
          <a:xfrm>
            <a:off x="2181671" y="110893"/>
            <a:ext cx="7807059" cy="1143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marL="215900" indent="-214313">
              <a:spcAft>
                <a:spcPts val="1413"/>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3200">
                <a:solidFill>
                  <a:srgbClr val="1F1F7D"/>
                </a:solidFill>
                <a:latin typeface="Tahoma" panose="020B0604030504040204" pitchFamily="34" charset="0"/>
                <a:ea typeface="Microsoft YaHei" panose="020B0503020204020204" pitchFamily="34" charset="-122"/>
              </a:defRPr>
            </a:lvl1pPr>
            <a:lvl2pPr>
              <a:spcAft>
                <a:spcPts val="1125"/>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800">
                <a:solidFill>
                  <a:srgbClr val="1F1F7D"/>
                </a:solidFill>
                <a:latin typeface="Tahoma" panose="020B0604030504040204" pitchFamily="34" charset="0"/>
                <a:ea typeface="Microsoft YaHei" panose="020B0503020204020204" pitchFamily="34" charset="-122"/>
              </a:defRPr>
            </a:lvl2pPr>
            <a:lvl3pPr>
              <a:spcAft>
                <a:spcPts val="850"/>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rgbClr val="1F1F7D"/>
                </a:solidFill>
                <a:latin typeface="Tahoma" panose="020B0604030504040204" pitchFamily="34" charset="0"/>
                <a:ea typeface="Microsoft YaHei" panose="020B0503020204020204" pitchFamily="34" charset="-122"/>
              </a:defRPr>
            </a:lvl3pPr>
            <a:lvl4pPr>
              <a:spcAft>
                <a:spcPts val="563"/>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1F1F7D"/>
                </a:solidFill>
                <a:latin typeface="Tahoma" panose="020B0604030504040204" pitchFamily="34" charset="0"/>
                <a:ea typeface="Microsoft YaHei" panose="020B0503020204020204" pitchFamily="34" charset="-122"/>
              </a:defRPr>
            </a:lvl4pPr>
            <a:lvl5pPr>
              <a:spcAft>
                <a:spcPts val="275"/>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1F1F7D"/>
                </a:solidFill>
                <a:latin typeface="Tahoma" panose="020B0604030504040204" pitchFamily="34" charset="0"/>
                <a:ea typeface="Microsoft YaHei" panose="020B0503020204020204" pitchFamily="34" charset="-122"/>
              </a:defRPr>
            </a:lvl5pPr>
            <a:lvl6pPr marL="2514600" indent="-228600" defTabSz="457200" eaLnBrk="0" fontAlgn="base" hangingPunct="0">
              <a:spcBef>
                <a:spcPct val="0"/>
              </a:spcBef>
              <a:spcAft>
                <a:spcPts val="275"/>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1F1F7D"/>
                </a:solidFill>
                <a:latin typeface="Tahoma" panose="020B0604030504040204" pitchFamily="34" charset="0"/>
                <a:ea typeface="Microsoft YaHei" panose="020B0503020204020204" pitchFamily="34" charset="-122"/>
              </a:defRPr>
            </a:lvl6pPr>
            <a:lvl7pPr marL="2971800" indent="-228600" defTabSz="457200" eaLnBrk="0" fontAlgn="base" hangingPunct="0">
              <a:spcBef>
                <a:spcPct val="0"/>
              </a:spcBef>
              <a:spcAft>
                <a:spcPts val="275"/>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1F1F7D"/>
                </a:solidFill>
                <a:latin typeface="Tahoma" panose="020B0604030504040204" pitchFamily="34" charset="0"/>
                <a:ea typeface="Microsoft YaHei" panose="020B0503020204020204" pitchFamily="34" charset="-122"/>
              </a:defRPr>
            </a:lvl7pPr>
            <a:lvl8pPr marL="3429000" indent="-228600" defTabSz="457200" eaLnBrk="0" fontAlgn="base" hangingPunct="0">
              <a:spcBef>
                <a:spcPct val="0"/>
              </a:spcBef>
              <a:spcAft>
                <a:spcPts val="275"/>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1F1F7D"/>
                </a:solidFill>
                <a:latin typeface="Tahoma" panose="020B0604030504040204" pitchFamily="34" charset="0"/>
                <a:ea typeface="Microsoft YaHei" panose="020B0503020204020204" pitchFamily="34" charset="-122"/>
              </a:defRPr>
            </a:lvl8pPr>
            <a:lvl9pPr marL="3886200" indent="-228600" defTabSz="457200" eaLnBrk="0" fontAlgn="base" hangingPunct="0">
              <a:spcBef>
                <a:spcPct val="0"/>
              </a:spcBef>
              <a:spcAft>
                <a:spcPts val="275"/>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1F1F7D"/>
                </a:solidFill>
                <a:latin typeface="Tahoma" panose="020B0604030504040204" pitchFamily="34" charset="0"/>
                <a:ea typeface="Microsoft YaHei" panose="020B0503020204020204" pitchFamily="34" charset="-122"/>
              </a:defRPr>
            </a:lvl9pPr>
          </a:lstStyle>
          <a:p>
            <a:pPr algn="ctr">
              <a:spcAft>
                <a:spcPct val="0"/>
              </a:spcAft>
              <a:buClrTx/>
              <a:buSzPct val="45000"/>
              <a:buFontTx/>
              <a:buNone/>
            </a:pPr>
            <a:r>
              <a:rPr lang="en-US" altLang="en-US" sz="3992">
                <a:latin typeface="Rockwell" panose="02060603020205020403" pitchFamily="18" charset="0"/>
              </a:rPr>
              <a:t>Analyzing Voltage Dependent Currents</a:t>
            </a:r>
          </a:p>
        </p:txBody>
      </p:sp>
      <p:sp>
        <p:nvSpPr>
          <p:cNvPr id="74755" name="Text Box 2"/>
          <p:cNvSpPr txBox="1">
            <a:spLocks noChangeArrowheads="1"/>
          </p:cNvSpPr>
          <p:nvPr/>
        </p:nvSpPr>
        <p:spPr bwMode="auto">
          <a:xfrm>
            <a:off x="389744" y="1935564"/>
            <a:ext cx="9843811" cy="4147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503238" indent="-430213">
              <a:spcAft>
                <a:spcPts val="1413"/>
              </a:spcAft>
              <a:buClr>
                <a:srgbClr val="000000"/>
              </a:buClr>
              <a:buSzPct val="100000"/>
              <a:buFont typeface="Times New Roman" panose="02020603050405020304" pitchFamily="18" charset="0"/>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3200">
                <a:solidFill>
                  <a:srgbClr val="1F1F7D"/>
                </a:solidFill>
                <a:latin typeface="Tahoma" panose="020B0604030504040204" pitchFamily="34" charset="0"/>
                <a:ea typeface="Microsoft YaHei" panose="020B0503020204020204" pitchFamily="34" charset="-122"/>
              </a:defRPr>
            </a:lvl1pPr>
            <a:lvl2pPr marL="788988" indent="-431800">
              <a:spcAft>
                <a:spcPts val="1125"/>
              </a:spcAft>
              <a:buClr>
                <a:srgbClr val="000000"/>
              </a:buClr>
              <a:buSzPct val="100000"/>
              <a:buFont typeface="Times New Roman" panose="02020603050405020304" pitchFamily="18" charset="0"/>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2800">
                <a:solidFill>
                  <a:srgbClr val="1F1F7D"/>
                </a:solidFill>
                <a:latin typeface="Tahoma" panose="020B0604030504040204" pitchFamily="34" charset="0"/>
                <a:ea typeface="Microsoft YaHei" panose="020B0503020204020204" pitchFamily="34" charset="-122"/>
              </a:defRPr>
            </a:lvl2pPr>
            <a:lvl3pPr>
              <a:spcAft>
                <a:spcPts val="850"/>
              </a:spcAft>
              <a:buClr>
                <a:srgbClr val="000000"/>
              </a:buClr>
              <a:buSzPct val="100000"/>
              <a:buFont typeface="Times New Roman" panose="02020603050405020304" pitchFamily="18" charset="0"/>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2400">
                <a:solidFill>
                  <a:srgbClr val="1F1F7D"/>
                </a:solidFill>
                <a:latin typeface="Tahoma" panose="020B0604030504040204" pitchFamily="34" charset="0"/>
                <a:ea typeface="Microsoft YaHei" panose="020B0503020204020204" pitchFamily="34" charset="-122"/>
              </a:defRPr>
            </a:lvl3pPr>
            <a:lvl4pPr>
              <a:spcAft>
                <a:spcPts val="563"/>
              </a:spcAft>
              <a:buClr>
                <a:srgbClr val="000000"/>
              </a:buClr>
              <a:buSzPct val="100000"/>
              <a:buFont typeface="Times New Roman" panose="02020603050405020304" pitchFamily="18" charset="0"/>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2000">
                <a:solidFill>
                  <a:srgbClr val="1F1F7D"/>
                </a:solidFill>
                <a:latin typeface="Tahoma" panose="020B0604030504040204" pitchFamily="34" charset="0"/>
                <a:ea typeface="Microsoft YaHei" panose="020B0503020204020204" pitchFamily="34" charset="-122"/>
              </a:defRPr>
            </a:lvl4pPr>
            <a:lvl5pPr>
              <a:spcAft>
                <a:spcPts val="275"/>
              </a:spcAft>
              <a:buClr>
                <a:srgbClr val="000000"/>
              </a:buClr>
              <a:buSzPct val="100000"/>
              <a:buFont typeface="Times New Roman" panose="02020603050405020304" pitchFamily="18" charset="0"/>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2000">
                <a:solidFill>
                  <a:srgbClr val="1F1F7D"/>
                </a:solidFill>
                <a:latin typeface="Tahoma" panose="020B0604030504040204" pitchFamily="34" charset="0"/>
                <a:ea typeface="Microsoft YaHei" panose="020B0503020204020204" pitchFamily="34" charset="-122"/>
              </a:defRPr>
            </a:lvl5pPr>
            <a:lvl6pPr marL="2514600" indent="-228600" defTabSz="457200" eaLnBrk="0" fontAlgn="base" hangingPunct="0">
              <a:spcBef>
                <a:spcPct val="0"/>
              </a:spcBef>
              <a:spcAft>
                <a:spcPts val="275"/>
              </a:spcAft>
              <a:buClr>
                <a:srgbClr val="000000"/>
              </a:buClr>
              <a:buSzPct val="100000"/>
              <a:buFont typeface="Times New Roman" panose="02020603050405020304" pitchFamily="18" charset="0"/>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2000">
                <a:solidFill>
                  <a:srgbClr val="1F1F7D"/>
                </a:solidFill>
                <a:latin typeface="Tahoma" panose="020B0604030504040204" pitchFamily="34" charset="0"/>
                <a:ea typeface="Microsoft YaHei" panose="020B0503020204020204" pitchFamily="34" charset="-122"/>
              </a:defRPr>
            </a:lvl6pPr>
            <a:lvl7pPr marL="2971800" indent="-228600" defTabSz="457200" eaLnBrk="0" fontAlgn="base" hangingPunct="0">
              <a:spcBef>
                <a:spcPct val="0"/>
              </a:spcBef>
              <a:spcAft>
                <a:spcPts val="275"/>
              </a:spcAft>
              <a:buClr>
                <a:srgbClr val="000000"/>
              </a:buClr>
              <a:buSzPct val="100000"/>
              <a:buFont typeface="Times New Roman" panose="02020603050405020304" pitchFamily="18" charset="0"/>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2000">
                <a:solidFill>
                  <a:srgbClr val="1F1F7D"/>
                </a:solidFill>
                <a:latin typeface="Tahoma" panose="020B0604030504040204" pitchFamily="34" charset="0"/>
                <a:ea typeface="Microsoft YaHei" panose="020B0503020204020204" pitchFamily="34" charset="-122"/>
              </a:defRPr>
            </a:lvl7pPr>
            <a:lvl8pPr marL="3429000" indent="-228600" defTabSz="457200" eaLnBrk="0" fontAlgn="base" hangingPunct="0">
              <a:spcBef>
                <a:spcPct val="0"/>
              </a:spcBef>
              <a:spcAft>
                <a:spcPts val="275"/>
              </a:spcAft>
              <a:buClr>
                <a:srgbClr val="000000"/>
              </a:buClr>
              <a:buSzPct val="100000"/>
              <a:buFont typeface="Times New Roman" panose="02020603050405020304" pitchFamily="18" charset="0"/>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2000">
                <a:solidFill>
                  <a:srgbClr val="1F1F7D"/>
                </a:solidFill>
                <a:latin typeface="Tahoma" panose="020B0604030504040204" pitchFamily="34" charset="0"/>
                <a:ea typeface="Microsoft YaHei" panose="020B0503020204020204" pitchFamily="34" charset="-122"/>
              </a:defRPr>
            </a:lvl8pPr>
            <a:lvl9pPr marL="3886200" indent="-228600" defTabSz="457200" eaLnBrk="0" fontAlgn="base" hangingPunct="0">
              <a:spcBef>
                <a:spcPct val="0"/>
              </a:spcBef>
              <a:spcAft>
                <a:spcPts val="275"/>
              </a:spcAft>
              <a:buClr>
                <a:srgbClr val="000000"/>
              </a:buClr>
              <a:buSzPct val="100000"/>
              <a:buFont typeface="Times New Roman" panose="02020603050405020304" pitchFamily="18" charset="0"/>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2000">
                <a:solidFill>
                  <a:srgbClr val="1F1F7D"/>
                </a:solidFill>
                <a:latin typeface="Tahoma" panose="020B0604030504040204" pitchFamily="34" charset="0"/>
                <a:ea typeface="Microsoft YaHei" panose="020B0503020204020204" pitchFamily="34" charset="-122"/>
              </a:defRPr>
            </a:lvl9pPr>
          </a:lstStyle>
          <a:p>
            <a:pPr>
              <a:buClrTx/>
              <a:buFontTx/>
              <a:buNone/>
            </a:pPr>
            <a:r>
              <a:rPr lang="en-US" altLang="en-US" sz="2903" dirty="0"/>
              <a:t>6. Activation</a:t>
            </a:r>
          </a:p>
          <a:p>
            <a:pPr lvl="1">
              <a:buClr>
                <a:srgbClr val="0099FF"/>
              </a:buClr>
              <a:buFont typeface="Wingdings" panose="05000000000000000000" pitchFamily="2" charset="2"/>
              <a:buChar char=""/>
            </a:pPr>
            <a:r>
              <a:rPr lang="en-US" altLang="en-US" sz="2540" dirty="0"/>
              <a:t>assume m goes to </a:t>
            </a:r>
            <a:r>
              <a:rPr lang="en-US" altLang="en-US" sz="2540" dirty="0" err="1"/>
              <a:t>m</a:t>
            </a:r>
            <a:r>
              <a:rPr lang="en-US" altLang="en-US" sz="2540" baseline="-25000" dirty="0" err="1"/>
              <a:t>ss</a:t>
            </a:r>
            <a:r>
              <a:rPr lang="en-US" altLang="en-US" sz="2540" dirty="0"/>
              <a:t> while h = h</a:t>
            </a:r>
            <a:r>
              <a:rPr lang="en-US" altLang="en-US" sz="2540" baseline="-25000" dirty="0"/>
              <a:t>0</a:t>
            </a:r>
            <a:r>
              <a:rPr lang="en-US" altLang="en-US" sz="2540" dirty="0"/>
              <a:t> ≈ 1 and plot early part of the curve to observe m(t) </a:t>
            </a:r>
          </a:p>
          <a:p>
            <a:pPr lvl="1">
              <a:buClr>
                <a:srgbClr val="0099FF"/>
              </a:buClr>
              <a:buFont typeface="Wingdings" panose="05000000000000000000" pitchFamily="2" charset="2"/>
              <a:buNone/>
            </a:pPr>
            <a:endParaRPr lang="en-US" altLang="en-US" sz="2540" dirty="0"/>
          </a:p>
          <a:p>
            <a:pPr lvl="1">
              <a:buClr>
                <a:srgbClr val="0099FF"/>
              </a:buClr>
              <a:buFont typeface="Wingdings" panose="05000000000000000000" pitchFamily="2" charset="2"/>
              <a:buNone/>
            </a:pPr>
            <a:endParaRPr lang="en-US" altLang="en-US" sz="2540" dirty="0"/>
          </a:p>
          <a:p>
            <a:pPr>
              <a:buClrTx/>
              <a:buFontTx/>
              <a:buNone/>
            </a:pPr>
            <a:r>
              <a:rPr lang="en-US" altLang="en-US" sz="2903" dirty="0"/>
              <a:t>7. Determine the number of independent activation gates by looking at early part of curve</a:t>
            </a:r>
          </a:p>
        </p:txBody>
      </p:sp>
      <p:graphicFrame>
        <p:nvGraphicFramePr>
          <p:cNvPr id="74756" name="Object 3"/>
          <p:cNvGraphicFramePr>
            <a:graphicFrameLocks noChangeAspect="1"/>
          </p:cNvGraphicFramePr>
          <p:nvPr/>
        </p:nvGraphicFramePr>
        <p:xfrm>
          <a:off x="4979883" y="3594618"/>
          <a:ext cx="2695963" cy="725836"/>
        </p:xfrm>
        <a:graphic>
          <a:graphicData uri="http://schemas.openxmlformats.org/presentationml/2006/ole">
            <mc:AlternateContent xmlns:mc="http://schemas.openxmlformats.org/markup-compatibility/2006">
              <mc:Choice xmlns:v="urn:schemas-microsoft-com:vml" Requires="v">
                <p:oleObj spid="_x0000_s3099" r:id="rId4" imgW="491481" imgH="491481" progId="">
                  <p:embed/>
                </p:oleObj>
              </mc:Choice>
              <mc:Fallback>
                <p:oleObj r:id="rId4" imgW="491481" imgH="491481"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9883" y="3594618"/>
                        <a:ext cx="2695963" cy="72583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387936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1"/>
          <p:cNvSpPr txBox="1">
            <a:spLocks noChangeArrowheads="1"/>
          </p:cNvSpPr>
          <p:nvPr/>
        </p:nvSpPr>
        <p:spPr bwMode="auto">
          <a:xfrm>
            <a:off x="2181671" y="110893"/>
            <a:ext cx="7807059" cy="1143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marL="215900" indent="-214313">
              <a:spcAft>
                <a:spcPts val="1413"/>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3200">
                <a:solidFill>
                  <a:srgbClr val="1F1F7D"/>
                </a:solidFill>
                <a:latin typeface="Tahoma" panose="020B0604030504040204" pitchFamily="34" charset="0"/>
                <a:ea typeface="Microsoft YaHei" panose="020B0503020204020204" pitchFamily="34" charset="-122"/>
              </a:defRPr>
            </a:lvl1pPr>
            <a:lvl2pPr>
              <a:spcAft>
                <a:spcPts val="1125"/>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800">
                <a:solidFill>
                  <a:srgbClr val="1F1F7D"/>
                </a:solidFill>
                <a:latin typeface="Tahoma" panose="020B0604030504040204" pitchFamily="34" charset="0"/>
                <a:ea typeface="Microsoft YaHei" panose="020B0503020204020204" pitchFamily="34" charset="-122"/>
              </a:defRPr>
            </a:lvl2pPr>
            <a:lvl3pPr>
              <a:spcAft>
                <a:spcPts val="850"/>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rgbClr val="1F1F7D"/>
                </a:solidFill>
                <a:latin typeface="Tahoma" panose="020B0604030504040204" pitchFamily="34" charset="0"/>
                <a:ea typeface="Microsoft YaHei" panose="020B0503020204020204" pitchFamily="34" charset="-122"/>
              </a:defRPr>
            </a:lvl3pPr>
            <a:lvl4pPr>
              <a:spcAft>
                <a:spcPts val="563"/>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1F1F7D"/>
                </a:solidFill>
                <a:latin typeface="Tahoma" panose="020B0604030504040204" pitchFamily="34" charset="0"/>
                <a:ea typeface="Microsoft YaHei" panose="020B0503020204020204" pitchFamily="34" charset="-122"/>
              </a:defRPr>
            </a:lvl4pPr>
            <a:lvl5pPr>
              <a:spcAft>
                <a:spcPts val="275"/>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1F1F7D"/>
                </a:solidFill>
                <a:latin typeface="Tahoma" panose="020B0604030504040204" pitchFamily="34" charset="0"/>
                <a:ea typeface="Microsoft YaHei" panose="020B0503020204020204" pitchFamily="34" charset="-122"/>
              </a:defRPr>
            </a:lvl5pPr>
            <a:lvl6pPr marL="2514600" indent="-228600" defTabSz="457200" eaLnBrk="0" fontAlgn="base" hangingPunct="0">
              <a:spcBef>
                <a:spcPct val="0"/>
              </a:spcBef>
              <a:spcAft>
                <a:spcPts val="275"/>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1F1F7D"/>
                </a:solidFill>
                <a:latin typeface="Tahoma" panose="020B0604030504040204" pitchFamily="34" charset="0"/>
                <a:ea typeface="Microsoft YaHei" panose="020B0503020204020204" pitchFamily="34" charset="-122"/>
              </a:defRPr>
            </a:lvl6pPr>
            <a:lvl7pPr marL="2971800" indent="-228600" defTabSz="457200" eaLnBrk="0" fontAlgn="base" hangingPunct="0">
              <a:spcBef>
                <a:spcPct val="0"/>
              </a:spcBef>
              <a:spcAft>
                <a:spcPts val="275"/>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1F1F7D"/>
                </a:solidFill>
                <a:latin typeface="Tahoma" panose="020B0604030504040204" pitchFamily="34" charset="0"/>
                <a:ea typeface="Microsoft YaHei" panose="020B0503020204020204" pitchFamily="34" charset="-122"/>
              </a:defRPr>
            </a:lvl7pPr>
            <a:lvl8pPr marL="3429000" indent="-228600" defTabSz="457200" eaLnBrk="0" fontAlgn="base" hangingPunct="0">
              <a:spcBef>
                <a:spcPct val="0"/>
              </a:spcBef>
              <a:spcAft>
                <a:spcPts val="275"/>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1F1F7D"/>
                </a:solidFill>
                <a:latin typeface="Tahoma" panose="020B0604030504040204" pitchFamily="34" charset="0"/>
                <a:ea typeface="Microsoft YaHei" panose="020B0503020204020204" pitchFamily="34" charset="-122"/>
              </a:defRPr>
            </a:lvl8pPr>
            <a:lvl9pPr marL="3886200" indent="-228600" defTabSz="457200" eaLnBrk="0" fontAlgn="base" hangingPunct="0">
              <a:spcBef>
                <a:spcPct val="0"/>
              </a:spcBef>
              <a:spcAft>
                <a:spcPts val="275"/>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1F1F7D"/>
                </a:solidFill>
                <a:latin typeface="Tahoma" panose="020B0604030504040204" pitchFamily="34" charset="0"/>
                <a:ea typeface="Microsoft YaHei" panose="020B0503020204020204" pitchFamily="34" charset="-122"/>
              </a:defRPr>
            </a:lvl9pPr>
          </a:lstStyle>
          <a:p>
            <a:pPr algn="ctr">
              <a:spcAft>
                <a:spcPct val="0"/>
              </a:spcAft>
              <a:buClrTx/>
              <a:buSzPct val="45000"/>
              <a:buFontTx/>
              <a:buNone/>
            </a:pPr>
            <a:r>
              <a:rPr lang="en-US" altLang="en-US" sz="3992">
                <a:latin typeface="Rockwell" panose="02060603020205020403" pitchFamily="18" charset="0"/>
              </a:rPr>
              <a:t>Analyzing Voltage Dependent Currents</a:t>
            </a:r>
          </a:p>
        </p:txBody>
      </p:sp>
      <p:sp>
        <p:nvSpPr>
          <p:cNvPr id="76803" name="Text Box 2"/>
          <p:cNvSpPr txBox="1">
            <a:spLocks noChangeArrowheads="1"/>
          </p:cNvSpPr>
          <p:nvPr/>
        </p:nvSpPr>
        <p:spPr bwMode="auto">
          <a:xfrm>
            <a:off x="495116" y="1504239"/>
            <a:ext cx="7366173" cy="45897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503238" indent="-430213">
              <a:spcAft>
                <a:spcPts val="1413"/>
              </a:spcAft>
              <a:buClr>
                <a:srgbClr val="000000"/>
              </a:buClr>
              <a:buSzPct val="100000"/>
              <a:buFont typeface="Times New Roman" panose="02020603050405020304" pitchFamily="18" charset="0"/>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3200">
                <a:solidFill>
                  <a:srgbClr val="1F1F7D"/>
                </a:solidFill>
                <a:latin typeface="Tahoma" panose="020B0604030504040204" pitchFamily="34" charset="0"/>
                <a:ea typeface="Microsoft YaHei" panose="020B0503020204020204" pitchFamily="34" charset="-122"/>
              </a:defRPr>
            </a:lvl1pPr>
            <a:lvl2pPr marL="788988" indent="-431800">
              <a:spcAft>
                <a:spcPts val="1125"/>
              </a:spcAft>
              <a:buClr>
                <a:srgbClr val="000000"/>
              </a:buClr>
              <a:buSzPct val="100000"/>
              <a:buFont typeface="Times New Roman" panose="02020603050405020304" pitchFamily="18" charset="0"/>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2800">
                <a:solidFill>
                  <a:srgbClr val="1F1F7D"/>
                </a:solidFill>
                <a:latin typeface="Tahoma" panose="020B0604030504040204" pitchFamily="34" charset="0"/>
                <a:ea typeface="Microsoft YaHei" panose="020B0503020204020204" pitchFamily="34" charset="-122"/>
              </a:defRPr>
            </a:lvl2pPr>
            <a:lvl3pPr>
              <a:spcAft>
                <a:spcPts val="850"/>
              </a:spcAft>
              <a:buClr>
                <a:srgbClr val="000000"/>
              </a:buClr>
              <a:buSzPct val="100000"/>
              <a:buFont typeface="Times New Roman" panose="02020603050405020304" pitchFamily="18" charset="0"/>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2400">
                <a:solidFill>
                  <a:srgbClr val="1F1F7D"/>
                </a:solidFill>
                <a:latin typeface="Tahoma" panose="020B0604030504040204" pitchFamily="34" charset="0"/>
                <a:ea typeface="Microsoft YaHei" panose="020B0503020204020204" pitchFamily="34" charset="-122"/>
              </a:defRPr>
            </a:lvl3pPr>
            <a:lvl4pPr>
              <a:spcAft>
                <a:spcPts val="563"/>
              </a:spcAft>
              <a:buClr>
                <a:srgbClr val="000000"/>
              </a:buClr>
              <a:buSzPct val="100000"/>
              <a:buFont typeface="Times New Roman" panose="02020603050405020304" pitchFamily="18" charset="0"/>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2000">
                <a:solidFill>
                  <a:srgbClr val="1F1F7D"/>
                </a:solidFill>
                <a:latin typeface="Tahoma" panose="020B0604030504040204" pitchFamily="34" charset="0"/>
                <a:ea typeface="Microsoft YaHei" panose="020B0503020204020204" pitchFamily="34" charset="-122"/>
              </a:defRPr>
            </a:lvl4pPr>
            <a:lvl5pPr>
              <a:spcAft>
                <a:spcPts val="275"/>
              </a:spcAft>
              <a:buClr>
                <a:srgbClr val="000000"/>
              </a:buClr>
              <a:buSzPct val="100000"/>
              <a:buFont typeface="Times New Roman" panose="02020603050405020304" pitchFamily="18" charset="0"/>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2000">
                <a:solidFill>
                  <a:srgbClr val="1F1F7D"/>
                </a:solidFill>
                <a:latin typeface="Tahoma" panose="020B0604030504040204" pitchFamily="34" charset="0"/>
                <a:ea typeface="Microsoft YaHei" panose="020B0503020204020204" pitchFamily="34" charset="-122"/>
              </a:defRPr>
            </a:lvl5pPr>
            <a:lvl6pPr marL="2514600" indent="-228600" defTabSz="457200" eaLnBrk="0" fontAlgn="base" hangingPunct="0">
              <a:spcBef>
                <a:spcPct val="0"/>
              </a:spcBef>
              <a:spcAft>
                <a:spcPts val="275"/>
              </a:spcAft>
              <a:buClr>
                <a:srgbClr val="000000"/>
              </a:buClr>
              <a:buSzPct val="100000"/>
              <a:buFont typeface="Times New Roman" panose="02020603050405020304" pitchFamily="18" charset="0"/>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2000">
                <a:solidFill>
                  <a:srgbClr val="1F1F7D"/>
                </a:solidFill>
                <a:latin typeface="Tahoma" panose="020B0604030504040204" pitchFamily="34" charset="0"/>
                <a:ea typeface="Microsoft YaHei" panose="020B0503020204020204" pitchFamily="34" charset="-122"/>
              </a:defRPr>
            </a:lvl6pPr>
            <a:lvl7pPr marL="2971800" indent="-228600" defTabSz="457200" eaLnBrk="0" fontAlgn="base" hangingPunct="0">
              <a:spcBef>
                <a:spcPct val="0"/>
              </a:spcBef>
              <a:spcAft>
                <a:spcPts val="275"/>
              </a:spcAft>
              <a:buClr>
                <a:srgbClr val="000000"/>
              </a:buClr>
              <a:buSzPct val="100000"/>
              <a:buFont typeface="Times New Roman" panose="02020603050405020304" pitchFamily="18" charset="0"/>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2000">
                <a:solidFill>
                  <a:srgbClr val="1F1F7D"/>
                </a:solidFill>
                <a:latin typeface="Tahoma" panose="020B0604030504040204" pitchFamily="34" charset="0"/>
                <a:ea typeface="Microsoft YaHei" panose="020B0503020204020204" pitchFamily="34" charset="-122"/>
              </a:defRPr>
            </a:lvl7pPr>
            <a:lvl8pPr marL="3429000" indent="-228600" defTabSz="457200" eaLnBrk="0" fontAlgn="base" hangingPunct="0">
              <a:spcBef>
                <a:spcPct val="0"/>
              </a:spcBef>
              <a:spcAft>
                <a:spcPts val="275"/>
              </a:spcAft>
              <a:buClr>
                <a:srgbClr val="000000"/>
              </a:buClr>
              <a:buSzPct val="100000"/>
              <a:buFont typeface="Times New Roman" panose="02020603050405020304" pitchFamily="18" charset="0"/>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2000">
                <a:solidFill>
                  <a:srgbClr val="1F1F7D"/>
                </a:solidFill>
                <a:latin typeface="Tahoma" panose="020B0604030504040204" pitchFamily="34" charset="0"/>
                <a:ea typeface="Microsoft YaHei" panose="020B0503020204020204" pitchFamily="34" charset="-122"/>
              </a:defRPr>
            </a:lvl8pPr>
            <a:lvl9pPr marL="3886200" indent="-228600" defTabSz="457200" eaLnBrk="0" fontAlgn="base" hangingPunct="0">
              <a:spcBef>
                <a:spcPct val="0"/>
              </a:spcBef>
              <a:spcAft>
                <a:spcPts val="275"/>
              </a:spcAft>
              <a:buClr>
                <a:srgbClr val="000000"/>
              </a:buClr>
              <a:buSzPct val="100000"/>
              <a:buFont typeface="Times New Roman" panose="02020603050405020304" pitchFamily="18" charset="0"/>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2000">
                <a:solidFill>
                  <a:srgbClr val="1F1F7D"/>
                </a:solidFill>
                <a:latin typeface="Tahoma" panose="020B0604030504040204" pitchFamily="34" charset="0"/>
                <a:ea typeface="Microsoft YaHei" panose="020B0503020204020204" pitchFamily="34" charset="-122"/>
              </a:defRPr>
            </a:lvl9pPr>
          </a:lstStyle>
          <a:p>
            <a:pPr>
              <a:buClrTx/>
              <a:buFontTx/>
              <a:buNone/>
            </a:pPr>
            <a:r>
              <a:rPr lang="en-US" altLang="en-US" sz="2903" dirty="0"/>
              <a:t>8. Inactivation</a:t>
            </a:r>
          </a:p>
          <a:p>
            <a:pPr>
              <a:buClrTx/>
              <a:buFontTx/>
              <a:buNone/>
            </a:pPr>
            <a:r>
              <a:rPr lang="en-US" altLang="en-US" sz="2903" dirty="0"/>
              <a:t>	a. Plot late part of the curve to observe h(t)</a:t>
            </a:r>
          </a:p>
          <a:p>
            <a:pPr>
              <a:buClrTx/>
              <a:buFontTx/>
              <a:buNone/>
            </a:pPr>
            <a:endParaRPr lang="en-US" altLang="en-US" sz="2903" dirty="0"/>
          </a:p>
          <a:p>
            <a:pPr>
              <a:buClrTx/>
              <a:buFontTx/>
              <a:buNone/>
            </a:pPr>
            <a:r>
              <a:rPr lang="en-US" altLang="en-US" sz="2903" dirty="0"/>
              <a:t>	b. Step to constant voltage from different pre-pulse potentials</a:t>
            </a:r>
          </a:p>
          <a:p>
            <a:pPr lvl="1">
              <a:buClr>
                <a:srgbClr val="0099FF"/>
              </a:buClr>
              <a:buFont typeface="Wingdings" panose="05000000000000000000" pitchFamily="2" charset="2"/>
              <a:buChar char=""/>
            </a:pPr>
            <a:r>
              <a:rPr lang="en-US" altLang="en-US" sz="2540" dirty="0"/>
              <a:t>Difference in peak current depends on inactivation</a:t>
            </a:r>
          </a:p>
        </p:txBody>
      </p:sp>
      <p:graphicFrame>
        <p:nvGraphicFramePr>
          <p:cNvPr id="76804" name="Object 3"/>
          <p:cNvGraphicFramePr>
            <a:graphicFrameLocks noChangeAspect="1"/>
          </p:cNvGraphicFramePr>
          <p:nvPr>
            <p:extLst>
              <p:ext uri="{D42A27DB-BD31-4B8C-83A1-F6EECF244321}">
                <p14:modId xmlns:p14="http://schemas.microsoft.com/office/powerpoint/2010/main" val="2337326715"/>
              </p:ext>
            </p:extLst>
          </p:nvPr>
        </p:nvGraphicFramePr>
        <p:xfrm>
          <a:off x="4178202" y="2776875"/>
          <a:ext cx="2500102" cy="760400"/>
        </p:xfrm>
        <a:graphic>
          <a:graphicData uri="http://schemas.openxmlformats.org/presentationml/2006/ole">
            <mc:AlternateContent xmlns:mc="http://schemas.openxmlformats.org/markup-compatibility/2006">
              <mc:Choice xmlns:v="urn:schemas-microsoft-com:vml" Requires="v">
                <p:oleObj spid="_x0000_s4123" r:id="rId4" imgW="491473" imgH="491473" progId="">
                  <p:embed/>
                </p:oleObj>
              </mc:Choice>
              <mc:Fallback>
                <p:oleObj r:id="rId4" imgW="491473" imgH="491473"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8202" y="2776875"/>
                        <a:ext cx="2500102" cy="760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6805" name="Picture 1"/>
          <p:cNvPicPr>
            <a:picLocks noChangeAspect="1"/>
          </p:cNvPicPr>
          <p:nvPr/>
        </p:nvPicPr>
        <p:blipFill>
          <a:blip r:embed="rId6">
            <a:extLst>
              <a:ext uri="{28A0092B-C50C-407E-A947-70E740481C1C}">
                <a14:useLocalDpi xmlns:a14="http://schemas.microsoft.com/office/drawing/2010/main" val="0"/>
              </a:ext>
            </a:extLst>
          </a:blip>
          <a:srcRect l="10223" t="5054"/>
          <a:stretch>
            <a:fillRect/>
          </a:stretch>
        </p:blipFill>
        <p:spPr bwMode="auto">
          <a:xfrm>
            <a:off x="7861289" y="2998034"/>
            <a:ext cx="4122680" cy="3621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6" name="TextBox 2"/>
          <p:cNvSpPr txBox="1">
            <a:spLocks noChangeArrowheads="1"/>
          </p:cNvSpPr>
          <p:nvPr/>
        </p:nvSpPr>
        <p:spPr bwMode="auto">
          <a:xfrm>
            <a:off x="5976943" y="6203035"/>
            <a:ext cx="2839303" cy="343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1633" dirty="0" err="1"/>
              <a:t>Nisenbaum</a:t>
            </a:r>
            <a:r>
              <a:rPr lang="en-US" altLang="en-US" sz="1633" dirty="0"/>
              <a:t> et al. Synapse 1998</a:t>
            </a:r>
          </a:p>
        </p:txBody>
      </p:sp>
    </p:spTree>
    <p:extLst>
      <p:ext uri="{BB962C8B-B14F-4D97-AF65-F5344CB8AC3E}">
        <p14:creationId xmlns:p14="http://schemas.microsoft.com/office/powerpoint/2010/main" val="111115179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1"/>
          <p:cNvSpPr txBox="1">
            <a:spLocks noChangeArrowheads="1"/>
          </p:cNvSpPr>
          <p:nvPr/>
        </p:nvSpPr>
        <p:spPr bwMode="auto">
          <a:xfrm>
            <a:off x="2181671" y="110893"/>
            <a:ext cx="7807059" cy="1143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marL="215900" indent="-214313">
              <a:spcAft>
                <a:spcPts val="1413"/>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3200">
                <a:solidFill>
                  <a:srgbClr val="1F1F7D"/>
                </a:solidFill>
                <a:latin typeface="Tahoma" panose="020B0604030504040204" pitchFamily="34" charset="0"/>
                <a:ea typeface="Microsoft YaHei" panose="020B0503020204020204" pitchFamily="34" charset="-122"/>
              </a:defRPr>
            </a:lvl1pPr>
            <a:lvl2pPr>
              <a:spcAft>
                <a:spcPts val="1125"/>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800">
                <a:solidFill>
                  <a:srgbClr val="1F1F7D"/>
                </a:solidFill>
                <a:latin typeface="Tahoma" panose="020B0604030504040204" pitchFamily="34" charset="0"/>
                <a:ea typeface="Microsoft YaHei" panose="020B0503020204020204" pitchFamily="34" charset="-122"/>
              </a:defRPr>
            </a:lvl2pPr>
            <a:lvl3pPr>
              <a:spcAft>
                <a:spcPts val="850"/>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rgbClr val="1F1F7D"/>
                </a:solidFill>
                <a:latin typeface="Tahoma" panose="020B0604030504040204" pitchFamily="34" charset="0"/>
                <a:ea typeface="Microsoft YaHei" panose="020B0503020204020204" pitchFamily="34" charset="-122"/>
              </a:defRPr>
            </a:lvl3pPr>
            <a:lvl4pPr>
              <a:spcAft>
                <a:spcPts val="563"/>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1F1F7D"/>
                </a:solidFill>
                <a:latin typeface="Tahoma" panose="020B0604030504040204" pitchFamily="34" charset="0"/>
                <a:ea typeface="Microsoft YaHei" panose="020B0503020204020204" pitchFamily="34" charset="-122"/>
              </a:defRPr>
            </a:lvl4pPr>
            <a:lvl5pPr>
              <a:spcAft>
                <a:spcPts val="275"/>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1F1F7D"/>
                </a:solidFill>
                <a:latin typeface="Tahoma" panose="020B0604030504040204" pitchFamily="34" charset="0"/>
                <a:ea typeface="Microsoft YaHei" panose="020B0503020204020204" pitchFamily="34" charset="-122"/>
              </a:defRPr>
            </a:lvl5pPr>
            <a:lvl6pPr marL="2514600" indent="-228600" defTabSz="457200" eaLnBrk="0" fontAlgn="base" hangingPunct="0">
              <a:spcBef>
                <a:spcPct val="0"/>
              </a:spcBef>
              <a:spcAft>
                <a:spcPts val="275"/>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1F1F7D"/>
                </a:solidFill>
                <a:latin typeface="Tahoma" panose="020B0604030504040204" pitchFamily="34" charset="0"/>
                <a:ea typeface="Microsoft YaHei" panose="020B0503020204020204" pitchFamily="34" charset="-122"/>
              </a:defRPr>
            </a:lvl6pPr>
            <a:lvl7pPr marL="2971800" indent="-228600" defTabSz="457200" eaLnBrk="0" fontAlgn="base" hangingPunct="0">
              <a:spcBef>
                <a:spcPct val="0"/>
              </a:spcBef>
              <a:spcAft>
                <a:spcPts val="275"/>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1F1F7D"/>
                </a:solidFill>
                <a:latin typeface="Tahoma" panose="020B0604030504040204" pitchFamily="34" charset="0"/>
                <a:ea typeface="Microsoft YaHei" panose="020B0503020204020204" pitchFamily="34" charset="-122"/>
              </a:defRPr>
            </a:lvl7pPr>
            <a:lvl8pPr marL="3429000" indent="-228600" defTabSz="457200" eaLnBrk="0" fontAlgn="base" hangingPunct="0">
              <a:spcBef>
                <a:spcPct val="0"/>
              </a:spcBef>
              <a:spcAft>
                <a:spcPts val="275"/>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1F1F7D"/>
                </a:solidFill>
                <a:latin typeface="Tahoma" panose="020B0604030504040204" pitchFamily="34" charset="0"/>
                <a:ea typeface="Microsoft YaHei" panose="020B0503020204020204" pitchFamily="34" charset="-122"/>
              </a:defRPr>
            </a:lvl8pPr>
            <a:lvl9pPr marL="3886200" indent="-228600" defTabSz="457200" eaLnBrk="0" fontAlgn="base" hangingPunct="0">
              <a:spcBef>
                <a:spcPct val="0"/>
              </a:spcBef>
              <a:spcAft>
                <a:spcPts val="275"/>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1F1F7D"/>
                </a:solidFill>
                <a:latin typeface="Tahoma" panose="020B0604030504040204" pitchFamily="34" charset="0"/>
                <a:ea typeface="Microsoft YaHei" panose="020B0503020204020204" pitchFamily="34" charset="-122"/>
              </a:defRPr>
            </a:lvl9pPr>
          </a:lstStyle>
          <a:p>
            <a:pPr algn="ctr">
              <a:spcAft>
                <a:spcPct val="0"/>
              </a:spcAft>
              <a:buClrTx/>
              <a:buSzPct val="45000"/>
              <a:buFontTx/>
              <a:buNone/>
            </a:pPr>
            <a:r>
              <a:rPr lang="en-US" altLang="en-US" sz="3992">
                <a:latin typeface="Rockwell" panose="02060603020205020403" pitchFamily="18" charset="0"/>
              </a:rPr>
              <a:t>Analyzing Voltage Dependent Currents</a:t>
            </a:r>
          </a:p>
        </p:txBody>
      </p:sp>
      <p:sp>
        <p:nvSpPr>
          <p:cNvPr id="78851" name="Text Box 2"/>
          <p:cNvSpPr txBox="1">
            <a:spLocks noChangeArrowheads="1"/>
          </p:cNvSpPr>
          <p:nvPr/>
        </p:nvSpPr>
        <p:spPr bwMode="auto">
          <a:xfrm>
            <a:off x="914401" y="1935564"/>
            <a:ext cx="9074330" cy="43190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503238" indent="-430213">
              <a:spcAft>
                <a:spcPts val="1413"/>
              </a:spcAft>
              <a:buClr>
                <a:srgbClr val="000000"/>
              </a:buClr>
              <a:buSzPct val="100000"/>
              <a:buFont typeface="Times New Roman" panose="02020603050405020304" pitchFamily="18" charset="0"/>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3200">
                <a:solidFill>
                  <a:srgbClr val="1F1F7D"/>
                </a:solidFill>
                <a:latin typeface="Tahoma" panose="020B0604030504040204" pitchFamily="34" charset="0"/>
                <a:ea typeface="Microsoft YaHei" panose="020B0503020204020204" pitchFamily="34" charset="-122"/>
              </a:defRPr>
            </a:lvl1pPr>
            <a:lvl2pPr marL="788988" indent="-431800">
              <a:spcAft>
                <a:spcPts val="1125"/>
              </a:spcAft>
              <a:buClr>
                <a:srgbClr val="000000"/>
              </a:buClr>
              <a:buSzPct val="100000"/>
              <a:buFont typeface="Times New Roman" panose="02020603050405020304" pitchFamily="18" charset="0"/>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2800">
                <a:solidFill>
                  <a:srgbClr val="1F1F7D"/>
                </a:solidFill>
                <a:latin typeface="Tahoma" panose="020B0604030504040204" pitchFamily="34" charset="0"/>
                <a:ea typeface="Microsoft YaHei" panose="020B0503020204020204" pitchFamily="34" charset="-122"/>
              </a:defRPr>
            </a:lvl2pPr>
            <a:lvl3pPr>
              <a:spcAft>
                <a:spcPts val="850"/>
              </a:spcAft>
              <a:buClr>
                <a:srgbClr val="000000"/>
              </a:buClr>
              <a:buSzPct val="100000"/>
              <a:buFont typeface="Times New Roman" panose="02020603050405020304" pitchFamily="18" charset="0"/>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2400">
                <a:solidFill>
                  <a:srgbClr val="1F1F7D"/>
                </a:solidFill>
                <a:latin typeface="Tahoma" panose="020B0604030504040204" pitchFamily="34" charset="0"/>
                <a:ea typeface="Microsoft YaHei" panose="020B0503020204020204" pitchFamily="34" charset="-122"/>
              </a:defRPr>
            </a:lvl3pPr>
            <a:lvl4pPr>
              <a:spcAft>
                <a:spcPts val="563"/>
              </a:spcAft>
              <a:buClr>
                <a:srgbClr val="000000"/>
              </a:buClr>
              <a:buSzPct val="100000"/>
              <a:buFont typeface="Times New Roman" panose="02020603050405020304" pitchFamily="18" charset="0"/>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2000">
                <a:solidFill>
                  <a:srgbClr val="1F1F7D"/>
                </a:solidFill>
                <a:latin typeface="Tahoma" panose="020B0604030504040204" pitchFamily="34" charset="0"/>
                <a:ea typeface="Microsoft YaHei" panose="020B0503020204020204" pitchFamily="34" charset="-122"/>
              </a:defRPr>
            </a:lvl4pPr>
            <a:lvl5pPr>
              <a:spcAft>
                <a:spcPts val="275"/>
              </a:spcAft>
              <a:buClr>
                <a:srgbClr val="000000"/>
              </a:buClr>
              <a:buSzPct val="100000"/>
              <a:buFont typeface="Times New Roman" panose="02020603050405020304" pitchFamily="18" charset="0"/>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2000">
                <a:solidFill>
                  <a:srgbClr val="1F1F7D"/>
                </a:solidFill>
                <a:latin typeface="Tahoma" panose="020B0604030504040204" pitchFamily="34" charset="0"/>
                <a:ea typeface="Microsoft YaHei" panose="020B0503020204020204" pitchFamily="34" charset="-122"/>
              </a:defRPr>
            </a:lvl5pPr>
            <a:lvl6pPr marL="2514600" indent="-228600" defTabSz="457200" eaLnBrk="0" fontAlgn="base" hangingPunct="0">
              <a:spcBef>
                <a:spcPct val="0"/>
              </a:spcBef>
              <a:spcAft>
                <a:spcPts val="275"/>
              </a:spcAft>
              <a:buClr>
                <a:srgbClr val="000000"/>
              </a:buClr>
              <a:buSzPct val="100000"/>
              <a:buFont typeface="Times New Roman" panose="02020603050405020304" pitchFamily="18" charset="0"/>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2000">
                <a:solidFill>
                  <a:srgbClr val="1F1F7D"/>
                </a:solidFill>
                <a:latin typeface="Tahoma" panose="020B0604030504040204" pitchFamily="34" charset="0"/>
                <a:ea typeface="Microsoft YaHei" panose="020B0503020204020204" pitchFamily="34" charset="-122"/>
              </a:defRPr>
            </a:lvl6pPr>
            <a:lvl7pPr marL="2971800" indent="-228600" defTabSz="457200" eaLnBrk="0" fontAlgn="base" hangingPunct="0">
              <a:spcBef>
                <a:spcPct val="0"/>
              </a:spcBef>
              <a:spcAft>
                <a:spcPts val="275"/>
              </a:spcAft>
              <a:buClr>
                <a:srgbClr val="000000"/>
              </a:buClr>
              <a:buSzPct val="100000"/>
              <a:buFont typeface="Times New Roman" panose="02020603050405020304" pitchFamily="18" charset="0"/>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2000">
                <a:solidFill>
                  <a:srgbClr val="1F1F7D"/>
                </a:solidFill>
                <a:latin typeface="Tahoma" panose="020B0604030504040204" pitchFamily="34" charset="0"/>
                <a:ea typeface="Microsoft YaHei" panose="020B0503020204020204" pitchFamily="34" charset="-122"/>
              </a:defRPr>
            </a:lvl7pPr>
            <a:lvl8pPr marL="3429000" indent="-228600" defTabSz="457200" eaLnBrk="0" fontAlgn="base" hangingPunct="0">
              <a:spcBef>
                <a:spcPct val="0"/>
              </a:spcBef>
              <a:spcAft>
                <a:spcPts val="275"/>
              </a:spcAft>
              <a:buClr>
                <a:srgbClr val="000000"/>
              </a:buClr>
              <a:buSzPct val="100000"/>
              <a:buFont typeface="Times New Roman" panose="02020603050405020304" pitchFamily="18" charset="0"/>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2000">
                <a:solidFill>
                  <a:srgbClr val="1F1F7D"/>
                </a:solidFill>
                <a:latin typeface="Tahoma" panose="020B0604030504040204" pitchFamily="34" charset="0"/>
                <a:ea typeface="Microsoft YaHei" panose="020B0503020204020204" pitchFamily="34" charset="-122"/>
              </a:defRPr>
            </a:lvl8pPr>
            <a:lvl9pPr marL="3886200" indent="-228600" defTabSz="457200" eaLnBrk="0" fontAlgn="base" hangingPunct="0">
              <a:spcBef>
                <a:spcPct val="0"/>
              </a:spcBef>
              <a:spcAft>
                <a:spcPts val="275"/>
              </a:spcAft>
              <a:buClr>
                <a:srgbClr val="000000"/>
              </a:buClr>
              <a:buSzPct val="100000"/>
              <a:buFont typeface="Times New Roman" panose="02020603050405020304" pitchFamily="18" charset="0"/>
              <a:tabLst>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defRPr sz="2000">
                <a:solidFill>
                  <a:srgbClr val="1F1F7D"/>
                </a:solidFill>
                <a:latin typeface="Tahoma" panose="020B0604030504040204" pitchFamily="34" charset="0"/>
                <a:ea typeface="Microsoft YaHei" panose="020B0503020204020204" pitchFamily="34" charset="-122"/>
              </a:defRPr>
            </a:lvl9pPr>
          </a:lstStyle>
          <a:p>
            <a:pPr>
              <a:buClrTx/>
              <a:buFontTx/>
              <a:buNone/>
            </a:pPr>
            <a:r>
              <a:rPr lang="en-US" altLang="en-US" sz="2540" dirty="0"/>
              <a:t>9. Derive equations describing voltage dependence of parameters</a:t>
            </a:r>
          </a:p>
          <a:p>
            <a:pPr lvl="1">
              <a:buClr>
                <a:srgbClr val="0099FF"/>
              </a:buClr>
              <a:buFont typeface="Wingdings" panose="05000000000000000000" pitchFamily="2" charset="2"/>
              <a:buChar char=""/>
            </a:pPr>
            <a:r>
              <a:rPr lang="en-US" altLang="en-US" sz="2540" dirty="0"/>
              <a:t>Plot </a:t>
            </a:r>
            <a:r>
              <a:rPr lang="en-US" altLang="en-US" sz="2540" dirty="0" err="1"/>
              <a:t>m</a:t>
            </a:r>
            <a:r>
              <a:rPr lang="en-US" altLang="en-US" sz="2540" baseline="-25000" dirty="0" err="1"/>
              <a:t>ss</a:t>
            </a:r>
            <a:r>
              <a:rPr lang="en-US" altLang="en-US" sz="2540" dirty="0"/>
              <a:t>, </a:t>
            </a:r>
            <a:r>
              <a:rPr lang="en-US" altLang="en-US" sz="2540" dirty="0" err="1"/>
              <a:t>h</a:t>
            </a:r>
            <a:r>
              <a:rPr lang="en-US" altLang="en-US" sz="2540" baseline="-25000" dirty="0" err="1"/>
              <a:t>ss</a:t>
            </a:r>
            <a:r>
              <a:rPr lang="en-US" altLang="en-US" sz="2540" dirty="0"/>
              <a:t> vs voltage</a:t>
            </a:r>
          </a:p>
          <a:p>
            <a:pPr>
              <a:buClrTx/>
              <a:buFontTx/>
              <a:buNone/>
            </a:pPr>
            <a:r>
              <a:rPr lang="en-US" altLang="en-US" sz="2540" dirty="0"/>
              <a:t>10a. Activation time constant: time to reach 0.67 of steady state (or peak) value</a:t>
            </a:r>
          </a:p>
          <a:p>
            <a:pPr lvl="1">
              <a:buClr>
                <a:srgbClr val="0099FF"/>
              </a:buClr>
              <a:buFont typeface="Wingdings" panose="05000000000000000000" pitchFamily="2" charset="2"/>
              <a:buChar char=""/>
            </a:pPr>
            <a:r>
              <a:rPr lang="en-US" altLang="en-US" sz="2540" dirty="0"/>
              <a:t>What is time constant if </a:t>
            </a:r>
            <a:r>
              <a:rPr lang="en-US" altLang="en-US" sz="2540" dirty="0" err="1"/>
              <a:t>m</a:t>
            </a:r>
            <a:r>
              <a:rPr lang="en-US" altLang="en-US" sz="2540" baseline="-33000" dirty="0" err="1"/>
              <a:t>ss</a:t>
            </a:r>
            <a:r>
              <a:rPr lang="en-US" altLang="en-US" sz="2540" dirty="0"/>
              <a:t> = 0?</a:t>
            </a:r>
          </a:p>
          <a:p>
            <a:pPr>
              <a:buClrTx/>
              <a:buFontTx/>
              <a:buNone/>
            </a:pPr>
            <a:r>
              <a:rPr lang="en-US" altLang="en-US" sz="2540" dirty="0"/>
              <a:t>10b. Inactivation time constant</a:t>
            </a:r>
          </a:p>
          <a:p>
            <a:pPr lvl="1">
              <a:buClr>
                <a:srgbClr val="0099FF"/>
              </a:buClr>
              <a:buFont typeface="Wingdings" panose="05000000000000000000" pitchFamily="2" charset="2"/>
              <a:buChar char=""/>
            </a:pPr>
            <a:r>
              <a:rPr lang="en-US" altLang="en-US" sz="2177" dirty="0"/>
              <a:t>g(t) </a:t>
            </a:r>
            <a:r>
              <a:rPr lang="en-US" altLang="en-US" sz="2177" dirty="0">
                <a:latin typeface="Symbol" panose="05050102010706020507" pitchFamily="18" charset="2"/>
              </a:rPr>
              <a:t></a:t>
            </a:r>
            <a:r>
              <a:rPr lang="en-US" altLang="en-US" sz="2177" dirty="0"/>
              <a:t> </a:t>
            </a:r>
            <a:r>
              <a:rPr lang="en-US" altLang="en-US" sz="2177" dirty="0" err="1"/>
              <a:t>exp</a:t>
            </a:r>
            <a:r>
              <a:rPr lang="en-US" altLang="en-US" sz="2177" dirty="0"/>
              <a:t>(-t), plot </a:t>
            </a:r>
            <a:r>
              <a:rPr lang="en-US" altLang="en-US" sz="2177" dirty="0" err="1"/>
              <a:t>ln</a:t>
            </a:r>
            <a:r>
              <a:rPr lang="en-US" altLang="en-US" sz="2177" dirty="0"/>
              <a:t>(g(t)) vs t</a:t>
            </a:r>
          </a:p>
          <a:p>
            <a:pPr lvl="1">
              <a:buClr>
                <a:srgbClr val="0099FF"/>
              </a:buClr>
              <a:buFont typeface="Wingdings" panose="05000000000000000000" pitchFamily="2" charset="2"/>
              <a:buChar char=""/>
            </a:pPr>
            <a:r>
              <a:rPr lang="en-US" altLang="en-US" sz="2177" dirty="0"/>
              <a:t>Or, use different pre-pulse duration</a:t>
            </a:r>
          </a:p>
        </p:txBody>
      </p:sp>
    </p:spTree>
    <p:extLst>
      <p:ext uri="{BB962C8B-B14F-4D97-AF65-F5344CB8AC3E}">
        <p14:creationId xmlns:p14="http://schemas.microsoft.com/office/powerpoint/2010/main" val="178862271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1"/>
          <p:cNvSpPr txBox="1">
            <a:spLocks noChangeArrowheads="1"/>
          </p:cNvSpPr>
          <p:nvPr/>
        </p:nvSpPr>
        <p:spPr bwMode="auto">
          <a:xfrm>
            <a:off x="1661775" y="249148"/>
            <a:ext cx="8789243" cy="1143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marL="215900" indent="-214313">
              <a:spcAft>
                <a:spcPts val="1413"/>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3200">
                <a:solidFill>
                  <a:srgbClr val="1F1F7D"/>
                </a:solidFill>
                <a:latin typeface="Tahoma" panose="020B0604030504040204" pitchFamily="34" charset="0"/>
                <a:ea typeface="Microsoft YaHei" panose="020B0503020204020204" pitchFamily="34" charset="-122"/>
              </a:defRPr>
            </a:lvl1pPr>
            <a:lvl2pPr>
              <a:spcAft>
                <a:spcPts val="1125"/>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800">
                <a:solidFill>
                  <a:srgbClr val="1F1F7D"/>
                </a:solidFill>
                <a:latin typeface="Tahoma" panose="020B0604030504040204" pitchFamily="34" charset="0"/>
                <a:ea typeface="Microsoft YaHei" panose="020B0503020204020204" pitchFamily="34" charset="-122"/>
              </a:defRPr>
            </a:lvl2pPr>
            <a:lvl3pPr>
              <a:spcAft>
                <a:spcPts val="850"/>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rgbClr val="1F1F7D"/>
                </a:solidFill>
                <a:latin typeface="Tahoma" panose="020B0604030504040204" pitchFamily="34" charset="0"/>
                <a:ea typeface="Microsoft YaHei" panose="020B0503020204020204" pitchFamily="34" charset="-122"/>
              </a:defRPr>
            </a:lvl3pPr>
            <a:lvl4pPr>
              <a:spcAft>
                <a:spcPts val="563"/>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1F1F7D"/>
                </a:solidFill>
                <a:latin typeface="Tahoma" panose="020B0604030504040204" pitchFamily="34" charset="0"/>
                <a:ea typeface="Microsoft YaHei" panose="020B0503020204020204" pitchFamily="34" charset="-122"/>
              </a:defRPr>
            </a:lvl4pPr>
            <a:lvl5pPr>
              <a:spcAft>
                <a:spcPts val="275"/>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1F1F7D"/>
                </a:solidFill>
                <a:latin typeface="Tahoma" panose="020B0604030504040204" pitchFamily="34" charset="0"/>
                <a:ea typeface="Microsoft YaHei" panose="020B0503020204020204" pitchFamily="34" charset="-122"/>
              </a:defRPr>
            </a:lvl5pPr>
            <a:lvl6pPr marL="2514600" indent="-228600" defTabSz="457200" eaLnBrk="0" fontAlgn="base" hangingPunct="0">
              <a:spcBef>
                <a:spcPct val="0"/>
              </a:spcBef>
              <a:spcAft>
                <a:spcPts val="275"/>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1F1F7D"/>
                </a:solidFill>
                <a:latin typeface="Tahoma" panose="020B0604030504040204" pitchFamily="34" charset="0"/>
                <a:ea typeface="Microsoft YaHei" panose="020B0503020204020204" pitchFamily="34" charset="-122"/>
              </a:defRPr>
            </a:lvl6pPr>
            <a:lvl7pPr marL="2971800" indent="-228600" defTabSz="457200" eaLnBrk="0" fontAlgn="base" hangingPunct="0">
              <a:spcBef>
                <a:spcPct val="0"/>
              </a:spcBef>
              <a:spcAft>
                <a:spcPts val="275"/>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1F1F7D"/>
                </a:solidFill>
                <a:latin typeface="Tahoma" panose="020B0604030504040204" pitchFamily="34" charset="0"/>
                <a:ea typeface="Microsoft YaHei" panose="020B0503020204020204" pitchFamily="34" charset="-122"/>
              </a:defRPr>
            </a:lvl7pPr>
            <a:lvl8pPr marL="3429000" indent="-228600" defTabSz="457200" eaLnBrk="0" fontAlgn="base" hangingPunct="0">
              <a:spcBef>
                <a:spcPct val="0"/>
              </a:spcBef>
              <a:spcAft>
                <a:spcPts val="275"/>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1F1F7D"/>
                </a:solidFill>
                <a:latin typeface="Tahoma" panose="020B0604030504040204" pitchFamily="34" charset="0"/>
                <a:ea typeface="Microsoft YaHei" panose="020B0503020204020204" pitchFamily="34" charset="-122"/>
              </a:defRPr>
            </a:lvl8pPr>
            <a:lvl9pPr marL="3886200" indent="-228600" defTabSz="457200" eaLnBrk="0" fontAlgn="base" hangingPunct="0">
              <a:spcBef>
                <a:spcPct val="0"/>
              </a:spcBef>
              <a:spcAft>
                <a:spcPts val="275"/>
              </a:spcAft>
              <a:buClr>
                <a:srgbClr val="000000"/>
              </a:buClr>
              <a:buSzPct val="100000"/>
              <a:buFont typeface="Times New Roman" panose="02020603050405020304" pitchFamily="18" charset="0"/>
              <a:tabLst>
                <a:tab pos="215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1F1F7D"/>
                </a:solidFill>
                <a:latin typeface="Tahoma" panose="020B0604030504040204" pitchFamily="34" charset="0"/>
                <a:ea typeface="Microsoft YaHei" panose="020B0503020204020204" pitchFamily="34" charset="-122"/>
              </a:defRPr>
            </a:lvl9pPr>
          </a:lstStyle>
          <a:p>
            <a:pPr algn="ctr">
              <a:spcAft>
                <a:spcPct val="0"/>
              </a:spcAft>
              <a:buClrTx/>
              <a:buSzPct val="45000"/>
              <a:buFontTx/>
              <a:buNone/>
            </a:pPr>
            <a:r>
              <a:rPr lang="en-US" altLang="en-US" sz="3992">
                <a:latin typeface="Rockwell" panose="02060603020205020403" pitchFamily="18" charset="0"/>
              </a:rPr>
              <a:t>Equations Describing Squid Sodium and Potassium Currents</a:t>
            </a:r>
          </a:p>
        </p:txBody>
      </p:sp>
      <p:sp>
        <p:nvSpPr>
          <p:cNvPr id="80899" name="Text Box 2"/>
          <p:cNvSpPr txBox="1">
            <a:spLocks noChangeArrowheads="1"/>
          </p:cNvSpPr>
          <p:nvPr/>
        </p:nvSpPr>
        <p:spPr bwMode="auto">
          <a:xfrm>
            <a:off x="734519" y="1935564"/>
            <a:ext cx="9254212" cy="43190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501650" indent="-430213">
              <a:spcAft>
                <a:spcPts val="1413"/>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3200">
                <a:solidFill>
                  <a:srgbClr val="1F1F7D"/>
                </a:solidFill>
                <a:latin typeface="Tahoma" panose="020B0604030504040204" pitchFamily="34" charset="0"/>
                <a:ea typeface="Microsoft YaHei" panose="020B0503020204020204" pitchFamily="34" charset="-122"/>
              </a:defRPr>
            </a:lvl1pPr>
            <a:lvl2pPr marL="788988" indent="-431800">
              <a:spcAft>
                <a:spcPts val="1125"/>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800">
                <a:solidFill>
                  <a:srgbClr val="1F1F7D"/>
                </a:solidFill>
                <a:latin typeface="Tahoma" panose="020B0604030504040204" pitchFamily="34" charset="0"/>
                <a:ea typeface="Microsoft YaHei" panose="020B0503020204020204" pitchFamily="34" charset="-122"/>
              </a:defRPr>
            </a:lvl2pPr>
            <a:lvl3pPr>
              <a:spcAft>
                <a:spcPts val="85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rgbClr val="1F1F7D"/>
                </a:solidFill>
                <a:latin typeface="Tahoma" panose="020B0604030504040204" pitchFamily="34" charset="0"/>
                <a:ea typeface="Microsoft YaHei" panose="020B0503020204020204" pitchFamily="34" charset="-122"/>
              </a:defRPr>
            </a:lvl3pPr>
            <a:lvl4pPr>
              <a:spcAft>
                <a:spcPts val="563"/>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000">
                <a:solidFill>
                  <a:srgbClr val="1F1F7D"/>
                </a:solidFill>
                <a:latin typeface="Tahoma" panose="020B0604030504040204" pitchFamily="34" charset="0"/>
                <a:ea typeface="Microsoft YaHei" panose="020B0503020204020204" pitchFamily="34" charset="-122"/>
              </a:defRPr>
            </a:lvl4pPr>
            <a:lvl5pPr>
              <a:spcAft>
                <a:spcPts val="275"/>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000">
                <a:solidFill>
                  <a:srgbClr val="1F1F7D"/>
                </a:solidFill>
                <a:latin typeface="Tahoma" panose="020B0604030504040204" pitchFamily="34" charset="0"/>
                <a:ea typeface="Microsoft YaHei" panose="020B0503020204020204" pitchFamily="34" charset="-122"/>
              </a:defRPr>
            </a:lvl5pPr>
            <a:lvl6pPr marL="2514600" indent="-228600" defTabSz="457200" eaLnBrk="0" fontAlgn="base" hangingPunct="0">
              <a:spcBef>
                <a:spcPct val="0"/>
              </a:spcBef>
              <a:spcAft>
                <a:spcPts val="275"/>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000">
                <a:solidFill>
                  <a:srgbClr val="1F1F7D"/>
                </a:solidFill>
                <a:latin typeface="Tahoma" panose="020B0604030504040204" pitchFamily="34" charset="0"/>
                <a:ea typeface="Microsoft YaHei" panose="020B0503020204020204" pitchFamily="34" charset="-122"/>
              </a:defRPr>
            </a:lvl6pPr>
            <a:lvl7pPr marL="2971800" indent="-228600" defTabSz="457200" eaLnBrk="0" fontAlgn="base" hangingPunct="0">
              <a:spcBef>
                <a:spcPct val="0"/>
              </a:spcBef>
              <a:spcAft>
                <a:spcPts val="275"/>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000">
                <a:solidFill>
                  <a:srgbClr val="1F1F7D"/>
                </a:solidFill>
                <a:latin typeface="Tahoma" panose="020B0604030504040204" pitchFamily="34" charset="0"/>
                <a:ea typeface="Microsoft YaHei" panose="020B0503020204020204" pitchFamily="34" charset="-122"/>
              </a:defRPr>
            </a:lvl7pPr>
            <a:lvl8pPr marL="3429000" indent="-228600" defTabSz="457200" eaLnBrk="0" fontAlgn="base" hangingPunct="0">
              <a:spcBef>
                <a:spcPct val="0"/>
              </a:spcBef>
              <a:spcAft>
                <a:spcPts val="275"/>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000">
                <a:solidFill>
                  <a:srgbClr val="1F1F7D"/>
                </a:solidFill>
                <a:latin typeface="Tahoma" panose="020B0604030504040204" pitchFamily="34" charset="0"/>
                <a:ea typeface="Microsoft YaHei" panose="020B0503020204020204" pitchFamily="34" charset="-122"/>
              </a:defRPr>
            </a:lvl8pPr>
            <a:lvl9pPr marL="3886200" indent="-228600" defTabSz="457200" eaLnBrk="0" fontAlgn="base" hangingPunct="0">
              <a:spcBef>
                <a:spcPct val="0"/>
              </a:spcBef>
              <a:spcAft>
                <a:spcPts val="275"/>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000">
                <a:solidFill>
                  <a:srgbClr val="1F1F7D"/>
                </a:solidFill>
                <a:latin typeface="Tahoma" panose="020B0604030504040204" pitchFamily="34" charset="0"/>
                <a:ea typeface="Microsoft YaHei" panose="020B0503020204020204" pitchFamily="34" charset="-122"/>
              </a:defRPr>
            </a:lvl9pPr>
          </a:lstStyle>
          <a:p>
            <a:pPr>
              <a:buClr>
                <a:srgbClr val="0099FF"/>
              </a:buClr>
              <a:buFont typeface="Wingdings" panose="05000000000000000000" pitchFamily="2" charset="2"/>
              <a:buChar char=""/>
            </a:pPr>
            <a:r>
              <a:rPr lang="en-US" altLang="en-US" sz="2903" dirty="0"/>
              <a:t>Calculate </a:t>
            </a:r>
            <a:r>
              <a:rPr lang="en-US" altLang="en-US" sz="2903" dirty="0" err="1"/>
              <a:t>m</a:t>
            </a:r>
            <a:r>
              <a:rPr lang="en-US" altLang="en-US" sz="2903" baseline="-25000" dirty="0" err="1"/>
              <a:t>ss</a:t>
            </a:r>
            <a:r>
              <a:rPr lang="en-US" altLang="en-US" sz="2903" dirty="0"/>
              <a:t> and </a:t>
            </a:r>
            <a:r>
              <a:rPr lang="en-US" altLang="en-US" sz="2903" dirty="0">
                <a:latin typeface="Symbol" panose="05050102010706020507" pitchFamily="18" charset="2"/>
              </a:rPr>
              <a:t></a:t>
            </a:r>
            <a:r>
              <a:rPr lang="en-US" altLang="en-US" sz="2903" baseline="-25000" dirty="0"/>
              <a:t>m</a:t>
            </a:r>
            <a:r>
              <a:rPr lang="en-US" altLang="en-US" sz="2903" dirty="0"/>
              <a:t>, </a:t>
            </a:r>
            <a:r>
              <a:rPr lang="en-US" altLang="en-US" sz="2903" dirty="0" err="1"/>
              <a:t>h</a:t>
            </a:r>
            <a:r>
              <a:rPr lang="en-US" altLang="en-US" sz="2903" baseline="-25000" dirty="0" err="1"/>
              <a:t>ss</a:t>
            </a:r>
            <a:r>
              <a:rPr lang="en-US" altLang="en-US" sz="2903" dirty="0"/>
              <a:t> and </a:t>
            </a:r>
            <a:r>
              <a:rPr lang="en-US" altLang="en-US" sz="2903" dirty="0">
                <a:latin typeface="Symbol" panose="05050102010706020507" pitchFamily="18" charset="2"/>
              </a:rPr>
              <a:t></a:t>
            </a:r>
            <a:r>
              <a:rPr lang="en-US" altLang="en-US" sz="2903" baseline="-25000" dirty="0"/>
              <a:t>h</a:t>
            </a:r>
            <a:r>
              <a:rPr lang="en-US" altLang="en-US" sz="2903" dirty="0"/>
              <a:t>, </a:t>
            </a:r>
            <a:r>
              <a:rPr lang="en-US" altLang="en-US" sz="2903" dirty="0" err="1"/>
              <a:t>n</a:t>
            </a:r>
            <a:r>
              <a:rPr lang="en-US" altLang="en-US" sz="2903" baseline="-25000" dirty="0" err="1"/>
              <a:t>ss</a:t>
            </a:r>
            <a:r>
              <a:rPr lang="en-US" altLang="en-US" sz="2903" dirty="0"/>
              <a:t> and </a:t>
            </a:r>
            <a:r>
              <a:rPr lang="en-US" altLang="en-US" sz="2903" dirty="0">
                <a:latin typeface="Symbol" panose="05050102010706020507" pitchFamily="18" charset="2"/>
              </a:rPr>
              <a:t></a:t>
            </a:r>
            <a:r>
              <a:rPr lang="en-US" altLang="en-US" sz="2903" baseline="-25000" dirty="0"/>
              <a:t>n</a:t>
            </a:r>
            <a:r>
              <a:rPr lang="en-US" altLang="en-US" sz="2903" dirty="0"/>
              <a:t> for many voltages</a:t>
            </a:r>
          </a:p>
          <a:p>
            <a:pPr>
              <a:buClr>
                <a:srgbClr val="0099FF"/>
              </a:buClr>
              <a:buFont typeface="Wingdings" panose="05000000000000000000" pitchFamily="2" charset="2"/>
              <a:buChar char=""/>
            </a:pPr>
            <a:r>
              <a:rPr lang="en-US" altLang="en-US" sz="2903" dirty="0"/>
              <a:t>Calculate </a:t>
            </a:r>
            <a:r>
              <a:rPr lang="en-US" altLang="en-US" sz="2903" dirty="0">
                <a:latin typeface="Symbol" panose="05050102010706020507" pitchFamily="18" charset="2"/>
              </a:rPr>
              <a:t></a:t>
            </a:r>
            <a:r>
              <a:rPr lang="en-US" altLang="en-US" sz="2903" dirty="0"/>
              <a:t> and </a:t>
            </a:r>
            <a:r>
              <a:rPr lang="en-US" altLang="en-US" sz="2903" dirty="0">
                <a:latin typeface="Symbol" panose="05050102010706020507" pitchFamily="18" charset="2"/>
              </a:rPr>
              <a:t></a:t>
            </a:r>
            <a:r>
              <a:rPr lang="en-US" altLang="en-US" sz="2903" dirty="0"/>
              <a:t> from </a:t>
            </a:r>
            <a:r>
              <a:rPr lang="en-US" altLang="en-US" sz="2903" dirty="0" err="1"/>
              <a:t>y</a:t>
            </a:r>
            <a:r>
              <a:rPr lang="en-US" altLang="en-US" sz="2903" baseline="-25000" dirty="0" err="1"/>
              <a:t>ss</a:t>
            </a:r>
            <a:r>
              <a:rPr lang="en-US" altLang="en-US" sz="2903" dirty="0"/>
              <a:t> and </a:t>
            </a:r>
            <a:r>
              <a:rPr lang="en-US" altLang="en-US" sz="2903" dirty="0">
                <a:latin typeface="Symbol" panose="05050102010706020507" pitchFamily="18" charset="2"/>
              </a:rPr>
              <a:t></a:t>
            </a:r>
          </a:p>
          <a:p>
            <a:pPr>
              <a:buClr>
                <a:srgbClr val="0099FF"/>
              </a:buClr>
              <a:buFont typeface="Wingdings" panose="05000000000000000000" pitchFamily="2" charset="2"/>
              <a:buNone/>
            </a:pPr>
            <a:endParaRPr lang="en-US" altLang="en-US" sz="2903" dirty="0">
              <a:latin typeface="Symbol" panose="05050102010706020507" pitchFamily="18" charset="2"/>
            </a:endParaRPr>
          </a:p>
          <a:p>
            <a:pPr>
              <a:buClr>
                <a:srgbClr val="0099FF"/>
              </a:buClr>
              <a:buFont typeface="Wingdings" panose="05000000000000000000" pitchFamily="2" charset="2"/>
              <a:buNone/>
            </a:pPr>
            <a:endParaRPr lang="en-US" altLang="en-US" sz="2903" dirty="0">
              <a:latin typeface="Symbol" panose="05050102010706020507" pitchFamily="18" charset="2"/>
            </a:endParaRPr>
          </a:p>
          <a:p>
            <a:pPr>
              <a:buClr>
                <a:srgbClr val="0099FF"/>
              </a:buClr>
              <a:buFont typeface="Wingdings" panose="05000000000000000000" pitchFamily="2" charset="2"/>
              <a:buNone/>
            </a:pPr>
            <a:endParaRPr lang="en-US" altLang="en-US" sz="2903" dirty="0">
              <a:latin typeface="Symbol" panose="05050102010706020507" pitchFamily="18" charset="2"/>
            </a:endParaRPr>
          </a:p>
          <a:p>
            <a:pPr>
              <a:buClr>
                <a:srgbClr val="0099FF"/>
              </a:buClr>
              <a:buFont typeface="Wingdings" panose="05000000000000000000" pitchFamily="2" charset="2"/>
              <a:buChar char=""/>
            </a:pPr>
            <a:r>
              <a:rPr lang="en-US" altLang="en-US" sz="2903" dirty="0"/>
              <a:t>Fit to </a:t>
            </a:r>
            <a:r>
              <a:rPr lang="en-US" altLang="en-US" sz="2903" dirty="0" err="1"/>
              <a:t>Boltzman</a:t>
            </a:r>
            <a:r>
              <a:rPr lang="en-US" altLang="en-US" sz="2903" dirty="0"/>
              <a:t> Curve</a:t>
            </a:r>
          </a:p>
          <a:p>
            <a:pPr lvl="1">
              <a:buClr>
                <a:srgbClr val="0099FF"/>
              </a:buClr>
              <a:buFont typeface="Wingdings" panose="05000000000000000000" pitchFamily="2" charset="2"/>
              <a:buChar char=""/>
            </a:pPr>
            <a:r>
              <a:rPr lang="en-US" altLang="en-US" sz="2540" dirty="0"/>
              <a:t>Or exponential</a:t>
            </a:r>
          </a:p>
        </p:txBody>
      </p:sp>
      <p:graphicFrame>
        <p:nvGraphicFramePr>
          <p:cNvPr id="80900" name="Object 3"/>
          <p:cNvGraphicFramePr>
            <a:graphicFrameLocks noChangeAspect="1"/>
          </p:cNvGraphicFramePr>
          <p:nvPr>
            <p:extLst>
              <p:ext uri="{D42A27DB-BD31-4B8C-83A1-F6EECF244321}">
                <p14:modId xmlns:p14="http://schemas.microsoft.com/office/powerpoint/2010/main" val="2861706941"/>
              </p:ext>
            </p:extLst>
          </p:nvPr>
        </p:nvGraphicFramePr>
        <p:xfrm>
          <a:off x="3284710" y="3662305"/>
          <a:ext cx="4643047" cy="714315"/>
        </p:xfrm>
        <a:graphic>
          <a:graphicData uri="http://schemas.openxmlformats.org/presentationml/2006/ole">
            <mc:AlternateContent xmlns:mc="http://schemas.openxmlformats.org/markup-compatibility/2006">
              <mc:Choice xmlns:v="urn:schemas-microsoft-com:vml" Requires="v">
                <p:oleObj spid="_x0000_s5172" r:id="rId4" imgW="491473" imgH="491473" progId="">
                  <p:embed/>
                </p:oleObj>
              </mc:Choice>
              <mc:Fallback>
                <p:oleObj r:id="rId4" imgW="491473" imgH="491473"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4710" y="3662305"/>
                        <a:ext cx="4643047" cy="71431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1" name="Object 4"/>
          <p:cNvGraphicFramePr>
            <a:graphicFrameLocks noChangeAspect="1"/>
          </p:cNvGraphicFramePr>
          <p:nvPr>
            <p:extLst>
              <p:ext uri="{D42A27DB-BD31-4B8C-83A1-F6EECF244321}">
                <p14:modId xmlns:p14="http://schemas.microsoft.com/office/powerpoint/2010/main" val="2555393649"/>
              </p:ext>
            </p:extLst>
          </p:nvPr>
        </p:nvGraphicFramePr>
        <p:xfrm>
          <a:off x="4760260" y="4591201"/>
          <a:ext cx="2592272" cy="656709"/>
        </p:xfrm>
        <a:graphic>
          <a:graphicData uri="http://schemas.openxmlformats.org/presentationml/2006/ole">
            <mc:AlternateContent xmlns:mc="http://schemas.openxmlformats.org/markup-compatibility/2006">
              <mc:Choice xmlns:v="urn:schemas-microsoft-com:vml" Requires="v">
                <p:oleObj spid="_x0000_s5173" r:id="rId6" imgW="491441" imgH="491441" progId="">
                  <p:embed/>
                </p:oleObj>
              </mc:Choice>
              <mc:Fallback>
                <p:oleObj r:id="rId6" imgW="491441" imgH="491441"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0260" y="4591201"/>
                        <a:ext cx="2592272" cy="65670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090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01495" y="5390166"/>
            <a:ext cx="3387236" cy="110891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87491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GHK</a:t>
            </a:r>
            <a:endParaRPr lang="en-US" dirty="0"/>
          </a:p>
        </p:txBody>
      </p:sp>
      <p:sp>
        <p:nvSpPr>
          <p:cNvPr id="3" name="Content Placeholder 2"/>
          <p:cNvSpPr>
            <a:spLocks noGrp="1"/>
          </p:cNvSpPr>
          <p:nvPr>
            <p:ph idx="1"/>
          </p:nvPr>
        </p:nvSpPr>
        <p:spPr>
          <a:xfrm>
            <a:off x="838200" y="1412111"/>
            <a:ext cx="10515600" cy="4764852"/>
          </a:xfrm>
        </p:spPr>
        <p:txBody>
          <a:bodyPr>
            <a:normAutofit lnSpcReduction="10000"/>
          </a:bodyPr>
          <a:lstStyle/>
          <a:p>
            <a:r>
              <a:rPr lang="en-US" dirty="0"/>
              <a:t>Non-</a:t>
            </a:r>
            <a:r>
              <a:rPr lang="en-US" dirty="0" err="1"/>
              <a:t>ohmic</a:t>
            </a:r>
            <a:r>
              <a:rPr lang="en-US" dirty="0"/>
              <a:t> channels</a:t>
            </a:r>
          </a:p>
          <a:p>
            <a:r>
              <a:rPr lang="en-US" dirty="0" smtClean="0"/>
              <a:t>Nernst </a:t>
            </a:r>
            <a:r>
              <a:rPr lang="en-US" dirty="0"/>
              <a:t>is approximation to driving potential through channel. </a:t>
            </a:r>
            <a:endParaRPr lang="en-US" dirty="0" smtClean="0"/>
          </a:p>
          <a:p>
            <a:r>
              <a:rPr lang="en-US" dirty="0" smtClean="0"/>
              <a:t>An </a:t>
            </a:r>
            <a:r>
              <a:rPr lang="en-US" dirty="0"/>
              <a:t>alternative is </a:t>
            </a:r>
            <a:r>
              <a:rPr lang="en-US" dirty="0" smtClean="0"/>
              <a:t>GHK ionic flux </a:t>
            </a:r>
            <a:r>
              <a:rPr lang="en-US" dirty="0"/>
              <a:t>equation:</a:t>
            </a:r>
          </a:p>
          <a:p>
            <a:endParaRPr lang="en-US" dirty="0" smtClean="0"/>
          </a:p>
          <a:p>
            <a:endParaRPr lang="en-US" dirty="0"/>
          </a:p>
          <a:p>
            <a:endParaRPr lang="en-US" dirty="0" smtClean="0"/>
          </a:p>
          <a:p>
            <a:r>
              <a:rPr lang="en-US" dirty="0" err="1" smtClean="0"/>
              <a:t>P</a:t>
            </a:r>
            <a:r>
              <a:rPr lang="en-US" baseline="-25000" dirty="0" err="1" smtClean="0"/>
              <a:t>ca</a:t>
            </a:r>
            <a:r>
              <a:rPr lang="en-US" dirty="0" smtClean="0"/>
              <a:t> serves same role as </a:t>
            </a:r>
            <a:r>
              <a:rPr lang="en-US" dirty="0" err="1" smtClean="0"/>
              <a:t>Gbar</a:t>
            </a:r>
            <a:r>
              <a:rPr lang="en-US" dirty="0" smtClean="0"/>
              <a:t> (but units an magnitude of value is quite different)</a:t>
            </a:r>
          </a:p>
          <a:p>
            <a:r>
              <a:rPr lang="en-US" dirty="0" smtClean="0"/>
              <a:t>This </a:t>
            </a:r>
            <a:r>
              <a:rPr lang="en-US" dirty="0"/>
              <a:t>is more important for calcium channels, for which concentration is quite asymmetric.</a:t>
            </a: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872283014"/>
              </p:ext>
            </p:extLst>
          </p:nvPr>
        </p:nvGraphicFramePr>
        <p:xfrm>
          <a:off x="3426105" y="2842296"/>
          <a:ext cx="7546694" cy="1470120"/>
        </p:xfrm>
        <a:graphic>
          <a:graphicData uri="http://schemas.openxmlformats.org/presentationml/2006/ole">
            <mc:AlternateContent xmlns:mc="http://schemas.openxmlformats.org/markup-compatibility/2006">
              <mc:Choice xmlns:v="urn:schemas-microsoft-com:vml" Requires="v">
                <p:oleObj spid="_x0000_s6165" name="Equation" r:id="rId3" imgW="3288960" imgH="685800" progId="Equation.COEE2">
                  <p:embed/>
                </p:oleObj>
              </mc:Choice>
              <mc:Fallback>
                <p:oleObj name="Equation" r:id="rId3" imgW="3288960" imgH="685800" progId="Equation.COEE2">
                  <p:embed/>
                  <p:pic>
                    <p:nvPicPr>
                      <p:cNvPr id="0" name=""/>
                      <p:cNvPicPr>
                        <a:picLocks noChangeAspect="1" noChangeArrowheads="1"/>
                      </p:cNvPicPr>
                      <p:nvPr/>
                    </p:nvPicPr>
                    <p:blipFill>
                      <a:blip r:embed="rId4"/>
                      <a:srcRect/>
                      <a:stretch>
                        <a:fillRect/>
                      </a:stretch>
                    </p:blipFill>
                    <p:spPr bwMode="auto">
                      <a:xfrm>
                        <a:off x="3426105" y="2842296"/>
                        <a:ext cx="7546694" cy="147012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865591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 GHK</a:t>
            </a:r>
            <a:endParaRPr lang="en-US" dirty="0"/>
          </a:p>
        </p:txBody>
      </p:sp>
      <p:sp>
        <p:nvSpPr>
          <p:cNvPr id="3" name="Content Placeholder 2"/>
          <p:cNvSpPr>
            <a:spLocks noGrp="1"/>
          </p:cNvSpPr>
          <p:nvPr>
            <p:ph idx="1"/>
          </p:nvPr>
        </p:nvSpPr>
        <p:spPr/>
        <p:txBody>
          <a:bodyPr>
            <a:normAutofit lnSpcReduction="10000"/>
          </a:bodyPr>
          <a:lstStyle/>
          <a:p>
            <a:r>
              <a:rPr lang="en-US" dirty="0" err="1"/>
              <a:t>caghk</a:t>
            </a:r>
            <a:r>
              <a:rPr lang="en-US" dirty="0"/>
              <a:t>=</a:t>
            </a:r>
            <a:r>
              <a:rPr lang="en-US" dirty="0" err="1"/>
              <a:t>moose.GHK</a:t>
            </a:r>
            <a:r>
              <a:rPr lang="en-US" dirty="0"/>
              <a:t>(‘</a:t>
            </a:r>
            <a:r>
              <a:rPr lang="en-US" dirty="0" err="1"/>
              <a:t>cachanghk</a:t>
            </a:r>
            <a:r>
              <a:rPr lang="en-US" dirty="0"/>
              <a:t>’)</a:t>
            </a:r>
          </a:p>
          <a:p>
            <a:r>
              <a:rPr lang="en-US" dirty="0" err="1"/>
              <a:t>caghk.ConcOut</a:t>
            </a:r>
            <a:r>
              <a:rPr lang="en-US" dirty="0"/>
              <a:t>=</a:t>
            </a:r>
            <a:r>
              <a:rPr lang="en-US" dirty="0" err="1"/>
              <a:t>arcond.ConcOu</a:t>
            </a:r>
            <a:endParaRPr lang="en-US" dirty="0"/>
          </a:p>
          <a:p>
            <a:r>
              <a:rPr lang="en-US" dirty="0" err="1"/>
              <a:t>caghk.valence</a:t>
            </a:r>
            <a:r>
              <a:rPr lang="en-US" dirty="0"/>
              <a:t>=2</a:t>
            </a:r>
          </a:p>
          <a:p>
            <a:r>
              <a:rPr lang="en-US" dirty="0" err="1"/>
              <a:t>caghk.T</a:t>
            </a:r>
            <a:r>
              <a:rPr lang="en-US" dirty="0"/>
              <a:t>=</a:t>
            </a:r>
            <a:r>
              <a:rPr lang="en-US" dirty="0" err="1"/>
              <a:t>parcond.Temp</a:t>
            </a:r>
            <a:endParaRPr lang="en-US" dirty="0"/>
          </a:p>
          <a:p>
            <a:r>
              <a:rPr lang="en-US" dirty="0" err="1"/>
              <a:t>caghk.permeability</a:t>
            </a:r>
            <a:r>
              <a:rPr lang="en-US" dirty="0"/>
              <a:t>=</a:t>
            </a:r>
          </a:p>
          <a:p>
            <a:r>
              <a:rPr lang="en-US" dirty="0"/>
              <a:t>Difficulty: permeability and max conductance have somewhat same meaning BUT, </a:t>
            </a:r>
            <a:r>
              <a:rPr lang="en-US" dirty="0" smtClean="0"/>
              <a:t>they have </a:t>
            </a:r>
            <a:r>
              <a:rPr lang="en-US" dirty="0"/>
              <a:t>different units.  Also, the output from GHK is but are orders of magnitude larger than </a:t>
            </a:r>
            <a:r>
              <a:rPr lang="en-US" dirty="0" err="1"/>
              <a:t>Vm-Ek</a:t>
            </a:r>
            <a:r>
              <a:rPr lang="en-US" dirty="0"/>
              <a:t>, so need to use permeability value approximately 1 million times lower than maximal conductance</a:t>
            </a:r>
          </a:p>
          <a:p>
            <a:endParaRPr lang="en-US" dirty="0"/>
          </a:p>
        </p:txBody>
      </p:sp>
    </p:spTree>
    <p:extLst>
      <p:ext uri="{BB962C8B-B14F-4D97-AF65-F5344CB8AC3E}">
        <p14:creationId xmlns:p14="http://schemas.microsoft.com/office/powerpoint/2010/main" val="35090197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 GHK</a:t>
            </a:r>
          </a:p>
        </p:txBody>
      </p:sp>
      <p:sp>
        <p:nvSpPr>
          <p:cNvPr id="3" name="Content Placeholder 2"/>
          <p:cNvSpPr>
            <a:spLocks noGrp="1"/>
          </p:cNvSpPr>
          <p:nvPr>
            <p:ph idx="1"/>
          </p:nvPr>
        </p:nvSpPr>
        <p:spPr/>
        <p:txBody>
          <a:bodyPr/>
          <a:lstStyle/>
          <a:p>
            <a:r>
              <a:rPr lang="en-US" dirty="0"/>
              <a:t>Need inside and outside concentration.  Often assume that outside doesn’t change, so we can set this parameter to constant.  Send inside calcium message from calcium compartment (to be discussed later).</a:t>
            </a:r>
          </a:p>
          <a:p>
            <a:r>
              <a:rPr lang="en-US" dirty="0"/>
              <a:t>Needs voltage (from compartment)</a:t>
            </a:r>
          </a:p>
          <a:p>
            <a:r>
              <a:rPr lang="en-US" dirty="0"/>
              <a:t>Needs </a:t>
            </a:r>
            <a:r>
              <a:rPr lang="en-US" dirty="0" smtClean="0"/>
              <a:t>gating variable </a:t>
            </a:r>
            <a:r>
              <a:rPr lang="en-US" dirty="0"/>
              <a:t>(from ion channel</a:t>
            </a:r>
            <a:r>
              <a:rPr lang="en-US" dirty="0" smtClean="0"/>
              <a:t>)</a:t>
            </a:r>
          </a:p>
          <a:p>
            <a:r>
              <a:rPr lang="en-US" dirty="0" smtClean="0"/>
              <a:t>GHK sums all input </a:t>
            </a:r>
            <a:r>
              <a:rPr lang="en-US" dirty="0" err="1" smtClean="0"/>
              <a:t>conductances</a:t>
            </a:r>
            <a:r>
              <a:rPr lang="en-US" dirty="0" smtClean="0"/>
              <a:t>, thus multiple </a:t>
            </a:r>
            <a:r>
              <a:rPr lang="en-US" dirty="0" err="1" smtClean="0"/>
              <a:t>HHChannels</a:t>
            </a:r>
            <a:r>
              <a:rPr lang="en-US" dirty="0" smtClean="0"/>
              <a:t> can be connected to one GHK.  I.e., only need one GHK per compartment</a:t>
            </a:r>
            <a:endParaRPr lang="en-US" dirty="0"/>
          </a:p>
          <a:p>
            <a:endParaRPr lang="en-US" dirty="0"/>
          </a:p>
        </p:txBody>
      </p:sp>
    </p:spTree>
    <p:extLst>
      <p:ext uri="{BB962C8B-B14F-4D97-AF65-F5344CB8AC3E}">
        <p14:creationId xmlns:p14="http://schemas.microsoft.com/office/powerpoint/2010/main" val="2928871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GHK</a:t>
            </a:r>
            <a:endParaRPr lang="en-US" dirty="0"/>
          </a:p>
        </p:txBody>
      </p:sp>
      <p:sp>
        <p:nvSpPr>
          <p:cNvPr id="3" name="Content Placeholder 2"/>
          <p:cNvSpPr>
            <a:spLocks noGrp="1"/>
          </p:cNvSpPr>
          <p:nvPr>
            <p:ph idx="1"/>
          </p:nvPr>
        </p:nvSpPr>
        <p:spPr>
          <a:xfrm>
            <a:off x="838200" y="1558978"/>
            <a:ext cx="10515600" cy="4796852"/>
          </a:xfrm>
        </p:spPr>
        <p:txBody>
          <a:bodyPr>
            <a:normAutofit fontScale="85000" lnSpcReduction="10000"/>
          </a:bodyPr>
          <a:lstStyle/>
          <a:p>
            <a:r>
              <a:rPr lang="en-US" dirty="0"/>
              <a:t>This set of messages replaces the single </a:t>
            </a:r>
            <a:r>
              <a:rPr lang="en-US" dirty="0" err="1"/>
              <a:t>moose.connect</a:t>
            </a:r>
            <a:r>
              <a:rPr lang="en-US" dirty="0"/>
              <a:t>(</a:t>
            </a:r>
            <a:r>
              <a:rPr lang="en-US" dirty="0" err="1"/>
              <a:t>Ca,’channel’,comp,’channel</a:t>
            </a:r>
            <a:r>
              <a:rPr lang="en-US" dirty="0"/>
              <a:t>’)</a:t>
            </a:r>
          </a:p>
          <a:p>
            <a:pPr marL="514350" indent="-514350">
              <a:buFont typeface="+mj-lt"/>
              <a:buAutoNum type="arabicPeriod"/>
            </a:pPr>
            <a:r>
              <a:rPr lang="en-US" dirty="0" smtClean="0"/>
              <a:t>Connect </a:t>
            </a:r>
            <a:r>
              <a:rPr lang="en-US" dirty="0"/>
              <a:t>the output of the channel with the input of the </a:t>
            </a:r>
            <a:r>
              <a:rPr lang="en-US" dirty="0" err="1"/>
              <a:t>ghk</a:t>
            </a:r>
            <a:endParaRPr lang="en-US" dirty="0"/>
          </a:p>
          <a:p>
            <a:pPr marL="0" indent="0">
              <a:buNone/>
            </a:pPr>
            <a:r>
              <a:rPr lang="en-US" dirty="0" smtClean="0"/>
              <a:t>	the </a:t>
            </a:r>
            <a:r>
              <a:rPr lang="en-US" dirty="0"/>
              <a:t>value of the conductance is </a:t>
            </a:r>
            <a:r>
              <a:rPr lang="en-US" dirty="0" smtClean="0"/>
              <a:t>sent 	</a:t>
            </a:r>
            <a:r>
              <a:rPr lang="en-US" dirty="0" err="1" smtClean="0"/>
              <a:t>moose.connect</a:t>
            </a:r>
            <a:r>
              <a:rPr lang="en-US" dirty="0" smtClean="0"/>
              <a:t>(</a:t>
            </a:r>
            <a:r>
              <a:rPr lang="en-US" dirty="0" err="1" smtClean="0"/>
              <a:t>chan</a:t>
            </a:r>
            <a:r>
              <a:rPr lang="en-US" dirty="0"/>
              <a:t>,'permeability',</a:t>
            </a:r>
            <a:r>
              <a:rPr lang="en-US" dirty="0" err="1"/>
              <a:t>caghk</a:t>
            </a:r>
            <a:r>
              <a:rPr lang="en-US" dirty="0"/>
              <a:t>,'</a:t>
            </a:r>
            <a:r>
              <a:rPr lang="en-US" dirty="0" err="1"/>
              <a:t>addPermeability</a:t>
            </a:r>
            <a:r>
              <a:rPr lang="en-US" dirty="0"/>
              <a:t>')</a:t>
            </a:r>
          </a:p>
          <a:p>
            <a:pPr marL="514350" indent="-514350">
              <a:buFont typeface="+mj-lt"/>
              <a:buAutoNum type="arabicPeriod" startAt="2"/>
            </a:pPr>
            <a:r>
              <a:rPr lang="en-US" dirty="0" smtClean="0"/>
              <a:t>Connect </a:t>
            </a:r>
            <a:r>
              <a:rPr lang="en-US" dirty="0"/>
              <a:t>the compartment to the channel, so the channel knows </a:t>
            </a:r>
            <a:r>
              <a:rPr lang="en-US" dirty="0" err="1"/>
              <a:t>Vm</a:t>
            </a:r>
            <a:r>
              <a:rPr lang="en-US" dirty="0"/>
              <a:t>.  This is a one way message, as we should not sent the channels current to the compartment</a:t>
            </a:r>
          </a:p>
          <a:p>
            <a:pPr marL="0" indent="0">
              <a:buNone/>
            </a:pPr>
            <a:r>
              <a:rPr lang="en-US" dirty="0" smtClean="0"/>
              <a:t>	m=</a:t>
            </a:r>
            <a:r>
              <a:rPr lang="en-US" dirty="0" err="1" smtClean="0"/>
              <a:t>moose.connect</a:t>
            </a:r>
            <a:r>
              <a:rPr lang="en-US" dirty="0" smtClean="0"/>
              <a:t>(comp</a:t>
            </a:r>
            <a:r>
              <a:rPr lang="en-US" dirty="0"/>
              <a:t>,'</a:t>
            </a:r>
            <a:r>
              <a:rPr lang="en-US" dirty="0" err="1"/>
              <a:t>VmOut</a:t>
            </a:r>
            <a:r>
              <a:rPr lang="en-US" dirty="0"/>
              <a:t>',</a:t>
            </a:r>
            <a:r>
              <a:rPr lang="en-US" dirty="0" err="1"/>
              <a:t>chan</a:t>
            </a:r>
            <a:r>
              <a:rPr lang="en-US" dirty="0"/>
              <a:t>,'</a:t>
            </a:r>
            <a:r>
              <a:rPr lang="en-US" dirty="0" err="1"/>
              <a:t>Vm</a:t>
            </a:r>
            <a:r>
              <a:rPr lang="en-US" dirty="0"/>
              <a:t>')</a:t>
            </a:r>
          </a:p>
          <a:p>
            <a:pPr marL="514350" indent="-514350">
              <a:buFont typeface="+mj-lt"/>
              <a:buAutoNum type="arabicPeriod" startAt="3"/>
            </a:pPr>
            <a:r>
              <a:rPr lang="en-US" dirty="0" smtClean="0"/>
              <a:t>Connect </a:t>
            </a:r>
            <a:r>
              <a:rPr lang="en-US" dirty="0"/>
              <a:t>the </a:t>
            </a:r>
            <a:r>
              <a:rPr lang="en-US" dirty="0" err="1"/>
              <a:t>ghk</a:t>
            </a:r>
            <a:r>
              <a:rPr lang="en-US" dirty="0"/>
              <a:t> with the compartment.  This is two way message, as the </a:t>
            </a:r>
            <a:r>
              <a:rPr lang="en-US" dirty="0" err="1"/>
              <a:t>ghk</a:t>
            </a:r>
            <a:r>
              <a:rPr lang="en-US" dirty="0"/>
              <a:t> needs to know the voltage of the compartment</a:t>
            </a:r>
          </a:p>
          <a:p>
            <a:pPr marL="0" indent="0">
              <a:buNone/>
            </a:pPr>
            <a:r>
              <a:rPr lang="en-US" dirty="0" smtClean="0"/>
              <a:t>	</a:t>
            </a:r>
            <a:r>
              <a:rPr lang="en-US" dirty="0" err="1" smtClean="0"/>
              <a:t>moose.connect</a:t>
            </a:r>
            <a:r>
              <a:rPr lang="en-US" dirty="0" smtClean="0"/>
              <a:t>(</a:t>
            </a:r>
            <a:r>
              <a:rPr lang="en-US" dirty="0" err="1" smtClean="0"/>
              <a:t>caghk</a:t>
            </a:r>
            <a:r>
              <a:rPr lang="en-US" dirty="0"/>
              <a:t>,'</a:t>
            </a:r>
            <a:r>
              <a:rPr lang="en-US" dirty="0" err="1"/>
              <a:t>channel',comp,'channel</a:t>
            </a:r>
            <a:r>
              <a:rPr lang="en-US" dirty="0"/>
              <a:t>')</a:t>
            </a:r>
          </a:p>
          <a:p>
            <a:pPr marL="514350" indent="-514350">
              <a:buFont typeface="+mj-lt"/>
              <a:buAutoNum type="arabicPeriod" startAt="4"/>
            </a:pPr>
            <a:r>
              <a:rPr lang="en-US" dirty="0" smtClean="0"/>
              <a:t>the </a:t>
            </a:r>
            <a:r>
              <a:rPr lang="en-US" dirty="0" err="1"/>
              <a:t>ghk</a:t>
            </a:r>
            <a:r>
              <a:rPr lang="en-US" dirty="0"/>
              <a:t> still needs to know the internal calcium, but we haven’t created it yet</a:t>
            </a:r>
            <a:r>
              <a:rPr lang="en-US" dirty="0" smtClean="0"/>
              <a:t>.</a:t>
            </a:r>
            <a:endParaRPr lang="en-US" dirty="0"/>
          </a:p>
        </p:txBody>
      </p:sp>
    </p:spTree>
    <p:extLst>
      <p:ext uri="{BB962C8B-B14F-4D97-AF65-F5344CB8AC3E}">
        <p14:creationId xmlns:p14="http://schemas.microsoft.com/office/powerpoint/2010/main" val="33710241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88921"/>
          </a:xfrm>
        </p:spPr>
        <p:txBody>
          <a:bodyPr>
            <a:normAutofit fontScale="90000"/>
          </a:bodyPr>
          <a:lstStyle/>
          <a:p>
            <a:r>
              <a:rPr lang="en-US" dirty="0"/>
              <a:t>DIGRESSION: One more useful bit of programming: string handling</a:t>
            </a:r>
          </a:p>
        </p:txBody>
      </p:sp>
      <p:sp>
        <p:nvSpPr>
          <p:cNvPr id="3" name="Content Placeholder 2"/>
          <p:cNvSpPr>
            <a:spLocks noGrp="1"/>
          </p:cNvSpPr>
          <p:nvPr>
            <p:ph idx="1"/>
          </p:nvPr>
        </p:nvSpPr>
        <p:spPr>
          <a:xfrm>
            <a:off x="838200" y="1588957"/>
            <a:ext cx="10515600" cy="5111646"/>
          </a:xfrm>
        </p:spPr>
        <p:txBody>
          <a:bodyPr>
            <a:normAutofit fontScale="77500" lnSpcReduction="20000"/>
          </a:bodyPr>
          <a:lstStyle/>
          <a:p>
            <a:r>
              <a:rPr lang="en-US" sz="3100" dirty="0" smtClean="0"/>
              <a:t>What </a:t>
            </a:r>
            <a:r>
              <a:rPr lang="en-US" sz="3100" dirty="0"/>
              <a:t>if you want to loop over all your channels, and do one thing if it is a Ca </a:t>
            </a:r>
            <a:r>
              <a:rPr lang="en-US" sz="3100" dirty="0" err="1"/>
              <a:t>chan</a:t>
            </a:r>
            <a:r>
              <a:rPr lang="en-US" sz="3100" dirty="0"/>
              <a:t>, and something else otherwise?</a:t>
            </a:r>
          </a:p>
          <a:p>
            <a:pPr lvl="1"/>
            <a:r>
              <a:rPr lang="en-US" sz="2800" dirty="0" smtClean="0"/>
              <a:t>E.g</a:t>
            </a:r>
            <a:r>
              <a:rPr lang="en-US" sz="2800" dirty="0"/>
              <a:t>., create a GHK for the calcium channels, but not for other channels.  </a:t>
            </a:r>
          </a:p>
          <a:p>
            <a:pPr lvl="1"/>
            <a:r>
              <a:rPr lang="en-US" sz="2800" dirty="0"/>
              <a:t>How does the computer know whether a channel needs a GHK.</a:t>
            </a:r>
          </a:p>
          <a:p>
            <a:r>
              <a:rPr lang="en-US" sz="3100" dirty="0"/>
              <a:t>One approach is to add another parameter to our </a:t>
            </a:r>
            <a:r>
              <a:rPr lang="en-US" sz="3100" dirty="0" err="1"/>
              <a:t>chan_param</a:t>
            </a:r>
            <a:r>
              <a:rPr lang="en-US" sz="3100" dirty="0"/>
              <a:t> array, which indicates whether it needs a GHK or not. Then use an if </a:t>
            </a:r>
            <a:r>
              <a:rPr lang="en-US" sz="3100" dirty="0" smtClean="0"/>
              <a:t>statement.</a:t>
            </a:r>
            <a:endParaRPr lang="en-US" sz="3100" dirty="0"/>
          </a:p>
          <a:p>
            <a:r>
              <a:rPr lang="en-US" sz="3100" dirty="0"/>
              <a:t>Another approach is to use consistent channel names, e.g. all Ca channels have names beginning Ca, and use some of python’s string functions</a:t>
            </a:r>
          </a:p>
          <a:p>
            <a:pPr lvl="1"/>
            <a:r>
              <a:rPr lang="en-US" sz="2800" dirty="0" smtClean="0"/>
              <a:t>find(</a:t>
            </a:r>
            <a:r>
              <a:rPr lang="en-US" sz="2800" dirty="0" err="1" smtClean="0"/>
              <a:t>string,substring</a:t>
            </a:r>
            <a:r>
              <a:rPr lang="en-US" sz="2800" dirty="0"/>
              <a:t>) returns either the location where the substring starts (0,len(string)) or -1 if it can’t find </a:t>
            </a:r>
            <a:r>
              <a:rPr lang="en-US" sz="2800" dirty="0" smtClean="0"/>
              <a:t>it</a:t>
            </a:r>
          </a:p>
          <a:p>
            <a:pPr marL="457200" lvl="1" indent="0">
              <a:buNone/>
            </a:pPr>
            <a:r>
              <a:rPr lang="en-US" sz="2800" dirty="0" smtClean="0"/>
              <a:t>&gt;&gt;&gt;if </a:t>
            </a:r>
            <a:r>
              <a:rPr lang="en-US" sz="2800" dirty="0"/>
              <a:t>find(</a:t>
            </a:r>
            <a:r>
              <a:rPr lang="en-US" sz="2800" dirty="0" err="1"/>
              <a:t>chan_name,’Ca</a:t>
            </a:r>
            <a:r>
              <a:rPr lang="en-US" sz="2800" dirty="0"/>
              <a:t>’)==0:</a:t>
            </a:r>
          </a:p>
          <a:p>
            <a:pPr marL="0" indent="0">
              <a:buNone/>
            </a:pPr>
            <a:r>
              <a:rPr lang="en-US" dirty="0" smtClean="0"/>
              <a:t>	&gt;&gt;&gt;create </a:t>
            </a:r>
            <a:r>
              <a:rPr lang="en-US" dirty="0"/>
              <a:t>GHK</a:t>
            </a:r>
          </a:p>
          <a:p>
            <a:r>
              <a:rPr lang="en-US" sz="3100" dirty="0" smtClean="0"/>
              <a:t>Identifying </a:t>
            </a:r>
            <a:r>
              <a:rPr lang="en-US" sz="3100" dirty="0"/>
              <a:t>the starting string is so common that there is a python function for that</a:t>
            </a:r>
            <a:r>
              <a:rPr lang="en-US" sz="3100" dirty="0" smtClean="0"/>
              <a:t>:</a:t>
            </a:r>
            <a:endParaRPr lang="en-US" sz="3100" dirty="0"/>
          </a:p>
          <a:p>
            <a:pPr marL="457200" lvl="1" indent="0">
              <a:buNone/>
            </a:pPr>
            <a:r>
              <a:rPr lang="en-US" sz="2800" dirty="0" smtClean="0"/>
              <a:t>&gt;&gt;&gt;If </a:t>
            </a:r>
            <a:r>
              <a:rPr lang="en-US" sz="2800" dirty="0" err="1"/>
              <a:t>channame.startswith</a:t>
            </a:r>
            <a:r>
              <a:rPr lang="en-US" sz="2800" dirty="0"/>
              <a:t>('Ca'):</a:t>
            </a:r>
          </a:p>
          <a:p>
            <a:pPr marL="0" indent="0">
              <a:buNone/>
            </a:pPr>
            <a:r>
              <a:rPr lang="en-US" dirty="0" smtClean="0"/>
              <a:t>	&gt;&gt;&gt;create </a:t>
            </a:r>
            <a:r>
              <a:rPr lang="en-US" dirty="0"/>
              <a:t>GHK</a:t>
            </a:r>
          </a:p>
        </p:txBody>
      </p:sp>
    </p:spTree>
    <p:extLst>
      <p:ext uri="{BB962C8B-B14F-4D97-AF65-F5344CB8AC3E}">
        <p14:creationId xmlns:p14="http://schemas.microsoft.com/office/powerpoint/2010/main" val="2930251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b="0" i="0" u="none" strike="noStrike" baseline="0" dirty="0" smtClean="0"/>
              <a:t>mplemented in Moose using </a:t>
            </a:r>
            <a:r>
              <a:rPr lang="en-US" b="0" i="0" u="none" strike="noStrike" baseline="0" dirty="0" err="1" smtClean="0"/>
              <a:t>HHChannel</a:t>
            </a:r>
            <a:endParaRPr lang="en-US" dirty="0"/>
          </a:p>
        </p:txBody>
      </p:sp>
      <p:sp>
        <p:nvSpPr>
          <p:cNvPr id="3" name="Content Placeholder 2"/>
          <p:cNvSpPr>
            <a:spLocks noGrp="1"/>
          </p:cNvSpPr>
          <p:nvPr>
            <p:ph idx="1"/>
          </p:nvPr>
        </p:nvSpPr>
        <p:spPr/>
        <p:txBody>
          <a:bodyPr>
            <a:normAutofit/>
          </a:bodyPr>
          <a:lstStyle/>
          <a:p>
            <a:r>
              <a:rPr lang="en-US" b="0" i="0" u="none" strike="noStrike" baseline="0" dirty="0" err="1" smtClean="0"/>
              <a:t>Gk</a:t>
            </a:r>
            <a:r>
              <a:rPr lang="en-US" b="0" i="0" u="none" strike="noStrike" baseline="0" dirty="0" smtClean="0"/>
              <a:t>- CALCULAATED:</a:t>
            </a:r>
          </a:p>
          <a:p>
            <a:pPr lvl="1"/>
            <a:r>
              <a:rPr lang="en-US" b="0" i="0" u="none" strike="noStrike" baseline="0" dirty="0" smtClean="0"/>
              <a:t>conductance of the channel in Siemens, calculated from: </a:t>
            </a:r>
          </a:p>
          <a:p>
            <a:pPr lvl="1"/>
            <a:r>
              <a:rPr lang="de-DE" b="0" i="0" u="none" strike="noStrike" baseline="0" dirty="0" smtClean="0"/>
              <a:t>Gk(t) = Gbar × X(t)^Xpower × Y(t)^Ypower × Z(t)^Zpower</a:t>
            </a:r>
          </a:p>
          <a:p>
            <a:r>
              <a:rPr lang="en-US" b="0" i="0" u="none" strike="noStrike" baseline="0" dirty="0" err="1" smtClean="0"/>
              <a:t>Ik</a:t>
            </a:r>
            <a:r>
              <a:rPr lang="en-US" b="0" i="0" u="none" strike="noStrike" baseline="0" dirty="0" smtClean="0"/>
              <a:t> - CALCULATED:</a:t>
            </a:r>
          </a:p>
          <a:p>
            <a:pPr lvl="1"/>
            <a:r>
              <a:rPr lang="en-US" b="0" i="0" u="none" strike="noStrike" baseline="0" dirty="0" smtClean="0"/>
              <a:t>current through the channel into the neuron in Amperes , calculated from:</a:t>
            </a:r>
          </a:p>
          <a:p>
            <a:pPr lvl="1"/>
            <a:r>
              <a:rPr lang="en-US" b="0" i="0" u="none" strike="noStrike" baseline="0" dirty="0" err="1" smtClean="0"/>
              <a:t>Ik</a:t>
            </a:r>
            <a:r>
              <a:rPr lang="en-US" b="0" i="0" u="none" strike="noStrike" baseline="0" dirty="0" smtClean="0"/>
              <a:t>(t) = </a:t>
            </a:r>
            <a:r>
              <a:rPr lang="en-US" b="0" i="0" u="none" strike="noStrike" baseline="0" dirty="0" err="1" smtClean="0"/>
              <a:t>Gk</a:t>
            </a:r>
            <a:r>
              <a:rPr lang="en-US" b="0" i="0" u="none" strike="noStrike" baseline="0" dirty="0" smtClean="0"/>
              <a:t>(t) × (</a:t>
            </a:r>
            <a:r>
              <a:rPr lang="en-US" b="0" i="0" u="none" strike="noStrike" baseline="0" dirty="0" err="1" smtClean="0"/>
              <a:t>Ek-Vm</a:t>
            </a:r>
            <a:r>
              <a:rPr lang="en-US" b="0" i="0" u="none" strike="noStrike" baseline="0" dirty="0" smtClean="0"/>
              <a:t>(t))</a:t>
            </a:r>
          </a:p>
          <a:p>
            <a:r>
              <a:rPr lang="en-US" b="0" i="0" u="none" strike="noStrike" baseline="0" dirty="0" smtClean="0"/>
              <a:t>Z gate: One additional gate which allows you to implement either</a:t>
            </a:r>
          </a:p>
          <a:p>
            <a:pPr lvl="1"/>
            <a:r>
              <a:rPr lang="en-US" b="0" i="0" u="none" strike="noStrike" baseline="0" dirty="0" smtClean="0"/>
              <a:t>Additional voltage dependent inactivation rates, or</a:t>
            </a:r>
          </a:p>
          <a:p>
            <a:pPr lvl="1"/>
            <a:r>
              <a:rPr lang="en-US" b="0" i="0" u="none" strike="noStrike" baseline="0" dirty="0" smtClean="0"/>
              <a:t>calcium dependent inactivation</a:t>
            </a:r>
          </a:p>
          <a:p>
            <a:endParaRPr lang="en-US" dirty="0"/>
          </a:p>
        </p:txBody>
      </p:sp>
    </p:spTree>
    <p:extLst>
      <p:ext uri="{BB962C8B-B14F-4D97-AF65-F5344CB8AC3E}">
        <p14:creationId xmlns:p14="http://schemas.microsoft.com/office/powerpoint/2010/main" val="227033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dependent rate constants</a:t>
            </a:r>
            <a:endParaRPr lang="en-US" dirty="0"/>
          </a:p>
        </p:txBody>
      </p:sp>
      <p:sp>
        <p:nvSpPr>
          <p:cNvPr id="3" name="Content Placeholder 2"/>
          <p:cNvSpPr>
            <a:spLocks noGrp="1"/>
          </p:cNvSpPr>
          <p:nvPr>
            <p:ph idx="1"/>
          </p:nvPr>
        </p:nvSpPr>
        <p:spPr/>
        <p:txBody>
          <a:bodyPr/>
          <a:lstStyle/>
          <a:p>
            <a:r>
              <a:rPr lang="en-US" b="0" i="0" u="none" strike="noStrike" baseline="0" dirty="0" smtClean="0"/>
              <a:t>All we need to do is specify:</a:t>
            </a:r>
          </a:p>
          <a:p>
            <a:pPr lvl="1"/>
            <a:r>
              <a:rPr lang="en-US" b="0" i="0" u="none" strike="noStrike" baseline="0" dirty="0" smtClean="0"/>
              <a:t>alpha(v) and beta(v) for X (and optionally Y) for each channel</a:t>
            </a:r>
          </a:p>
          <a:p>
            <a:r>
              <a:rPr lang="en-US" b="0" i="0" u="none" strike="noStrike" baseline="0" dirty="0" smtClean="0"/>
              <a:t>Recall that Hodgkin and Huxley used 3 different forms for their parameters</a:t>
            </a:r>
          </a:p>
          <a:p>
            <a:pPr lvl="1"/>
            <a:r>
              <a:rPr lang="en-US" b="0" i="0" u="none" strike="noStrike" baseline="0" dirty="0" smtClean="0"/>
              <a:t>exponential: rate = Rate*</a:t>
            </a:r>
            <a:r>
              <a:rPr lang="en-US" b="0" i="0" u="none" strike="noStrike" baseline="0" dirty="0" err="1" smtClean="0"/>
              <a:t>exp</a:t>
            </a:r>
            <a:r>
              <a:rPr lang="en-US" b="0" i="0" u="none" strike="noStrike" baseline="0" dirty="0" smtClean="0"/>
              <a:t>(-v/</a:t>
            </a:r>
            <a:r>
              <a:rPr lang="en-US" b="0" i="0" u="none" strike="noStrike" baseline="0" dirty="0" err="1" smtClean="0"/>
              <a:t>vslope</a:t>
            </a:r>
            <a:r>
              <a:rPr lang="en-US" b="0" i="0" u="none" strike="noStrike" baseline="0" dirty="0" smtClean="0"/>
              <a:t>)</a:t>
            </a:r>
          </a:p>
          <a:p>
            <a:pPr lvl="1"/>
            <a:r>
              <a:rPr lang="en-US" b="0" i="0" u="none" strike="noStrike" baseline="0" dirty="0" smtClean="0"/>
              <a:t>sigmoid: rate =Rate/(1+exp(-(v-</a:t>
            </a:r>
            <a:r>
              <a:rPr lang="en-US" b="0" i="0" u="none" strike="noStrike" baseline="0" dirty="0" err="1" smtClean="0"/>
              <a:t>vhalf</a:t>
            </a:r>
            <a:r>
              <a:rPr lang="en-US" b="0" i="0" u="none" strike="noStrike" baseline="0" dirty="0" smtClean="0"/>
              <a:t>)/</a:t>
            </a:r>
            <a:r>
              <a:rPr lang="en-US" b="0" i="0" u="none" strike="noStrike" baseline="0" dirty="0" err="1" smtClean="0"/>
              <a:t>vslope</a:t>
            </a:r>
            <a:r>
              <a:rPr lang="en-US" b="0" i="0" u="none" strike="noStrike" baseline="0" dirty="0" smtClean="0"/>
              <a:t>)</a:t>
            </a:r>
          </a:p>
          <a:p>
            <a:pPr lvl="1"/>
            <a:r>
              <a:rPr lang="en-US" b="0" i="0" u="none" strike="noStrike" baseline="0" dirty="0" err="1" smtClean="0"/>
              <a:t>linoid</a:t>
            </a:r>
            <a:r>
              <a:rPr lang="en-US" b="0" i="0" u="none" strike="noStrike" baseline="0" dirty="0" smtClean="0"/>
              <a:t>: rate =A+B*V/(-1+exp((</a:t>
            </a:r>
            <a:r>
              <a:rPr lang="en-US" b="0" i="0" u="none" strike="noStrike" baseline="0" dirty="0" err="1" smtClean="0"/>
              <a:t>Vhalf+V</a:t>
            </a:r>
            <a:r>
              <a:rPr lang="en-US" b="0" i="0" u="none" strike="noStrike" baseline="0" dirty="0" smtClean="0"/>
              <a:t>)/slope))), where A=</a:t>
            </a:r>
            <a:r>
              <a:rPr lang="en-US" b="0" i="0" u="none" strike="noStrike" baseline="0" dirty="0" err="1" smtClean="0"/>
              <a:t>vhalf</a:t>
            </a:r>
            <a:r>
              <a:rPr lang="en-US" b="0" i="0" u="none" strike="noStrike" baseline="0" dirty="0" smtClean="0"/>
              <a:t>/slope, and B = 1/slope</a:t>
            </a:r>
          </a:p>
          <a:p>
            <a:r>
              <a:rPr lang="en-US" b="0" i="0" u="none" strike="noStrike" baseline="0" dirty="0" smtClean="0"/>
              <a:t>BE CAREFUL WITH LINOID.  There is singularity at V=-A/B, so computers don’t deal with this form very well</a:t>
            </a:r>
          </a:p>
          <a:p>
            <a:pPr lvl="1"/>
            <a:endParaRPr lang="en-US" b="0" i="0" u="none" strike="noStrike" baseline="0" dirty="0" smtClean="0"/>
          </a:p>
          <a:p>
            <a:pPr lvl="1"/>
            <a:endParaRPr lang="en-US" dirty="0"/>
          </a:p>
        </p:txBody>
      </p:sp>
    </p:spTree>
    <p:extLst>
      <p:ext uri="{BB962C8B-B14F-4D97-AF65-F5344CB8AC3E}">
        <p14:creationId xmlns:p14="http://schemas.microsoft.com/office/powerpoint/2010/main" val="1061701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dependent rate constants</a:t>
            </a:r>
            <a:endParaRPr lang="en-US" dirty="0"/>
          </a:p>
        </p:txBody>
      </p:sp>
      <p:sp>
        <p:nvSpPr>
          <p:cNvPr id="3" name="Content Placeholder 2"/>
          <p:cNvSpPr>
            <a:spLocks noGrp="1"/>
          </p:cNvSpPr>
          <p:nvPr>
            <p:ph idx="1"/>
          </p:nvPr>
        </p:nvSpPr>
        <p:spPr>
          <a:xfrm>
            <a:off x="838200" y="1825625"/>
            <a:ext cx="10515600" cy="3767101"/>
          </a:xfrm>
        </p:spPr>
        <p:txBody>
          <a:bodyPr/>
          <a:lstStyle/>
          <a:p>
            <a:r>
              <a:rPr lang="en-US" b="0" i="0" u="none" strike="noStrike" baseline="0" dirty="0" smtClean="0"/>
              <a:t>Notice that the sigmoid form is a variation of the </a:t>
            </a:r>
            <a:r>
              <a:rPr lang="en-US" b="0" i="0" u="none" strike="noStrike" baseline="0" dirty="0" err="1" smtClean="0"/>
              <a:t>linoid</a:t>
            </a:r>
            <a:r>
              <a:rPr lang="en-US" b="0" i="0" u="none" strike="noStrike" baseline="0" dirty="0" smtClean="0"/>
              <a:t> form:</a:t>
            </a:r>
          </a:p>
          <a:p>
            <a:pPr lvl="1"/>
            <a:r>
              <a:rPr lang="en-US" b="0" i="0" u="none" strike="noStrike" baseline="0" dirty="0" err="1" smtClean="0"/>
              <a:t>linoid</a:t>
            </a:r>
            <a:r>
              <a:rPr lang="en-US" b="0" i="0" u="none" strike="noStrike" baseline="0" dirty="0" smtClean="0"/>
              <a:t> rate = A+B*V/(</a:t>
            </a:r>
            <a:r>
              <a:rPr lang="en-US" b="0" i="0" u="none" strike="noStrike" baseline="0" dirty="0" err="1" smtClean="0"/>
              <a:t>C+exp</a:t>
            </a:r>
            <a:r>
              <a:rPr lang="en-US" b="0" i="0" u="none" strike="noStrike" baseline="0" dirty="0" smtClean="0"/>
              <a:t>((</a:t>
            </a:r>
            <a:r>
              <a:rPr lang="en-US" b="0" i="0" u="none" strike="noStrike" baseline="0" dirty="0" err="1" smtClean="0"/>
              <a:t>vhalf+V</a:t>
            </a:r>
            <a:r>
              <a:rPr lang="en-US" b="0" i="0" u="none" strike="noStrike" baseline="0" dirty="0" smtClean="0"/>
              <a:t>)/slope), with C=-1, and </a:t>
            </a:r>
          </a:p>
          <a:p>
            <a:pPr lvl="1"/>
            <a:r>
              <a:rPr lang="en-US" b="0" i="0" u="none" strike="noStrike" baseline="0" dirty="0" smtClean="0"/>
              <a:t>sigmoid = A/(</a:t>
            </a:r>
            <a:r>
              <a:rPr lang="en-US" b="0" i="0" u="none" strike="noStrike" baseline="0" dirty="0" err="1" smtClean="0"/>
              <a:t>C+exp</a:t>
            </a:r>
            <a:r>
              <a:rPr lang="en-US" b="0" i="0" u="none" strike="noStrike" baseline="0" dirty="0" smtClean="0"/>
              <a:t>((</a:t>
            </a:r>
            <a:r>
              <a:rPr lang="en-US" b="0" i="0" u="none" strike="noStrike" baseline="0" dirty="0" err="1" smtClean="0"/>
              <a:t>vhalf+V</a:t>
            </a:r>
            <a:r>
              <a:rPr lang="en-US" b="0" i="0" u="none" strike="noStrike" baseline="0" dirty="0" smtClean="0"/>
              <a:t>)/slope), with C = 1 (and B=0)</a:t>
            </a:r>
          </a:p>
          <a:p>
            <a:pPr lvl="1"/>
            <a:r>
              <a:rPr lang="en-US" b="0" i="0" u="none" strike="noStrike" baseline="0" dirty="0" smtClean="0"/>
              <a:t>What about the exponential?  We can fit that form also, make</a:t>
            </a:r>
          </a:p>
          <a:p>
            <a:pPr lvl="1"/>
            <a:r>
              <a:rPr lang="en-US" b="0" i="0" u="none" strike="noStrike" baseline="0" dirty="0" smtClean="0"/>
              <a:t>B=0, C=0, </a:t>
            </a:r>
            <a:r>
              <a:rPr lang="en-US" b="0" i="0" u="none" strike="noStrike" baseline="0" dirty="0" err="1" smtClean="0"/>
              <a:t>vhalf</a:t>
            </a:r>
            <a:r>
              <a:rPr lang="en-US" b="0" i="0" u="none" strike="noStrike" baseline="0" dirty="0" smtClean="0"/>
              <a:t>=0, obtain rate=A/</a:t>
            </a:r>
            <a:r>
              <a:rPr lang="en-US" b="0" i="0" u="none" strike="noStrike" baseline="0" dirty="0" err="1" smtClean="0"/>
              <a:t>exp</a:t>
            </a:r>
            <a:r>
              <a:rPr lang="en-US" b="0" i="0" u="none" strike="noStrike" baseline="0" dirty="0" smtClean="0"/>
              <a:t>(V/slope), which = A*</a:t>
            </a:r>
            <a:r>
              <a:rPr lang="en-US" b="0" i="0" u="none" strike="noStrike" baseline="0" dirty="0" err="1" smtClean="0"/>
              <a:t>exp</a:t>
            </a:r>
            <a:r>
              <a:rPr lang="en-US" b="0" i="0" u="none" strike="noStrike" baseline="0" dirty="0" smtClean="0"/>
              <a:t>(-V/slope)</a:t>
            </a:r>
          </a:p>
          <a:p>
            <a:r>
              <a:rPr lang="en-US" b="0" i="0" u="none" strike="noStrike" baseline="0" dirty="0" smtClean="0"/>
              <a:t>Given the equation forms, only need to specify sets of five constants for each gate. </a:t>
            </a:r>
            <a:endParaRPr lang="en-US" dirty="0"/>
          </a:p>
        </p:txBody>
      </p:sp>
    </p:spTree>
    <p:extLst>
      <p:ext uri="{BB962C8B-B14F-4D97-AF65-F5344CB8AC3E}">
        <p14:creationId xmlns:p14="http://schemas.microsoft.com/office/powerpoint/2010/main" val="1156059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u="none" strike="noStrike" baseline="0" dirty="0" smtClean="0"/>
              <a:t>Create an </a:t>
            </a:r>
            <a:r>
              <a:rPr lang="en-US" b="0" i="0" u="none" strike="noStrike" baseline="0" dirty="0" err="1" smtClean="0"/>
              <a:t>HHChannel</a:t>
            </a:r>
            <a:r>
              <a:rPr lang="en-US" b="0" i="0" u="none" strike="noStrike" baseline="0" dirty="0" smtClean="0"/>
              <a:t> in a single compartment </a:t>
            </a:r>
            <a:endParaRPr lang="en-US" dirty="0"/>
          </a:p>
        </p:txBody>
      </p:sp>
      <p:sp>
        <p:nvSpPr>
          <p:cNvPr id="3" name="Content Placeholder 2"/>
          <p:cNvSpPr>
            <a:spLocks noGrp="1"/>
          </p:cNvSpPr>
          <p:nvPr>
            <p:ph idx="1"/>
          </p:nvPr>
        </p:nvSpPr>
        <p:spPr/>
        <p:txBody>
          <a:bodyPr>
            <a:normAutofit lnSpcReduction="10000"/>
          </a:bodyPr>
          <a:lstStyle/>
          <a:p>
            <a:r>
              <a:rPr lang="en-US" b="0" i="0" u="none" strike="noStrike" baseline="0" dirty="0" smtClean="0"/>
              <a:t>First, write a function to create a channel</a:t>
            </a:r>
          </a:p>
          <a:p>
            <a:r>
              <a:rPr lang="en-US" dirty="0" smtClean="0"/>
              <a:t>Digression on tabulation of rate constants</a:t>
            </a:r>
            <a:r>
              <a:rPr lang="en-US" b="0" i="0" u="none" strike="noStrike" baseline="0" dirty="0" smtClean="0"/>
              <a:t> </a:t>
            </a:r>
          </a:p>
          <a:p>
            <a:pPr lvl="1"/>
            <a:r>
              <a:rPr lang="en-US" b="0" i="0" u="none" strike="noStrike" baseline="0" dirty="0" smtClean="0"/>
              <a:t>Normally, at each time step, it is necessary to re-calculate each voltage dependent rate constant, which involves an exponential, which is computationally expensive.  Now, we know that the voltage values will only range between, e.g. -100 and +50 mV, and many of the voltage values will occur repeatedly.  So, we can pre-calculate all the voltage dependent rate c</a:t>
            </a:r>
          </a:p>
          <a:p>
            <a:r>
              <a:rPr lang="en-US" b="0" i="0" u="none" strike="noStrike" baseline="0" dirty="0" smtClean="0"/>
              <a:t>Voltage is a continuous value, so how many voltage values do we need to calculate?  In practice, in seems that every 0.05 mV is sufficiently accurate.  So, if our range is 150mV, then the number of divisions is (150mV/0.05mV) = 3000, or VDIVS=(VMAX-VMIN)/</a:t>
            </a:r>
            <a:r>
              <a:rPr lang="en-US" b="0" i="0" u="none" strike="noStrike" baseline="0" dirty="0" err="1" smtClean="0"/>
              <a:t>deltaV</a:t>
            </a:r>
            <a:endParaRPr lang="en-US" b="0" i="0" u="none" strike="noStrike" baseline="0" dirty="0" smtClean="0"/>
          </a:p>
        </p:txBody>
      </p:sp>
    </p:spTree>
    <p:extLst>
      <p:ext uri="{BB962C8B-B14F-4D97-AF65-F5344CB8AC3E}">
        <p14:creationId xmlns:p14="http://schemas.microsoft.com/office/powerpoint/2010/main" val="28657838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655</TotalTime>
  <Words>3836</Words>
  <Application>Microsoft Office PowerPoint</Application>
  <PresentationFormat>Widescreen</PresentationFormat>
  <Paragraphs>556</Paragraphs>
  <Slides>58</Slides>
  <Notes>16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9" baseType="lpstr">
      <vt:lpstr>Microsoft YaHei</vt:lpstr>
      <vt:lpstr>Arial</vt:lpstr>
      <vt:lpstr>Calibri</vt:lpstr>
      <vt:lpstr>Calibri Light</vt:lpstr>
      <vt:lpstr>Rockwell</vt:lpstr>
      <vt:lpstr>Symbol</vt:lpstr>
      <vt:lpstr>Tahoma</vt:lpstr>
      <vt:lpstr>Times New Roman</vt:lpstr>
      <vt:lpstr>Wingdings</vt:lpstr>
      <vt:lpstr>Office Theme</vt:lpstr>
      <vt:lpstr>Equation</vt:lpstr>
      <vt:lpstr>Voltage dependent ion channels</vt:lpstr>
      <vt:lpstr>Ionic current flow through channels</vt:lpstr>
      <vt:lpstr>Voltage dependent gating</vt:lpstr>
      <vt:lpstr>Voltage dependence is from the transition rates</vt:lpstr>
      <vt:lpstr>Implemented in Moose using HHChannel</vt:lpstr>
      <vt:lpstr>Implemented in Moose using HHChannel</vt:lpstr>
      <vt:lpstr>Voltage dependent rate constants</vt:lpstr>
      <vt:lpstr>Voltage dependent rate constants</vt:lpstr>
      <vt:lpstr>Create an HHChannel in a single compartment </vt:lpstr>
      <vt:lpstr>DIGRESSION: Declarative model specification &amp; functions</vt:lpstr>
      <vt:lpstr>Na channel parameters</vt:lpstr>
      <vt:lpstr>A comment on the EREST_ACT</vt:lpstr>
      <vt:lpstr>Parameters for defining h gate of Na+ channel </vt:lpstr>
      <vt:lpstr>Additional parameters/functions to create channel</vt:lpstr>
      <vt:lpstr>Parameters to create Na channel</vt:lpstr>
      <vt:lpstr>Two problems with this formulation and solutions </vt:lpstr>
      <vt:lpstr>Namedlist definition</vt:lpstr>
      <vt:lpstr>Using namedtuple to store parameters</vt:lpstr>
      <vt:lpstr>Using namedtuple to store parameters</vt:lpstr>
      <vt:lpstr>General channel prototype function for voltage dependent channels </vt:lpstr>
      <vt:lpstr>DIGRESSION: Programming control</vt:lpstr>
      <vt:lpstr>DIGRESSION: Programming control</vt:lpstr>
      <vt:lpstr>Programming control</vt:lpstr>
      <vt:lpstr>Dictionaries</vt:lpstr>
      <vt:lpstr>Function to create all channels</vt:lpstr>
      <vt:lpstr>Use the channel prototype function to create channels</vt:lpstr>
      <vt:lpstr>Use the channel prototype function to create channels</vt:lpstr>
      <vt:lpstr>Connecting channel to compartment</vt:lpstr>
      <vt:lpstr>Other channel formulations</vt:lpstr>
      <vt:lpstr>Multi-compartment, multi-channel Example</vt:lpstr>
      <vt:lpstr>Test the model</vt:lpstr>
      <vt:lpstr>Test the model</vt:lpstr>
      <vt:lpstr>PowerPoint Presentation</vt:lpstr>
      <vt:lpstr>Calcium Dependent Ion Channels</vt:lpstr>
      <vt:lpstr>SK channels</vt:lpstr>
      <vt:lpstr>Chan_proto with z gate</vt:lpstr>
      <vt:lpstr>DIGRESSION: calcium concentration pool is required</vt:lpstr>
      <vt:lpstr>Moose code for calcium concentration</vt:lpstr>
      <vt:lpstr>Calcium and voltage dependence</vt:lpstr>
      <vt:lpstr>Calcium and voltage dependence</vt:lpstr>
      <vt:lpstr>Bkchan_params</vt:lpstr>
      <vt:lpstr>BKchan_proto</vt:lpstr>
      <vt:lpstr>BKchan_proto</vt:lpstr>
      <vt:lpstr>Extended Channel Dictionary</vt:lpstr>
      <vt:lpstr>New (extended) chanlib</vt:lpstr>
      <vt:lpstr>DIGRESSION: useful Moose functions to identify type of 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GHK</vt:lpstr>
      <vt:lpstr>Implement GHK</vt:lpstr>
      <vt:lpstr>Implement GHK</vt:lpstr>
      <vt:lpstr>Connecting GHK</vt:lpstr>
      <vt:lpstr>DIGRESSION: One more useful bit of programming: string handling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Voltage dependent ion channels</dc:title>
  <dc:creator>Avrama</dc:creator>
  <cp:lastModifiedBy>Avrama</cp:lastModifiedBy>
  <cp:revision>55</cp:revision>
  <dcterms:created xsi:type="dcterms:W3CDTF">2016-05-27T18:12:20Z</dcterms:created>
  <dcterms:modified xsi:type="dcterms:W3CDTF">2016-06-15T20:53:39Z</dcterms:modified>
</cp:coreProperties>
</file>