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7196" autoAdjust="0"/>
  </p:normalViewPr>
  <p:slideViewPr>
    <p:cSldViewPr snapToGrid="0">
      <p:cViewPr varScale="1">
        <p:scale>
          <a:sx n="65" d="100"/>
          <a:sy n="6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BE72-EB12-4C5C-8925-40141E5CC80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D4614-DA67-41EE-B4A2-D95977B5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D4614-DA67-41EE-B4A2-D95977B51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2F76-D362-4B65-B4B5-6C5E057A78D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CC5F-2C54-4FD0-8F3E-6B186BEA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ose.sourceforge.net/pymoose/moose_cookbook.html#single-neuron-mode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leeson/Cvapp-NeuroMorpho.org" TargetMode="External"/><Relationship Id="rId2" Type="http://schemas.openxmlformats.org/officeDocument/2006/relationships/hyperlink" Target="http://neuronland.org/NLMorphologyConverter/NLMorphologyConver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esis-sim.org/UGTD/Tutorials/genprog/simplecell-tu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c.ed.ac.uk/school/neuron/tutorial/tutB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Neuron Morphology using </a:t>
            </a:r>
            <a:r>
              <a:rPr lang="en-US" dirty="0" err="1" smtClean="0"/>
              <a:t>pyMoose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43920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baseline="0" dirty="0" smtClean="0">
                <a:hlinkClick r:id="rId2"/>
              </a:rPr>
              <a:t>http://moose.sourceforge.net/pymoose/moose_cookbook.html#single-neuron-models</a:t>
            </a:r>
            <a:endParaRPr lang="en-US" b="0" i="0" u="none" strike="noStrike" baseline="0" dirty="0" smtClean="0"/>
          </a:p>
          <a:p>
            <a:r>
              <a:rPr lang="en-US" dirty="0" smtClean="0"/>
              <a:t>Best documentation </a:t>
            </a:r>
            <a:r>
              <a:rPr lang="en-US" dirty="0"/>
              <a:t>is </a:t>
            </a:r>
            <a:r>
              <a:rPr lang="en-US" dirty="0" smtClean="0"/>
              <a:t>online for classes: https</a:t>
            </a:r>
            <a:r>
              <a:rPr lang="en-US" dirty="0"/>
              <a:t>://moose.ncbs.res.in/builtins_classes/moose_classes.html</a:t>
            </a:r>
          </a:p>
          <a:p>
            <a:r>
              <a:rPr lang="en-US" dirty="0" smtClean="0"/>
              <a:t>Or from examples in the installation directory: </a:t>
            </a:r>
          </a:p>
          <a:p>
            <a:r>
              <a:rPr lang="en-US" dirty="0" smtClean="0"/>
              <a:t>moose/moose-examples/snippets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3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/>
              <a:t>Simplifies specification of realistic cells with complicated morphology</a:t>
            </a:r>
          </a:p>
          <a:p>
            <a:r>
              <a:rPr lang="en-US" b="0" i="0" u="none" strike="noStrike" baseline="0" dirty="0" err="1" smtClean="0"/>
              <a:t>cell.p</a:t>
            </a:r>
            <a:r>
              <a:rPr lang="en-US" b="0" i="0" u="none" strike="noStrike" baseline="0" dirty="0" smtClean="0"/>
              <a:t> is sequence of cylindrical compartments</a:t>
            </a:r>
          </a:p>
          <a:p>
            <a:pPr lvl="1"/>
            <a:r>
              <a:rPr lang="en-US" b="0" i="0" u="none" strike="noStrike" baseline="0" dirty="0" smtClean="0"/>
              <a:t>each compartment has a length and diameter (in microns), and the compartment it connects to (parent)</a:t>
            </a:r>
          </a:p>
          <a:p>
            <a:pPr lvl="1"/>
            <a:r>
              <a:rPr lang="en-US" b="0" i="0" u="none" strike="noStrike" baseline="0" dirty="0" smtClean="0"/>
              <a:t>optionally can specify the x, y, z (or r, theta, phi) coordinates where the compartment ends ( compartment begins at end of parent compartment) </a:t>
            </a:r>
          </a:p>
          <a:p>
            <a:pPr lvl="1"/>
            <a:r>
              <a:rPr lang="en-US" b="0" i="0" u="none" strike="noStrike" baseline="0" dirty="0" smtClean="0"/>
              <a:t>in </a:t>
            </a:r>
            <a:r>
              <a:rPr lang="en-US" b="0" i="0" u="none" strike="noStrike" baseline="0" dirty="0" err="1" smtClean="0"/>
              <a:t>cartesian</a:t>
            </a:r>
            <a:r>
              <a:rPr lang="en-US" b="0" i="0" u="none" strike="noStrike" baseline="0" dirty="0" smtClean="0"/>
              <a:t> mode,</a:t>
            </a:r>
            <a:r>
              <a:rPr lang="en-US" b="0" i="0" u="none" strike="noStrike" dirty="0" smtClean="0"/>
              <a:t> each line looks like</a:t>
            </a:r>
            <a:r>
              <a:rPr lang="en-US" b="0" i="0" u="none" strike="noStrike" baseline="0" dirty="0" smtClean="0"/>
              <a:t>:</a:t>
            </a:r>
          </a:p>
          <a:p>
            <a:pPr lvl="2"/>
            <a:r>
              <a:rPr lang="en-US" b="0" i="0" u="none" strike="noStrike" baseline="0" dirty="0" smtClean="0"/>
              <a:t>name	parent	x	y	z	d</a:t>
            </a:r>
          </a:p>
          <a:p>
            <a:pPr lvl="1"/>
            <a:r>
              <a:rPr lang="en-US" b="0" i="0" u="none" strike="noStrike" baseline="0" dirty="0" smtClean="0"/>
              <a:t>if y and z are zero, x is treated as length, if y and z are non-zero, then </a:t>
            </a:r>
            <a:r>
              <a:rPr lang="en-US" b="0" i="0" u="none" strike="noStrike" baseline="0" dirty="0" err="1" smtClean="0"/>
              <a:t>x,y,z</a:t>
            </a:r>
            <a:r>
              <a:rPr lang="en-US" b="0" i="0" u="none" strike="noStrike" baseline="0" dirty="0" smtClean="0"/>
              <a:t> are end coordinates:</a:t>
            </a:r>
          </a:p>
          <a:p>
            <a:pPr lvl="1"/>
            <a:r>
              <a:rPr lang="it-IT" b="0" i="0" u="none" strike="noStrike" baseline="0" dirty="0" smtClean="0"/>
              <a:t>soma  	none   	30  	0  	0  	30  </a:t>
            </a:r>
          </a:p>
          <a:p>
            <a:pPr lvl="1"/>
            <a:r>
              <a:rPr lang="da-DK" b="0" i="0" u="none" strike="noStrike" baseline="0" dirty="0" smtClean="0"/>
              <a:t>dend  	soma  	100  	0  	0  	2</a:t>
            </a:r>
          </a:p>
          <a:p>
            <a:pPr lvl="2"/>
            <a:endParaRPr lang="en-US" b="0" i="0" u="none" strike="noStrike" baseline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7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smtClean="0"/>
              <a:t>The cell reader will </a:t>
            </a:r>
          </a:p>
          <a:p>
            <a:pPr lvl="1"/>
            <a:r>
              <a:rPr lang="en-US" b="0" i="0" u="none" strike="noStrike" baseline="0" dirty="0" smtClean="0"/>
              <a:t>1. create compartments.  The following creates 1 soma and 4 attached dendrites: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start_cell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it-IT" b="0" i="0" u="none" strike="noStrike" baseline="0" dirty="0" smtClean="0"/>
              <a:t>	soma none 16.000 0 0 16.000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primdend1 soma 9 4.5 0 2.5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primdend2 soma 9 -4.5 0 2.5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primdend3 soma 4.5 9 0 2.5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primdend4 soma 4.5 -9 0 2.5</a:t>
            </a:r>
          </a:p>
        </p:txBody>
      </p:sp>
    </p:spTree>
    <p:extLst>
      <p:ext uri="{BB962C8B-B14F-4D97-AF65-F5344CB8AC3E}">
        <p14:creationId xmlns:p14="http://schemas.microsoft.com/office/powerpoint/2010/main" val="264285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file </a:t>
            </a:r>
            <a:r>
              <a:rPr lang="en-US" dirty="0" err="1" smtClean="0"/>
              <a:t>compnents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baseline="0" dirty="0" smtClean="0"/>
              <a:t>The cell reader will </a:t>
            </a:r>
          </a:p>
          <a:p>
            <a:pPr lvl="1"/>
            <a:r>
              <a:rPr lang="en-US" b="0" i="0" u="none" strike="noStrike" baseline="0" dirty="0" smtClean="0"/>
              <a:t>2. calculate the geometry specific membrane and axial resistance given the intrinsic resistances (calculates surface areas, cross-sectional areas, multiplies by appropriate RA, RM and CM).  These are parameters specified at the top of the file with one of two commands: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set_global</a:t>
            </a:r>
            <a:r>
              <a:rPr lang="en-US" b="0" i="0" u="none" strike="noStrike" baseline="0" dirty="0" smtClean="0"/>
              <a:t> RA 4.0 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set_compt_param</a:t>
            </a:r>
            <a:r>
              <a:rPr lang="en-US" b="0" i="0" u="none" strike="noStrike" baseline="0" dirty="0" smtClean="0"/>
              <a:t> CM 0.03 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set_global</a:t>
            </a:r>
            <a:r>
              <a:rPr lang="en-US" b="0" i="0" u="none" strike="noStrike" baseline="0" dirty="0" smtClean="0"/>
              <a:t> RM 2.8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set_compt_param</a:t>
            </a:r>
            <a:r>
              <a:rPr lang="en-US" b="0" i="0" u="none" strike="noStrike" baseline="0" dirty="0" smtClean="0"/>
              <a:t> EREST_ACT -80e-3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	*</a:t>
            </a:r>
            <a:r>
              <a:rPr lang="en-US" b="0" i="0" u="none" strike="noStrike" baseline="0" dirty="0" err="1" smtClean="0"/>
              <a:t>set_global</a:t>
            </a:r>
            <a:r>
              <a:rPr lang="en-US" b="0" i="0" u="none" strike="noStrike" baseline="0" dirty="0" smtClean="0"/>
              <a:t> ELEAK -50e-3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Note that EREST_ACT is the initial voltage (</a:t>
            </a:r>
            <a:r>
              <a:rPr lang="en-US" b="0" i="0" u="none" strike="noStrike" baseline="0" dirty="0" err="1" smtClean="0"/>
              <a:t>initVm</a:t>
            </a:r>
            <a:r>
              <a:rPr lang="en-US" b="0" i="0" u="none" strike="noStrike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45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file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commands:</a:t>
            </a:r>
          </a:p>
          <a:p>
            <a:pPr marL="0" indent="0">
              <a:buNone/>
            </a:pPr>
            <a:r>
              <a:rPr lang="en-US" dirty="0" smtClean="0"/>
              <a:t>	*relative</a:t>
            </a:r>
          </a:p>
          <a:p>
            <a:pPr lvl="1"/>
            <a:r>
              <a:rPr lang="en-US" dirty="0" smtClean="0"/>
              <a:t>The specified x, y, z are relative to parent compartment</a:t>
            </a:r>
          </a:p>
          <a:p>
            <a:pPr marL="0" indent="0">
              <a:buNone/>
            </a:pPr>
            <a:r>
              <a:rPr lang="en-US" dirty="0" smtClean="0"/>
              <a:t>	*</a:t>
            </a:r>
            <a:r>
              <a:rPr lang="en-US" dirty="0" err="1" smtClean="0"/>
              <a:t>cartesian</a:t>
            </a:r>
            <a:endParaRPr lang="en-US" dirty="0" smtClean="0"/>
          </a:p>
          <a:p>
            <a:pPr lvl="1"/>
            <a:r>
              <a:rPr lang="en-US" dirty="0" smtClean="0"/>
              <a:t>Versus polar</a:t>
            </a:r>
          </a:p>
          <a:p>
            <a:pPr marL="0" indent="0">
              <a:buNone/>
            </a:pPr>
            <a:r>
              <a:rPr lang="en-US" dirty="0" smtClean="0"/>
              <a:t>	*asymmetric</a:t>
            </a:r>
          </a:p>
          <a:p>
            <a:pPr lvl="1"/>
            <a:r>
              <a:rPr lang="en-US" dirty="0" smtClean="0"/>
              <a:t>All axial resistance is on one side of the node.  </a:t>
            </a:r>
          </a:p>
          <a:p>
            <a:pPr lvl="1"/>
            <a:r>
              <a:rPr lang="en-US" dirty="0" smtClean="0"/>
              <a:t>Versus symmetric, in which total axial resistance is split, with half on either side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0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neuron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main steps to build a realistic model neuron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morphological reconstruction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cell to be modeled.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Neurons are stained, and a specialized microscope and software are used to trace the dendritic structure and create a data file with segment coordinates, lengths, diameters, and branch points.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Or, can download a reconstruction from neuromorpho.org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by brain region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Select cell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swc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aseline="0" dirty="0" smtClean="0">
                <a:latin typeface="Arial" panose="020B0604020202020204" pitchFamily="34" charset="0"/>
              </a:rPr>
              <a:t>Convert</a:t>
            </a:r>
            <a:r>
              <a:rPr lang="en-US" altLang="en-US" dirty="0" smtClean="0">
                <a:latin typeface="Arial" panose="020B0604020202020204" pitchFamily="34" charset="0"/>
              </a:rPr>
              <a:t> to genesis format using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http://neuronland.org/NLMorphologyConverter/NLMorphologyConverter.html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https://github.com/pgleeson/Cvapp-NeuroMorpho.org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http://neuron.duke.edu/cells/usage.html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Possibly simplify the morphology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there are too many short compartments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long should a compartment be? 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</a:rPr>
              <a:t>Utility to combine adjacent compartments if same diameter and &lt; 0.1 lambda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values of R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should be used for each compartment?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 Parameter optimization or hand tuning to response to current injection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3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5155903"/>
          </a:xfrm>
        </p:spPr>
        <p:txBody>
          <a:bodyPr>
            <a:normAutofit fontScale="85000" lnSpcReduction="20000"/>
          </a:bodyPr>
          <a:lstStyle/>
          <a:p>
            <a:r>
              <a:rPr lang="en-US" b="0" i="0" u="none" strike="noStrike" baseline="0" dirty="0" smtClean="0"/>
              <a:t>Create a model using cell reader, inject current, plot output</a:t>
            </a:r>
          </a:p>
          <a:p>
            <a:pPr lvl="1"/>
            <a:r>
              <a:rPr lang="en-US" b="0" i="0" u="none" strike="noStrike" baseline="0" dirty="0" smtClean="0"/>
              <a:t>create the </a:t>
            </a:r>
            <a:r>
              <a:rPr lang="en-US" b="0" i="0" u="none" strike="noStrike" baseline="0" dirty="0" err="1" smtClean="0"/>
              <a:t>simple.p</a:t>
            </a:r>
            <a:r>
              <a:rPr lang="en-US" b="0" i="0" u="none" strike="noStrike" baseline="0" dirty="0" smtClean="0"/>
              <a:t> </a:t>
            </a:r>
            <a:r>
              <a:rPr lang="en-US" b="0" i="0" u="none" strike="noStrike" baseline="0" dirty="0" smtClean="0"/>
              <a:t>file </a:t>
            </a:r>
            <a:r>
              <a:rPr lang="en-US" b="0" i="0" u="none" strike="noStrike" baseline="0" dirty="0" smtClean="0"/>
              <a:t>(modify </a:t>
            </a:r>
            <a:r>
              <a:rPr lang="en-US" b="0" i="0" u="none" strike="noStrike" baseline="0" dirty="0" err="1" smtClean="0"/>
              <a:t>cell.p</a:t>
            </a:r>
            <a:r>
              <a:rPr lang="en-US" b="0" i="0" u="none" strike="noStrike" dirty="0" smtClean="0"/>
              <a:t> as follows: </a:t>
            </a:r>
            <a:r>
              <a:rPr lang="en-US" b="0" i="0" u="none" strike="noStrike" baseline="0" dirty="0" smtClean="0"/>
              <a:t>delete</a:t>
            </a:r>
            <a:r>
              <a:rPr lang="en-US" b="0" i="0" u="none" strike="noStrike" dirty="0" smtClean="0"/>
              <a:t> </a:t>
            </a:r>
            <a:r>
              <a:rPr lang="en-US" b="0" i="0" u="none" strike="noStrike" dirty="0" smtClean="0"/>
              <a:t>the </a:t>
            </a:r>
            <a:r>
              <a:rPr lang="en-US" b="0" i="0" u="none" strike="noStrike" dirty="0" err="1" smtClean="0"/>
              <a:t>chan</a:t>
            </a:r>
            <a:r>
              <a:rPr lang="en-US" b="0" i="0" u="none" strike="noStrike" dirty="0" smtClean="0"/>
              <a:t> </a:t>
            </a:r>
            <a:r>
              <a:rPr lang="en-US" b="0" i="0" u="none" strike="noStrike" dirty="0" smtClean="0"/>
              <a:t>stuff</a:t>
            </a:r>
            <a:r>
              <a:rPr lang="en-US" b="0" i="0" u="none" strike="noStrike" dirty="0" smtClean="0"/>
              <a:t>):</a:t>
            </a:r>
            <a:r>
              <a:rPr lang="en-US" b="0" i="0" u="none" strike="noStrike" baseline="0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www.genesis-sim.org/UGTD/Tutorials/genprog/simplecell-tut.html</a:t>
            </a:r>
            <a:endParaRPr lang="en-US" dirty="0" smtClean="0"/>
          </a:p>
          <a:p>
            <a:pPr lvl="1"/>
            <a:r>
              <a:rPr lang="en-US" dirty="0" smtClean="0"/>
              <a:t>Slightly more complicated cell: http</a:t>
            </a:r>
            <a:r>
              <a:rPr lang="en-US" dirty="0"/>
              <a:t>://www.genesis-sim.org/UGTD/Tutorials/genprog/textScripts/cells/corticalcells/layer5.p.txt</a:t>
            </a:r>
            <a:endParaRPr lang="en-US" b="0" i="0" u="none" strike="noStrike" baseline="0" dirty="0" smtClean="0"/>
          </a:p>
          <a:p>
            <a:pPr lvl="1"/>
            <a:r>
              <a:rPr lang="en-US" b="0" i="0" u="none" strike="noStrike" baseline="0" dirty="0" smtClean="0"/>
              <a:t>download and convert to .p something from </a:t>
            </a:r>
            <a:r>
              <a:rPr lang="en-US" b="0" i="0" u="none" strike="noStrike" baseline="0" dirty="0" err="1" smtClean="0"/>
              <a:t>neuromorpho</a:t>
            </a:r>
            <a:r>
              <a:rPr lang="en-US" dirty="0" smtClean="0"/>
              <a:t>; create complicated model</a:t>
            </a:r>
          </a:p>
          <a:p>
            <a:r>
              <a:rPr lang="en-US" b="0" i="0" u="none" strike="noStrike" baseline="0" dirty="0" smtClean="0"/>
              <a:t>1. Current injection </a:t>
            </a:r>
            <a:r>
              <a:rPr lang="en-US" b="0" i="0" u="none" strike="noStrike" baseline="0" dirty="0" smtClean="0"/>
              <a:t>function (in file called, e.g. “util.py”):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def</a:t>
            </a:r>
            <a:r>
              <a:rPr lang="en-US" b="0" i="0" u="none" strike="noStrike" baseline="0" dirty="0" smtClean="0"/>
              <a:t> </a:t>
            </a:r>
            <a:r>
              <a:rPr lang="en-US" b="0" i="0" u="none" strike="noStrike" baseline="0" dirty="0" err="1" smtClean="0"/>
              <a:t>current_step_test</a:t>
            </a:r>
            <a:r>
              <a:rPr lang="en-US" b="0" i="0" u="none" strike="noStrike" baseline="0" dirty="0" smtClean="0"/>
              <a:t>(comp):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stim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err="1" smtClean="0"/>
              <a:t>moose.PulseGen</a:t>
            </a:r>
            <a:r>
              <a:rPr lang="en-US" b="0" i="0" u="none" strike="noStrike" baseline="0" dirty="0" smtClean="0"/>
              <a:t>('/model/stimulus')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stim.delay</a:t>
            </a:r>
            <a:r>
              <a:rPr lang="en-US" b="0" i="0" u="none" strike="noStrike" baseline="0" dirty="0" smtClean="0"/>
              <a:t>[0] = 20e-3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stim.level</a:t>
            </a:r>
            <a:r>
              <a:rPr lang="en-US" b="0" i="0" u="none" strike="noStrike" baseline="0" dirty="0" smtClean="0"/>
              <a:t>[0] = 1e-9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stim.width</a:t>
            </a:r>
            <a:r>
              <a:rPr lang="en-US" b="0" i="0" u="none" strike="noStrike" baseline="0" dirty="0" smtClean="0"/>
              <a:t>[0] = 40e-3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stim.delay</a:t>
            </a:r>
            <a:r>
              <a:rPr lang="en-US" b="0" i="0" u="none" strike="noStrike" baseline="0" dirty="0" smtClean="0"/>
              <a:t>[1] = 1e9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</a:t>
            </a:r>
            <a:r>
              <a:rPr lang="en-US" b="0" i="0" u="none" strike="noStrike" baseline="0" dirty="0" err="1" smtClean="0"/>
              <a:t>moose.connect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stim</a:t>
            </a:r>
            <a:r>
              <a:rPr lang="en-US" b="0" i="0" u="none" strike="noStrike" baseline="0" dirty="0" smtClean="0"/>
              <a:t>, 'output', comp, '</a:t>
            </a:r>
            <a:r>
              <a:rPr lang="en-US" b="0" i="0" u="none" strike="noStrike" baseline="0" dirty="0" err="1" smtClean="0"/>
              <a:t>injectMsg</a:t>
            </a:r>
            <a:r>
              <a:rPr lang="en-US" b="0" i="0" u="none" strike="noStrike" baseline="0" dirty="0" smtClean="0"/>
              <a:t>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return </a:t>
            </a:r>
            <a:r>
              <a:rPr lang="en-US" b="0" i="0" u="none" strike="noStrike" baseline="0" dirty="0" err="1" smtClean="0"/>
              <a:t>stim</a:t>
            </a:r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5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/>
              <a:t>2. Output function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def</a:t>
            </a:r>
            <a:r>
              <a:rPr lang="en-US" b="0" i="0" u="none" strike="noStrike" baseline="0" dirty="0" smtClean="0"/>
              <a:t> </a:t>
            </a:r>
            <a:r>
              <a:rPr lang="en-US" b="0" i="0" u="none" strike="noStrike" baseline="0" dirty="0" err="1" smtClean="0"/>
              <a:t>Vmoutput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comp,stim</a:t>
            </a:r>
            <a:r>
              <a:rPr lang="en-US" b="0" i="0" u="none" strike="noStrike" baseline="0" dirty="0" smtClean="0"/>
              <a:t>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data = </a:t>
            </a:r>
            <a:r>
              <a:rPr lang="en-US" b="0" i="0" u="none" strike="noStrike" baseline="0" dirty="0" err="1" smtClean="0"/>
              <a:t>moose.Neutral</a:t>
            </a:r>
            <a:r>
              <a:rPr lang="en-US" b="0" i="0" u="none" strike="noStrike" baseline="0" dirty="0" smtClean="0"/>
              <a:t>('/data')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current_tab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err="1" smtClean="0"/>
              <a:t>moose.Table</a:t>
            </a:r>
            <a:r>
              <a:rPr lang="en-US" b="0" i="0" u="none" strike="noStrike" baseline="0" dirty="0" smtClean="0"/>
              <a:t>('/data/current')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moose.connect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current_tab</a:t>
            </a:r>
            <a:r>
              <a:rPr lang="en-US" b="0" i="0" u="none" strike="noStrike" baseline="0" dirty="0" smtClean="0"/>
              <a:t>, '</a:t>
            </a:r>
            <a:r>
              <a:rPr lang="en-US" b="0" i="0" u="none" strike="noStrike" baseline="0" dirty="0" err="1" smtClean="0"/>
              <a:t>requestOut</a:t>
            </a:r>
            <a:r>
              <a:rPr lang="en-US" b="0" i="0" u="none" strike="noStrike" baseline="0" dirty="0" smtClean="0"/>
              <a:t>', </a:t>
            </a:r>
            <a:r>
              <a:rPr lang="en-US" b="0" i="0" u="none" strike="noStrike" baseline="0" dirty="0" err="1" smtClean="0"/>
              <a:t>stim</a:t>
            </a:r>
            <a:r>
              <a:rPr lang="en-US" b="0" i="0" u="none" strike="noStrike" baseline="0" dirty="0" smtClean="0"/>
              <a:t>, '</a:t>
            </a:r>
            <a:r>
              <a:rPr lang="en-US" b="0" i="0" u="none" strike="noStrike" baseline="0" dirty="0" err="1" smtClean="0"/>
              <a:t>getOutputValue</a:t>
            </a:r>
            <a:r>
              <a:rPr lang="en-US" b="0" i="0" u="none" strike="noStrike" baseline="0" dirty="0" smtClean="0"/>
              <a:t>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vm_tab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err="1" smtClean="0"/>
              <a:t>moose.Table</a:t>
            </a:r>
            <a:r>
              <a:rPr lang="en-US" b="0" i="0" u="none" strike="noStrike" baseline="0" dirty="0" smtClean="0"/>
              <a:t>('/data/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 </a:t>
            </a:r>
            <a:r>
              <a:rPr lang="en-US" b="0" i="0" u="none" strike="noStrike" baseline="0" dirty="0" err="1" smtClean="0"/>
              <a:t>moose.connect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vm_tab</a:t>
            </a:r>
            <a:r>
              <a:rPr lang="en-US" b="0" i="0" u="none" strike="noStrike" baseline="0" dirty="0" smtClean="0"/>
              <a:t>, '</a:t>
            </a:r>
            <a:r>
              <a:rPr lang="en-US" b="0" i="0" u="none" strike="noStrike" baseline="0" dirty="0" err="1" smtClean="0"/>
              <a:t>requestOut</a:t>
            </a:r>
            <a:r>
              <a:rPr lang="en-US" b="0" i="0" u="none" strike="noStrike" baseline="0" dirty="0" smtClean="0"/>
              <a:t>', comp, '</a:t>
            </a:r>
            <a:r>
              <a:rPr lang="en-US" b="0" i="0" u="none" strike="noStrike" baseline="0" dirty="0" err="1" smtClean="0"/>
              <a:t>getVm</a:t>
            </a:r>
            <a:r>
              <a:rPr lang="en-US" b="0" i="0" u="none" strike="noStrike" baseline="0" dirty="0" smtClean="0"/>
              <a:t>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   return </a:t>
            </a:r>
            <a:r>
              <a:rPr lang="en-US" b="0" i="0" u="none" strike="noStrike" baseline="0" dirty="0" err="1" smtClean="0"/>
              <a:t>ts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current_tab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vm_tab</a:t>
            </a:r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1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907621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471651"/>
          </a:xfrm>
        </p:spPr>
        <p:txBody>
          <a:bodyPr>
            <a:normAutofit fontScale="70000" lnSpcReduction="20000"/>
          </a:bodyPr>
          <a:lstStyle/>
          <a:p>
            <a:r>
              <a:rPr lang="en-US" b="0" i="0" u="none" strike="noStrike" baseline="0" dirty="0" smtClean="0"/>
              <a:t>3. Main</a:t>
            </a:r>
          </a:p>
          <a:p>
            <a:r>
              <a:rPr lang="en-US" dirty="0" smtClean="0"/>
              <a:t>Note that by changing the name of </a:t>
            </a:r>
            <a:r>
              <a:rPr lang="en-US" dirty="0" err="1" smtClean="0"/>
              <a:t>simplecell.p</a:t>
            </a:r>
            <a:r>
              <a:rPr lang="en-US" dirty="0" smtClean="0"/>
              <a:t>, you can change the entire model in one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Import moose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Import </a:t>
            </a:r>
            <a:r>
              <a:rPr lang="en-US" b="0" i="0" u="none" strike="noStrike" baseline="0" dirty="0" err="1" smtClean="0"/>
              <a:t>util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pfile</a:t>
            </a:r>
            <a:r>
              <a:rPr lang="en-US" b="0" i="0" u="none" strike="noStrike" baseline="0" dirty="0" smtClean="0"/>
              <a:t>=</a:t>
            </a:r>
            <a:r>
              <a:rPr lang="en-US" b="0" i="0" u="none" strike="noStrike" baseline="0" dirty="0" err="1" smtClean="0"/>
              <a:t>simplecell.p</a:t>
            </a:r>
            <a:endParaRPr lang="en-US" b="0" i="0" u="none" strike="noStrike" baseline="0" dirty="0" smtClean="0"/>
          </a:p>
          <a:p>
            <a:r>
              <a:rPr lang="en-US" dirty="0" smtClean="0"/>
              <a:t>Other parameters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simtime</a:t>
            </a:r>
            <a:r>
              <a:rPr lang="en-US" b="0" i="0" u="none" strike="noStrike" baseline="0" dirty="0" smtClean="0"/>
              <a:t> = 0.1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simdt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smtClean="0"/>
              <a:t>25e-6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plotdt</a:t>
            </a:r>
            <a:r>
              <a:rPr lang="en-US" b="0" i="0" u="none" strike="noStrike" baseline="0" dirty="0" smtClean="0"/>
              <a:t> = 0.25e-3</a:t>
            </a:r>
          </a:p>
          <a:p>
            <a:r>
              <a:rPr lang="en-US" dirty="0" smtClean="0"/>
              <a:t>Create the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Container=“cell”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dirty="0" smtClean="0"/>
              <a:t>cell=</a:t>
            </a:r>
            <a:r>
              <a:rPr lang="en-US" dirty="0" err="1" smtClean="0"/>
              <a:t>moose.loadModel</a:t>
            </a:r>
            <a:r>
              <a:rPr lang="en-US" dirty="0" smtClean="0"/>
              <a:t>(</a:t>
            </a:r>
            <a:r>
              <a:rPr lang="en-US" dirty="0" err="1" smtClean="0"/>
              <a:t>p_file</a:t>
            </a:r>
            <a:r>
              <a:rPr lang="en-US" dirty="0" smtClean="0"/>
              <a:t>, container)</a:t>
            </a:r>
          </a:p>
          <a:p>
            <a:pPr marL="0" indent="0">
              <a:buNone/>
            </a:pPr>
            <a:r>
              <a:rPr lang="en-US" dirty="0" err="1" smtClean="0"/>
              <a:t>Moose.le</a:t>
            </a:r>
            <a:r>
              <a:rPr lang="en-US" dirty="0" smtClean="0"/>
              <a:t>(‘/’)</a:t>
            </a:r>
          </a:p>
          <a:p>
            <a:pPr marL="0" indent="0">
              <a:buNone/>
            </a:pPr>
            <a:r>
              <a:rPr lang="en-US" dirty="0" smtClean="0"/>
              <a:t>Select the soma compartment:</a:t>
            </a:r>
          </a:p>
          <a:p>
            <a:pPr marL="0" indent="0">
              <a:buNone/>
            </a:pPr>
            <a:r>
              <a:rPr lang="en-US" dirty="0" smtClean="0"/>
              <a:t>Comp=‘soma’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2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Main (continued)</a:t>
            </a:r>
          </a:p>
          <a:p>
            <a:r>
              <a:rPr lang="en-US" dirty="0" smtClean="0"/>
              <a:t>Connect stimulation and create output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Stim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err="1" smtClean="0"/>
              <a:t>util.current_step_test</a:t>
            </a:r>
            <a:r>
              <a:rPr lang="en-US" b="0" i="0" u="none" strike="noStrike" baseline="0" dirty="0" smtClean="0"/>
              <a:t>( comp)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Currenttab,vmtab</a:t>
            </a:r>
            <a:r>
              <a:rPr lang="en-US" b="0" i="0" u="none" strike="noStrike" baseline="0" dirty="0" smtClean="0"/>
              <a:t>=</a:t>
            </a:r>
            <a:r>
              <a:rPr lang="en-US" b="0" i="0" u="none" strike="noStrike" baseline="0" dirty="0" err="1" smtClean="0"/>
              <a:t>util.vmoutput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comp,stim</a:t>
            </a:r>
            <a:r>
              <a:rPr lang="en-US" b="0" i="0" u="none" strike="noStrike" baseline="0" dirty="0" smtClean="0"/>
              <a:t>)</a:t>
            </a:r>
          </a:p>
          <a:p>
            <a:r>
              <a:rPr lang="en-US" dirty="0" smtClean="0"/>
              <a:t>Adjust simulation time step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smtClean="0"/>
              <a:t>print “</a:t>
            </a:r>
            <a:r>
              <a:rPr lang="en-US" b="0" i="0" u="none" strike="noStrike" baseline="0" dirty="0" err="1" smtClean="0"/>
              <a:t>stim</a:t>
            </a:r>
            <a:r>
              <a:rPr lang="en-US" b="0" i="0" u="none" strike="noStrike" baseline="0" dirty="0" smtClean="0"/>
              <a:t>”,</a:t>
            </a:r>
            <a:r>
              <a:rPr lang="en-US" b="0" i="0" u="none" strike="noStrike" baseline="0" dirty="0" err="1" smtClean="0"/>
              <a:t>stim.tick</a:t>
            </a:r>
            <a:r>
              <a:rPr lang="en-US" b="0" i="0" u="none" strike="noStrike" baseline="0" dirty="0" smtClean="0"/>
              <a:t>, stim.</a:t>
            </a:r>
            <a:r>
              <a:rPr lang="en-US" b="0" i="0" u="none" strike="noStrike" baseline="0" dirty="0" err="1" smtClean="0"/>
              <a:t>dt</a:t>
            </a:r>
            <a:r>
              <a:rPr lang="en-US" b="0" i="0" u="none" strike="noStrike" baseline="0" dirty="0" smtClean="0"/>
              <a:t>,”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”, </a:t>
            </a:r>
            <a:r>
              <a:rPr lang="en-US" b="0" i="0" u="none" strike="noStrike" baseline="0" dirty="0" err="1" smtClean="0"/>
              <a:t>vm.tick,vm.dt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moose.setClock</a:t>
            </a:r>
            <a:r>
              <a:rPr lang="en-US" b="0" i="0" u="none" strike="noStrike" baseline="0" dirty="0" smtClean="0"/>
              <a:t>( </a:t>
            </a:r>
            <a:r>
              <a:rPr lang="en-US" b="0" i="0" u="none" strike="noStrike" baseline="0" dirty="0" err="1" smtClean="0"/>
              <a:t>stim.tick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simdt</a:t>
            </a:r>
            <a:r>
              <a:rPr lang="en-US" b="0" i="0" u="none" strike="noStrike" baseline="0" dirty="0" smtClean="0"/>
              <a:t>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moose.setClock</a:t>
            </a:r>
            <a:r>
              <a:rPr lang="en-US" b="0" i="0" u="none" strike="noStrike" baseline="0" dirty="0" smtClean="0"/>
              <a:t>( </a:t>
            </a:r>
            <a:r>
              <a:rPr lang="en-US" b="0" i="0" u="none" strike="noStrike" baseline="0" dirty="0" err="1" smtClean="0"/>
              <a:t>vmtab.tick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plotdt</a:t>
            </a:r>
            <a:r>
              <a:rPr lang="en-US" b="0" i="0" u="none" strike="noStrike" baseline="0" dirty="0" smtClean="0"/>
              <a:t>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moose.setClock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currenttab.tick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plotdt</a:t>
            </a:r>
            <a:r>
              <a:rPr lang="en-US" b="0" i="0" u="none" strike="noStrike" baseline="0" dirty="0" smtClean="0"/>
              <a:t>)</a:t>
            </a:r>
          </a:p>
          <a:p>
            <a:r>
              <a:rPr lang="en-US" dirty="0" smtClean="0"/>
              <a:t>Run simulations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err="1" smtClean="0"/>
              <a:t>moose.reinit</a:t>
            </a:r>
            <a:r>
              <a:rPr lang="en-US" b="0" i="0" u="none" strike="noStrike" baseline="0" dirty="0" smtClean="0"/>
              <a:t>()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moose.start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simtime</a:t>
            </a:r>
            <a:r>
              <a:rPr lang="en-US" b="0" i="0" u="none" strike="noStrike" baseline="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6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smtClean="0"/>
              <a:t>Pure</a:t>
            </a:r>
            <a:r>
              <a:rPr lang="en-US" b="0" i="0" u="none" strike="noStrike" dirty="0" smtClean="0"/>
              <a:t> python to plot the </a:t>
            </a:r>
            <a:r>
              <a:rPr lang="en-US" dirty="0" smtClean="0"/>
              <a:t>results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ts</a:t>
            </a:r>
            <a:r>
              <a:rPr lang="en-US" b="0" i="0" u="none" strike="noStrike" baseline="0" dirty="0" smtClean="0"/>
              <a:t> = </a:t>
            </a:r>
            <a:r>
              <a:rPr lang="en-US" b="0" i="0" u="none" strike="noStrike" baseline="0" dirty="0" err="1" smtClean="0"/>
              <a:t>np.linspace</a:t>
            </a:r>
            <a:r>
              <a:rPr lang="en-US" b="0" i="0" u="none" strike="noStrike" baseline="0" dirty="0" smtClean="0"/>
              <a:t>(0, </a:t>
            </a:r>
            <a:r>
              <a:rPr lang="en-US" b="0" i="0" u="none" strike="noStrike" baseline="0" dirty="0" err="1" smtClean="0"/>
              <a:t>simtime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len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))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plt.plot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ts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vmtab.vec</a:t>
            </a:r>
            <a:r>
              <a:rPr lang="en-US" b="0" i="0" u="none" strike="noStrike" baseline="0" dirty="0" smtClean="0"/>
              <a:t> * 1e3, label='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 (mV)')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plt.plot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ts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currenttab.vec</a:t>
            </a:r>
            <a:r>
              <a:rPr lang="en-US" b="0" i="0" u="none" strike="noStrike" baseline="0" dirty="0" smtClean="0"/>
              <a:t> * 1e9, label='current (</a:t>
            </a:r>
            <a:r>
              <a:rPr lang="en-US" b="0" i="0" u="none" strike="noStrike" baseline="0" dirty="0" err="1" smtClean="0"/>
              <a:t>nA</a:t>
            </a:r>
            <a:r>
              <a:rPr lang="en-US" b="0" i="0" u="none" strike="noStrike" baseline="0" dirty="0" smtClean="0"/>
              <a:t>)')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plt.legend</a:t>
            </a:r>
            <a:r>
              <a:rPr lang="en-US" b="0" i="0" u="none" strike="noStrike" baseline="0" dirty="0" smtClean="0"/>
              <a:t>()</a:t>
            </a:r>
          </a:p>
          <a:p>
            <a:pPr marL="0" indent="0">
              <a:buNone/>
            </a:pPr>
            <a:r>
              <a:rPr lang="en-US" b="0" i="0" u="none" strike="noStrike" baseline="0" dirty="0" err="1" smtClean="0"/>
              <a:t>plt.show</a:t>
            </a:r>
            <a:r>
              <a:rPr lang="en-US" b="0" i="0" u="none" strike="noStrike" baseline="0" dirty="0" smtClean="0"/>
              <a:t>()</a:t>
            </a:r>
          </a:p>
          <a:p>
            <a:r>
              <a:rPr lang="en-US" dirty="0" smtClean="0"/>
              <a:t>Repeat simulations using different number of dendritic segments while keeping total dendritic length the same (edit </a:t>
            </a:r>
            <a:r>
              <a:rPr lang="en-US" dirty="0" err="1" smtClean="0"/>
              <a:t>cell.p</a:t>
            </a:r>
            <a:r>
              <a:rPr lang="en-US" dirty="0" smtClean="0"/>
              <a:t>)</a:t>
            </a:r>
          </a:p>
          <a:p>
            <a:r>
              <a:rPr lang="en-US" b="0" i="0" u="none" strike="noStrike" baseline="0" dirty="0" smtClean="0"/>
              <a:t>Plot Som</a:t>
            </a:r>
            <a:r>
              <a:rPr lang="en-US" dirty="0" smtClean="0"/>
              <a:t>a </a:t>
            </a:r>
            <a:r>
              <a:rPr lang="en-US" dirty="0" err="1" smtClean="0"/>
              <a:t>Vm</a:t>
            </a:r>
            <a:r>
              <a:rPr lang="en-US" dirty="0" smtClean="0"/>
              <a:t> AND middle dendrite </a:t>
            </a:r>
            <a:r>
              <a:rPr lang="en-US" dirty="0" err="1" smtClean="0"/>
              <a:t>Vm</a:t>
            </a:r>
            <a:r>
              <a:rPr lang="en-US" dirty="0" smtClean="0"/>
              <a:t> (need to edit </a:t>
            </a:r>
            <a:r>
              <a:rPr lang="en-US" dirty="0" err="1" smtClean="0"/>
              <a:t>Vmoutput</a:t>
            </a:r>
            <a:r>
              <a:rPr lang="en-US" dirty="0" smtClean="0"/>
              <a:t>)</a:t>
            </a:r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Subdivide dendrite into multiple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The morphology of a neuron can be broken into </a:t>
            </a:r>
            <a:r>
              <a:rPr lang="en-US" dirty="0" err="1" smtClean="0"/>
              <a:t>isopotential</a:t>
            </a:r>
            <a:r>
              <a:rPr lang="en-US" dirty="0" smtClean="0"/>
              <a:t> compartments connected by axial resistances R</a:t>
            </a:r>
            <a:r>
              <a:rPr lang="en-US" baseline="-25000" dirty="0" smtClean="0"/>
              <a:t>a</a:t>
            </a:r>
            <a:r>
              <a:rPr lang="en-US" dirty="0" smtClean="0"/>
              <a:t> denoting the cytoplasmic resistance.</a:t>
            </a:r>
          </a:p>
          <a:p>
            <a:r>
              <a:rPr lang="en-US" dirty="0" smtClean="0"/>
              <a:t>In each compartment, the neuronal membrane is represented as a capacitance C</a:t>
            </a:r>
            <a:r>
              <a:rPr lang="en-US" baseline="-25000" dirty="0" smtClean="0"/>
              <a:t>m</a:t>
            </a:r>
            <a:r>
              <a:rPr lang="en-US" dirty="0" smtClean="0"/>
              <a:t> with a shunt leak resistance R</a:t>
            </a:r>
            <a:r>
              <a:rPr lang="en-US" baseline="-25000" dirty="0" smtClean="0"/>
              <a:t>m</a:t>
            </a:r>
            <a:r>
              <a:rPr lang="en-US" dirty="0" smtClean="0"/>
              <a:t>. Electrochemical gradient (due to ion pumps) across the leaky membrane causes a voltage drive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, that hyperpolarizes the inside of the cell membrane compared to the outside.</a:t>
            </a:r>
            <a:endParaRPr lang="en-US" dirty="0"/>
          </a:p>
        </p:txBody>
      </p:sp>
      <p:pic>
        <p:nvPicPr>
          <p:cNvPr id="1026" name="Picture 2" descr="**Equivalent circuit of neuronal compartments**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8" y="4554945"/>
            <a:ext cx="10358168" cy="17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1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 smtClean="0"/>
              <a:t>Other compartment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134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Best to use </a:t>
            </a:r>
            <a:r>
              <a:rPr lang="en-US" dirty="0" err="1" smtClean="0"/>
              <a:t>SymCompartment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Allows accurate compensation of Rm, Cm for lack of spines.</a:t>
            </a:r>
          </a:p>
          <a:p>
            <a:pPr lvl="1"/>
            <a:r>
              <a:rPr lang="en-US" dirty="0" smtClean="0"/>
              <a:t>Allows spines to connect to middle of compartment</a:t>
            </a:r>
          </a:p>
          <a:p>
            <a:pPr lvl="1"/>
            <a:r>
              <a:rPr lang="en-US" dirty="0" smtClean="0"/>
              <a:t>Requires connections between daughter branches</a:t>
            </a:r>
          </a:p>
          <a:p>
            <a:r>
              <a:rPr lang="en-US" dirty="0" err="1" smtClean="0"/>
              <a:t>Moose.connect</a:t>
            </a:r>
            <a:r>
              <a:rPr lang="en-US" dirty="0" smtClean="0"/>
              <a:t>(soma</a:t>
            </a:r>
            <a:r>
              <a:rPr lang="en-US" dirty="0"/>
              <a:t>,’distal’,</a:t>
            </a:r>
            <a:r>
              <a:rPr lang="en-US" dirty="0" smtClean="0"/>
              <a:t>dend1,</a:t>
            </a:r>
            <a:r>
              <a:rPr lang="en-US" dirty="0"/>
              <a:t>’proximal’)</a:t>
            </a:r>
          </a:p>
          <a:p>
            <a:r>
              <a:rPr lang="en-US" dirty="0" err="1"/>
              <a:t>Moose.connect</a:t>
            </a:r>
            <a:r>
              <a:rPr lang="en-US" dirty="0"/>
              <a:t>(soma,’distal’,</a:t>
            </a:r>
            <a:r>
              <a:rPr lang="en-US" dirty="0" smtClean="0"/>
              <a:t>dend2,</a:t>
            </a:r>
            <a:r>
              <a:rPr lang="en-US" dirty="0"/>
              <a:t>’proximal’)</a:t>
            </a:r>
          </a:p>
          <a:p>
            <a:r>
              <a:rPr lang="en-US" dirty="0" err="1" smtClean="0"/>
              <a:t>Moose.connect</a:t>
            </a:r>
            <a:r>
              <a:rPr lang="en-US" dirty="0" smtClean="0"/>
              <a:t>(dend1,’sibling’,dend2,’sibling’)</a:t>
            </a:r>
          </a:p>
          <a:p>
            <a:r>
              <a:rPr lang="en-US" dirty="0" err="1" smtClean="0"/>
              <a:t>Moose.showmsg</a:t>
            </a:r>
            <a:r>
              <a:rPr lang="en-US" dirty="0" smtClean="0"/>
              <a:t>(‘dend1’)</a:t>
            </a:r>
            <a:endParaRPr lang="en-US" dirty="0"/>
          </a:p>
          <a:p>
            <a:pPr lvl="1"/>
            <a:r>
              <a:rPr lang="en-US" dirty="0" err="1"/>
              <a:t>sumRaxialOut</a:t>
            </a:r>
            <a:r>
              <a:rPr lang="en-US" dirty="0"/>
              <a:t>: Sends Ra, </a:t>
            </a:r>
            <a:r>
              <a:rPr lang="en-US" dirty="0" err="1"/>
              <a:t>proximalOut</a:t>
            </a:r>
            <a:r>
              <a:rPr lang="en-US" dirty="0"/>
              <a:t>: sends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 smtClean="0"/>
              <a:t>Connecting Spines: </a:t>
            </a:r>
            <a:r>
              <a:rPr lang="en-US" dirty="0" err="1" smtClean="0"/>
              <a:t>srcF</a:t>
            </a:r>
            <a:r>
              <a:rPr lang="en-US" dirty="0" smtClean="0"/>
              <a:t>=‘cylinder’, </a:t>
            </a:r>
            <a:r>
              <a:rPr lang="en-US" dirty="0" err="1" smtClean="0"/>
              <a:t>destF</a:t>
            </a:r>
            <a:r>
              <a:rPr lang="en-US" dirty="0" smtClean="0"/>
              <a:t>=‘</a:t>
            </a:r>
            <a:r>
              <a:rPr lang="en-US" dirty="0" err="1" smtClean="0"/>
              <a:t>raxialCylinder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sends </a:t>
            </a:r>
            <a:r>
              <a:rPr lang="en-US" dirty="0" err="1" smtClean="0"/>
              <a:t>Vm</a:t>
            </a:r>
            <a:r>
              <a:rPr lang="en-US" dirty="0" smtClean="0"/>
              <a:t> and ~0 Ra to spine</a:t>
            </a:r>
          </a:p>
          <a:p>
            <a:r>
              <a:rPr lang="en-US" dirty="0" smtClean="0"/>
              <a:t>Multiple dendrites to large soma: </a:t>
            </a:r>
            <a:r>
              <a:rPr lang="en-US" dirty="0" err="1"/>
              <a:t>srcF</a:t>
            </a:r>
            <a:r>
              <a:rPr lang="en-US" dirty="0" smtClean="0"/>
              <a:t>=‘sphere’, </a:t>
            </a:r>
            <a:r>
              <a:rPr lang="en-US" dirty="0" err="1" smtClean="0"/>
              <a:t>destF</a:t>
            </a:r>
            <a:r>
              <a:rPr lang="en-US" dirty="0" smtClean="0"/>
              <a:t>=‘</a:t>
            </a:r>
            <a:r>
              <a:rPr lang="en-US" dirty="0" err="1" smtClean="0"/>
              <a:t>raxialSphere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sibiling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154350" y="2643637"/>
            <a:ext cx="3008382" cy="913356"/>
            <a:chOff x="7670042" y="3107661"/>
            <a:chExt cx="3008382" cy="913356"/>
          </a:xfrm>
        </p:grpSpPr>
        <p:sp>
          <p:nvSpPr>
            <p:cNvPr id="4" name="Rectangle 3"/>
            <p:cNvSpPr/>
            <p:nvPr/>
          </p:nvSpPr>
          <p:spPr>
            <a:xfrm>
              <a:off x="7670042" y="3439236"/>
              <a:ext cx="1214651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soma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20803020">
              <a:off x="8890567" y="3107661"/>
              <a:ext cx="1787857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dend1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1596980" flipV="1">
              <a:off x="8890567" y="3761710"/>
              <a:ext cx="1787857" cy="259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dend2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24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http://www.anc.ed.ac.uk/school/neuron/tutorial/tutB.html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3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 smtClean="0"/>
              <a:t>The cylindrical compartments have membrane surfaces and cytoplasm, through which current can flow.  The amount of  current flow depends on the </a:t>
            </a:r>
            <a:r>
              <a:rPr lang="en-US" b="1" i="0" u="none" strike="noStrike" baseline="0" dirty="0" smtClean="0"/>
              <a:t>intrinsic resistance </a:t>
            </a:r>
            <a:r>
              <a:rPr lang="en-US" b="0" i="0" u="none" strike="noStrike" baseline="0" dirty="0" smtClean="0"/>
              <a:t>of the membrane and the </a:t>
            </a:r>
            <a:r>
              <a:rPr lang="en-US" b="1" i="0" u="none" strike="noStrike" baseline="0" dirty="0" smtClean="0"/>
              <a:t>intrinsic resistance </a:t>
            </a:r>
            <a:r>
              <a:rPr lang="en-US" b="0" i="0" u="none" strike="noStrike" baseline="0" dirty="0" smtClean="0"/>
              <a:t>of the cytoplasm.  </a:t>
            </a:r>
            <a:endParaRPr lang="en-US" dirty="0"/>
          </a:p>
        </p:txBody>
      </p:sp>
      <p:pic>
        <p:nvPicPr>
          <p:cNvPr id="3074" name="Picture 2" descr="http://genesis-sim.org/GENESIS/UGTD2-CNS/Tutorials/cnslecs/dendrite_sectio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51" y="3362797"/>
            <a:ext cx="89916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0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baseline="0" dirty="0" smtClean="0"/>
              <a:t>The larger the surface area for current flow, the lower resistance.  The longer the distance (axial), the higher the resistance.  These qualitative relationships have the following quantitative </a:t>
            </a:r>
            <a:r>
              <a:rPr lang="en-US" dirty="0"/>
              <a:t>equations:</a:t>
            </a:r>
          </a:p>
          <a:p>
            <a:r>
              <a:rPr lang="en-US" b="0" i="0" u="none" strike="noStrike" baseline="0" dirty="0" smtClean="0"/>
              <a:t>Surface</a:t>
            </a:r>
            <a:r>
              <a:rPr lang="en-US" b="0" i="0" u="none" strike="noStrike" dirty="0" smtClean="0"/>
              <a:t> </a:t>
            </a:r>
            <a:r>
              <a:rPr lang="en-US" b="0" i="0" u="none" strike="noStrike" baseline="0" dirty="0" smtClean="0"/>
              <a:t>area: 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b="0" i="0" u="none" strike="noStrike" baseline="0" dirty="0" smtClean="0"/>
              <a:t>SA = </a:t>
            </a:r>
            <a:r>
              <a:rPr lang="en-US" b="0" i="0" u="none" strike="noStrike" baseline="0" dirty="0" err="1" smtClean="0"/>
              <a:t>np.pi</a:t>
            </a:r>
            <a:r>
              <a:rPr lang="en-US" b="0" i="0" u="none" strike="noStrike" baseline="0" dirty="0" smtClean="0"/>
              <a:t> * diameter * length</a:t>
            </a:r>
          </a:p>
          <a:p>
            <a:r>
              <a:rPr lang="it-IT" b="0" i="0" u="none" strike="noStrike" baseline="0" dirty="0" smtClean="0"/>
              <a:t>Cross sectional area: </a:t>
            </a:r>
          </a:p>
          <a:p>
            <a:pPr marL="0" indent="0">
              <a:buNone/>
            </a:pPr>
            <a:r>
              <a:rPr lang="it-IT" dirty="0" smtClean="0"/>
              <a:t>&gt;&gt;&gt;</a:t>
            </a:r>
            <a:r>
              <a:rPr lang="it-IT" b="0" i="0" u="none" strike="noStrike" baseline="0" dirty="0" smtClean="0"/>
              <a:t>x_area = np.pi * diameter * diameter / 4.0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&gt;&gt;&gt;Rm= RM / SA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&gt;&gt;&gt;Ra=RA*length/</a:t>
            </a:r>
            <a:r>
              <a:rPr lang="en-US" b="0" i="0" u="none" strike="noStrike" baseline="0" dirty="0" err="1" smtClean="0"/>
              <a:t>x_area</a:t>
            </a:r>
            <a:endParaRPr lang="en-US" b="0" i="0" u="none" strike="noStrike" baseline="0" dirty="0" smtClean="0"/>
          </a:p>
          <a:p>
            <a:r>
              <a:rPr lang="en-US" b="0" i="0" u="none" strike="noStrike" baseline="0" dirty="0" smtClean="0"/>
              <a:t>Also Cm: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&gt;&gt;&gt;Cm=CM * SA</a:t>
            </a:r>
          </a:p>
          <a:p>
            <a:endParaRPr lang="en-US" dirty="0"/>
          </a:p>
        </p:txBody>
      </p:sp>
      <p:pic>
        <p:nvPicPr>
          <p:cNvPr id="4098" name="Picture 2" descr="\begin{displaymath}R_{m} = \frac{R_M}{\pi l d},\; C_{m} = \pi l d C_M,\;&#10;R_{a}= \frac{4 l R_A}{\pi d^{2}}.&#10;\end{displaymat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850" y="4670855"/>
            <a:ext cx="6167330" cy="90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9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baseline="0" dirty="0" smtClean="0"/>
              <a:t>Measuring Time constant and input resistance</a:t>
            </a:r>
            <a:br>
              <a:rPr lang="en-US" b="0" i="0" u="none" strike="noStrike" baseline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08" y="1136822"/>
            <a:ext cx="7737389" cy="5053913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baseline="0" dirty="0" smtClean="0"/>
              <a:t>Input resistance (definition): </a:t>
            </a:r>
          </a:p>
          <a:p>
            <a:pPr lvl="1"/>
            <a:r>
              <a:rPr lang="en-US" b="0" i="0" u="none" strike="noStrike" baseline="0" dirty="0" smtClean="0"/>
              <a:t>Rn = </a:t>
            </a:r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ss</a:t>
            </a:r>
            <a:r>
              <a:rPr lang="en-US" b="0" i="0" u="none" strike="noStrike" baseline="0" dirty="0" smtClean="0"/>
              <a:t>)/</a:t>
            </a:r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b="0" i="0" u="none" strike="noStrike" baseline="0" dirty="0" smtClean="0"/>
              <a:t> </a:t>
            </a:r>
            <a:r>
              <a:rPr lang="en-US" b="0" i="0" u="none" strike="noStrike" baseline="0" dirty="0" err="1" smtClean="0"/>
              <a:t>Inj</a:t>
            </a:r>
            <a:endParaRPr lang="en-US" b="0" i="0" u="none" strike="noStrike" baseline="0" dirty="0" smtClean="0"/>
          </a:p>
          <a:p>
            <a:r>
              <a:rPr lang="en-US" b="0" i="0" u="none" strike="noStrike" baseline="0" dirty="0" smtClean="0"/>
              <a:t>For single compartment model, all</a:t>
            </a:r>
            <a:r>
              <a:rPr lang="en-US" b="0" i="0" u="none" strike="noStrike" dirty="0" smtClean="0"/>
              <a:t> current flows across membrane resistance (Rm) and Ra is irrelevant:</a:t>
            </a:r>
          </a:p>
          <a:p>
            <a:pPr lvl="1"/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ss</a:t>
            </a:r>
            <a:r>
              <a:rPr lang="en-US" b="0" i="0" u="none" strike="noStrike" baseline="0" dirty="0" smtClean="0"/>
              <a:t>)=Rm*</a:t>
            </a:r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Δ </a:t>
            </a:r>
            <a:r>
              <a:rPr lang="en-US" b="0" i="0" u="none" strike="noStrike" baseline="0" dirty="0" err="1" smtClean="0"/>
              <a:t>Inj</a:t>
            </a:r>
            <a:r>
              <a:rPr lang="en-US" b="0" i="0" u="none" strike="noStrike" baseline="0" dirty="0" smtClean="0"/>
              <a:t>, so Rm=Rn.</a:t>
            </a:r>
          </a:p>
          <a:p>
            <a:r>
              <a:rPr lang="en-US" b="0" i="0" u="none" strike="noStrike" baseline="0" dirty="0" smtClean="0"/>
              <a:t>How fast does 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 reach steady state?  Notice exponential rise.  Define time constant, </a:t>
            </a:r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="0" i="0" u="none" strike="noStrike" baseline="0" dirty="0" smtClean="0"/>
              <a:t>, as time required to reach 0.63 (1/e) of state </a:t>
            </a:r>
            <a:r>
              <a:rPr lang="en-US" b="0" i="0" u="none" strike="noStrike" baseline="0" dirty="0" err="1" smtClean="0"/>
              <a:t>state</a:t>
            </a:r>
            <a:r>
              <a:rPr lang="en-US" b="0" i="0" u="none" strike="noStrike" baseline="0" dirty="0" smtClean="0"/>
              <a:t> value</a:t>
            </a:r>
          </a:p>
          <a:p>
            <a:pPr lvl="1"/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="0" i="0" u="none" strike="noStrike" baseline="0" dirty="0" smtClean="0"/>
              <a:t> = Rm*Cm</a:t>
            </a:r>
          </a:p>
          <a:p>
            <a:r>
              <a:rPr lang="en-US" dirty="0" smtClean="0"/>
              <a:t>From measurements of Rn and </a:t>
            </a:r>
            <a:r>
              <a:rPr lang="el-GR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determine Rm and Cm</a:t>
            </a:r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u="sng" dirty="0"/>
          </a:p>
        </p:txBody>
      </p:sp>
      <p:pic>
        <p:nvPicPr>
          <p:cNvPr id="4" name="Picture 2" descr="http://genesis-sim.org/GENESIS/UGTD2-CNS/Tutorials/genesis-intro/tutfigs/samplesi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56" y="1946617"/>
            <a:ext cx="38862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baseline="0" dirty="0" smtClean="0"/>
              <a:t>create and connect two compartments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dirty="0" smtClean="0"/>
              <a:t>neuron</a:t>
            </a:r>
            <a:r>
              <a:rPr lang="en-US" b="0" i="0" u="none" strike="noStrike" baseline="0" dirty="0" smtClean="0"/>
              <a:t>=</a:t>
            </a:r>
            <a:r>
              <a:rPr lang="en-US" b="0" i="0" u="none" strike="noStrike" baseline="0" dirty="0" err="1" smtClean="0"/>
              <a:t>moose.Neutral</a:t>
            </a:r>
            <a:r>
              <a:rPr lang="en-US" b="0" i="0" u="none" strike="noStrike" baseline="0" dirty="0" smtClean="0"/>
              <a:t>('/neuron')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soma=</a:t>
            </a:r>
            <a:r>
              <a:rPr lang="en-US" b="0" i="0" u="none" strike="noStrike" baseline="0" dirty="0" err="1" smtClean="0"/>
              <a:t>moose.Compartment</a:t>
            </a:r>
            <a:r>
              <a:rPr lang="en-US" b="0" i="0" u="none" strike="noStrike" baseline="0" dirty="0" smtClean="0"/>
              <a:t>(‘/neuron/soma’)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=</a:t>
            </a:r>
            <a:r>
              <a:rPr lang="en-US" b="0" i="0" u="none" strike="noStrike" baseline="0" dirty="0" err="1" smtClean="0"/>
              <a:t>moose.Compartment</a:t>
            </a:r>
            <a:r>
              <a:rPr lang="en-US" b="0" i="0" u="none" strike="noStrike" baseline="0" dirty="0" smtClean="0"/>
              <a:t>(‘/neuron/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’)</a:t>
            </a:r>
          </a:p>
          <a:p>
            <a:r>
              <a:rPr lang="en-US" b="0" i="0" u="none" strike="noStrike" baseline="0" dirty="0" smtClean="0"/>
              <a:t>Calculate Rm, Ra, Cm for each compartment from the compartment dimensions and the intrinsic values (constants).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soma.Rm</a:t>
            </a:r>
            <a:r>
              <a:rPr lang="en-US" b="0" i="0" u="none" strike="noStrike" baseline="0" dirty="0" smtClean="0"/>
              <a:t>=RM / </a:t>
            </a:r>
            <a:r>
              <a:rPr lang="en-US" b="0" i="0" u="none" strike="noStrike" baseline="0" dirty="0" err="1" smtClean="0"/>
              <a:t>soma_area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dend.Rm</a:t>
            </a:r>
            <a:r>
              <a:rPr lang="en-US" b="0" i="0" u="none" strike="noStrike" baseline="0" dirty="0" smtClean="0"/>
              <a:t>=RM/ </a:t>
            </a:r>
            <a:r>
              <a:rPr lang="en-US" b="0" i="0" u="none" strike="noStrike" baseline="0" dirty="0" err="1" smtClean="0"/>
              <a:t>dend_area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soma.Cm</a:t>
            </a:r>
            <a:r>
              <a:rPr lang="en-US" b="0" i="0" u="none" strike="noStrike" baseline="0" dirty="0" smtClean="0"/>
              <a:t>=CM * </a:t>
            </a:r>
            <a:r>
              <a:rPr lang="en-US" b="0" i="0" u="none" strike="noStrike" baseline="0" dirty="0" err="1" smtClean="0"/>
              <a:t>soma_area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dend.Cm</a:t>
            </a:r>
            <a:r>
              <a:rPr lang="en-US" b="0" i="0" u="none" strike="noStrike" baseline="0" dirty="0" smtClean="0"/>
              <a:t>=CM* </a:t>
            </a:r>
            <a:r>
              <a:rPr lang="en-US" b="0" i="0" u="none" strike="noStrike" baseline="0" dirty="0" err="1" smtClean="0"/>
              <a:t>dend_area</a:t>
            </a:r>
            <a:endParaRPr lang="en-US" b="0" i="0" u="none" strike="noStrike" baseline="0" dirty="0" smtClean="0"/>
          </a:p>
          <a:p>
            <a:pPr marL="0" indent="0">
              <a:buNone/>
            </a:pPr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and Connect Compartments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moose.le</a:t>
            </a:r>
            <a:r>
              <a:rPr lang="en-US" b="0" i="0" u="none" strike="noStrike" baseline="0" dirty="0" smtClean="0"/>
              <a:t>(‘/neuron’) 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moose.showfield</a:t>
            </a:r>
            <a:r>
              <a:rPr lang="en-US" b="0" i="0" u="none" strike="noStrike" baseline="0" dirty="0" smtClean="0"/>
              <a:t>(‘/neuron/soma’)		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</a:t>
            </a:r>
            <a:r>
              <a:rPr lang="en-US" b="0" i="0" u="none" strike="noStrike" baseline="0" dirty="0" err="1" smtClean="0"/>
              <a:t>moose.showfield</a:t>
            </a:r>
            <a:r>
              <a:rPr lang="en-US" b="0" i="0" u="none" strike="noStrike" baseline="0" dirty="0" smtClean="0"/>
              <a:t>(‘/neuron/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’)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 m=</a:t>
            </a:r>
            <a:r>
              <a:rPr lang="en-US" b="0" i="0" u="none" strike="noStrike" baseline="0" dirty="0" err="1" smtClean="0"/>
              <a:t>moose.connect</a:t>
            </a:r>
            <a:r>
              <a:rPr lang="en-US" b="0" i="0" u="none" strike="noStrike" baseline="0" dirty="0" smtClean="0"/>
              <a:t>(soma,’</a:t>
            </a:r>
            <a:r>
              <a:rPr lang="en-US" b="0" i="0" u="none" strike="noStrike" baseline="0" dirty="0" err="1" smtClean="0"/>
              <a:t>axialOut</a:t>
            </a:r>
            <a:r>
              <a:rPr lang="en-US" b="0" i="0" u="none" strike="noStrike" baseline="0" dirty="0" smtClean="0"/>
              <a:t>‘, 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,’</a:t>
            </a:r>
            <a:r>
              <a:rPr lang="en-US" b="0" i="0" u="none" strike="noStrike" baseline="0" dirty="0" err="1" smtClean="0"/>
              <a:t>handleAxial</a:t>
            </a:r>
            <a:r>
              <a:rPr lang="en-US" b="0" i="0" u="none" strike="noStrike" baseline="0" dirty="0" smtClean="0"/>
              <a:t>‘)</a:t>
            </a:r>
          </a:p>
          <a:p>
            <a:r>
              <a:rPr lang="en-US" b="0" i="0" u="none" strike="noStrike" baseline="0" dirty="0" smtClean="0"/>
              <a:t>This is a bidirectional message for connecting </a:t>
            </a:r>
            <a:r>
              <a:rPr lang="en-US" b="0" i="1" u="none" strike="noStrike" baseline="0" dirty="0" smtClean="0"/>
              <a:t>asymmetric</a:t>
            </a:r>
            <a:r>
              <a:rPr lang="en-US" b="0" i="0" u="none" strike="noStrike" baseline="0" dirty="0" smtClean="0"/>
              <a:t> compartments (all axial resistance is on one side), soma sends 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 to 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, </a:t>
            </a:r>
            <a:r>
              <a:rPr lang="en-US" b="0" i="0" u="none" strike="noStrike" baseline="0" dirty="0" err="1" smtClean="0"/>
              <a:t>dend</a:t>
            </a:r>
            <a:r>
              <a:rPr lang="en-US" b="0" i="0" u="none" strike="noStrike" baseline="0" dirty="0" smtClean="0"/>
              <a:t> sends </a:t>
            </a:r>
            <a:r>
              <a:rPr lang="en-US" b="0" i="0" u="none" strike="noStrike" baseline="0" dirty="0" err="1" smtClean="0"/>
              <a:t>Vm</a:t>
            </a:r>
            <a:r>
              <a:rPr lang="en-US" b="0" i="0" u="none" strike="noStrike" baseline="0" dirty="0" smtClean="0"/>
              <a:t> and its Ra back to soma.  This is generalized as</a:t>
            </a:r>
          </a:p>
          <a:p>
            <a:pPr marL="0" indent="0">
              <a:buNone/>
            </a:pPr>
            <a:r>
              <a:rPr lang="en-US" b="0" i="0" u="none" strike="noStrike" baseline="0" dirty="0" smtClean="0"/>
              <a:t>&gt;&gt;&gt;m=</a:t>
            </a:r>
            <a:r>
              <a:rPr lang="en-US" b="0" i="0" u="none" strike="noStrike" baseline="0" dirty="0" err="1" smtClean="0"/>
              <a:t>moose.connect</a:t>
            </a:r>
            <a:r>
              <a:rPr lang="en-US" b="0" i="0" u="none" strike="noStrike" baseline="0" dirty="0" smtClean="0"/>
              <a:t>(</a:t>
            </a:r>
            <a:r>
              <a:rPr lang="en-US" b="0" i="0" u="none" strike="noStrike" baseline="0" dirty="0" err="1" smtClean="0"/>
              <a:t>largercomp</a:t>
            </a:r>
            <a:r>
              <a:rPr lang="en-US" b="0" i="0" u="none" strike="noStrike" baseline="0" dirty="0" smtClean="0"/>
              <a:t>,’axial’,</a:t>
            </a:r>
            <a:r>
              <a:rPr lang="en-US" b="0" i="0" u="none" strike="noStrike" baseline="0" dirty="0" err="1" smtClean="0"/>
              <a:t>smallercomp</a:t>
            </a:r>
            <a:r>
              <a:rPr lang="en-US" b="0" i="0" u="none" strike="noStrike" baseline="0" dirty="0" smtClean="0"/>
              <a:t>,’</a:t>
            </a:r>
            <a:r>
              <a:rPr lang="en-US" b="0" i="0" u="none" strike="noStrike" baseline="0" dirty="0" err="1" smtClean="0"/>
              <a:t>raxial</a:t>
            </a:r>
            <a:r>
              <a:rPr lang="en-US" b="0" i="0" u="none" strike="noStrike" baseline="0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For symmetric compartment</a:t>
            </a:r>
            <a:endParaRPr lang="en-US" b="0" i="0" u="none" strike="noStrike" baseline="0" dirty="0" smtClean="0"/>
          </a:p>
          <a:p>
            <a:pPr marL="0" indent="0">
              <a:buNone/>
            </a:pPr>
            <a:r>
              <a:rPr lang="en-US" b="1" dirty="0"/>
              <a:t>m=</a:t>
            </a:r>
            <a:r>
              <a:rPr lang="en-US" b="1" dirty="0" err="1"/>
              <a:t>moose.connect</a:t>
            </a:r>
            <a:r>
              <a:rPr lang="en-US" b="1" dirty="0"/>
              <a:t>(soma,’</a:t>
            </a:r>
            <a:r>
              <a:rPr lang="en-US" b="1" dirty="0" err="1"/>
              <a:t>axialOut</a:t>
            </a:r>
            <a:r>
              <a:rPr lang="en-US" b="1" dirty="0"/>
              <a:t>‘, </a:t>
            </a:r>
            <a:r>
              <a:rPr lang="en-US" b="1" dirty="0" err="1"/>
              <a:t>dend</a:t>
            </a:r>
            <a:r>
              <a:rPr lang="en-US" b="1" dirty="0"/>
              <a:t>,</a:t>
            </a:r>
            <a:r>
              <a:rPr lang="en-US" b="1" dirty="0" smtClean="0"/>
              <a:t>’</a:t>
            </a:r>
            <a:r>
              <a:rPr lang="en-US" b="1" dirty="0" err="1" smtClean="0"/>
              <a:t>handleRAxial</a:t>
            </a:r>
            <a:r>
              <a:rPr lang="en-US" b="1" dirty="0"/>
              <a:t>‘)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7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/>
              <a:t>Length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/>
              <a:t>How many dendrite compartments are needed to accurately modeling a long dendrite? </a:t>
            </a:r>
          </a:p>
          <a:p>
            <a:pPr lvl="1"/>
            <a:r>
              <a:rPr lang="en-US" b="0" i="0" u="none" strike="noStrike" baseline="0" dirty="0" smtClean="0"/>
              <a:t>We assumed that each compartment was </a:t>
            </a:r>
            <a:r>
              <a:rPr lang="en-US" b="0" i="0" u="none" strike="noStrike" baseline="0" dirty="0" err="1" smtClean="0"/>
              <a:t>isopotential</a:t>
            </a:r>
            <a:r>
              <a:rPr lang="en-US" b="0" i="0" u="none" strike="noStrike" baseline="0" dirty="0" smtClean="0"/>
              <a:t>, i.e., the voltage at the left side was similar to the voltage of the right side.  </a:t>
            </a:r>
          </a:p>
          <a:p>
            <a:pPr lvl="1"/>
            <a:r>
              <a:rPr lang="en-US" b="0" i="0" u="none" strike="noStrike" baseline="0" dirty="0" smtClean="0"/>
              <a:t>Cable theory tells us that this assumption is true if the compartment is &lt;=5% of length constant.  The latter is number indicating the rate of voltage decay along a dendrite.  </a:t>
            </a:r>
          </a:p>
          <a:p>
            <a:pPr lvl="1"/>
            <a:r>
              <a:rPr lang="en-US" dirty="0" smtClean="0"/>
              <a:t>The attenuation of voltage with distance </a:t>
            </a:r>
            <a:r>
              <a:rPr lang="en-US" i="1" dirty="0" smtClean="0"/>
              <a:t>x</a:t>
            </a:r>
            <a:r>
              <a:rPr lang="en-US" dirty="0" smtClean="0"/>
              <a:t> along an infinitely long uniform section of dendrite:</a:t>
            </a:r>
            <a:endParaRPr lang="en-US" b="0" i="0" u="none" strike="noStrike" baseline="0" dirty="0" smtClean="0"/>
          </a:p>
          <a:p>
            <a:endParaRPr lang="en-US" dirty="0"/>
          </a:p>
        </p:txBody>
      </p:sp>
      <p:pic>
        <p:nvPicPr>
          <p:cNvPr id="5122" name="Picture 2" descr="\begin{displaymath}&#10;V(x) = V_0 e^{-x/\lambda}, \mbox{ where } \lambda = \sqrt{(d/4)R_M/R_A}&#10;\end{displaymat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83" y="4718658"/>
            <a:ext cx="8833580" cy="9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 smtClean="0"/>
              <a:t>For 100 micron dendrite,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λ=200, </a:t>
            </a:r>
            <a:r>
              <a:rPr lang="en-US" b="0" i="0" u="none" strike="noStrike" baseline="0" dirty="0" smtClean="0"/>
              <a:t>need to create 10 compartments.  </a:t>
            </a:r>
          </a:p>
          <a:p>
            <a:pPr lvl="1"/>
            <a:r>
              <a:rPr lang="en-US" b="0" i="0" u="none" strike="noStrike" baseline="0" dirty="0" smtClean="0"/>
              <a:t>Do not implement the equation calculating Rm, Cm  10 times, etc.  This is the ideal place for a function that: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baseline="0" dirty="0" smtClean="0"/>
              <a:t>Takes the compartment name and dimensions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baseline="0" dirty="0" smtClean="0"/>
              <a:t>Creates the compartment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baseline="0" dirty="0" smtClean="0"/>
              <a:t>Calculates Rm, Cm, Ra and makes the compartment 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baseline="0" dirty="0" smtClean="0"/>
              <a:t>Connects to previous compartment (assuming there is one)</a:t>
            </a:r>
          </a:p>
          <a:p>
            <a:r>
              <a:rPr lang="en-US" b="0" i="0" u="none" strike="noStrike" baseline="0" dirty="0" smtClean="0"/>
              <a:t>We do not need to create this function ourselves, it has been implemented with the </a:t>
            </a:r>
            <a:r>
              <a:rPr lang="en-US" b="0" i="0" u="none" strike="noStrike" baseline="0" dirty="0" err="1" smtClean="0"/>
              <a:t>cellreader</a:t>
            </a:r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1335</Words>
  <Application>Microsoft Office PowerPoint</Application>
  <PresentationFormat>Widescreen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Neuron Morphology using pyMoose</vt:lpstr>
      <vt:lpstr>Subdivide dendrite into multiple segments</vt:lpstr>
      <vt:lpstr>Passive Properties</vt:lpstr>
      <vt:lpstr>Passive Properties</vt:lpstr>
      <vt:lpstr>Measuring Time constant and input resistance </vt:lpstr>
      <vt:lpstr>Create compartments</vt:lpstr>
      <vt:lpstr>Examine and Connect Compartments</vt:lpstr>
      <vt:lpstr>Length constant</vt:lpstr>
      <vt:lpstr>Cell Reader</vt:lpstr>
      <vt:lpstr>Cell reader</vt:lpstr>
      <vt:lpstr>Cell reader</vt:lpstr>
      <vt:lpstr>P file compnents</vt:lpstr>
      <vt:lpstr>P file components</vt:lpstr>
      <vt:lpstr>Realistic neuron models</vt:lpstr>
      <vt:lpstr>Practice</vt:lpstr>
      <vt:lpstr>Practice</vt:lpstr>
      <vt:lpstr>Practice</vt:lpstr>
      <vt:lpstr>Practice</vt:lpstr>
      <vt:lpstr>Practice</vt:lpstr>
      <vt:lpstr>Other compartment connections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Morphology using pyMoose</dc:title>
  <dc:creator>Avrama</dc:creator>
  <cp:lastModifiedBy>Avrama</cp:lastModifiedBy>
  <cp:revision>35</cp:revision>
  <dcterms:created xsi:type="dcterms:W3CDTF">2016-05-24T17:48:35Z</dcterms:created>
  <dcterms:modified xsi:type="dcterms:W3CDTF">2016-07-06T15:00:46Z</dcterms:modified>
</cp:coreProperties>
</file>