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7" r:id="rId3"/>
    <p:sldId id="298" r:id="rId4"/>
    <p:sldId id="259" r:id="rId5"/>
    <p:sldId id="257" r:id="rId6"/>
    <p:sldId id="260" r:id="rId7"/>
    <p:sldId id="258"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7"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87" r:id="rId37"/>
    <p:sldId id="291" r:id="rId38"/>
    <p:sldId id="292" r:id="rId39"/>
    <p:sldId id="293" r:id="rId40"/>
    <p:sldId id="295" r:id="rId41"/>
    <p:sldId id="294" r:id="rId42"/>
    <p:sldId id="2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87410" autoAdjust="0"/>
  </p:normalViewPr>
  <p:slideViewPr>
    <p:cSldViewPr snapToGrid="0">
      <p:cViewPr varScale="1">
        <p:scale>
          <a:sx n="65" d="100"/>
          <a:sy n="65" d="100"/>
        </p:scale>
        <p:origin x="3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43DAC-18F4-4B71-96D0-9FE1986BC6B2}" type="datetimeFigureOut">
              <a:rPr lang="en-US" smtClean="0"/>
              <a:t>7/5/2016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C68F1-7ADE-4EB8-841C-A60B397E6B70}" type="slidenum">
              <a:rPr lang="en-US" smtClean="0"/>
              <a:t>‹#›</a:t>
            </a:fld>
            <a:endParaRPr lang="en-US"/>
          </a:p>
        </p:txBody>
      </p:sp>
    </p:spTree>
    <p:extLst>
      <p:ext uri="{BB962C8B-B14F-4D97-AF65-F5344CB8AC3E}">
        <p14:creationId xmlns:p14="http://schemas.microsoft.com/office/powerpoint/2010/main" val="29357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3</a:t>
            </a:fld>
            <a:endParaRPr lang="en-US"/>
          </a:p>
        </p:txBody>
      </p:sp>
    </p:spTree>
    <p:extLst>
      <p:ext uri="{BB962C8B-B14F-4D97-AF65-F5344CB8AC3E}">
        <p14:creationId xmlns:p14="http://schemas.microsoft.com/office/powerpoint/2010/main" val="3518256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27</a:t>
            </a:fld>
            <a:endParaRPr lang="en-US"/>
          </a:p>
        </p:txBody>
      </p:sp>
    </p:spTree>
    <p:extLst>
      <p:ext uri="{BB962C8B-B14F-4D97-AF65-F5344CB8AC3E}">
        <p14:creationId xmlns:p14="http://schemas.microsoft.com/office/powerpoint/2010/main" val="2025226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29</a:t>
            </a:fld>
            <a:endParaRPr lang="en-US"/>
          </a:p>
        </p:txBody>
      </p:sp>
    </p:spTree>
    <p:extLst>
      <p:ext uri="{BB962C8B-B14F-4D97-AF65-F5344CB8AC3E}">
        <p14:creationId xmlns:p14="http://schemas.microsoft.com/office/powerpoint/2010/main" val="3590631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30</a:t>
            </a:fld>
            <a:endParaRPr lang="en-US"/>
          </a:p>
        </p:txBody>
      </p:sp>
    </p:spTree>
    <p:extLst>
      <p:ext uri="{BB962C8B-B14F-4D97-AF65-F5344CB8AC3E}">
        <p14:creationId xmlns:p14="http://schemas.microsoft.com/office/powerpoint/2010/main" val="793124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32</a:t>
            </a:fld>
            <a:endParaRPr lang="en-US"/>
          </a:p>
        </p:txBody>
      </p:sp>
    </p:spTree>
    <p:extLst>
      <p:ext uri="{BB962C8B-B14F-4D97-AF65-F5344CB8AC3E}">
        <p14:creationId xmlns:p14="http://schemas.microsoft.com/office/powerpoint/2010/main" val="1210263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33</a:t>
            </a:fld>
            <a:endParaRPr lang="en-US"/>
          </a:p>
        </p:txBody>
      </p:sp>
    </p:spTree>
    <p:extLst>
      <p:ext uri="{BB962C8B-B14F-4D97-AF65-F5344CB8AC3E}">
        <p14:creationId xmlns:p14="http://schemas.microsoft.com/office/powerpoint/2010/main" val="1296755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34</a:t>
            </a:fld>
            <a:endParaRPr lang="en-US"/>
          </a:p>
        </p:txBody>
      </p:sp>
    </p:spTree>
    <p:extLst>
      <p:ext uri="{BB962C8B-B14F-4D97-AF65-F5344CB8AC3E}">
        <p14:creationId xmlns:p14="http://schemas.microsoft.com/office/powerpoint/2010/main" val="1118719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35</a:t>
            </a:fld>
            <a:endParaRPr lang="en-US"/>
          </a:p>
        </p:txBody>
      </p:sp>
    </p:spTree>
    <p:extLst>
      <p:ext uri="{BB962C8B-B14F-4D97-AF65-F5344CB8AC3E}">
        <p14:creationId xmlns:p14="http://schemas.microsoft.com/office/powerpoint/2010/main" val="942232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36</a:t>
            </a:fld>
            <a:endParaRPr lang="en-US"/>
          </a:p>
        </p:txBody>
      </p:sp>
    </p:spTree>
    <p:extLst>
      <p:ext uri="{BB962C8B-B14F-4D97-AF65-F5344CB8AC3E}">
        <p14:creationId xmlns:p14="http://schemas.microsoft.com/office/powerpoint/2010/main" val="22995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37</a:t>
            </a:fld>
            <a:endParaRPr lang="en-US"/>
          </a:p>
        </p:txBody>
      </p:sp>
    </p:spTree>
    <p:extLst>
      <p:ext uri="{BB962C8B-B14F-4D97-AF65-F5344CB8AC3E}">
        <p14:creationId xmlns:p14="http://schemas.microsoft.com/office/powerpoint/2010/main" val="1055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9</a:t>
            </a:fld>
            <a:endParaRPr lang="en-US"/>
          </a:p>
        </p:txBody>
      </p:sp>
    </p:spTree>
    <p:extLst>
      <p:ext uri="{BB962C8B-B14F-4D97-AF65-F5344CB8AC3E}">
        <p14:creationId xmlns:p14="http://schemas.microsoft.com/office/powerpoint/2010/main" val="2618920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10</a:t>
            </a:fld>
            <a:endParaRPr lang="en-US"/>
          </a:p>
        </p:txBody>
      </p:sp>
    </p:spTree>
    <p:extLst>
      <p:ext uri="{BB962C8B-B14F-4D97-AF65-F5344CB8AC3E}">
        <p14:creationId xmlns:p14="http://schemas.microsoft.com/office/powerpoint/2010/main" val="164596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14</a:t>
            </a:fld>
            <a:endParaRPr lang="en-US"/>
          </a:p>
        </p:txBody>
      </p:sp>
    </p:spTree>
    <p:extLst>
      <p:ext uri="{BB962C8B-B14F-4D97-AF65-F5344CB8AC3E}">
        <p14:creationId xmlns:p14="http://schemas.microsoft.com/office/powerpoint/2010/main" val="2326204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t>
            </a:r>
            <a:r>
              <a:rPr lang="en-US" dirty="0" err="1" smtClean="0"/>
              <a:t>valueFinfo</a:t>
            </a:r>
            <a:r>
              <a:rPr lang="en-US" dirty="0" smtClean="0"/>
              <a:t> is the type name for value fields. </a:t>
            </a:r>
            <a:r>
              <a:rPr lang="en-US" dirty="0" err="1" smtClean="0"/>
              <a:t>Finfo</a:t>
            </a:r>
            <a:r>
              <a:rPr lang="en-US" dirty="0" smtClean="0"/>
              <a:t> is short form of </a:t>
            </a:r>
            <a:r>
              <a:rPr lang="en-US" i="1" dirty="0" smtClean="0"/>
              <a:t>field information</a:t>
            </a:r>
            <a:r>
              <a:rPr lang="en-US" dirty="0" smtClean="0"/>
              <a:t>. For each type of field there is a name ending with -</a:t>
            </a:r>
            <a:r>
              <a:rPr lang="en-US" dirty="0" err="1" smtClean="0"/>
              <a:t>Finfo</a:t>
            </a:r>
            <a:r>
              <a:rPr lang="en-US" dirty="0" smtClean="0"/>
              <a:t>. The above will display the following list</a:t>
            </a:r>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17</a:t>
            </a:fld>
            <a:endParaRPr lang="en-US"/>
          </a:p>
        </p:txBody>
      </p:sp>
    </p:spTree>
    <p:extLst>
      <p:ext uri="{BB962C8B-B14F-4D97-AF65-F5344CB8AC3E}">
        <p14:creationId xmlns:p14="http://schemas.microsoft.com/office/powerpoint/2010/main" val="1606976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these fields are for internal or advanced use, some give access to the physical properties of the biological entity we are trying to model. </a:t>
            </a:r>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18</a:t>
            </a:fld>
            <a:endParaRPr lang="en-US"/>
          </a:p>
        </p:txBody>
      </p:sp>
    </p:spTree>
    <p:extLst>
      <p:ext uri="{BB962C8B-B14F-4D97-AF65-F5344CB8AC3E}">
        <p14:creationId xmlns:p14="http://schemas.microsoft.com/office/powerpoint/2010/main" val="3935845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19</a:t>
            </a:fld>
            <a:endParaRPr lang="en-US"/>
          </a:p>
        </p:txBody>
      </p:sp>
    </p:spTree>
    <p:extLst>
      <p:ext uri="{BB962C8B-B14F-4D97-AF65-F5344CB8AC3E}">
        <p14:creationId xmlns:p14="http://schemas.microsoft.com/office/powerpoint/2010/main" val="3098534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20</a:t>
            </a:fld>
            <a:endParaRPr lang="en-US"/>
          </a:p>
        </p:txBody>
      </p:sp>
    </p:spTree>
    <p:extLst>
      <p:ext uri="{BB962C8B-B14F-4D97-AF65-F5344CB8AC3E}">
        <p14:creationId xmlns:p14="http://schemas.microsoft.com/office/powerpoint/2010/main" val="1890086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68F1-7ADE-4EB8-841C-A60B397E6B70}" type="slidenum">
              <a:rPr lang="en-US" smtClean="0"/>
              <a:t>26</a:t>
            </a:fld>
            <a:endParaRPr lang="en-US"/>
          </a:p>
        </p:txBody>
      </p:sp>
    </p:spTree>
    <p:extLst>
      <p:ext uri="{BB962C8B-B14F-4D97-AF65-F5344CB8AC3E}">
        <p14:creationId xmlns:p14="http://schemas.microsoft.com/office/powerpoint/2010/main" val="365952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AEDC3-B1A8-4E11-8A09-9B240419706A}" type="datetimeFigureOut">
              <a:rPr lang="en-US" smtClean="0"/>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348721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486"/>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136822"/>
            <a:ext cx="10515600" cy="50401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AEDC3-B1A8-4E11-8A09-9B240419706A}" type="datetimeFigureOut">
              <a:rPr lang="en-US" smtClean="0"/>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848726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AEDC3-B1A8-4E11-8A09-9B240419706A}" type="datetimeFigureOut">
              <a:rPr lang="en-US" smtClean="0"/>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187330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AEDC3-B1A8-4E11-8A09-9B240419706A}" type="datetimeFigureOut">
              <a:rPr lang="en-US" smtClean="0"/>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26976729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AEDC3-B1A8-4E11-8A09-9B240419706A}" type="datetimeFigureOut">
              <a:rPr lang="en-US" smtClean="0"/>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3088295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98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291495"/>
            <a:ext cx="5181600" cy="48854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291495"/>
            <a:ext cx="5181600" cy="48854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AEDC3-B1A8-4E11-8A09-9B240419706A}" type="datetimeFigureOut">
              <a:rPr lang="en-US" smtClean="0"/>
              <a:t>7/5/2016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26712446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AEDC3-B1A8-4E11-8A09-9B240419706A}" type="datetimeFigureOut">
              <a:rPr lang="en-US" smtClean="0"/>
              <a:t>7/5/2016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38617112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1124"/>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4AEDC3-B1A8-4E11-8A09-9B240419706A}" type="datetimeFigureOut">
              <a:rPr lang="en-US" smtClean="0"/>
              <a:t>7/5/2016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4282187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AEDC3-B1A8-4E11-8A09-9B240419706A}" type="datetimeFigureOut">
              <a:rPr lang="en-US" smtClean="0"/>
              <a:t>7/5/2016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256031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AEDC3-B1A8-4E11-8A09-9B240419706A}" type="datetimeFigureOut">
              <a:rPr lang="en-US" smtClean="0"/>
              <a:t>7/5/2016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1383408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AEDC3-B1A8-4E11-8A09-9B240419706A}" type="datetimeFigureOut">
              <a:rPr lang="en-US" smtClean="0"/>
              <a:t>7/5/2016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E6468-C05B-4318-A33B-11D2CF22093D}" type="slidenum">
              <a:rPr lang="en-US" smtClean="0"/>
              <a:t>‹#›</a:t>
            </a:fld>
            <a:endParaRPr lang="en-US"/>
          </a:p>
        </p:txBody>
      </p:sp>
    </p:spTree>
    <p:extLst>
      <p:ext uri="{BB962C8B-B14F-4D97-AF65-F5344CB8AC3E}">
        <p14:creationId xmlns:p14="http://schemas.microsoft.com/office/powerpoint/2010/main" val="3896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AEDC3-B1A8-4E11-8A09-9B240419706A}" type="datetimeFigureOut">
              <a:rPr lang="en-US" smtClean="0"/>
              <a:t>7/5/2016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E6468-C05B-4318-A33B-11D2CF22093D}" type="slidenum">
              <a:rPr lang="en-US" smtClean="0"/>
              <a:t>‹#›</a:t>
            </a:fld>
            <a:endParaRPr lang="en-US"/>
          </a:p>
        </p:txBody>
      </p:sp>
    </p:spTree>
    <p:extLst>
      <p:ext uri="{BB962C8B-B14F-4D97-AF65-F5344CB8AC3E}">
        <p14:creationId xmlns:p14="http://schemas.microsoft.com/office/powerpoint/2010/main" val="243533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ownload.opensuse.org/repositories/home:moose/Fedora_22/home:moose.rep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hallaLab/moose.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matplotlib.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anc.ed.ac.uk/school/neur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ose.ncbs.res.in/quickstart/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MOOSE : </a:t>
            </a:r>
            <a:r>
              <a:rPr lang="en-US" dirty="0" err="1" smtClean="0"/>
              <a:t>Multiscale</a:t>
            </a:r>
            <a:r>
              <a:rPr lang="en-US" dirty="0" smtClean="0"/>
              <a:t> Object-Oriented Simulation Environment.</a:t>
            </a:r>
            <a:endParaRPr lang="en-US" dirty="0"/>
          </a:p>
        </p:txBody>
      </p:sp>
      <p:sp>
        <p:nvSpPr>
          <p:cNvPr id="3" name="Subtitle 2"/>
          <p:cNvSpPr>
            <a:spLocks noGrp="1"/>
          </p:cNvSpPr>
          <p:nvPr>
            <p:ph type="subTitle" idx="1"/>
          </p:nvPr>
        </p:nvSpPr>
        <p:spPr/>
        <p:txBody>
          <a:bodyPr>
            <a:normAutofit fontScale="92500" lnSpcReduction="10000"/>
          </a:bodyPr>
          <a:lstStyle/>
          <a:p>
            <a:r>
              <a:rPr lang="en-US" sz="6000" dirty="0" smtClean="0"/>
              <a:t>Overview and Installation</a:t>
            </a:r>
          </a:p>
          <a:p>
            <a:r>
              <a:rPr lang="en-US" sz="6000" dirty="0" smtClean="0"/>
              <a:t>(two lectures)</a:t>
            </a:r>
            <a:endParaRPr lang="en-US" sz="6000" dirty="0"/>
          </a:p>
        </p:txBody>
      </p:sp>
    </p:spTree>
    <p:extLst>
      <p:ext uri="{BB962C8B-B14F-4D97-AF65-F5344CB8AC3E}">
        <p14:creationId xmlns:p14="http://schemas.microsoft.com/office/powerpoint/2010/main" val="1820157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hierarchy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At the top of the element hierarchy sits the Shell, equivalent to the root directory in UNIX-based systems and represented by the path /. You can list the existing objects under / using the le function.</a:t>
            </a:r>
          </a:p>
          <a:p>
            <a:r>
              <a:rPr lang="en-US" dirty="0" smtClean="0"/>
              <a:t>&gt;&gt;&gt; </a:t>
            </a:r>
            <a:r>
              <a:rPr lang="en-US" dirty="0" err="1" smtClean="0"/>
              <a:t>moose.le</a:t>
            </a:r>
            <a:r>
              <a:rPr lang="en-US" dirty="0" smtClean="0"/>
              <a:t>() </a:t>
            </a:r>
          </a:p>
          <a:p>
            <a:pPr marL="0" indent="0">
              <a:buNone/>
            </a:pPr>
            <a:r>
              <a:rPr lang="en-US" dirty="0" smtClean="0"/>
              <a:t>Elements under / </a:t>
            </a:r>
          </a:p>
          <a:p>
            <a:pPr marL="0" indent="0">
              <a:buNone/>
            </a:pPr>
            <a:r>
              <a:rPr lang="en-US" dirty="0" smtClean="0"/>
              <a:t>/</a:t>
            </a:r>
            <a:r>
              <a:rPr lang="en-US" dirty="0" err="1" smtClean="0"/>
              <a:t>Msgs</a:t>
            </a:r>
            <a:r>
              <a:rPr lang="en-US" dirty="0" smtClean="0"/>
              <a:t> </a:t>
            </a:r>
          </a:p>
          <a:p>
            <a:pPr marL="0" indent="0">
              <a:buNone/>
            </a:pPr>
            <a:r>
              <a:rPr lang="en-US" dirty="0" smtClean="0"/>
              <a:t>/clock </a:t>
            </a:r>
          </a:p>
          <a:p>
            <a:pPr marL="0" indent="0">
              <a:buNone/>
            </a:pPr>
            <a:r>
              <a:rPr lang="en-US" dirty="0" smtClean="0"/>
              <a:t>/classes </a:t>
            </a:r>
          </a:p>
          <a:p>
            <a:pPr marL="0" indent="0">
              <a:buNone/>
            </a:pPr>
            <a:r>
              <a:rPr lang="en-US" dirty="0" smtClean="0"/>
              <a:t>/postmaster</a:t>
            </a:r>
          </a:p>
          <a:p>
            <a:pPr marL="0" indent="0">
              <a:buNone/>
            </a:pPr>
            <a:r>
              <a:rPr lang="en-US" dirty="0" err="1" smtClean="0"/>
              <a:t>Msgs</a:t>
            </a:r>
            <a:r>
              <a:rPr lang="en-US" dirty="0" smtClean="0"/>
              <a:t>, clock and classes are predefined objects in MOOSE. And each object can contain other objects inside them. </a:t>
            </a:r>
          </a:p>
          <a:p>
            <a:pPr marL="0" indent="0">
              <a:buNone/>
            </a:pPr>
            <a:r>
              <a:rPr lang="en-US" dirty="0" smtClean="0"/>
              <a:t>We will discuss them later.</a:t>
            </a:r>
          </a:p>
          <a:p>
            <a:endParaRPr lang="en-US" dirty="0" smtClean="0"/>
          </a:p>
          <a:p>
            <a:endParaRPr lang="en-US" dirty="0"/>
          </a:p>
        </p:txBody>
      </p:sp>
    </p:spTree>
    <p:extLst>
      <p:ext uri="{BB962C8B-B14F-4D97-AF65-F5344CB8AC3E}">
        <p14:creationId xmlns:p14="http://schemas.microsoft.com/office/powerpoint/2010/main" val="3992386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t>Creating elements</a:t>
            </a:r>
            <a:endParaRPr lang="en-US" dirty="0"/>
          </a:p>
        </p:txBody>
      </p:sp>
      <p:sp>
        <p:nvSpPr>
          <p:cNvPr id="3" name="Content Placeholder 2"/>
          <p:cNvSpPr>
            <a:spLocks noGrp="1"/>
          </p:cNvSpPr>
          <p:nvPr>
            <p:ph idx="1"/>
          </p:nvPr>
        </p:nvSpPr>
        <p:spPr/>
        <p:txBody>
          <a:bodyPr/>
          <a:lstStyle/>
          <a:p>
            <a:r>
              <a:rPr lang="en-US" dirty="0" smtClean="0"/>
              <a:t>I</a:t>
            </a:r>
            <a:r>
              <a:rPr lang="en-US" b="0" i="0" u="none" strike="noStrike" baseline="0" dirty="0" smtClean="0"/>
              <a:t>nvoke MOOSE class constructors (just like regular Python classes):</a:t>
            </a:r>
          </a:p>
          <a:p>
            <a:pPr marL="0" indent="0">
              <a:buNone/>
            </a:pPr>
            <a:r>
              <a:rPr lang="en-US" b="0" i="0" u="none" strike="noStrike" baseline="0" dirty="0" smtClean="0"/>
              <a:t>&gt;&gt;&gt; </a:t>
            </a:r>
            <a:r>
              <a:rPr lang="en-US" b="0" i="0" u="none" strike="noStrike" baseline="0" dirty="0" err="1" smtClean="0"/>
              <a:t>moose.Compartment</a:t>
            </a:r>
            <a:r>
              <a:rPr lang="en-US" b="0" i="0" u="none" strike="noStrike" baseline="0" dirty="0" smtClean="0"/>
              <a:t>(‘soma’)</a:t>
            </a:r>
          </a:p>
          <a:p>
            <a:r>
              <a:rPr lang="en-US" b="0" i="0" u="none" strike="noStrike" baseline="0" dirty="0" smtClean="0"/>
              <a:t>This creates a compartment with the name soma.  To make it easier to refer to the object without having to use quotes and to facilitate passing the object</a:t>
            </a:r>
            <a:r>
              <a:rPr lang="en-US" b="0" i="0" u="none" strike="noStrike" dirty="0" smtClean="0"/>
              <a:t> into functions</a:t>
            </a:r>
            <a:r>
              <a:rPr lang="en-US" b="0" i="0" u="none" strike="noStrike" baseline="0" dirty="0" smtClean="0"/>
              <a:t>, you can instead type</a:t>
            </a:r>
          </a:p>
          <a:p>
            <a:pPr marL="0" indent="0">
              <a:buNone/>
            </a:pPr>
            <a:r>
              <a:rPr lang="en-US" b="0" i="0" u="none" strike="noStrike" baseline="0" dirty="0" smtClean="0"/>
              <a:t>&gt;&gt;&gt; soma=</a:t>
            </a:r>
            <a:r>
              <a:rPr lang="en-US" b="0" i="0" u="none" strike="noStrike" baseline="0" dirty="0" err="1" smtClean="0"/>
              <a:t>moose.Compartment</a:t>
            </a:r>
            <a:r>
              <a:rPr lang="en-US" b="0" i="0" u="none" strike="noStrike" baseline="0" dirty="0" smtClean="0"/>
              <a:t>(‘soma’)</a:t>
            </a:r>
            <a:endParaRPr lang="en-US" dirty="0"/>
          </a:p>
        </p:txBody>
      </p:sp>
    </p:spTree>
    <p:extLst>
      <p:ext uri="{BB962C8B-B14F-4D97-AF65-F5344CB8AC3E}">
        <p14:creationId xmlns:p14="http://schemas.microsoft.com/office/powerpoint/2010/main" val="1233046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626"/>
          </a:xfrm>
        </p:spPr>
        <p:txBody>
          <a:bodyPr/>
          <a:lstStyle/>
          <a:p>
            <a:r>
              <a:rPr lang="en-US" b="1" i="0" u="none" strike="noStrike" baseline="0" dirty="0" smtClean="0"/>
              <a:t>Organize elements </a:t>
            </a:r>
            <a:r>
              <a:rPr lang="en-US" b="0" i="0" u="none" strike="noStrike" baseline="0" dirty="0" smtClean="0"/>
              <a:t>into hierarchy</a:t>
            </a:r>
            <a:endParaRPr lang="en-US" dirty="0"/>
          </a:p>
        </p:txBody>
      </p:sp>
      <p:sp>
        <p:nvSpPr>
          <p:cNvPr id="3" name="Content Placeholder 2"/>
          <p:cNvSpPr>
            <a:spLocks noGrp="1"/>
          </p:cNvSpPr>
          <p:nvPr>
            <p:ph idx="1"/>
          </p:nvPr>
        </p:nvSpPr>
        <p:spPr>
          <a:xfrm>
            <a:off x="838200" y="1235676"/>
            <a:ext cx="10515600" cy="4941287"/>
          </a:xfrm>
        </p:spPr>
        <p:txBody>
          <a:bodyPr/>
          <a:lstStyle/>
          <a:p>
            <a:r>
              <a:rPr lang="en-US" b="0" i="0" u="none" strike="noStrike" baseline="0" dirty="0" smtClean="0"/>
              <a:t>Realistic models typically have many objects, such as 10-100 compartments, each of which has 2-10 ion channels, plus synaptic channels.  Element </a:t>
            </a:r>
            <a:r>
              <a:rPr lang="en-US" dirty="0" smtClean="0"/>
              <a:t>hierarchy (tree) is similar to </a:t>
            </a:r>
            <a:r>
              <a:rPr lang="en-US" b="0" i="0" u="none" strike="noStrike" baseline="0" dirty="0" smtClean="0"/>
              <a:t>how you organize your files on your computers into directories or folders.</a:t>
            </a:r>
            <a:endParaRPr lang="en-US" dirty="0"/>
          </a:p>
        </p:txBody>
      </p:sp>
      <p:pic>
        <p:nvPicPr>
          <p:cNvPr id="4098" name="Picture 2" descr="http://genesis-sim.org/GENESIS/UGTD2-CNS/Tutorials/genesis-intro/tutfigs/tree3.gif"/>
          <p:cNvPicPr>
            <a:picLocks noChangeAspect="1" noChangeArrowheads="1"/>
          </p:cNvPicPr>
          <p:nvPr/>
        </p:nvPicPr>
        <p:blipFill rotWithShape="1">
          <a:blip r:embed="rId2">
            <a:extLst>
              <a:ext uri="{28A0092B-C50C-407E-A947-70E740481C1C}">
                <a14:useLocalDpi xmlns:a14="http://schemas.microsoft.com/office/drawing/2010/main" val="0"/>
              </a:ext>
            </a:extLst>
          </a:blip>
          <a:srcRect b="22241"/>
          <a:stretch/>
        </p:blipFill>
        <p:spPr bwMode="auto">
          <a:xfrm>
            <a:off x="2381250" y="3061429"/>
            <a:ext cx="8972550" cy="325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915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053"/>
          </a:xfrm>
        </p:spPr>
        <p:txBody>
          <a:bodyPr/>
          <a:lstStyle/>
          <a:p>
            <a:r>
              <a:rPr lang="en-US" dirty="0" smtClean="0"/>
              <a:t>Creating Moose elements</a:t>
            </a:r>
            <a:endParaRPr lang="en-US" dirty="0"/>
          </a:p>
        </p:txBody>
      </p:sp>
      <p:sp>
        <p:nvSpPr>
          <p:cNvPr id="3" name="Content Placeholder 2"/>
          <p:cNvSpPr>
            <a:spLocks noGrp="1"/>
          </p:cNvSpPr>
          <p:nvPr>
            <p:ph idx="1"/>
          </p:nvPr>
        </p:nvSpPr>
        <p:spPr>
          <a:xfrm>
            <a:off x="838200" y="1458096"/>
            <a:ext cx="10515600" cy="4942703"/>
          </a:xfrm>
        </p:spPr>
        <p:txBody>
          <a:bodyPr>
            <a:normAutofit fontScale="92500" lnSpcReduction="10000"/>
          </a:bodyPr>
          <a:lstStyle/>
          <a:p>
            <a:r>
              <a:rPr lang="en-US" dirty="0" smtClean="0"/>
              <a:t>Elements are referenced with a notation similar to that used in UNIX directory trees. </a:t>
            </a:r>
          </a:p>
          <a:p>
            <a:r>
              <a:rPr lang="en-US" b="0" i="0" u="none" strike="noStrike" baseline="0" dirty="0" smtClean="0"/>
              <a:t>There are multiple ways to organize the element tree, choose the one that makes the most sense to you.  For example, you could place all the ion channels in the soma under the soma element, etc.</a:t>
            </a:r>
          </a:p>
          <a:p>
            <a:r>
              <a:rPr lang="en-US" b="0" i="0" u="none" strike="noStrike" baseline="0" dirty="0" smtClean="0"/>
              <a:t>To help with this organization, there is an object called neutral.  Thus, we can place all our compartments under a neutral object called neuron:</a:t>
            </a:r>
          </a:p>
          <a:p>
            <a:pPr marL="0" indent="0">
              <a:buNone/>
            </a:pPr>
            <a:r>
              <a:rPr lang="en-US" b="0" i="0" u="none" strike="noStrike" baseline="0" dirty="0" smtClean="0"/>
              <a:t>&gt;&gt;&gt; cell=</a:t>
            </a:r>
            <a:r>
              <a:rPr lang="en-US" b="0" i="0" u="none" strike="noStrike" baseline="0" dirty="0" err="1" smtClean="0"/>
              <a:t>moose.Neutral</a:t>
            </a:r>
            <a:r>
              <a:rPr lang="en-US" b="0" i="0" u="none" strike="noStrike" baseline="0" dirty="0" smtClean="0"/>
              <a:t>('/neuron')</a:t>
            </a:r>
          </a:p>
          <a:p>
            <a:pPr marL="0" indent="0">
              <a:buNone/>
            </a:pPr>
            <a:r>
              <a:rPr lang="en-US" b="0" i="0" u="none" strike="noStrike" baseline="0" dirty="0" smtClean="0"/>
              <a:t>&gt;&gt;&gt; soma=</a:t>
            </a:r>
            <a:r>
              <a:rPr lang="en-US" b="0" i="0" u="none" strike="noStrike" baseline="0" dirty="0" err="1" smtClean="0"/>
              <a:t>moose.Compartment</a:t>
            </a:r>
            <a:r>
              <a:rPr lang="en-US" b="0" i="0" u="none" strike="noStrike" baseline="0" dirty="0" smtClean="0"/>
              <a:t>(‘/neuron/soma’)</a:t>
            </a:r>
          </a:p>
          <a:p>
            <a:pPr marL="0" indent="0">
              <a:buNone/>
            </a:pPr>
            <a:r>
              <a:rPr lang="en-US" b="0" i="0" u="none" strike="noStrike" baseline="0" dirty="0" smtClean="0"/>
              <a:t>&gt;&gt;&gt; </a:t>
            </a:r>
            <a:r>
              <a:rPr lang="en-US" b="0" i="0" u="none" strike="noStrike" baseline="0" dirty="0" err="1" smtClean="0"/>
              <a:t>dend</a:t>
            </a:r>
            <a:r>
              <a:rPr lang="en-US" b="0" i="0" u="none" strike="noStrike" baseline="0" dirty="0" smtClean="0"/>
              <a:t>=</a:t>
            </a:r>
            <a:r>
              <a:rPr lang="en-US" b="0" i="0" u="none" strike="noStrike" baseline="0" dirty="0" err="1" smtClean="0"/>
              <a:t>moose.Compartment</a:t>
            </a:r>
            <a:r>
              <a:rPr lang="en-US" b="0" i="0" u="none" strike="noStrike" baseline="0" dirty="0" smtClean="0"/>
              <a:t>(‘/neuron/</a:t>
            </a:r>
            <a:r>
              <a:rPr lang="en-US" b="0" i="0" u="none" strike="noStrike" baseline="0" dirty="0" err="1" smtClean="0"/>
              <a:t>dend</a:t>
            </a:r>
            <a:r>
              <a:rPr lang="en-US" b="0" i="0" u="none" strike="noStrike" baseline="0" dirty="0" smtClean="0"/>
              <a:t>’)</a:t>
            </a:r>
          </a:p>
          <a:p>
            <a:r>
              <a:rPr lang="en-US" b="0" i="0" u="none" strike="noStrike" baseline="0" dirty="0" smtClean="0"/>
              <a:t>then place output elements under a different neutral element, e.g. </a:t>
            </a:r>
          </a:p>
          <a:p>
            <a:pPr marL="0" indent="0">
              <a:buNone/>
            </a:pPr>
            <a:r>
              <a:rPr lang="en-US" b="0" i="0" u="none" strike="noStrike" baseline="0" dirty="0" smtClean="0"/>
              <a:t>&gt;&gt;&gt;data=</a:t>
            </a:r>
            <a:r>
              <a:rPr lang="en-US" b="0" i="0" u="none" strike="noStrike" baseline="0" dirty="0" err="1" smtClean="0"/>
              <a:t>moose.Neutral</a:t>
            </a:r>
            <a:r>
              <a:rPr lang="en-US" b="0" i="0" u="none" strike="noStrike" baseline="0" dirty="0" smtClean="0"/>
              <a:t>(‘/data’)</a:t>
            </a:r>
            <a:endParaRPr lang="en-US" dirty="0" smtClean="0"/>
          </a:p>
          <a:p>
            <a:endParaRPr lang="en-US" dirty="0"/>
          </a:p>
        </p:txBody>
      </p:sp>
    </p:spTree>
    <p:extLst>
      <p:ext uri="{BB962C8B-B14F-4D97-AF65-F5344CB8AC3E}">
        <p14:creationId xmlns:p14="http://schemas.microsoft.com/office/powerpoint/2010/main" val="1588921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u="none" strike="noStrike" baseline="0" dirty="0" smtClean="0"/>
              <a:t>How do we </a:t>
            </a:r>
            <a:r>
              <a:rPr lang="en-US" b="1" i="0" u="none" strike="noStrike" baseline="0" dirty="0" smtClean="0"/>
              <a:t>examine these objects</a:t>
            </a:r>
            <a:r>
              <a:rPr lang="en-US" b="0" i="0" u="none" strike="noStrike" baseline="0" dirty="0" smtClean="0"/>
              <a:t>?</a:t>
            </a:r>
            <a:endParaRPr lang="en-US" dirty="0"/>
          </a:p>
        </p:txBody>
      </p:sp>
      <p:sp>
        <p:nvSpPr>
          <p:cNvPr id="3" name="Content Placeholder 2"/>
          <p:cNvSpPr>
            <a:spLocks noGrp="1"/>
          </p:cNvSpPr>
          <p:nvPr>
            <p:ph idx="1"/>
          </p:nvPr>
        </p:nvSpPr>
        <p:spPr>
          <a:xfrm>
            <a:off x="726989" y="1690688"/>
            <a:ext cx="10515600" cy="4673042"/>
          </a:xfrm>
        </p:spPr>
        <p:txBody>
          <a:bodyPr>
            <a:normAutofit fontScale="85000" lnSpcReduction="20000"/>
          </a:bodyPr>
          <a:lstStyle/>
          <a:p>
            <a:r>
              <a:rPr lang="en-US" dirty="0" smtClean="0"/>
              <a:t>Every element has a unique path. This is a concatenation of the names of all the objects one has to traverse starting with the root to reach that element.</a:t>
            </a:r>
          </a:p>
          <a:p>
            <a:pPr marL="0" indent="0">
              <a:buNone/>
            </a:pPr>
            <a:r>
              <a:rPr lang="en-US" dirty="0" smtClean="0"/>
              <a:t>&gt;&gt;&gt; print </a:t>
            </a:r>
            <a:r>
              <a:rPr lang="en-US" dirty="0" err="1" smtClean="0"/>
              <a:t>soma.path</a:t>
            </a:r>
            <a:r>
              <a:rPr lang="en-US" dirty="0" smtClean="0"/>
              <a:t> </a:t>
            </a:r>
          </a:p>
          <a:p>
            <a:pPr marL="0" indent="0">
              <a:buNone/>
            </a:pPr>
            <a:r>
              <a:rPr lang="en-US" dirty="0" smtClean="0"/>
              <a:t>/model/soma</a:t>
            </a:r>
          </a:p>
          <a:p>
            <a:r>
              <a:rPr lang="en-US" dirty="0" smtClean="0"/>
              <a:t>The name of the element can be printed, too.</a:t>
            </a:r>
            <a:endParaRPr lang="en-US" dirty="0"/>
          </a:p>
          <a:p>
            <a:pPr marL="0" indent="0">
              <a:buNone/>
            </a:pPr>
            <a:r>
              <a:rPr lang="en-US" dirty="0" smtClean="0"/>
              <a:t>&gt;&gt;&gt; print soma.name </a:t>
            </a:r>
          </a:p>
          <a:p>
            <a:pPr marL="0" indent="0">
              <a:buNone/>
            </a:pPr>
            <a:r>
              <a:rPr lang="en-US" dirty="0" smtClean="0"/>
              <a:t>soma</a:t>
            </a:r>
          </a:p>
          <a:p>
            <a:r>
              <a:rPr lang="en-US" b="0" i="0" u="none" strike="noStrike" baseline="0" dirty="0" smtClean="0"/>
              <a:t>To list the elements under the cell, we use the “le” for list elements commands</a:t>
            </a:r>
          </a:p>
          <a:p>
            <a:pPr marL="0" indent="0">
              <a:buNone/>
            </a:pPr>
            <a:r>
              <a:rPr lang="en-US" dirty="0" smtClean="0"/>
              <a:t>&gt;&gt;&gt; </a:t>
            </a:r>
            <a:r>
              <a:rPr lang="en-US" dirty="0" err="1" smtClean="0"/>
              <a:t>moose.le</a:t>
            </a:r>
            <a:r>
              <a:rPr lang="en-US" dirty="0" smtClean="0"/>
              <a:t>('/neuron') </a:t>
            </a:r>
          </a:p>
          <a:p>
            <a:pPr marL="0" indent="0">
              <a:buNone/>
            </a:pPr>
            <a:r>
              <a:rPr lang="en-US" dirty="0" smtClean="0"/>
              <a:t>Elements under /neuron </a:t>
            </a:r>
          </a:p>
          <a:p>
            <a:pPr marL="0" indent="0">
              <a:buNone/>
            </a:pPr>
            <a:r>
              <a:rPr lang="en-US" dirty="0" smtClean="0"/>
              <a:t>/neuron/soma</a:t>
            </a:r>
          </a:p>
          <a:p>
            <a:pPr marL="0" indent="0">
              <a:buNone/>
            </a:pPr>
            <a:r>
              <a:rPr lang="en-US" dirty="0" smtClean="0"/>
              <a:t>/neuron/</a:t>
            </a:r>
            <a:r>
              <a:rPr lang="en-US" dirty="0" err="1" smtClean="0"/>
              <a:t>dend</a:t>
            </a:r>
            <a:endParaRPr lang="en-US" dirty="0" smtClean="0"/>
          </a:p>
          <a:p>
            <a:endParaRPr lang="en-US"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489360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746"/>
          </a:xfrm>
        </p:spPr>
        <p:txBody>
          <a:bodyPr/>
          <a:lstStyle/>
          <a:p>
            <a:r>
              <a:rPr lang="en-US" b="0" i="0" u="none" strike="noStrike" baseline="0" dirty="0" smtClean="0"/>
              <a:t>How do we </a:t>
            </a:r>
            <a:r>
              <a:rPr lang="en-US" b="1" i="0" u="none" strike="noStrike" baseline="0" dirty="0" smtClean="0"/>
              <a:t>examine these objects</a:t>
            </a:r>
            <a:r>
              <a:rPr lang="en-US" b="0" i="0" u="none" strike="noStrike" baseline="0" dirty="0" smtClean="0"/>
              <a:t>?</a:t>
            </a:r>
            <a:endParaRPr lang="en-US" dirty="0"/>
          </a:p>
        </p:txBody>
      </p:sp>
      <p:sp>
        <p:nvSpPr>
          <p:cNvPr id="3" name="Content Placeholder 2"/>
          <p:cNvSpPr>
            <a:spLocks noGrp="1"/>
          </p:cNvSpPr>
          <p:nvPr>
            <p:ph idx="1"/>
          </p:nvPr>
        </p:nvSpPr>
        <p:spPr>
          <a:xfrm>
            <a:off x="838200" y="1460090"/>
            <a:ext cx="10515600" cy="5029200"/>
          </a:xfrm>
        </p:spPr>
        <p:txBody>
          <a:bodyPr>
            <a:normAutofit fontScale="92500" lnSpcReduction="20000"/>
          </a:bodyPr>
          <a:lstStyle/>
          <a:p>
            <a:r>
              <a:rPr lang="en-US" b="0" i="0" u="none" strike="noStrike" baseline="0" dirty="0" smtClean="0"/>
              <a:t>We can use regular python commands or Moose commands</a:t>
            </a:r>
          </a:p>
          <a:p>
            <a:r>
              <a:rPr lang="en-US" b="0" i="0" u="none" strike="noStrike" baseline="0" dirty="0" smtClean="0"/>
              <a:t>to list the fields/parameters/variables in the compartment, we use the </a:t>
            </a:r>
            <a:r>
              <a:rPr lang="en-US" b="0" i="0" u="none" strike="noStrike" baseline="0" dirty="0" err="1" smtClean="0"/>
              <a:t>showfield</a:t>
            </a:r>
            <a:r>
              <a:rPr lang="en-US" b="0" i="0" u="none" strike="noStrike" baseline="0" dirty="0" smtClean="0"/>
              <a:t> command:</a:t>
            </a:r>
          </a:p>
          <a:p>
            <a:pPr marL="0" indent="0">
              <a:buNone/>
            </a:pPr>
            <a:r>
              <a:rPr lang="en-US" b="0" i="0" u="none" strike="noStrike" baseline="0" dirty="0" smtClean="0"/>
              <a:t>&gt;&gt;&gt; </a:t>
            </a:r>
            <a:r>
              <a:rPr lang="en-US" b="0" i="0" u="none" strike="noStrike" baseline="0" dirty="0" err="1" smtClean="0"/>
              <a:t>moose.showfield</a:t>
            </a:r>
            <a:r>
              <a:rPr lang="en-US" b="0" i="0" u="none" strike="noStrike" baseline="0" dirty="0" smtClean="0"/>
              <a:t>(‘/neuron/soma’) </a:t>
            </a:r>
          </a:p>
          <a:p>
            <a:pPr marL="0" indent="0">
              <a:buNone/>
            </a:pPr>
            <a:r>
              <a:rPr lang="en-US" dirty="0" smtClean="0"/>
              <a:t>&gt;&gt;&gt; </a:t>
            </a:r>
            <a:r>
              <a:rPr lang="en-US" b="0" i="0" u="none" strike="noStrike" baseline="0" dirty="0" err="1" smtClean="0"/>
              <a:t>soma.getFieldNames</a:t>
            </a:r>
            <a:r>
              <a:rPr lang="en-US" b="0" i="0" u="none" strike="noStrike" baseline="0" dirty="0" smtClean="0"/>
              <a:t>('</a:t>
            </a:r>
            <a:r>
              <a:rPr lang="en-US" b="0" i="0" u="none" strike="noStrike" baseline="0" dirty="0" err="1" smtClean="0"/>
              <a:t>valueFinfo</a:t>
            </a:r>
            <a:r>
              <a:rPr lang="en-US" b="0" i="0" u="none" strike="noStrike" baseline="0" dirty="0" smtClean="0"/>
              <a:t>')</a:t>
            </a:r>
          </a:p>
          <a:p>
            <a:r>
              <a:rPr lang="en-US" b="0" i="0" u="none" strike="noStrike" baseline="0" dirty="0" smtClean="0"/>
              <a:t>The first command lists the fields and their associated values, whereas the second </a:t>
            </a:r>
            <a:r>
              <a:rPr lang="en-US" b="0" i="0" u="none" strike="noStrike" baseline="0" dirty="0" err="1" smtClean="0"/>
              <a:t>comand</a:t>
            </a:r>
            <a:r>
              <a:rPr lang="en-US" b="0" i="0" u="none" strike="noStrike" baseline="0" dirty="0" smtClean="0"/>
              <a:t> just lists the fields with out values.  You can also use the python print statement to examine the values, thus: </a:t>
            </a:r>
          </a:p>
          <a:p>
            <a:r>
              <a:rPr lang="en-US" b="0" i="0" u="none" strike="noStrike" baseline="0" dirty="0" smtClean="0"/>
              <a:t>print </a:t>
            </a:r>
            <a:r>
              <a:rPr lang="en-US" b="0" i="0" u="none" strike="noStrike" baseline="0" dirty="0" err="1" smtClean="0"/>
              <a:t>soma.Rm</a:t>
            </a:r>
            <a:r>
              <a:rPr lang="en-US" b="0" i="0" u="none" strike="noStrike" baseline="0" dirty="0" smtClean="0"/>
              <a:t>, </a:t>
            </a:r>
            <a:r>
              <a:rPr lang="en-US" b="0" i="0" u="none" strike="noStrike" baseline="0" dirty="0" err="1" smtClean="0"/>
              <a:t>soma.Vm</a:t>
            </a:r>
            <a:r>
              <a:rPr lang="en-US" b="0" i="0" u="none" strike="noStrike" baseline="0" dirty="0" smtClean="0"/>
              <a:t>, </a:t>
            </a:r>
            <a:r>
              <a:rPr lang="en-US" b="0" i="0" u="none" strike="noStrike" baseline="0" dirty="0" err="1" smtClean="0"/>
              <a:t>soma.Cm</a:t>
            </a:r>
            <a:r>
              <a:rPr lang="en-US" b="0" i="0" u="none" strike="noStrike" baseline="0" dirty="0" smtClean="0"/>
              <a:t>, </a:t>
            </a:r>
            <a:r>
              <a:rPr lang="en-US" b="0" i="0" u="none" strike="noStrike" baseline="0" dirty="0" err="1" smtClean="0"/>
              <a:t>soma.Ra</a:t>
            </a:r>
            <a:r>
              <a:rPr lang="en-US" b="0" i="0" u="none" strike="noStrike" baseline="0" dirty="0" smtClean="0"/>
              <a:t> will provide those values.</a:t>
            </a:r>
          </a:p>
          <a:p>
            <a:r>
              <a:rPr lang="en-US" b="0" i="0" u="none" strike="noStrike" baseline="0" dirty="0" smtClean="0"/>
              <a:t>It is possible to traverse the element hierarchy, which is useful to minimize typing with a deep hierarchy.</a:t>
            </a:r>
          </a:p>
          <a:p>
            <a:pPr marL="0" indent="0">
              <a:buNone/>
            </a:pPr>
            <a:r>
              <a:rPr lang="en-US" b="0" i="0" u="none" strike="noStrike" baseline="0" dirty="0" smtClean="0"/>
              <a:t>&gt;&gt;&gt; </a:t>
            </a:r>
            <a:r>
              <a:rPr lang="en-US" b="0" i="0" u="none" strike="noStrike" baseline="0" dirty="0" err="1" smtClean="0"/>
              <a:t>moose.ce</a:t>
            </a:r>
            <a:r>
              <a:rPr lang="en-US" b="0" i="0" u="none" strike="noStrike" baseline="0" dirty="0" smtClean="0"/>
              <a:t>(‘/neuron’) allows you to shorten the </a:t>
            </a:r>
            <a:r>
              <a:rPr lang="en-US" b="0" i="0" u="none" strike="noStrike" baseline="0" dirty="0" err="1" smtClean="0"/>
              <a:t>showfield</a:t>
            </a:r>
            <a:r>
              <a:rPr lang="en-US" b="0" i="0" u="none" strike="noStrike" baseline="0" dirty="0" smtClean="0"/>
              <a:t> command to</a:t>
            </a:r>
          </a:p>
          <a:p>
            <a:pPr marL="0" indent="0">
              <a:buNone/>
            </a:pPr>
            <a:r>
              <a:rPr lang="en-US" b="0" i="0" u="none" strike="noStrike" baseline="0" dirty="0" smtClean="0"/>
              <a:t>&gt;&gt;&gt; </a:t>
            </a:r>
            <a:r>
              <a:rPr lang="en-US" b="0" i="0" u="none" strike="noStrike" baseline="0" dirty="0" err="1" smtClean="0"/>
              <a:t>moose.showfield</a:t>
            </a:r>
            <a:r>
              <a:rPr lang="en-US" b="0" i="0" u="none" strike="noStrike" baseline="0" dirty="0" smtClean="0"/>
              <a:t>(‘soma’)</a:t>
            </a:r>
          </a:p>
          <a:p>
            <a:endParaRPr lang="en-US" b="0" i="0" u="none" strike="noStrike" baseline="0" dirty="0" smtClean="0"/>
          </a:p>
          <a:p>
            <a:endParaRPr lang="en-US" dirty="0"/>
          </a:p>
        </p:txBody>
      </p:sp>
    </p:spTree>
    <p:extLst>
      <p:ext uri="{BB962C8B-B14F-4D97-AF65-F5344CB8AC3E}">
        <p14:creationId xmlns:p14="http://schemas.microsoft.com/office/powerpoint/2010/main" val="257850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accessing Moose elements</a:t>
            </a:r>
            <a:endParaRPr lang="en-US" dirty="0"/>
          </a:p>
        </p:txBody>
      </p:sp>
      <p:sp>
        <p:nvSpPr>
          <p:cNvPr id="3" name="Content Placeholder 2"/>
          <p:cNvSpPr>
            <a:spLocks noGrp="1"/>
          </p:cNvSpPr>
          <p:nvPr>
            <p:ph idx="1"/>
          </p:nvPr>
        </p:nvSpPr>
        <p:spPr/>
        <p:txBody>
          <a:bodyPr>
            <a:normAutofit fontScale="92500" lnSpcReduction="20000"/>
          </a:bodyPr>
          <a:lstStyle/>
          <a:p>
            <a:r>
              <a:rPr lang="en-US" b="0" i="0" u="none" strike="noStrike" baseline="0" dirty="0" smtClean="0"/>
              <a:t>What if you created an element without giving it a python variable name:</a:t>
            </a:r>
          </a:p>
          <a:p>
            <a:r>
              <a:rPr lang="en-US" b="0" i="0" u="none" strike="noStrike" baseline="0" dirty="0" smtClean="0"/>
              <a:t>&gt;&gt;&gt; </a:t>
            </a:r>
            <a:r>
              <a:rPr lang="en-US" b="0" i="0" u="none" strike="noStrike" baseline="0" dirty="0" err="1" smtClean="0"/>
              <a:t>moose.Compartment</a:t>
            </a:r>
            <a:r>
              <a:rPr lang="en-US" b="0" i="0" u="none" strike="noStrike" baseline="0" dirty="0" smtClean="0"/>
              <a:t>(‘/model/soma’)</a:t>
            </a:r>
          </a:p>
          <a:p>
            <a:r>
              <a:rPr lang="en-US" b="0" i="0" u="none" strike="noStrike" baseline="0" dirty="0" smtClean="0"/>
              <a:t> and now you want to access it with a name like soma?  Or, you created a bunch of elements in a function, and in the main program you’re not even sure what object class they are, but you want to access it. You can use the following command:</a:t>
            </a:r>
          </a:p>
          <a:p>
            <a:pPr marL="0" indent="0">
              <a:buNone/>
            </a:pPr>
            <a:r>
              <a:rPr lang="en-US" b="0" i="0" u="none" strike="noStrike" baseline="0" dirty="0" smtClean="0"/>
              <a:t>&gt;&gt;&gt;soma = </a:t>
            </a:r>
            <a:r>
              <a:rPr lang="en-US" b="0" i="0" u="none" strike="noStrike" baseline="0" dirty="0" err="1" smtClean="0"/>
              <a:t>moose.element</a:t>
            </a:r>
            <a:r>
              <a:rPr lang="en-US" b="0" i="0" u="none" strike="noStrike" baseline="0" dirty="0" smtClean="0"/>
              <a:t>('/model/soma')</a:t>
            </a:r>
          </a:p>
          <a:p>
            <a:r>
              <a:rPr lang="en-US" b="0" i="0" u="none" strike="noStrike" baseline="0" dirty="0" smtClean="0"/>
              <a:t>Or, you don’t know the name of your elements, so you type</a:t>
            </a:r>
          </a:p>
          <a:p>
            <a:pPr marL="0" indent="0">
              <a:buNone/>
            </a:pPr>
            <a:r>
              <a:rPr lang="en-US" b="0" i="0" u="none" strike="noStrike" baseline="0" dirty="0" smtClean="0"/>
              <a:t>&gt;&gt;&gt;</a:t>
            </a:r>
            <a:r>
              <a:rPr lang="en-US" b="0" i="0" u="none" strike="noStrike" baseline="0" dirty="0" err="1" smtClean="0"/>
              <a:t>moose.le</a:t>
            </a:r>
            <a:r>
              <a:rPr lang="en-US" b="0" i="0" u="none" strike="noStrike" baseline="0" dirty="0" smtClean="0"/>
              <a:t>(‘/model’)</a:t>
            </a:r>
          </a:p>
          <a:p>
            <a:r>
              <a:rPr lang="en-US" b="0" i="0" u="none" strike="noStrike" baseline="0" dirty="0" smtClean="0"/>
              <a:t>select the element you want to access, and then</a:t>
            </a:r>
          </a:p>
          <a:p>
            <a:pPr marL="0" indent="0">
              <a:buNone/>
            </a:pPr>
            <a:r>
              <a:rPr lang="en-US" b="0" i="0" u="none" strike="noStrike" baseline="0" dirty="0" smtClean="0"/>
              <a:t>&gt;&gt;&gt;x = </a:t>
            </a:r>
            <a:r>
              <a:rPr lang="en-US" b="0" i="0" u="none" strike="noStrike" baseline="0" dirty="0" err="1" smtClean="0"/>
              <a:t>moose.element</a:t>
            </a:r>
            <a:r>
              <a:rPr lang="en-US" b="0" i="0" u="none" strike="noStrike" baseline="0" dirty="0" smtClean="0"/>
              <a:t>(‘</a:t>
            </a:r>
            <a:r>
              <a:rPr lang="en-US" b="0" i="0" u="none" strike="noStrike" baseline="0" dirty="0" err="1" smtClean="0"/>
              <a:t>elementname</a:t>
            </a:r>
            <a:r>
              <a:rPr lang="en-US" b="0" i="0" u="none" strike="noStrike" baseline="0" dirty="0" smtClean="0"/>
              <a:t>’)</a:t>
            </a:r>
          </a:p>
        </p:txBody>
      </p:sp>
    </p:spTree>
    <p:extLst>
      <p:ext uri="{BB962C8B-B14F-4D97-AF65-F5344CB8AC3E}">
        <p14:creationId xmlns:p14="http://schemas.microsoft.com/office/powerpoint/2010/main" val="692337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Setting the properties of elements: accessing fields</a:t>
            </a:r>
            <a:endParaRPr lang="en-US" dirty="0"/>
          </a:p>
        </p:txBody>
      </p:sp>
      <p:sp>
        <p:nvSpPr>
          <p:cNvPr id="3" name="Content Placeholder 2"/>
          <p:cNvSpPr>
            <a:spLocks noGrp="1"/>
          </p:cNvSpPr>
          <p:nvPr>
            <p:ph idx="1"/>
          </p:nvPr>
        </p:nvSpPr>
        <p:spPr/>
        <p:txBody>
          <a:bodyPr/>
          <a:lstStyle/>
          <a:p>
            <a:r>
              <a:rPr lang="en-US" dirty="0" smtClean="0"/>
              <a:t>Elements have several kinds of fields. The simplest ones are the value fields. These can be accessed like ordinary Python members. You can list the available value fields using </a:t>
            </a:r>
            <a:r>
              <a:rPr lang="en-US" dirty="0" err="1" smtClean="0"/>
              <a:t>getFieldNames</a:t>
            </a:r>
            <a:r>
              <a:rPr lang="en-US" dirty="0" smtClean="0"/>
              <a:t> function</a:t>
            </a:r>
          </a:p>
          <a:p>
            <a:r>
              <a:rPr lang="en-US" dirty="0" smtClean="0"/>
              <a:t>&gt;&gt;&gt; </a:t>
            </a:r>
            <a:r>
              <a:rPr lang="en-US" dirty="0" err="1" smtClean="0"/>
              <a:t>soma.getFieldNames</a:t>
            </a:r>
            <a:r>
              <a:rPr lang="en-US" dirty="0" smtClean="0"/>
              <a:t>('</a:t>
            </a:r>
            <a:r>
              <a:rPr lang="en-US" dirty="0" err="1" smtClean="0"/>
              <a:t>valueFinfo</a:t>
            </a:r>
            <a:r>
              <a:rPr lang="en-US" dirty="0" smtClean="0"/>
              <a:t>')</a:t>
            </a:r>
          </a:p>
          <a:p>
            <a:r>
              <a:rPr lang="en-US" dirty="0" smtClean="0"/>
              <a:t>Here </a:t>
            </a:r>
            <a:r>
              <a:rPr lang="en-US" dirty="0" err="1" smtClean="0"/>
              <a:t>valueFinfo</a:t>
            </a:r>
            <a:r>
              <a:rPr lang="en-US" dirty="0" smtClean="0"/>
              <a:t> is the type name for value fields. </a:t>
            </a:r>
            <a:r>
              <a:rPr lang="en-US" dirty="0" err="1" smtClean="0"/>
              <a:t>Finfo</a:t>
            </a:r>
            <a:r>
              <a:rPr lang="en-US" dirty="0" smtClean="0"/>
              <a:t> is short form of </a:t>
            </a:r>
            <a:r>
              <a:rPr lang="en-US" i="1" dirty="0" smtClean="0"/>
              <a:t>field information</a:t>
            </a:r>
            <a:r>
              <a:rPr lang="en-US" dirty="0" smtClean="0"/>
              <a:t>. For each type of field there is a name ending with -</a:t>
            </a:r>
            <a:r>
              <a:rPr lang="en-US" dirty="0" err="1" smtClean="0"/>
              <a:t>Finfo</a:t>
            </a:r>
            <a:r>
              <a:rPr lang="en-US" dirty="0" smtClean="0"/>
              <a:t>. The above will display the following list</a:t>
            </a:r>
          </a:p>
          <a:p>
            <a:endParaRPr lang="en-US" dirty="0" smtClean="0"/>
          </a:p>
          <a:p>
            <a:endParaRPr lang="en-US" dirty="0" smtClean="0"/>
          </a:p>
          <a:p>
            <a:endParaRPr lang="en-US" dirty="0"/>
          </a:p>
        </p:txBody>
      </p:sp>
    </p:spTree>
    <p:extLst>
      <p:ext uri="{BB962C8B-B14F-4D97-AF65-F5344CB8AC3E}">
        <p14:creationId xmlns:p14="http://schemas.microsoft.com/office/powerpoint/2010/main" val="2032740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 of value fields (</a:t>
            </a:r>
            <a:r>
              <a:rPr lang="en-US" dirty="0" err="1" smtClean="0"/>
              <a:t>valueFinfo</a:t>
            </a:r>
            <a:r>
              <a:rPr lang="en-US" dirty="0" smtClean="0"/>
              <a:t>)</a:t>
            </a:r>
            <a:endParaRPr lang="en-US" dirty="0"/>
          </a:p>
        </p:txBody>
      </p:sp>
      <p:sp>
        <p:nvSpPr>
          <p:cNvPr id="3" name="Content Placeholder 2"/>
          <p:cNvSpPr>
            <a:spLocks noGrp="1"/>
          </p:cNvSpPr>
          <p:nvPr>
            <p:ph idx="1"/>
          </p:nvPr>
        </p:nvSpPr>
        <p:spPr/>
        <p:txBody>
          <a:bodyPr/>
          <a:lstStyle/>
          <a:p>
            <a:r>
              <a:rPr lang="en-US" dirty="0" smtClean="0"/>
              <a:t>('this', 'name', 'me', 'parent', 'children', 'path', 'class', '</a:t>
            </a:r>
            <a:r>
              <a:rPr lang="en-US" dirty="0" err="1" smtClean="0"/>
              <a:t>linearSize</a:t>
            </a:r>
            <a:r>
              <a:rPr lang="en-US" dirty="0" smtClean="0"/>
              <a:t>', '</a:t>
            </a:r>
            <a:r>
              <a:rPr lang="en-US" dirty="0" err="1" smtClean="0"/>
              <a:t>objectDimensions</a:t>
            </a:r>
            <a:r>
              <a:rPr lang="en-US" dirty="0" smtClean="0"/>
              <a:t>', '</a:t>
            </a:r>
            <a:r>
              <a:rPr lang="en-US" dirty="0" err="1" smtClean="0"/>
              <a:t>lastDimension</a:t>
            </a:r>
            <a:r>
              <a:rPr lang="en-US" dirty="0" smtClean="0"/>
              <a:t>', '</a:t>
            </a:r>
            <a:r>
              <a:rPr lang="en-US" dirty="0" err="1" smtClean="0"/>
              <a:t>localNumField</a:t>
            </a:r>
            <a:r>
              <a:rPr lang="en-US" dirty="0" smtClean="0"/>
              <a:t>', '</a:t>
            </a:r>
            <a:r>
              <a:rPr lang="en-US" dirty="0" err="1" smtClean="0"/>
              <a:t>pathIndices</a:t>
            </a:r>
            <a:r>
              <a:rPr lang="en-US" dirty="0" smtClean="0"/>
              <a:t>', '</a:t>
            </a:r>
            <a:r>
              <a:rPr lang="en-US" dirty="0" err="1" smtClean="0"/>
              <a:t>msgOut</a:t>
            </a:r>
            <a:r>
              <a:rPr lang="en-US" dirty="0" smtClean="0"/>
              <a:t>', '</a:t>
            </a:r>
            <a:r>
              <a:rPr lang="en-US" dirty="0" err="1" smtClean="0"/>
              <a:t>msgIn</a:t>
            </a:r>
            <a:r>
              <a:rPr lang="en-US" dirty="0" smtClean="0"/>
              <a:t>', '</a:t>
            </a:r>
            <a:r>
              <a:rPr lang="en-US" dirty="0" err="1" smtClean="0"/>
              <a:t>Vm</a:t>
            </a:r>
            <a:r>
              <a:rPr lang="en-US" dirty="0" smtClean="0"/>
              <a:t>', 'Cm', '</a:t>
            </a:r>
            <a:r>
              <a:rPr lang="en-US" dirty="0" err="1" smtClean="0"/>
              <a:t>Em</a:t>
            </a:r>
            <a:r>
              <a:rPr lang="en-US" dirty="0" smtClean="0"/>
              <a:t>', '</a:t>
            </a:r>
            <a:r>
              <a:rPr lang="en-US" dirty="0" err="1" smtClean="0"/>
              <a:t>Im</a:t>
            </a:r>
            <a:r>
              <a:rPr lang="en-US" dirty="0" smtClean="0"/>
              <a:t>', 'inject', '</a:t>
            </a:r>
            <a:r>
              <a:rPr lang="en-US" dirty="0" err="1" smtClean="0"/>
              <a:t>initVm</a:t>
            </a:r>
            <a:r>
              <a:rPr lang="en-US" dirty="0" smtClean="0"/>
              <a:t>', 'Rm', 'Ra', 'diameter', 'length', 'x0', 'y0', 'z0', 'x', 'y', 'z')</a:t>
            </a:r>
          </a:p>
          <a:p>
            <a:r>
              <a:rPr lang="en-US" dirty="0" smtClean="0"/>
              <a:t>Some of these fields are for internal or advanced use, some give access to the physical properties of the biological entity we are trying to model. </a:t>
            </a:r>
          </a:p>
          <a:p>
            <a:endParaRPr lang="en-US" dirty="0" smtClean="0"/>
          </a:p>
          <a:p>
            <a:endParaRPr lang="en-US" dirty="0"/>
          </a:p>
        </p:txBody>
      </p:sp>
    </p:spTree>
    <p:extLst>
      <p:ext uri="{BB962C8B-B14F-4D97-AF65-F5344CB8AC3E}">
        <p14:creationId xmlns:p14="http://schemas.microsoft.com/office/powerpoint/2010/main" val="3422749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29"/>
            <a:ext cx="10515600" cy="895264"/>
          </a:xfrm>
        </p:spPr>
        <p:txBody>
          <a:bodyPr/>
          <a:lstStyle/>
          <a:p>
            <a:r>
              <a:rPr lang="en-US" b="1" i="0" u="none" strike="noStrike" baseline="0" dirty="0" smtClean="0"/>
              <a:t>Modifying elements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fields are populated with some default values.</a:t>
            </a:r>
          </a:p>
          <a:p>
            <a:pPr marL="0" indent="0">
              <a:buNone/>
            </a:pPr>
            <a:r>
              <a:rPr lang="en-US" dirty="0" smtClean="0"/>
              <a:t>&gt;&gt;&gt; print </a:t>
            </a:r>
            <a:r>
              <a:rPr lang="en-US" dirty="0" err="1" smtClean="0"/>
              <a:t>soma.Cm</a:t>
            </a:r>
            <a:r>
              <a:rPr lang="en-US" dirty="0" smtClean="0"/>
              <a:t>, </a:t>
            </a:r>
            <a:r>
              <a:rPr lang="en-US" dirty="0" err="1" smtClean="0"/>
              <a:t>soma.Rm</a:t>
            </a:r>
            <a:r>
              <a:rPr lang="en-US" dirty="0" smtClean="0"/>
              <a:t>, </a:t>
            </a:r>
            <a:r>
              <a:rPr lang="en-US" dirty="0" err="1" smtClean="0"/>
              <a:t>soma.Vm</a:t>
            </a:r>
            <a:r>
              <a:rPr lang="en-US" dirty="0" smtClean="0"/>
              <a:t>, </a:t>
            </a:r>
            <a:r>
              <a:rPr lang="en-US" dirty="0" err="1" smtClean="0"/>
              <a:t>soma.Em</a:t>
            </a:r>
            <a:r>
              <a:rPr lang="en-US" dirty="0" smtClean="0"/>
              <a:t>, </a:t>
            </a:r>
            <a:r>
              <a:rPr lang="en-US" dirty="0" err="1" smtClean="0"/>
              <a:t>soma.initVm</a:t>
            </a:r>
            <a:r>
              <a:rPr lang="en-US" dirty="0" smtClean="0"/>
              <a:t> </a:t>
            </a:r>
          </a:p>
          <a:p>
            <a:pPr marL="0" indent="0">
              <a:buNone/>
            </a:pPr>
            <a:r>
              <a:rPr lang="en-US" dirty="0" smtClean="0"/>
              <a:t>1.0 1.0 -0.06 -0.06 -0.06</a:t>
            </a:r>
          </a:p>
          <a:p>
            <a:endParaRPr lang="en-US" dirty="0" smtClean="0"/>
          </a:p>
          <a:p>
            <a:r>
              <a:rPr lang="en-US" b="1" i="0" u="none" strike="noStrike" baseline="0" dirty="0" smtClean="0"/>
              <a:t>Modifying elements</a:t>
            </a:r>
            <a:endParaRPr lang="en-US" b="0" i="0" u="none" strike="noStrike" baseline="0" dirty="0" smtClean="0"/>
          </a:p>
          <a:p>
            <a:r>
              <a:rPr lang="en-US" b="0" i="0" u="none" strike="noStrike" baseline="0" dirty="0" smtClean="0"/>
              <a:t>To assign values to the elements, use typical python assignment statement:</a:t>
            </a:r>
          </a:p>
          <a:p>
            <a:r>
              <a:rPr lang="en-US" b="0" i="0" u="none" strike="noStrike" baseline="0" dirty="0" smtClean="0"/>
              <a:t>&gt;&gt;&gt; </a:t>
            </a:r>
            <a:r>
              <a:rPr lang="en-US" b="0" i="0" u="none" strike="noStrike" baseline="0" dirty="0" err="1" smtClean="0"/>
              <a:t>soma.Cm</a:t>
            </a:r>
            <a:r>
              <a:rPr lang="en-US" b="0" i="0" u="none" strike="noStrike" baseline="0" dirty="0" smtClean="0"/>
              <a:t>=1e-9</a:t>
            </a:r>
          </a:p>
          <a:p>
            <a:r>
              <a:rPr lang="en-US" b="0" i="0" u="none" strike="noStrike" baseline="0" dirty="0" smtClean="0"/>
              <a:t>&gt;&gt;&gt; </a:t>
            </a:r>
            <a:r>
              <a:rPr lang="en-US" b="0" i="0" u="none" strike="noStrike" baseline="0" dirty="0" err="1" smtClean="0"/>
              <a:t>soma.Rm</a:t>
            </a:r>
            <a:r>
              <a:rPr lang="en-US" b="0" i="0" u="none" strike="noStrike" baseline="0" dirty="0" smtClean="0"/>
              <a:t>=10e6</a:t>
            </a:r>
            <a:endParaRPr lang="en-US" b="0" i="0" u="none" strike="noStrike" baseline="0" dirty="0" smtClean="0"/>
          </a:p>
          <a:p>
            <a:r>
              <a:rPr lang="en-US" b="0" i="0" u="none" strike="noStrike" baseline="0" dirty="0" smtClean="0"/>
              <a:t>&gt;&gt;&gt; </a:t>
            </a:r>
            <a:r>
              <a:rPr lang="en-US" b="0" i="0" u="none" strike="noStrike" baseline="0" dirty="0" err="1" smtClean="0"/>
              <a:t>soma.initVm</a:t>
            </a:r>
            <a:r>
              <a:rPr lang="en-US" b="0" i="0" u="none" strike="noStrike" baseline="0" dirty="0" smtClean="0"/>
              <a:t>=-0.075</a:t>
            </a:r>
          </a:p>
          <a:p>
            <a:r>
              <a:rPr lang="en-US" b="0" i="0" u="none" strike="noStrike" baseline="0" dirty="0" smtClean="0"/>
              <a:t>Note that there are no units associated with these values.  It is critical to use a consistent set of units. </a:t>
            </a:r>
          </a:p>
          <a:p>
            <a:endParaRPr lang="en-US" dirty="0"/>
          </a:p>
        </p:txBody>
      </p:sp>
    </p:spTree>
    <p:extLst>
      <p:ext uri="{BB962C8B-B14F-4D97-AF65-F5344CB8AC3E}">
        <p14:creationId xmlns:p14="http://schemas.microsoft.com/office/powerpoint/2010/main" val="2027097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instructions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Moose.ncbs.res.in</a:t>
            </a:r>
          </a:p>
          <a:p>
            <a:r>
              <a:rPr lang="en-US" dirty="0" smtClean="0"/>
              <a:t>Click </a:t>
            </a:r>
            <a:r>
              <a:rPr lang="en-US" b="1" dirty="0" smtClean="0"/>
              <a:t>“Downloads”</a:t>
            </a:r>
          </a:p>
          <a:p>
            <a:r>
              <a:rPr lang="en-US" dirty="0" smtClean="0"/>
              <a:t>Click </a:t>
            </a:r>
            <a:r>
              <a:rPr lang="en-US" b="1" dirty="0" smtClean="0"/>
              <a:t>“installing pre-built packages”</a:t>
            </a:r>
          </a:p>
          <a:p>
            <a:r>
              <a:rPr lang="en-US" dirty="0" smtClean="0"/>
              <a:t>Click </a:t>
            </a:r>
            <a:r>
              <a:rPr lang="en-US" b="1" dirty="0" smtClean="0"/>
              <a:t>“Open Build Service”</a:t>
            </a:r>
          </a:p>
          <a:p>
            <a:r>
              <a:rPr lang="en-US" dirty="0" smtClean="0"/>
              <a:t>Click on your OS</a:t>
            </a:r>
          </a:p>
          <a:p>
            <a:r>
              <a:rPr lang="en-US" dirty="0" smtClean="0"/>
              <a:t>Follow instructions</a:t>
            </a:r>
          </a:p>
          <a:p>
            <a:r>
              <a:rPr lang="en-US" dirty="0" smtClean="0"/>
              <a:t>Must have super user privileges, or </a:t>
            </a:r>
          </a:p>
          <a:p>
            <a:r>
              <a:rPr lang="en-US" dirty="0" smtClean="0"/>
              <a:t>Cd /</a:t>
            </a:r>
            <a:r>
              <a:rPr lang="en-US" dirty="0" err="1" smtClean="0"/>
              <a:t>etc</a:t>
            </a:r>
            <a:r>
              <a:rPr lang="en-US" dirty="0" smtClean="0"/>
              <a:t>/</a:t>
            </a:r>
            <a:r>
              <a:rPr lang="en-US" dirty="0" err="1" smtClean="0"/>
              <a:t>yum.repos.d</a:t>
            </a:r>
            <a:r>
              <a:rPr lang="en-US" dirty="0" smtClean="0"/>
              <a:t>/</a:t>
            </a:r>
          </a:p>
          <a:p>
            <a:r>
              <a:rPr lang="en-US" dirty="0" err="1" smtClean="0"/>
              <a:t>Sudo</a:t>
            </a:r>
            <a:r>
              <a:rPr lang="en-US" dirty="0" smtClean="0"/>
              <a:t> </a:t>
            </a:r>
            <a:r>
              <a:rPr lang="en-US" dirty="0" err="1" smtClean="0"/>
              <a:t>wget</a:t>
            </a:r>
            <a:r>
              <a:rPr lang="en-US" dirty="0" smtClean="0"/>
              <a:t> </a:t>
            </a:r>
            <a:r>
              <a:rPr lang="en-US" dirty="0" smtClean="0">
                <a:hlinkClick r:id="rId2"/>
              </a:rPr>
              <a:t>http://download.opensuse.org/repositories/home:moose/Fedora_22/home:moose.repo</a:t>
            </a:r>
            <a:endParaRPr lang="en-US" dirty="0" smtClean="0"/>
          </a:p>
          <a:p>
            <a:r>
              <a:rPr lang="en-US" dirty="0" err="1" smtClean="0"/>
              <a:t>Sudo</a:t>
            </a:r>
            <a:r>
              <a:rPr lang="en-US" dirty="0" smtClean="0"/>
              <a:t> </a:t>
            </a:r>
            <a:r>
              <a:rPr lang="en-US" dirty="0" err="1" smtClean="0"/>
              <a:t>dnf</a:t>
            </a:r>
            <a:r>
              <a:rPr lang="en-US" dirty="0" smtClean="0"/>
              <a:t> install moose</a:t>
            </a:r>
          </a:p>
        </p:txBody>
      </p:sp>
    </p:spTree>
    <p:extLst>
      <p:ext uri="{BB962C8B-B14F-4D97-AF65-F5344CB8AC3E}">
        <p14:creationId xmlns:p14="http://schemas.microsoft.com/office/powerpoint/2010/main" val="1701709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5449" y="889686"/>
            <a:ext cx="5150708" cy="5659394"/>
          </a:xfrm>
        </p:spPr>
        <p:txBody>
          <a:bodyPr>
            <a:normAutofit fontScale="55000" lnSpcReduction="20000"/>
          </a:bodyPr>
          <a:lstStyle/>
          <a:p>
            <a:pPr marL="0" indent="0">
              <a:lnSpc>
                <a:spcPct val="120000"/>
              </a:lnSpc>
              <a:spcBef>
                <a:spcPts val="0"/>
              </a:spcBef>
              <a:buNone/>
            </a:pPr>
            <a:r>
              <a:rPr lang="en-US" dirty="0" smtClean="0"/>
              <a:t>[ /soma[0] ] </a:t>
            </a:r>
          </a:p>
          <a:p>
            <a:pPr marL="0" indent="0">
              <a:lnSpc>
                <a:spcPct val="120000"/>
              </a:lnSpc>
              <a:spcBef>
                <a:spcPts val="0"/>
              </a:spcBef>
              <a:buNone/>
            </a:pPr>
            <a:r>
              <a:rPr lang="en-US" dirty="0" smtClean="0"/>
              <a:t>diameter = 0.0 </a:t>
            </a:r>
          </a:p>
          <a:p>
            <a:pPr marL="0" indent="0">
              <a:lnSpc>
                <a:spcPct val="120000"/>
              </a:lnSpc>
              <a:spcBef>
                <a:spcPts val="0"/>
              </a:spcBef>
              <a:buNone/>
            </a:pPr>
            <a:r>
              <a:rPr lang="en-US" dirty="0" smtClean="0"/>
              <a:t>Ra = 1.0 </a:t>
            </a:r>
          </a:p>
          <a:p>
            <a:pPr marL="0" indent="0">
              <a:lnSpc>
                <a:spcPct val="120000"/>
              </a:lnSpc>
              <a:spcBef>
                <a:spcPts val="0"/>
              </a:spcBef>
              <a:buNone/>
            </a:pPr>
            <a:r>
              <a:rPr lang="en-US" dirty="0" smtClean="0"/>
              <a:t>y0 = 0.0 </a:t>
            </a:r>
          </a:p>
          <a:p>
            <a:pPr marL="0" indent="0">
              <a:lnSpc>
                <a:spcPct val="120000"/>
              </a:lnSpc>
              <a:spcBef>
                <a:spcPts val="0"/>
              </a:spcBef>
              <a:buNone/>
            </a:pPr>
            <a:r>
              <a:rPr lang="en-US" dirty="0" smtClean="0"/>
              <a:t>Rm = 10000000.0 </a:t>
            </a:r>
          </a:p>
          <a:p>
            <a:pPr marL="0" indent="0">
              <a:lnSpc>
                <a:spcPct val="120000"/>
              </a:lnSpc>
              <a:spcBef>
                <a:spcPts val="0"/>
              </a:spcBef>
              <a:buNone/>
            </a:pPr>
            <a:r>
              <a:rPr lang="en-US" dirty="0" err="1" smtClean="0"/>
              <a:t>numData</a:t>
            </a:r>
            <a:r>
              <a:rPr lang="en-US" dirty="0" smtClean="0"/>
              <a:t> = 1 </a:t>
            </a:r>
          </a:p>
          <a:p>
            <a:pPr marL="0" indent="0">
              <a:lnSpc>
                <a:spcPct val="120000"/>
              </a:lnSpc>
              <a:spcBef>
                <a:spcPts val="0"/>
              </a:spcBef>
              <a:buNone/>
            </a:pPr>
            <a:r>
              <a:rPr lang="en-US" dirty="0" smtClean="0"/>
              <a:t>inject = 0.0 </a:t>
            </a:r>
          </a:p>
          <a:p>
            <a:pPr marL="0" indent="0">
              <a:lnSpc>
                <a:spcPct val="120000"/>
              </a:lnSpc>
              <a:spcBef>
                <a:spcPts val="0"/>
              </a:spcBef>
              <a:buNone/>
            </a:pPr>
            <a:r>
              <a:rPr lang="en-US" dirty="0" err="1" smtClean="0"/>
              <a:t>initVm</a:t>
            </a:r>
            <a:r>
              <a:rPr lang="en-US" dirty="0" smtClean="0"/>
              <a:t> = -0.075 </a:t>
            </a:r>
          </a:p>
          <a:p>
            <a:pPr marL="0" indent="0">
              <a:lnSpc>
                <a:spcPct val="120000"/>
              </a:lnSpc>
              <a:spcBef>
                <a:spcPts val="0"/>
              </a:spcBef>
              <a:buNone/>
            </a:pPr>
            <a:r>
              <a:rPr lang="en-US" dirty="0" err="1" smtClean="0"/>
              <a:t>Em</a:t>
            </a:r>
            <a:r>
              <a:rPr lang="en-US" dirty="0" smtClean="0"/>
              <a:t> = -0.06 </a:t>
            </a:r>
          </a:p>
          <a:p>
            <a:pPr marL="0" indent="0">
              <a:lnSpc>
                <a:spcPct val="120000"/>
              </a:lnSpc>
              <a:spcBef>
                <a:spcPts val="0"/>
              </a:spcBef>
              <a:buNone/>
            </a:pPr>
            <a:r>
              <a:rPr lang="en-US" dirty="0" smtClean="0"/>
              <a:t>y = 0.0 </a:t>
            </a:r>
          </a:p>
          <a:p>
            <a:pPr marL="0" indent="0">
              <a:lnSpc>
                <a:spcPct val="120000"/>
              </a:lnSpc>
              <a:spcBef>
                <a:spcPts val="0"/>
              </a:spcBef>
              <a:buNone/>
            </a:pPr>
            <a:r>
              <a:rPr lang="en-US" dirty="0" err="1" smtClean="0"/>
              <a:t>numField</a:t>
            </a:r>
            <a:r>
              <a:rPr lang="en-US" dirty="0" smtClean="0"/>
              <a:t> = 1 </a:t>
            </a:r>
          </a:p>
          <a:p>
            <a:pPr marL="0" indent="0">
              <a:lnSpc>
                <a:spcPct val="120000"/>
              </a:lnSpc>
              <a:spcBef>
                <a:spcPts val="0"/>
              </a:spcBef>
              <a:buNone/>
            </a:pPr>
            <a:r>
              <a:rPr lang="en-US" dirty="0" smtClean="0"/>
              <a:t>path = /soma[0] </a:t>
            </a:r>
          </a:p>
          <a:p>
            <a:pPr marL="0" indent="0">
              <a:lnSpc>
                <a:spcPct val="120000"/>
              </a:lnSpc>
              <a:spcBef>
                <a:spcPts val="0"/>
              </a:spcBef>
              <a:buNone/>
            </a:pPr>
            <a:r>
              <a:rPr lang="en-US" dirty="0" err="1" smtClean="0"/>
              <a:t>dt</a:t>
            </a:r>
            <a:r>
              <a:rPr lang="en-US" dirty="0" smtClean="0"/>
              <a:t> = 5e-05 </a:t>
            </a:r>
          </a:p>
          <a:p>
            <a:pPr marL="0" indent="0">
              <a:lnSpc>
                <a:spcPct val="120000"/>
              </a:lnSpc>
              <a:spcBef>
                <a:spcPts val="0"/>
              </a:spcBef>
              <a:buNone/>
            </a:pPr>
            <a:r>
              <a:rPr lang="en-US" dirty="0" smtClean="0"/>
              <a:t>tick = 4 </a:t>
            </a:r>
          </a:p>
          <a:p>
            <a:pPr marL="0" indent="0">
              <a:lnSpc>
                <a:spcPct val="120000"/>
              </a:lnSpc>
              <a:spcBef>
                <a:spcPts val="0"/>
              </a:spcBef>
              <a:buNone/>
            </a:pPr>
            <a:r>
              <a:rPr lang="en-US" dirty="0" smtClean="0"/>
              <a:t>z0 = 0.0 </a:t>
            </a:r>
          </a:p>
          <a:p>
            <a:pPr marL="0" indent="0">
              <a:lnSpc>
                <a:spcPct val="120000"/>
              </a:lnSpc>
              <a:spcBef>
                <a:spcPts val="0"/>
              </a:spcBef>
              <a:buNone/>
            </a:pPr>
            <a:r>
              <a:rPr lang="en-US" dirty="0" smtClean="0"/>
              <a:t>name = soma </a:t>
            </a:r>
          </a:p>
          <a:p>
            <a:pPr marL="0" indent="0">
              <a:lnSpc>
                <a:spcPct val="120000"/>
              </a:lnSpc>
              <a:spcBef>
                <a:spcPts val="0"/>
              </a:spcBef>
              <a:buNone/>
            </a:pPr>
            <a:r>
              <a:rPr lang="en-US" dirty="0" smtClean="0"/>
              <a:t>Cm = 1e-09 </a:t>
            </a:r>
          </a:p>
          <a:p>
            <a:pPr marL="0" indent="0">
              <a:lnSpc>
                <a:spcPct val="120000"/>
              </a:lnSpc>
              <a:spcBef>
                <a:spcPts val="0"/>
              </a:spcBef>
              <a:buNone/>
            </a:pPr>
            <a:r>
              <a:rPr lang="en-US" dirty="0" smtClean="0"/>
              <a:t>x0 = 0.0 </a:t>
            </a:r>
          </a:p>
          <a:p>
            <a:pPr marL="0" indent="0">
              <a:lnSpc>
                <a:spcPct val="120000"/>
              </a:lnSpc>
              <a:spcBef>
                <a:spcPts val="0"/>
              </a:spcBef>
              <a:buNone/>
            </a:pPr>
            <a:r>
              <a:rPr lang="en-US" dirty="0" err="1" smtClean="0"/>
              <a:t>Vm</a:t>
            </a:r>
            <a:r>
              <a:rPr lang="en-US" dirty="0" smtClean="0"/>
              <a:t> = -0.06 </a:t>
            </a:r>
          </a:p>
          <a:p>
            <a:pPr marL="0" indent="0">
              <a:lnSpc>
                <a:spcPct val="120000"/>
              </a:lnSpc>
              <a:spcBef>
                <a:spcPts val="0"/>
              </a:spcBef>
              <a:buNone/>
            </a:pPr>
            <a:r>
              <a:rPr lang="en-US" dirty="0" err="1" smtClean="0"/>
              <a:t>className</a:t>
            </a:r>
            <a:r>
              <a:rPr lang="en-US" dirty="0" smtClean="0"/>
              <a:t> = Compartment</a:t>
            </a:r>
          </a:p>
          <a:p>
            <a:pPr marL="0" indent="0">
              <a:lnSpc>
                <a:spcPct val="120000"/>
              </a:lnSpc>
              <a:spcBef>
                <a:spcPts val="0"/>
              </a:spcBef>
              <a:buNone/>
            </a:pPr>
            <a:r>
              <a:rPr lang="en-US" dirty="0" smtClean="0"/>
              <a:t> length = 0.0 </a:t>
            </a:r>
          </a:p>
          <a:p>
            <a:pPr marL="0" indent="0">
              <a:lnSpc>
                <a:spcPct val="120000"/>
              </a:lnSpc>
              <a:spcBef>
                <a:spcPts val="0"/>
              </a:spcBef>
              <a:buNone/>
            </a:pPr>
            <a:r>
              <a:rPr lang="en-US" dirty="0" err="1" smtClean="0"/>
              <a:t>Im</a:t>
            </a:r>
            <a:r>
              <a:rPr lang="en-US" dirty="0" smtClean="0"/>
              <a:t> = 0.0 </a:t>
            </a:r>
          </a:p>
          <a:p>
            <a:pPr marL="0" indent="0">
              <a:lnSpc>
                <a:spcPct val="120000"/>
              </a:lnSpc>
              <a:spcBef>
                <a:spcPts val="0"/>
              </a:spcBef>
              <a:buNone/>
            </a:pPr>
            <a:r>
              <a:rPr lang="en-US" dirty="0" smtClean="0"/>
              <a:t>x = 0.0</a:t>
            </a:r>
          </a:p>
          <a:p>
            <a:pPr marL="0" indent="0">
              <a:lnSpc>
                <a:spcPct val="120000"/>
              </a:lnSpc>
              <a:spcBef>
                <a:spcPts val="0"/>
              </a:spcBef>
              <a:buNone/>
            </a:pPr>
            <a:r>
              <a:rPr lang="en-US" dirty="0" smtClean="0"/>
              <a:t>z = 0.0</a:t>
            </a:r>
          </a:p>
        </p:txBody>
      </p:sp>
      <p:sp>
        <p:nvSpPr>
          <p:cNvPr id="4" name="Title 1"/>
          <p:cNvSpPr>
            <a:spLocks noGrp="1"/>
          </p:cNvSpPr>
          <p:nvPr>
            <p:ph type="title"/>
          </p:nvPr>
        </p:nvSpPr>
        <p:spPr>
          <a:xfrm>
            <a:off x="838200" y="278629"/>
            <a:ext cx="10515600" cy="895264"/>
          </a:xfrm>
        </p:spPr>
        <p:txBody>
          <a:bodyPr/>
          <a:lstStyle/>
          <a:p>
            <a:r>
              <a:rPr lang="en-US" b="1" i="0" u="none" strike="noStrike" baseline="0" dirty="0" err="1" smtClean="0"/>
              <a:t>Examing</a:t>
            </a:r>
            <a:r>
              <a:rPr lang="en-US" b="1" i="0" u="none" strike="noStrike" baseline="0" dirty="0" smtClean="0"/>
              <a:t> elements</a:t>
            </a:r>
            <a:endParaRPr lang="en-US" dirty="0"/>
          </a:p>
        </p:txBody>
      </p:sp>
      <p:sp>
        <p:nvSpPr>
          <p:cNvPr id="5" name="Content Placeholder 2"/>
          <p:cNvSpPr txBox="1">
            <a:spLocks/>
          </p:cNvSpPr>
          <p:nvPr/>
        </p:nvSpPr>
        <p:spPr>
          <a:xfrm>
            <a:off x="838200" y="1173893"/>
            <a:ext cx="5150708" cy="5167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Instead of writing print statements for each field, you could use the utility function </a:t>
            </a:r>
            <a:r>
              <a:rPr lang="en-US" dirty="0" err="1" smtClean="0"/>
              <a:t>showfield</a:t>
            </a:r>
            <a:r>
              <a:rPr lang="en-US" dirty="0" smtClean="0"/>
              <a:t> to see that the changes took effect</a:t>
            </a:r>
          </a:p>
          <a:p>
            <a:pPr marL="0" indent="0">
              <a:lnSpc>
                <a:spcPct val="120000"/>
              </a:lnSpc>
              <a:spcBef>
                <a:spcPts val="0"/>
              </a:spcBef>
              <a:buFont typeface="Arial" panose="020B0604020202020204" pitchFamily="34" charset="0"/>
              <a:buNone/>
            </a:pPr>
            <a:r>
              <a:rPr lang="en-US" dirty="0" smtClean="0"/>
              <a:t>&gt;&gt;&gt; </a:t>
            </a:r>
            <a:r>
              <a:rPr lang="en-US" dirty="0" err="1" smtClean="0"/>
              <a:t>moose.showfield</a:t>
            </a:r>
            <a:r>
              <a:rPr lang="en-US" dirty="0" smtClean="0"/>
              <a:t>(‘soma’) </a:t>
            </a:r>
          </a:p>
        </p:txBody>
      </p:sp>
    </p:spTree>
    <p:extLst>
      <p:ext uri="{BB962C8B-B14F-4D97-AF65-F5344CB8AC3E}">
        <p14:creationId xmlns:p14="http://schemas.microsoft.com/office/powerpoint/2010/main" val="2808393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t>Units digression</a:t>
            </a:r>
            <a:endParaRPr lang="en-US" dirty="0"/>
          </a:p>
        </p:txBody>
      </p:sp>
      <p:sp>
        <p:nvSpPr>
          <p:cNvPr id="3" name="Content Placeholder 2"/>
          <p:cNvSpPr>
            <a:spLocks noGrp="1"/>
          </p:cNvSpPr>
          <p:nvPr>
            <p:ph idx="1"/>
          </p:nvPr>
        </p:nvSpPr>
        <p:spPr/>
        <p:txBody>
          <a:bodyPr>
            <a:normAutofit lnSpcReduction="10000"/>
          </a:bodyPr>
          <a:lstStyle/>
          <a:p>
            <a:r>
              <a:rPr lang="en-US" b="0" i="0" u="none" strike="noStrike" baseline="0" dirty="0" smtClean="0"/>
              <a:t>Use consistent units. Your options are (1) use SI units, or (2) use physiological units.  The latter often make more sense, i.e., have far fewer decimals, but sometimes lead to problems without extreme vigilance. </a:t>
            </a:r>
          </a:p>
          <a:p>
            <a:pPr marL="514350" indent="-514350">
              <a:buAutoNum type="arabicPeriod"/>
            </a:pPr>
            <a:r>
              <a:rPr lang="en-US" b="0" i="0" u="none" strike="noStrike" baseline="0" dirty="0" smtClean="0"/>
              <a:t>Physiological units, e.g. </a:t>
            </a:r>
            <a:r>
              <a:rPr lang="en-US" b="0" i="0" u="none" strike="noStrike" baseline="0" dirty="0" err="1" smtClean="0"/>
              <a:t>nanoAmps</a:t>
            </a:r>
            <a:r>
              <a:rPr lang="en-US" b="0" i="0" u="none" strike="noStrike" baseline="0" dirty="0" smtClean="0"/>
              <a:t>, </a:t>
            </a:r>
            <a:r>
              <a:rPr lang="en-US" b="0" i="0" u="none" strike="noStrike" baseline="0" dirty="0" err="1" smtClean="0"/>
              <a:t>Megaohms</a:t>
            </a:r>
            <a:r>
              <a:rPr lang="en-US" b="0" i="0" u="none" strike="noStrike" baseline="0" dirty="0" smtClean="0"/>
              <a:t>, </a:t>
            </a:r>
            <a:r>
              <a:rPr lang="en-US" b="0" i="0" u="none" strike="noStrike" baseline="0" dirty="0" err="1" smtClean="0"/>
              <a:t>nanoFarads</a:t>
            </a:r>
            <a:r>
              <a:rPr lang="en-US" b="0" i="0" u="none" strike="noStrike" baseline="0" dirty="0" smtClean="0"/>
              <a:t>, </a:t>
            </a:r>
            <a:r>
              <a:rPr lang="en-US" b="0" i="0" u="none" strike="noStrike" baseline="0" dirty="0" err="1" smtClean="0"/>
              <a:t>msec</a:t>
            </a:r>
            <a:endParaRPr lang="en-US" dirty="0"/>
          </a:p>
          <a:p>
            <a:pPr lvl="1"/>
            <a:r>
              <a:rPr lang="en-US" b="0" i="0" u="none" strike="noStrike" baseline="0" dirty="0" smtClean="0"/>
              <a:t>current * resistance = volts</a:t>
            </a:r>
          </a:p>
          <a:p>
            <a:pPr lvl="1"/>
            <a:r>
              <a:rPr lang="pl-PL" b="0" i="0" u="none" strike="noStrike" baseline="0" dirty="0" smtClean="0"/>
              <a:t>nA (10^-9) * Mohms (10^6) = mV (10^-3)</a:t>
            </a:r>
            <a:endParaRPr lang="en-US" b="0" i="0" u="none" strike="noStrike" baseline="0" dirty="0" smtClean="0"/>
          </a:p>
          <a:p>
            <a:pPr lvl="1"/>
            <a:endParaRPr lang="en-US" b="0" i="0" u="none" strike="noStrike" baseline="0" dirty="0" smtClean="0"/>
          </a:p>
          <a:p>
            <a:pPr lvl="1"/>
            <a:r>
              <a:rPr lang="en-US" b="0" i="0" u="none" strike="noStrike" baseline="0" dirty="0" smtClean="0"/>
              <a:t>capacitance * resistance = time</a:t>
            </a:r>
          </a:p>
          <a:p>
            <a:pPr lvl="1"/>
            <a:r>
              <a:rPr lang="en-US" b="0" i="0" u="none" strike="noStrike" baseline="0" dirty="0" err="1" smtClean="0"/>
              <a:t>nF</a:t>
            </a:r>
            <a:r>
              <a:rPr lang="en-US" b="0" i="0" u="none" strike="noStrike" baseline="0" dirty="0" smtClean="0"/>
              <a:t>(10^-9) * </a:t>
            </a:r>
            <a:r>
              <a:rPr lang="en-US" b="0" i="0" u="none" strike="noStrike" baseline="0" dirty="0" err="1" smtClean="0"/>
              <a:t>Mohms</a:t>
            </a:r>
            <a:r>
              <a:rPr lang="en-US" b="0" i="0" u="none" strike="noStrike" baseline="0" dirty="0" smtClean="0"/>
              <a:t>(10^6) = </a:t>
            </a:r>
            <a:r>
              <a:rPr lang="en-US" b="0" i="0" u="none" strike="noStrike" baseline="0" dirty="0" err="1" smtClean="0"/>
              <a:t>msec</a:t>
            </a:r>
            <a:endParaRPr lang="en-US" dirty="0"/>
          </a:p>
          <a:p>
            <a:pPr lvl="1"/>
            <a:r>
              <a:rPr lang="en-US" b="0" i="0" u="none" strike="noStrike" baseline="0" dirty="0" err="1" smtClean="0"/>
              <a:t>uF</a:t>
            </a:r>
            <a:r>
              <a:rPr lang="en-US" b="0" i="0" u="none" strike="noStrike" baseline="0" dirty="0" smtClean="0"/>
              <a:t> (10^-6) * </a:t>
            </a:r>
            <a:r>
              <a:rPr lang="en-US" b="0" i="0" u="none" strike="noStrike" baseline="0" dirty="0" err="1" smtClean="0"/>
              <a:t>Mohms</a:t>
            </a:r>
            <a:r>
              <a:rPr lang="en-US" b="0" i="0" u="none" strike="noStrike" baseline="0" dirty="0" smtClean="0"/>
              <a:t> (10^6) = sec</a:t>
            </a:r>
            <a:endParaRPr lang="en-US" dirty="0"/>
          </a:p>
        </p:txBody>
      </p:sp>
    </p:spTree>
    <p:extLst>
      <p:ext uri="{BB962C8B-B14F-4D97-AF65-F5344CB8AC3E}">
        <p14:creationId xmlns:p14="http://schemas.microsoft.com/office/powerpoint/2010/main" val="2578209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Units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b="0" i="0" u="none" strike="noStrike" baseline="0" dirty="0" smtClean="0"/>
              <a:t>SI units</a:t>
            </a:r>
          </a:p>
          <a:p>
            <a:pPr lvl="1"/>
            <a:r>
              <a:rPr lang="en-US" b="0" i="0" u="none" strike="noStrike" baseline="0" dirty="0" smtClean="0"/>
              <a:t>A method for working in SI units that appear physiological is to specify values with e3, e-6, etc.  In other words, specify values using Xe6 for </a:t>
            </a:r>
            <a:r>
              <a:rPr lang="en-US" b="0" i="0" u="none" strike="noStrike" baseline="0" dirty="0" err="1" smtClean="0"/>
              <a:t>megaohms</a:t>
            </a:r>
            <a:r>
              <a:rPr lang="en-US" b="0" i="0" u="none" strike="noStrike" baseline="0" dirty="0" smtClean="0"/>
              <a:t>, Ye-6 for </a:t>
            </a:r>
            <a:r>
              <a:rPr lang="en-US" b="0" i="0" u="none" strike="noStrike" baseline="0" dirty="0" err="1" smtClean="0"/>
              <a:t>microSiemans</a:t>
            </a:r>
            <a:r>
              <a:rPr lang="en-US" b="0" i="0" u="none" strike="noStrike" baseline="0" dirty="0" smtClean="0"/>
              <a:t>, Ze-9 for </a:t>
            </a:r>
            <a:r>
              <a:rPr lang="en-US" b="0" i="0" u="none" strike="noStrike" baseline="0" dirty="0" err="1" smtClean="0"/>
              <a:t>nanoAmps</a:t>
            </a:r>
            <a:r>
              <a:rPr lang="en-US" b="0" i="0" u="none" strike="noStrike" baseline="0" dirty="0" smtClean="0"/>
              <a:t>, etc.  Then, you use SI units, but X, Y and Z are the physiological values</a:t>
            </a:r>
          </a:p>
          <a:p>
            <a:pPr lvl="1"/>
            <a:r>
              <a:rPr lang="en-US" b="0" i="0" u="none" strike="noStrike" baseline="0" dirty="0" smtClean="0"/>
              <a:t>Length units and concentration units</a:t>
            </a:r>
          </a:p>
          <a:p>
            <a:pPr lvl="1"/>
            <a:r>
              <a:rPr lang="en-US" b="0" i="0" u="none" strike="noStrike" baseline="0" dirty="0" smtClean="0"/>
              <a:t>Meters for SI, but 1 Meter^3 doesn't produce 1 Liter! It produces 1000 Liters</a:t>
            </a:r>
          </a:p>
          <a:p>
            <a:pPr lvl="1"/>
            <a:r>
              <a:rPr lang="en-US" b="0" i="0" u="none" strike="noStrike" baseline="0" dirty="0" smtClean="0"/>
              <a:t>Thus, 1 mole in 1 meter cubed = 1 </a:t>
            </a:r>
            <a:r>
              <a:rPr lang="en-US" b="0" i="0" u="none" strike="noStrike" baseline="0" dirty="0" err="1" smtClean="0"/>
              <a:t>mM</a:t>
            </a:r>
            <a:r>
              <a:rPr lang="en-US" b="0" i="0" u="none" strike="noStrike" baseline="0" dirty="0" smtClean="0"/>
              <a:t>, so </a:t>
            </a:r>
            <a:r>
              <a:rPr lang="en-US" b="0" i="0" u="none" strike="noStrike" baseline="0" dirty="0" err="1" smtClean="0"/>
              <a:t>mM</a:t>
            </a:r>
            <a:r>
              <a:rPr lang="en-US" b="0" i="0" u="none" strike="noStrike" baseline="0" dirty="0" smtClean="0"/>
              <a:t> is an SI unit.</a:t>
            </a:r>
          </a:p>
          <a:p>
            <a:pPr lvl="1"/>
            <a:r>
              <a:rPr lang="en-US" b="0" i="0" u="none" strike="noStrike" baseline="0" dirty="0" smtClean="0"/>
              <a:t>Also, microns are often used for morphology. </a:t>
            </a:r>
            <a:endParaRPr lang="en-US" dirty="0"/>
          </a:p>
        </p:txBody>
      </p:sp>
    </p:spTree>
    <p:extLst>
      <p:ext uri="{BB962C8B-B14F-4D97-AF65-F5344CB8AC3E}">
        <p14:creationId xmlns:p14="http://schemas.microsoft.com/office/powerpoint/2010/main" val="1785372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t>How to connect elements together</a:t>
            </a:r>
            <a:endParaRPr lang="en-US" dirty="0"/>
          </a:p>
        </p:txBody>
      </p:sp>
      <p:sp>
        <p:nvSpPr>
          <p:cNvPr id="3" name="Content Placeholder 2"/>
          <p:cNvSpPr>
            <a:spLocks noGrp="1"/>
          </p:cNvSpPr>
          <p:nvPr>
            <p:ph idx="1"/>
          </p:nvPr>
        </p:nvSpPr>
        <p:spPr/>
        <p:txBody>
          <a:bodyPr/>
          <a:lstStyle/>
          <a:p>
            <a:r>
              <a:rPr lang="en-US" b="0" i="0" u="none" strike="noStrike" baseline="0" dirty="0" smtClean="0"/>
              <a:t>As we build up the neuron model from multiple pieces (elements) we need to connect them together, so that the voltage or current from one element causes the appropriate change to the voltage or current in another element. This is done with the </a:t>
            </a:r>
            <a:r>
              <a:rPr lang="en-US" b="1" i="0" u="none" strike="noStrike" baseline="0" dirty="0" err="1" smtClean="0"/>
              <a:t>moose.connect</a:t>
            </a:r>
            <a:r>
              <a:rPr lang="en-US" b="0" i="0" u="none" strike="noStrike" baseline="0" dirty="0" smtClean="0"/>
              <a:t> command.  This is the most complicated command, because you need to send the value/field from the source to the correct field of the destination, and in some cases messages are passed in both directions. </a:t>
            </a:r>
          </a:p>
          <a:p>
            <a:pPr marL="0" indent="0">
              <a:buNone/>
            </a:pPr>
            <a:endParaRPr lang="en-US" dirty="0"/>
          </a:p>
        </p:txBody>
      </p:sp>
    </p:spTree>
    <p:extLst>
      <p:ext uri="{BB962C8B-B14F-4D97-AF65-F5344CB8AC3E}">
        <p14:creationId xmlns:p14="http://schemas.microsoft.com/office/powerpoint/2010/main" val="18105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9340"/>
          </a:xfrm>
        </p:spPr>
        <p:txBody>
          <a:bodyPr/>
          <a:lstStyle/>
          <a:p>
            <a:r>
              <a:rPr lang="en-US" dirty="0" err="1" smtClean="0"/>
              <a:t>Pulsegen</a:t>
            </a:r>
            <a:endParaRPr lang="en-US" dirty="0"/>
          </a:p>
        </p:txBody>
      </p:sp>
      <p:pic>
        <p:nvPicPr>
          <p:cNvPr id="7170" name="Picture 2" descr="http://genesis-sim.org/GENESIS/UGTD2-CNS/Tutorials/genesis-intro/tutfigs/characterized-neur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437" y="4364423"/>
            <a:ext cx="7315200" cy="221932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66351" y="1383957"/>
            <a:ext cx="10515600" cy="4681795"/>
          </a:xfrm>
        </p:spPr>
        <p:txBody>
          <a:bodyPr/>
          <a:lstStyle/>
          <a:p>
            <a:r>
              <a:rPr lang="en-US" b="0" i="0" u="none" strike="noStrike" baseline="0" dirty="0" smtClean="0"/>
              <a:t>We will first give an example by connecting the soma to a current injection source, called </a:t>
            </a:r>
            <a:r>
              <a:rPr lang="en-US" b="0" i="0" u="none" strike="noStrike" baseline="0" dirty="0" err="1" smtClean="0"/>
              <a:t>PulseGen</a:t>
            </a:r>
            <a:endParaRPr lang="en-US" b="0" i="0" u="none" strike="noStrike" baseline="0" dirty="0" smtClean="0"/>
          </a:p>
          <a:p>
            <a:pPr lvl="1"/>
            <a:r>
              <a:rPr lang="en-US" dirty="0" smtClean="0"/>
              <a:t>Specify onset time (called delay), amplitude (called level), duration (called width)</a:t>
            </a:r>
          </a:p>
          <a:p>
            <a:r>
              <a:rPr lang="en-US" b="0" i="0" u="none" strike="noStrike" baseline="0" dirty="0" smtClean="0"/>
              <a:t>Unlike the example on the moose website, I do not put this under the model hierarchy, because I consider the current injection part of the experiment, not part of the model itself.  I could have created a separate IO neutral object and put the </a:t>
            </a:r>
            <a:r>
              <a:rPr lang="en-US" b="0" i="0" u="none" strike="noStrike" baseline="0" dirty="0" err="1" smtClean="0"/>
              <a:t>PulseGen</a:t>
            </a:r>
            <a:r>
              <a:rPr lang="en-US" b="0" i="0" u="none" strike="noStrike" baseline="0" dirty="0" smtClean="0"/>
              <a:t> underneath it.</a:t>
            </a:r>
          </a:p>
          <a:p>
            <a:pPr lvl="1"/>
            <a:endParaRPr lang="en-US" dirty="0"/>
          </a:p>
        </p:txBody>
      </p:sp>
      <p:cxnSp>
        <p:nvCxnSpPr>
          <p:cNvPr id="5" name="Straight Arrow Connector 4"/>
          <p:cNvCxnSpPr/>
          <p:nvPr/>
        </p:nvCxnSpPr>
        <p:spPr>
          <a:xfrm>
            <a:off x="4547286" y="2224216"/>
            <a:ext cx="852617" cy="3484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875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892"/>
            <a:ext cx="10515600" cy="969405"/>
          </a:xfrm>
        </p:spPr>
        <p:txBody>
          <a:bodyPr/>
          <a:lstStyle/>
          <a:p>
            <a:r>
              <a:rPr lang="en-US" dirty="0" err="1" smtClean="0"/>
              <a:t>Pulsegen</a:t>
            </a:r>
            <a:endParaRPr lang="en-US" dirty="0"/>
          </a:p>
        </p:txBody>
      </p:sp>
      <p:sp>
        <p:nvSpPr>
          <p:cNvPr id="3" name="Content Placeholder 2"/>
          <p:cNvSpPr>
            <a:spLocks noGrp="1"/>
          </p:cNvSpPr>
          <p:nvPr>
            <p:ph idx="1"/>
          </p:nvPr>
        </p:nvSpPr>
        <p:spPr>
          <a:xfrm>
            <a:off x="838200" y="1172296"/>
            <a:ext cx="10515600" cy="5405485"/>
          </a:xfrm>
        </p:spPr>
        <p:txBody>
          <a:bodyPr>
            <a:normAutofit fontScale="85000" lnSpcReduction="20000"/>
          </a:bodyPr>
          <a:lstStyle/>
          <a:p>
            <a:r>
              <a:rPr lang="en-US" b="0" i="0" u="none" strike="noStrike" baseline="0" dirty="0" smtClean="0"/>
              <a:t>help(</a:t>
            </a:r>
            <a:r>
              <a:rPr lang="en-US" b="0" i="0" u="none" strike="noStrike" baseline="0" dirty="0" err="1" smtClean="0"/>
              <a:t>moose.PulseGen</a:t>
            </a:r>
            <a:r>
              <a:rPr lang="en-US" b="0" i="0" u="none" strike="noStrike" baseline="0" dirty="0" smtClean="0"/>
              <a:t>),</a:t>
            </a:r>
          </a:p>
          <a:p>
            <a:pPr marL="0" indent="0">
              <a:buNone/>
            </a:pPr>
            <a:r>
              <a:rPr lang="en-US" b="0" i="0" u="none" strike="noStrike" baseline="0" dirty="0" smtClean="0"/>
              <a:t>&gt;&gt;&gt; pulse = </a:t>
            </a:r>
            <a:r>
              <a:rPr lang="en-US" b="0" i="0" u="none" strike="noStrike" baseline="0" dirty="0" err="1" smtClean="0"/>
              <a:t>moose.PulseGen</a:t>
            </a:r>
            <a:r>
              <a:rPr lang="en-US" b="0" i="0" u="none" strike="noStrike" baseline="0" dirty="0" smtClean="0"/>
              <a:t>('pulse')</a:t>
            </a:r>
          </a:p>
          <a:p>
            <a:pPr marL="0" indent="0">
              <a:buNone/>
            </a:pPr>
            <a:r>
              <a:rPr lang="en-US" dirty="0"/>
              <a:t>&gt;&gt;&gt; </a:t>
            </a:r>
            <a:r>
              <a:rPr lang="en-US" dirty="0" err="1" smtClean="0"/>
              <a:t>moose.showfield</a:t>
            </a:r>
            <a:r>
              <a:rPr lang="en-US" dirty="0" smtClean="0"/>
              <a:t>(‘pulse’)</a:t>
            </a:r>
            <a:endParaRPr lang="en-US" b="0" i="0" u="none" strike="noStrike" baseline="0" dirty="0" smtClean="0"/>
          </a:p>
          <a:p>
            <a:pPr marL="0" indent="0">
              <a:buNone/>
            </a:pPr>
            <a:r>
              <a:rPr lang="en-US" b="0" i="0" u="none" strike="noStrike" baseline="0" dirty="0" smtClean="0"/>
              <a:t>&gt;&gt;&gt; </a:t>
            </a:r>
            <a:r>
              <a:rPr lang="en-US" b="0" i="0" u="none" strike="noStrike" baseline="0" dirty="0" err="1" smtClean="0"/>
              <a:t>pulse.delay</a:t>
            </a:r>
            <a:r>
              <a:rPr lang="en-US" b="0" i="0" u="none" strike="noStrike" baseline="0" dirty="0" smtClean="0"/>
              <a:t>[0] = 50e-3</a:t>
            </a:r>
          </a:p>
          <a:p>
            <a:pPr marL="0" indent="0">
              <a:buNone/>
            </a:pPr>
            <a:r>
              <a:rPr lang="en-US" b="0" i="0" u="none" strike="noStrike" baseline="0" dirty="0" smtClean="0"/>
              <a:t>&gt;&gt;&gt; </a:t>
            </a:r>
            <a:r>
              <a:rPr lang="en-US" b="0" i="0" u="none" strike="noStrike" baseline="0" dirty="0" err="1" smtClean="0"/>
              <a:t>pulse.width</a:t>
            </a:r>
            <a:r>
              <a:rPr lang="en-US" b="0" i="0" u="none" strike="noStrike" baseline="0" dirty="0" smtClean="0"/>
              <a:t>[0] = 100e-3</a:t>
            </a:r>
          </a:p>
          <a:p>
            <a:pPr marL="0" indent="0">
              <a:buNone/>
            </a:pPr>
            <a:r>
              <a:rPr lang="en-US" b="0" i="0" u="none" strike="noStrike" baseline="0" dirty="0" smtClean="0"/>
              <a:t>&gt;&gt;&gt; </a:t>
            </a:r>
            <a:r>
              <a:rPr lang="en-US" b="0" i="0" u="none" strike="noStrike" baseline="0" dirty="0" err="1" smtClean="0"/>
              <a:t>pulse.level</a:t>
            </a:r>
            <a:r>
              <a:rPr lang="en-US" b="0" i="0" u="none" strike="noStrike" baseline="0" dirty="0" smtClean="0"/>
              <a:t>[0] = 1e-9</a:t>
            </a:r>
          </a:p>
          <a:p>
            <a:pPr marL="0" indent="0">
              <a:buNone/>
            </a:pPr>
            <a:r>
              <a:rPr lang="en-US" b="0" i="0" u="none" strike="noStrike" baseline="0" dirty="0" smtClean="0"/>
              <a:t>&gt;&gt;&gt; </a:t>
            </a:r>
            <a:r>
              <a:rPr lang="en-US" b="0" i="0" u="none" strike="noStrike" baseline="0" dirty="0" err="1" smtClean="0"/>
              <a:t>pulse.delay</a:t>
            </a:r>
            <a:r>
              <a:rPr lang="en-US" b="0" i="0" u="none" strike="noStrike" baseline="0" dirty="0" smtClean="0"/>
              <a:t>[1] = 1e9</a:t>
            </a:r>
          </a:p>
          <a:p>
            <a:pPr marL="0" indent="0">
              <a:buNone/>
            </a:pPr>
            <a:r>
              <a:rPr lang="en-US" dirty="0" smtClean="0"/>
              <a:t>Notice that delay[0] = </a:t>
            </a:r>
            <a:r>
              <a:rPr lang="en-US" dirty="0" err="1" smtClean="0"/>
              <a:t>firstdelay</a:t>
            </a:r>
            <a:endParaRPr lang="en-US" b="0" i="0" u="none" strike="noStrike" baseline="0" dirty="0" smtClean="0"/>
          </a:p>
          <a:p>
            <a:r>
              <a:rPr lang="en-US" b="0" i="0" u="none" strike="noStrike" baseline="0" dirty="0" smtClean="0"/>
              <a:t>This tells the pulse generator to create a 100 </a:t>
            </a:r>
            <a:r>
              <a:rPr lang="en-US" b="0" i="0" u="none" strike="noStrike" baseline="0" dirty="0" err="1" smtClean="0"/>
              <a:t>ms</a:t>
            </a:r>
            <a:r>
              <a:rPr lang="en-US" b="0" i="0" u="none" strike="noStrike" baseline="0" dirty="0" smtClean="0"/>
              <a:t> long pulse 50 </a:t>
            </a:r>
            <a:r>
              <a:rPr lang="en-US" b="0" i="0" u="none" strike="noStrike" baseline="0" dirty="0" err="1" smtClean="0"/>
              <a:t>ms</a:t>
            </a:r>
            <a:r>
              <a:rPr lang="en-US" b="0" i="0" u="none" strike="noStrike" baseline="0" dirty="0" smtClean="0"/>
              <a:t> after the start of the simulation. The amplitude of the pulse is set to 1 </a:t>
            </a:r>
            <a:r>
              <a:rPr lang="en-US" b="0" i="0" u="none" strike="noStrike" baseline="0" dirty="0" err="1" smtClean="0"/>
              <a:t>nA.</a:t>
            </a:r>
            <a:r>
              <a:rPr lang="en-US" b="0" i="0" u="none" strike="noStrike" baseline="0" dirty="0" smtClean="0"/>
              <a:t>  </a:t>
            </a:r>
          </a:p>
          <a:p>
            <a:r>
              <a:rPr lang="en-US" b="0" i="0" u="none" strike="noStrike" baseline="0" dirty="0" smtClean="0"/>
              <a:t>The pulse generator can produce trains of pulses; thus, the pulse will be repeated every 50 </a:t>
            </a:r>
            <a:r>
              <a:rPr lang="en-US" b="0" i="0" u="none" strike="noStrike" baseline="0" dirty="0" err="1" smtClean="0"/>
              <a:t>ms</a:t>
            </a:r>
            <a:r>
              <a:rPr lang="en-US" b="0" i="0" u="none" strike="noStrike" baseline="0" dirty="0" smtClean="0"/>
              <a:t>, unless there is an additional delay term (delay[1]) saying that the pulse should not be repeated until a long time later.</a:t>
            </a:r>
          </a:p>
          <a:p>
            <a:r>
              <a:rPr lang="en-US" dirty="0" smtClean="0"/>
              <a:t>Create trains of bursts using two delays – change field “count” to 3, then </a:t>
            </a:r>
            <a:r>
              <a:rPr lang="en-US" dirty="0" err="1" smtClean="0"/>
              <a:t>pulse.delay</a:t>
            </a:r>
            <a:r>
              <a:rPr lang="en-US" dirty="0" smtClean="0"/>
              <a:t>[2]=x</a:t>
            </a:r>
            <a:endParaRPr lang="en-US" dirty="0"/>
          </a:p>
        </p:txBody>
      </p:sp>
    </p:spTree>
    <p:extLst>
      <p:ext uri="{BB962C8B-B14F-4D97-AF65-F5344CB8AC3E}">
        <p14:creationId xmlns:p14="http://schemas.microsoft.com/office/powerpoint/2010/main" val="1399089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t>How to connect elements together</a:t>
            </a:r>
            <a:endParaRPr lang="en-US" dirty="0"/>
          </a:p>
        </p:txBody>
      </p:sp>
      <p:sp>
        <p:nvSpPr>
          <p:cNvPr id="3" name="Content Placeholder 2"/>
          <p:cNvSpPr>
            <a:spLocks noGrp="1"/>
          </p:cNvSpPr>
          <p:nvPr>
            <p:ph idx="1"/>
          </p:nvPr>
        </p:nvSpPr>
        <p:spPr>
          <a:xfrm>
            <a:off x="838200" y="1421027"/>
            <a:ext cx="10515600" cy="5003071"/>
          </a:xfrm>
        </p:spPr>
        <p:txBody>
          <a:bodyPr>
            <a:normAutofit fontScale="77500" lnSpcReduction="20000"/>
          </a:bodyPr>
          <a:lstStyle/>
          <a:p>
            <a:r>
              <a:rPr lang="en-US" b="0" i="0" u="none" strike="noStrike" baseline="0" dirty="0" smtClean="0"/>
              <a:t>First, identify all the fields that can be sent as messages.</a:t>
            </a:r>
          </a:p>
          <a:p>
            <a:pPr lvl="1"/>
            <a:r>
              <a:rPr lang="en-US" b="0" i="0" u="none" strike="noStrike" baseline="0" dirty="0" smtClean="0"/>
              <a:t>Do this with the command:</a:t>
            </a:r>
          </a:p>
          <a:p>
            <a:pPr marL="457200" lvl="1" indent="0">
              <a:buNone/>
            </a:pPr>
            <a:r>
              <a:rPr lang="en-US" b="0" i="0" u="none" strike="noStrike" baseline="0" dirty="0" smtClean="0"/>
              <a:t>&gt;&gt;&gt;</a:t>
            </a:r>
            <a:r>
              <a:rPr lang="en-US" b="0" i="0" u="none" strike="noStrike" baseline="0" dirty="0" err="1" smtClean="0"/>
              <a:t>moose.getFieldNames</a:t>
            </a:r>
            <a:r>
              <a:rPr lang="en-US" b="0" i="0" u="none" strike="noStrike" baseline="0" dirty="0" smtClean="0"/>
              <a:t>(</a:t>
            </a:r>
            <a:r>
              <a:rPr lang="en-US" b="0" i="0" u="none" strike="noStrike" baseline="0" dirty="0" err="1" smtClean="0"/>
              <a:t>objectname</a:t>
            </a:r>
            <a:r>
              <a:rPr lang="en-US" b="0" i="0" u="none" strike="noStrike" baseline="0" dirty="0" smtClean="0"/>
              <a:t>, '</a:t>
            </a:r>
            <a:r>
              <a:rPr lang="en-US" b="0" i="0" u="none" strike="noStrike" baseline="0" dirty="0" err="1" smtClean="0"/>
              <a:t>srcFinfo</a:t>
            </a:r>
            <a:r>
              <a:rPr lang="en-US" b="0" i="0" u="none" strike="noStrike" baseline="0" dirty="0" smtClean="0"/>
              <a:t>')</a:t>
            </a:r>
          </a:p>
          <a:p>
            <a:r>
              <a:rPr lang="en-US" b="0" i="0" u="none" strike="noStrike" baseline="0" dirty="0" smtClean="0"/>
              <a:t>for the </a:t>
            </a:r>
            <a:r>
              <a:rPr lang="en-US" b="0" i="0" u="none" strike="noStrike" baseline="0" dirty="0" err="1" smtClean="0"/>
              <a:t>pulsegenerator</a:t>
            </a:r>
            <a:r>
              <a:rPr lang="en-US" b="0" i="0" u="none" strike="noStrike" baseline="0" dirty="0" smtClean="0"/>
              <a:t>, that would be</a:t>
            </a:r>
          </a:p>
          <a:p>
            <a:pPr marL="0" indent="0">
              <a:buNone/>
            </a:pPr>
            <a:r>
              <a:rPr lang="en-US" b="0" i="0" u="none" strike="noStrike" baseline="0" dirty="0" smtClean="0"/>
              <a:t>&gt;&gt;&gt; </a:t>
            </a:r>
            <a:r>
              <a:rPr lang="en-US" b="0" i="0" u="none" strike="noStrike" baseline="0" dirty="0" err="1" smtClean="0"/>
              <a:t>moose.getFieldNames</a:t>
            </a:r>
            <a:r>
              <a:rPr lang="en-US" b="0" i="0" u="none" strike="noStrike" baseline="0" dirty="0" smtClean="0"/>
              <a:t>('</a:t>
            </a:r>
            <a:r>
              <a:rPr lang="en-US" b="0" i="0" u="none" strike="noStrike" baseline="0" dirty="0" err="1" smtClean="0"/>
              <a:t>PulseGen</a:t>
            </a:r>
            <a:r>
              <a:rPr lang="en-US" b="0" i="0" u="none" strike="noStrike" baseline="0" dirty="0" smtClean="0"/>
              <a:t>', '</a:t>
            </a:r>
            <a:r>
              <a:rPr lang="en-US" b="0" i="0" u="none" strike="noStrike" baseline="0" dirty="0" err="1" smtClean="0"/>
              <a:t>srcFinfo</a:t>
            </a:r>
            <a:r>
              <a:rPr lang="en-US" b="0" i="0" u="none" strike="noStrike" baseline="0" dirty="0" smtClean="0"/>
              <a:t>').  </a:t>
            </a:r>
          </a:p>
          <a:p>
            <a:pPr marL="0" indent="0">
              <a:buNone/>
            </a:pPr>
            <a:r>
              <a:rPr lang="en-US" b="0" i="0" u="none" strike="noStrike" baseline="0" dirty="0" smtClean="0"/>
              <a:t>The result is:</a:t>
            </a:r>
          </a:p>
          <a:p>
            <a:pPr marL="0" indent="0">
              <a:buNone/>
            </a:pPr>
            <a:r>
              <a:rPr lang="en-US" b="0" i="0" u="none" strike="noStrike" baseline="0" dirty="0" smtClean="0"/>
              <a:t>(</a:t>
            </a:r>
            <a:r>
              <a:rPr lang="en-US" b="0" i="0" u="none" strike="noStrike" baseline="0" dirty="0" smtClean="0"/>
              <a:t>'</a:t>
            </a:r>
            <a:r>
              <a:rPr lang="en-US" b="0" i="0" u="none" strike="noStrike" baseline="0" dirty="0" err="1" smtClean="0"/>
              <a:t>childOut</a:t>
            </a:r>
            <a:r>
              <a:rPr lang="en-US" b="0" i="0" u="none" strike="noStrike" baseline="0" dirty="0" smtClean="0"/>
              <a:t>', </a:t>
            </a:r>
            <a:r>
              <a:rPr lang="en-US" b="0" i="0" u="none" strike="noStrike" baseline="0" dirty="0" smtClean="0"/>
              <a:t>'output')</a:t>
            </a:r>
          </a:p>
          <a:p>
            <a:r>
              <a:rPr lang="en-US" b="0" i="0" u="none" strike="noStrike" baseline="0" dirty="0" smtClean="0"/>
              <a:t>Verify that output is the output value of the </a:t>
            </a:r>
            <a:r>
              <a:rPr lang="en-US" b="0" i="0" u="none" strike="noStrike" baseline="0" dirty="0" err="1" smtClean="0"/>
              <a:t>pulsegen</a:t>
            </a:r>
            <a:r>
              <a:rPr lang="en-US" b="0" i="0" u="none" strike="noStrike" baseline="0" dirty="0" smtClean="0"/>
              <a:t>:</a:t>
            </a:r>
          </a:p>
          <a:p>
            <a:pPr marL="0" indent="0">
              <a:buNone/>
            </a:pPr>
            <a:r>
              <a:rPr lang="en-US" b="0" i="0" u="none" strike="noStrike" baseline="0" dirty="0" smtClean="0"/>
              <a:t>&gt;&gt;&gt; moose.doc('</a:t>
            </a:r>
            <a:r>
              <a:rPr lang="en-US" b="0" i="0" u="none" strike="noStrike" baseline="0" dirty="0" err="1" smtClean="0"/>
              <a:t>PulseGen.output</a:t>
            </a:r>
            <a:r>
              <a:rPr lang="en-US" b="0" i="0" u="none" strike="noStrike" baseline="0" dirty="0" smtClean="0"/>
              <a:t>'), which doesn’t work, but </a:t>
            </a:r>
          </a:p>
          <a:p>
            <a:pPr marL="0" indent="0">
              <a:buNone/>
            </a:pPr>
            <a:r>
              <a:rPr lang="en-US" dirty="0" smtClean="0"/>
              <a:t>&gt;&gt;&gt;help(</a:t>
            </a:r>
            <a:r>
              <a:rPr lang="en-US" dirty="0" err="1" smtClean="0"/>
              <a:t>moose.PulseGen</a:t>
            </a:r>
            <a:r>
              <a:rPr lang="en-US" dirty="0" smtClean="0"/>
              <a:t>)</a:t>
            </a:r>
          </a:p>
          <a:p>
            <a:pPr marL="0" indent="0">
              <a:buNone/>
            </a:pPr>
            <a:r>
              <a:rPr lang="en-US" b="0" i="0" u="none" strike="noStrike" baseline="0" dirty="0" smtClean="0"/>
              <a:t>tells us:</a:t>
            </a:r>
          </a:p>
          <a:p>
            <a:pPr marL="0" indent="0">
              <a:buNone/>
            </a:pPr>
            <a:r>
              <a:rPr lang="en-US" b="0" i="0" u="none" strike="noStrike" baseline="0" dirty="0" err="1" smtClean="0"/>
              <a:t>PulseGen.output</a:t>
            </a:r>
            <a:r>
              <a:rPr lang="en-US" b="0" i="0" u="none" strike="noStrike" baseline="0" dirty="0" smtClean="0"/>
              <a:t>: double - source field</a:t>
            </a:r>
          </a:p>
          <a:p>
            <a:pPr marL="0" indent="0">
              <a:buNone/>
            </a:pPr>
            <a:r>
              <a:rPr lang="en-US" b="0" i="0" u="none" strike="noStrike" baseline="0" dirty="0" smtClean="0"/>
              <a:t>Current output level.</a:t>
            </a:r>
          </a:p>
          <a:p>
            <a:pPr marL="0" indent="0">
              <a:buNone/>
            </a:pPr>
            <a:r>
              <a:rPr lang="en-US" b="0" i="0" u="none" strike="noStrike" baseline="0" dirty="0" smtClean="0"/>
              <a:t> </a:t>
            </a:r>
            <a:endParaRPr lang="en-US" dirty="0"/>
          </a:p>
        </p:txBody>
      </p:sp>
    </p:spTree>
    <p:extLst>
      <p:ext uri="{BB962C8B-B14F-4D97-AF65-F5344CB8AC3E}">
        <p14:creationId xmlns:p14="http://schemas.microsoft.com/office/powerpoint/2010/main" val="2309412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5264"/>
          </a:xfrm>
        </p:spPr>
        <p:txBody>
          <a:bodyPr/>
          <a:lstStyle/>
          <a:p>
            <a:r>
              <a:rPr lang="en-US" b="1" i="0" u="none" strike="noStrike" baseline="0" dirty="0" smtClean="0"/>
              <a:t>How connect elements together</a:t>
            </a:r>
            <a:endParaRPr lang="en-US" dirty="0"/>
          </a:p>
        </p:txBody>
      </p:sp>
      <p:sp>
        <p:nvSpPr>
          <p:cNvPr id="3" name="Content Placeholder 2"/>
          <p:cNvSpPr>
            <a:spLocks noGrp="1"/>
          </p:cNvSpPr>
          <p:nvPr>
            <p:ph idx="1"/>
          </p:nvPr>
        </p:nvSpPr>
        <p:spPr>
          <a:xfrm>
            <a:off x="838200" y="1421027"/>
            <a:ext cx="10515600" cy="4755936"/>
          </a:xfrm>
        </p:spPr>
        <p:txBody>
          <a:bodyPr>
            <a:normAutofit fontScale="92500" lnSpcReduction="10000"/>
          </a:bodyPr>
          <a:lstStyle/>
          <a:p>
            <a:r>
              <a:rPr lang="en-US" b="0" i="0" u="none" strike="noStrike" baseline="0" dirty="0" smtClean="0"/>
              <a:t>Now, we need to know the destination field on the soma.</a:t>
            </a:r>
          </a:p>
          <a:p>
            <a:pPr marL="0" indent="0">
              <a:buNone/>
            </a:pPr>
            <a:r>
              <a:rPr lang="en-US" b="0" i="0" u="none" strike="noStrike" baseline="0" dirty="0" smtClean="0"/>
              <a:t>&gt;&gt;&gt; </a:t>
            </a:r>
            <a:r>
              <a:rPr lang="en-US" b="0" i="0" u="none" strike="noStrike" baseline="0" dirty="0" err="1" smtClean="0"/>
              <a:t>soma.getFieldNames</a:t>
            </a:r>
            <a:r>
              <a:rPr lang="en-US" b="0" i="0" u="none" strike="noStrike" baseline="0" dirty="0" smtClean="0"/>
              <a:t>('</a:t>
            </a:r>
            <a:r>
              <a:rPr lang="en-US" b="0" i="0" u="none" strike="noStrike" baseline="0" dirty="0" err="1" smtClean="0"/>
              <a:t>destFinfo</a:t>
            </a:r>
            <a:r>
              <a:rPr lang="en-US" b="0" i="0" u="none" strike="noStrike" baseline="0" dirty="0" smtClean="0"/>
              <a:t>'), is equivalent to </a:t>
            </a:r>
          </a:p>
          <a:p>
            <a:pPr marL="0" indent="0">
              <a:buNone/>
            </a:pPr>
            <a:r>
              <a:rPr lang="en-US" b="0" i="0" u="none" strike="noStrike" baseline="0" dirty="0" smtClean="0"/>
              <a:t>&gt;&gt;&gt; </a:t>
            </a:r>
            <a:r>
              <a:rPr lang="en-US" b="0" i="0" u="none" strike="noStrike" baseline="0" dirty="0" err="1" smtClean="0"/>
              <a:t>moose.getFieldNames</a:t>
            </a:r>
            <a:r>
              <a:rPr lang="en-US" b="0" i="0" u="none" strike="noStrike" baseline="0" dirty="0" smtClean="0"/>
              <a:t>(‘Compartment’, '</a:t>
            </a:r>
            <a:r>
              <a:rPr lang="en-US" b="0" i="0" u="none" strike="noStrike" baseline="0" dirty="0" err="1" smtClean="0"/>
              <a:t>destFinfo</a:t>
            </a:r>
            <a:r>
              <a:rPr lang="en-US" b="0" i="0" u="none" strike="noStrike" baseline="0" dirty="0" smtClean="0"/>
              <a:t>') </a:t>
            </a:r>
          </a:p>
          <a:p>
            <a:r>
              <a:rPr lang="en-US" b="0" i="0" u="none" strike="noStrike" baseline="0" dirty="0" smtClean="0"/>
              <a:t>The result is a long list, with </a:t>
            </a:r>
            <a:r>
              <a:rPr lang="en-US" b="0" i="0" u="none" strike="noStrike" baseline="0" dirty="0" err="1" smtClean="0"/>
              <a:t>injectMsg</a:t>
            </a:r>
            <a:r>
              <a:rPr lang="en-US" b="0" i="0" u="none" strike="noStrike" baseline="0" dirty="0" smtClean="0"/>
              <a:t> being the most likely candidate.  </a:t>
            </a:r>
          </a:p>
          <a:p>
            <a:pPr marL="0" indent="0">
              <a:buNone/>
            </a:pPr>
            <a:r>
              <a:rPr lang="en-US" dirty="0" smtClean="0"/>
              <a:t>&gt;&gt;&gt; </a:t>
            </a:r>
            <a:r>
              <a:rPr lang="en-US" dirty="0" err="1" smtClean="0"/>
              <a:t>soma.getFieldNames</a:t>
            </a:r>
            <a:r>
              <a:rPr lang="en-US" dirty="0" smtClean="0"/>
              <a:t>('</a:t>
            </a:r>
            <a:r>
              <a:rPr lang="en-US" dirty="0" err="1" smtClean="0"/>
              <a:t>destFinfo</a:t>
            </a:r>
            <a:r>
              <a:rPr lang="en-US" dirty="0" smtClean="0"/>
              <a:t>')</a:t>
            </a:r>
          </a:p>
          <a:p>
            <a:pPr marL="0" indent="0">
              <a:buNone/>
            </a:pPr>
            <a:r>
              <a:rPr lang="en-US" dirty="0" smtClean="0"/>
              <a:t>('</a:t>
            </a:r>
            <a:r>
              <a:rPr lang="en-US" dirty="0" err="1" smtClean="0"/>
              <a:t>parentMsg</a:t>
            </a:r>
            <a:r>
              <a:rPr lang="en-US" dirty="0" smtClean="0"/>
              <a:t>', '</a:t>
            </a:r>
            <a:r>
              <a:rPr lang="en-US" dirty="0" err="1" smtClean="0"/>
              <a:t>setThis</a:t>
            </a:r>
            <a:r>
              <a:rPr lang="en-US" dirty="0" smtClean="0"/>
              <a:t>', '</a:t>
            </a:r>
            <a:r>
              <a:rPr lang="en-US" dirty="0" err="1" smtClean="0"/>
              <a:t>getThis</a:t>
            </a:r>
            <a:r>
              <a:rPr lang="en-US" dirty="0" smtClean="0"/>
              <a:t>', ... '</a:t>
            </a:r>
            <a:r>
              <a:rPr lang="en-US" dirty="0" err="1" smtClean="0"/>
              <a:t>setZ</a:t>
            </a:r>
            <a:r>
              <a:rPr lang="en-US" dirty="0" smtClean="0"/>
              <a:t>', '</a:t>
            </a:r>
            <a:r>
              <a:rPr lang="en-US" dirty="0" err="1" smtClean="0"/>
              <a:t>getZ</a:t>
            </a:r>
            <a:r>
              <a:rPr lang="en-US" dirty="0" smtClean="0"/>
              <a:t>', '</a:t>
            </a:r>
            <a:r>
              <a:rPr lang="en-US" dirty="0" err="1" smtClean="0"/>
              <a:t>injectMsg</a:t>
            </a:r>
            <a:r>
              <a:rPr lang="en-US" dirty="0" smtClean="0"/>
              <a:t>', '</a:t>
            </a:r>
            <a:r>
              <a:rPr lang="en-US" dirty="0" err="1" smtClean="0"/>
              <a:t>randInject</a:t>
            </a:r>
            <a:r>
              <a:rPr lang="en-US" dirty="0" smtClean="0"/>
              <a:t>', 'cable', 'process', '</a:t>
            </a:r>
            <a:r>
              <a:rPr lang="en-US" dirty="0" err="1" smtClean="0"/>
              <a:t>reinit</a:t>
            </a:r>
            <a:r>
              <a:rPr lang="en-US" dirty="0" smtClean="0"/>
              <a:t>', '</a:t>
            </a:r>
            <a:r>
              <a:rPr lang="en-US" dirty="0" err="1" smtClean="0"/>
              <a:t>initProc</a:t>
            </a:r>
            <a:r>
              <a:rPr lang="en-US" dirty="0" smtClean="0"/>
              <a:t>', '</a:t>
            </a:r>
            <a:r>
              <a:rPr lang="en-US" dirty="0" err="1" smtClean="0"/>
              <a:t>initReinit</a:t>
            </a:r>
            <a:r>
              <a:rPr lang="en-US" dirty="0" smtClean="0"/>
              <a:t>', '</a:t>
            </a:r>
            <a:r>
              <a:rPr lang="en-US" dirty="0" err="1" smtClean="0"/>
              <a:t>handleChannel</a:t>
            </a:r>
            <a:r>
              <a:rPr lang="en-US" dirty="0" smtClean="0"/>
              <a:t>', '</a:t>
            </a:r>
            <a:r>
              <a:rPr lang="en-US" dirty="0" err="1" smtClean="0"/>
              <a:t>handleRaxial</a:t>
            </a:r>
            <a:r>
              <a:rPr lang="en-US" dirty="0" smtClean="0"/>
              <a:t>', '</a:t>
            </a:r>
            <a:r>
              <a:rPr lang="en-US" dirty="0" err="1" smtClean="0"/>
              <a:t>handleAxial</a:t>
            </a:r>
            <a:r>
              <a:rPr lang="en-US" dirty="0" smtClean="0"/>
              <a:t>')</a:t>
            </a:r>
          </a:p>
          <a:p>
            <a:r>
              <a:rPr lang="en-US" dirty="0" smtClean="0"/>
              <a:t>But much of it are fields for internal or special use. Anything that starts with get or set are internal </a:t>
            </a:r>
            <a:r>
              <a:rPr lang="en-US" dirty="0" err="1" smtClean="0"/>
              <a:t>destFinfo</a:t>
            </a:r>
            <a:r>
              <a:rPr lang="en-US" dirty="0" smtClean="0"/>
              <a:t> used for accessing value fields (we shall use one of those when setting up data recording). </a:t>
            </a:r>
          </a:p>
        </p:txBody>
      </p:sp>
    </p:spTree>
    <p:extLst>
      <p:ext uri="{BB962C8B-B14F-4D97-AF65-F5344CB8AC3E}">
        <p14:creationId xmlns:p14="http://schemas.microsoft.com/office/powerpoint/2010/main" val="2407859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t>connect elements together</a:t>
            </a:r>
            <a:endParaRPr lang="en-US" dirty="0"/>
          </a:p>
        </p:txBody>
      </p:sp>
      <p:sp>
        <p:nvSpPr>
          <p:cNvPr id="3" name="Content Placeholder 2"/>
          <p:cNvSpPr>
            <a:spLocks noGrp="1"/>
          </p:cNvSpPr>
          <p:nvPr>
            <p:ph idx="1"/>
          </p:nvPr>
        </p:nvSpPr>
        <p:spPr/>
        <p:txBody>
          <a:bodyPr>
            <a:normAutofit/>
          </a:bodyPr>
          <a:lstStyle/>
          <a:p>
            <a:r>
              <a:rPr lang="en-US" b="0" i="0" u="none" strike="noStrike" baseline="0" dirty="0" smtClean="0"/>
              <a:t>The connection is made with this command</a:t>
            </a:r>
          </a:p>
          <a:p>
            <a:pPr marL="0" indent="0">
              <a:buNone/>
            </a:pPr>
            <a:r>
              <a:rPr lang="en-US" b="0" i="0" u="none" strike="noStrike" baseline="0" dirty="0" smtClean="0"/>
              <a:t>&gt;&gt;&gt; </a:t>
            </a:r>
            <a:r>
              <a:rPr lang="en-US" b="0" i="0" u="none" strike="noStrike" baseline="0" dirty="0" err="1" smtClean="0"/>
              <a:t>moose.connect</a:t>
            </a:r>
            <a:r>
              <a:rPr lang="en-US" b="0" i="0" u="none" strike="noStrike" baseline="0" dirty="0" smtClean="0"/>
              <a:t>(pulse, 'output', soma, '</a:t>
            </a:r>
            <a:r>
              <a:rPr lang="en-US" b="0" i="0" u="none" strike="noStrike" baseline="0" dirty="0" err="1" smtClean="0"/>
              <a:t>injectMsg</a:t>
            </a:r>
            <a:r>
              <a:rPr lang="en-US" b="0" i="0" u="none" strike="noStrike" baseline="0" dirty="0" smtClean="0"/>
              <a:t>')</a:t>
            </a:r>
          </a:p>
          <a:p>
            <a:r>
              <a:rPr lang="en-US" b="0" i="0" u="none" strike="noStrike" baseline="0" dirty="0" err="1" smtClean="0"/>
              <a:t>Moose.connect</a:t>
            </a:r>
            <a:r>
              <a:rPr lang="en-US" b="0" i="0" u="none" strike="noStrike" baseline="0" dirty="0" smtClean="0"/>
              <a:t>(source, </a:t>
            </a:r>
            <a:r>
              <a:rPr lang="en-US" b="0" i="0" u="none" strike="noStrike" baseline="0" dirty="0" err="1" smtClean="0"/>
              <a:t>source_field</a:t>
            </a:r>
            <a:r>
              <a:rPr lang="en-US" b="0" i="0" u="none" strike="noStrike" baseline="0" dirty="0" smtClean="0"/>
              <a:t>, </a:t>
            </a:r>
            <a:r>
              <a:rPr lang="en-US" b="0" i="0" u="none" strike="noStrike" baseline="0" dirty="0" err="1" smtClean="0"/>
              <a:t>dest</a:t>
            </a:r>
            <a:r>
              <a:rPr lang="en-US" b="0" i="0" u="none" strike="noStrike" baseline="0" dirty="0" smtClean="0"/>
              <a:t>, </a:t>
            </a:r>
            <a:r>
              <a:rPr lang="en-US" b="0" i="0" u="none" strike="noStrike" baseline="0" dirty="0" err="1" smtClean="0"/>
              <a:t>dest_field</a:t>
            </a:r>
            <a:r>
              <a:rPr lang="en-US" b="0" i="0" u="none" strike="noStrike" baseline="0" dirty="0" smtClean="0"/>
              <a:t>) creates a message from source element’s </a:t>
            </a:r>
            <a:r>
              <a:rPr lang="en-US" b="0" i="0" u="none" strike="noStrike" baseline="0" dirty="0" err="1" smtClean="0"/>
              <a:t>source_field</a:t>
            </a:r>
            <a:r>
              <a:rPr lang="en-US" b="0" i="0" u="none" strike="noStrike" baseline="0" dirty="0" smtClean="0"/>
              <a:t> field to </a:t>
            </a:r>
            <a:r>
              <a:rPr lang="en-US" b="0" i="0" u="none" strike="noStrike" baseline="0" dirty="0" err="1" smtClean="0"/>
              <a:t>dest</a:t>
            </a:r>
            <a:r>
              <a:rPr lang="en-US" b="0" i="0" u="none" strike="noStrike" baseline="0" dirty="0" smtClean="0"/>
              <a:t> elements </a:t>
            </a:r>
            <a:r>
              <a:rPr lang="en-US" b="0" i="0" u="none" strike="noStrike" baseline="0" dirty="0" err="1" smtClean="0"/>
              <a:t>dest_field</a:t>
            </a:r>
            <a:r>
              <a:rPr lang="en-US" b="0" i="0" u="none" strike="noStrike" baseline="0" dirty="0" smtClean="0"/>
              <a:t> field and returns that message. </a:t>
            </a:r>
            <a:endParaRPr lang="en-US" dirty="0" smtClean="0"/>
          </a:p>
          <a:p>
            <a:endParaRPr lang="en-US" b="0" i="0" u="none" strike="noStrike" baseline="0" dirty="0" smtClean="0"/>
          </a:p>
        </p:txBody>
      </p:sp>
    </p:spTree>
    <p:extLst>
      <p:ext uri="{BB962C8B-B14F-4D97-AF65-F5344CB8AC3E}">
        <p14:creationId xmlns:p14="http://schemas.microsoft.com/office/powerpoint/2010/main" val="1418817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480"/>
          </a:xfrm>
        </p:spPr>
        <p:txBody>
          <a:bodyPr/>
          <a:lstStyle/>
          <a:p>
            <a:r>
              <a:rPr lang="en-US" b="0" i="0" u="none" strike="noStrike" baseline="0" dirty="0" smtClean="0"/>
              <a:t>Examine connections</a:t>
            </a:r>
            <a:endParaRPr lang="en-US" dirty="0"/>
          </a:p>
        </p:txBody>
      </p:sp>
      <p:sp>
        <p:nvSpPr>
          <p:cNvPr id="3" name="Content Placeholder 2"/>
          <p:cNvSpPr>
            <a:spLocks noGrp="1"/>
          </p:cNvSpPr>
          <p:nvPr>
            <p:ph idx="1"/>
          </p:nvPr>
        </p:nvSpPr>
        <p:spPr>
          <a:xfrm>
            <a:off x="838200" y="1198606"/>
            <a:ext cx="10515600" cy="4978357"/>
          </a:xfrm>
        </p:spPr>
        <p:txBody>
          <a:bodyPr>
            <a:normAutofit fontScale="92500" lnSpcReduction="20000"/>
          </a:bodyPr>
          <a:lstStyle/>
          <a:p>
            <a:pPr marL="0" indent="0">
              <a:buNone/>
            </a:pPr>
            <a:r>
              <a:rPr lang="en-US" b="0" i="0" u="none" strike="noStrike" baseline="0" dirty="0" smtClean="0"/>
              <a:t>&gt;&gt;&gt; </a:t>
            </a:r>
            <a:r>
              <a:rPr lang="en-US" b="0" i="0" u="none" strike="noStrike" baseline="0" dirty="0" err="1" smtClean="0"/>
              <a:t>moose.showmsg</a:t>
            </a:r>
            <a:r>
              <a:rPr lang="en-US" b="0" i="0" u="none" strike="noStrike" baseline="0" dirty="0" smtClean="0"/>
              <a:t>(‘soma’). </a:t>
            </a:r>
          </a:p>
          <a:p>
            <a:r>
              <a:rPr lang="en-US" b="0" i="0" u="none" strike="noStrike" baseline="0" dirty="0" smtClean="0"/>
              <a:t>Or if we want to examine just that one connection, we need to connect using</a:t>
            </a:r>
          </a:p>
          <a:p>
            <a:pPr marL="0" indent="0">
              <a:buNone/>
            </a:pPr>
            <a:r>
              <a:rPr lang="en-US" b="0" i="0" u="none" strike="noStrike" baseline="0" dirty="0" smtClean="0"/>
              <a:t>&gt;&gt;&gt; m=</a:t>
            </a:r>
            <a:r>
              <a:rPr lang="en-US" b="0" i="0" u="none" strike="noStrike" baseline="0" dirty="0" err="1" smtClean="0"/>
              <a:t>moose.connect</a:t>
            </a:r>
            <a:r>
              <a:rPr lang="en-US" b="0" i="0" u="none" strike="noStrike" baseline="0" dirty="0" smtClean="0"/>
              <a:t>(pulse, 'output', soma, '</a:t>
            </a:r>
            <a:r>
              <a:rPr lang="en-US" b="0" i="0" u="none" strike="noStrike" baseline="0" dirty="0" err="1" smtClean="0"/>
              <a:t>injectMsg</a:t>
            </a:r>
            <a:r>
              <a:rPr lang="en-US" b="0" i="0" u="none" strike="noStrike" baseline="0" dirty="0" smtClean="0"/>
              <a:t>')</a:t>
            </a:r>
          </a:p>
          <a:p>
            <a:pPr marL="0" indent="0">
              <a:buNone/>
            </a:pPr>
            <a:r>
              <a:rPr lang="en-US" b="0" i="0" u="none" strike="noStrike" baseline="0" dirty="0" smtClean="0"/>
              <a:t>print m </a:t>
            </a:r>
          </a:p>
          <a:p>
            <a:pPr marL="0" indent="0">
              <a:buNone/>
            </a:pPr>
            <a:r>
              <a:rPr lang="en-US" dirty="0" smtClean="0"/>
              <a:t>&lt;</a:t>
            </a:r>
            <a:r>
              <a:rPr lang="en-US" dirty="0" err="1" smtClean="0"/>
              <a:t>moose.SingleMsg</a:t>
            </a:r>
            <a:r>
              <a:rPr lang="en-US" dirty="0" smtClean="0"/>
              <a:t>: id=5, </a:t>
            </a:r>
            <a:r>
              <a:rPr lang="en-US" dirty="0" err="1" smtClean="0"/>
              <a:t>dataId</a:t>
            </a:r>
            <a:r>
              <a:rPr lang="en-US" dirty="0" smtClean="0"/>
              <a:t>=733, path=/</a:t>
            </a:r>
            <a:r>
              <a:rPr lang="en-US" dirty="0" err="1" smtClean="0"/>
              <a:t>Msgs</a:t>
            </a:r>
            <a:r>
              <a:rPr lang="en-US" dirty="0" smtClean="0"/>
              <a:t>/</a:t>
            </a:r>
            <a:r>
              <a:rPr lang="en-US" dirty="0" err="1" smtClean="0"/>
              <a:t>singleMsg</a:t>
            </a:r>
            <a:r>
              <a:rPr lang="en-US" dirty="0" smtClean="0"/>
              <a:t>[733]&gt;</a:t>
            </a:r>
          </a:p>
          <a:p>
            <a:r>
              <a:rPr lang="en-US" b="0" i="0" u="none" strike="noStrike" baseline="0" dirty="0" smtClean="0"/>
              <a:t>This is not really useful information</a:t>
            </a:r>
          </a:p>
          <a:p>
            <a:r>
              <a:rPr lang="en-US" b="0" i="0" u="none" strike="noStrike" baseline="0" dirty="0" smtClean="0"/>
              <a:t>You can get some more information about a message</a:t>
            </a:r>
          </a:p>
          <a:p>
            <a:pPr marL="0" indent="0">
              <a:buNone/>
            </a:pPr>
            <a:r>
              <a:rPr lang="en-US" b="0" i="0" u="none" strike="noStrike" baseline="0" dirty="0" smtClean="0"/>
              <a:t>&gt;&gt;&gt; print m.e1.path, m.e2.path, m.srcFieldsOnE1, m.destFieldsOnE2</a:t>
            </a:r>
          </a:p>
          <a:p>
            <a:pPr marL="0" indent="0">
              <a:buNone/>
            </a:pPr>
            <a:r>
              <a:rPr lang="en-US" b="0" i="0" u="none" strike="noStrike" baseline="0" dirty="0" smtClean="0"/>
              <a:t>/model/pulse /model/soma ('output',) ('</a:t>
            </a:r>
            <a:r>
              <a:rPr lang="en-US" b="0" i="0" u="none" strike="noStrike" baseline="0" dirty="0" err="1" smtClean="0"/>
              <a:t>injectMsg</a:t>
            </a:r>
            <a:r>
              <a:rPr lang="en-US" b="0" i="0" u="none" strike="noStrike" baseline="0" dirty="0" smtClean="0"/>
              <a:t>',)</a:t>
            </a:r>
          </a:p>
          <a:p>
            <a:r>
              <a:rPr lang="en-US" b="0" i="0" u="none" strike="noStrike" baseline="0" dirty="0" smtClean="0"/>
              <a:t>e1 and e2 are the source and destination elements; the next two items are lists of the field names which are connected by this message.</a:t>
            </a:r>
          </a:p>
        </p:txBody>
      </p:sp>
    </p:spTree>
    <p:extLst>
      <p:ext uri="{BB962C8B-B14F-4D97-AF65-F5344CB8AC3E}">
        <p14:creationId xmlns:p14="http://schemas.microsoft.com/office/powerpoint/2010/main" val="2728245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223"/>
          </a:xfrm>
        </p:spPr>
        <p:txBody>
          <a:bodyPr>
            <a:normAutofit fontScale="90000"/>
          </a:bodyPr>
          <a:lstStyle/>
          <a:p>
            <a:r>
              <a:rPr lang="en-US" dirty="0" smtClean="0"/>
              <a:t>Alternative installation instructions</a:t>
            </a:r>
            <a:br>
              <a:rPr lang="en-US" dirty="0" smtClean="0"/>
            </a:br>
            <a:r>
              <a:rPr lang="en-US" dirty="0"/>
              <a:t>	</a:t>
            </a:r>
            <a:r>
              <a:rPr lang="en-US" dirty="0" smtClean="0"/>
              <a:t>(for Macs)</a:t>
            </a:r>
            <a:endParaRPr lang="en-US" dirty="0"/>
          </a:p>
        </p:txBody>
      </p:sp>
      <p:sp>
        <p:nvSpPr>
          <p:cNvPr id="3" name="Content Placeholder 2"/>
          <p:cNvSpPr>
            <a:spLocks noGrp="1"/>
          </p:cNvSpPr>
          <p:nvPr>
            <p:ph idx="1"/>
          </p:nvPr>
        </p:nvSpPr>
        <p:spPr>
          <a:xfrm>
            <a:off x="838200" y="1825624"/>
            <a:ext cx="10515600" cy="4811149"/>
          </a:xfrm>
        </p:spPr>
        <p:txBody>
          <a:bodyPr>
            <a:normAutofit fontScale="92500" lnSpcReduction="10000"/>
          </a:bodyPr>
          <a:lstStyle/>
          <a:p>
            <a:r>
              <a:rPr lang="en-US" dirty="0" smtClean="0"/>
              <a:t>Install, using </a:t>
            </a:r>
            <a:r>
              <a:rPr lang="en-US" dirty="0" err="1" smtClean="0"/>
              <a:t>dnf</a:t>
            </a:r>
            <a:r>
              <a:rPr lang="en-US" dirty="0" smtClean="0"/>
              <a:t> install &lt;name&gt;</a:t>
            </a:r>
          </a:p>
          <a:p>
            <a:r>
              <a:rPr lang="en-US" dirty="0" smtClean="0"/>
              <a:t>a. </a:t>
            </a:r>
            <a:r>
              <a:rPr lang="en-US" dirty="0" err="1" smtClean="0"/>
              <a:t>gsl-devel</a:t>
            </a:r>
            <a:r>
              <a:rPr lang="en-US" dirty="0" smtClean="0"/>
              <a:t>: (GNU Scientific Library (GSL) development packages)</a:t>
            </a:r>
            <a:br>
              <a:rPr lang="en-US" dirty="0" smtClean="0"/>
            </a:br>
            <a:r>
              <a:rPr lang="en-US" dirty="0" smtClean="0"/>
              <a:t>b. python-</a:t>
            </a:r>
            <a:r>
              <a:rPr lang="en-US" dirty="0" err="1" smtClean="0"/>
              <a:t>devel</a:t>
            </a:r>
            <a:r>
              <a:rPr lang="en-US" dirty="0" smtClean="0"/>
              <a:t>: Python development headers and libraries</a:t>
            </a:r>
            <a:br>
              <a:rPr lang="en-US" dirty="0" smtClean="0"/>
            </a:br>
            <a:r>
              <a:rPr lang="en-US" dirty="0" smtClean="0"/>
              <a:t>c. </a:t>
            </a:r>
            <a:r>
              <a:rPr lang="en-US" dirty="0" err="1" smtClean="0"/>
              <a:t>numpy</a:t>
            </a:r>
            <a:r>
              <a:rPr lang="en-US" dirty="0" smtClean="0"/>
              <a:t> development libraries - these already include the </a:t>
            </a:r>
            <a:r>
              <a:rPr lang="en-US" dirty="0" err="1" smtClean="0"/>
              <a:t>develoment</a:t>
            </a:r>
            <a:r>
              <a:rPr lang="en-US" dirty="0" smtClean="0"/>
              <a:t> headers</a:t>
            </a:r>
            <a:br>
              <a:rPr lang="en-US" dirty="0" smtClean="0"/>
            </a:br>
            <a:r>
              <a:rPr lang="en-US" dirty="0" smtClean="0"/>
              <a:t>d. g++ - already have this</a:t>
            </a:r>
            <a:br>
              <a:rPr lang="en-US" dirty="0" smtClean="0"/>
            </a:br>
            <a:r>
              <a:rPr lang="en-US" dirty="0" smtClean="0"/>
              <a:t>e. gnu make - I already had this</a:t>
            </a:r>
            <a:br>
              <a:rPr lang="en-US" dirty="0" smtClean="0"/>
            </a:br>
            <a:r>
              <a:rPr lang="en-US" dirty="0" smtClean="0"/>
              <a:t>f. hdf5-devel: HDF5 development library\</a:t>
            </a:r>
          </a:p>
          <a:p>
            <a:r>
              <a:rPr lang="en-US" dirty="0" err="1" smtClean="0"/>
              <a:t>git</a:t>
            </a:r>
            <a:r>
              <a:rPr lang="en-US" dirty="0" smtClean="0"/>
              <a:t> </a:t>
            </a:r>
            <a:r>
              <a:rPr lang="en-US" dirty="0"/>
              <a:t>clone </a:t>
            </a:r>
            <a:r>
              <a:rPr lang="en-US" dirty="0">
                <a:hlinkClick r:id="rId3"/>
              </a:rPr>
              <a:t>https://</a:t>
            </a:r>
            <a:r>
              <a:rPr lang="en-US" dirty="0" smtClean="0">
                <a:hlinkClick r:id="rId3"/>
              </a:rPr>
              <a:t>github.com/BhallaLab/moose.git</a:t>
            </a:r>
            <a:endParaRPr lang="en-US" dirty="0" smtClean="0"/>
          </a:p>
          <a:p>
            <a:r>
              <a:rPr lang="en-US" dirty="0"/>
              <a:t>Cd </a:t>
            </a:r>
            <a:r>
              <a:rPr lang="en-US" dirty="0" smtClean="0"/>
              <a:t>moose/moose-core</a:t>
            </a:r>
          </a:p>
          <a:p>
            <a:r>
              <a:rPr lang="en-US" dirty="0" smtClean="0"/>
              <a:t>Make USE_SBML=0</a:t>
            </a:r>
          </a:p>
          <a:p>
            <a:r>
              <a:rPr lang="en-US" dirty="0"/>
              <a:t>export PYTHONPATH="/</a:t>
            </a:r>
            <a:r>
              <a:rPr lang="en-US" dirty="0" err="1"/>
              <a:t>homedir</a:t>
            </a:r>
            <a:r>
              <a:rPr lang="en-US" dirty="0"/>
              <a:t>/moose-core/python"</a:t>
            </a:r>
          </a:p>
          <a:p>
            <a:endParaRPr lang="en-US" dirty="0"/>
          </a:p>
        </p:txBody>
      </p:sp>
    </p:spTree>
    <p:extLst>
      <p:ext uri="{BB962C8B-B14F-4D97-AF65-F5344CB8AC3E}">
        <p14:creationId xmlns:p14="http://schemas.microsoft.com/office/powerpoint/2010/main" val="1060501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767"/>
          </a:xfrm>
        </p:spPr>
        <p:txBody>
          <a:bodyPr/>
          <a:lstStyle/>
          <a:p>
            <a:r>
              <a:rPr lang="en-US" b="0" i="0" u="none" strike="noStrike" baseline="0" dirty="0" smtClean="0"/>
              <a:t>Examine connections</a:t>
            </a:r>
            <a:endParaRPr lang="en-US" dirty="0"/>
          </a:p>
        </p:txBody>
      </p:sp>
      <p:sp>
        <p:nvSpPr>
          <p:cNvPr id="3" name="Content Placeholder 2"/>
          <p:cNvSpPr>
            <a:spLocks noGrp="1"/>
          </p:cNvSpPr>
          <p:nvPr>
            <p:ph idx="1"/>
          </p:nvPr>
        </p:nvSpPr>
        <p:spPr/>
        <p:txBody>
          <a:bodyPr/>
          <a:lstStyle/>
          <a:p>
            <a:r>
              <a:rPr lang="en-US" dirty="0" smtClean="0"/>
              <a:t>You could also check which elements are connected to a particular field</a:t>
            </a:r>
          </a:p>
          <a:p>
            <a:pPr marL="0" indent="0">
              <a:buNone/>
            </a:pPr>
            <a:r>
              <a:rPr lang="en-US" dirty="0" smtClean="0"/>
              <a:t>&gt;&gt;&gt; </a:t>
            </a:r>
            <a:r>
              <a:rPr lang="en-US" dirty="0" err="1" smtClean="0"/>
              <a:t>soma.neighbors</a:t>
            </a:r>
            <a:r>
              <a:rPr lang="en-US" dirty="0" smtClean="0"/>
              <a:t>['</a:t>
            </a:r>
            <a:r>
              <a:rPr lang="en-US" dirty="0" err="1" smtClean="0"/>
              <a:t>injectMsg</a:t>
            </a:r>
            <a:r>
              <a:rPr lang="en-US" dirty="0" smtClean="0"/>
              <a:t>']</a:t>
            </a:r>
          </a:p>
          <a:p>
            <a:pPr marL="0" indent="0">
              <a:buNone/>
            </a:pPr>
            <a:r>
              <a:rPr lang="en-US" dirty="0" smtClean="0"/>
              <a:t> [&lt;</a:t>
            </a:r>
            <a:r>
              <a:rPr lang="en-US" dirty="0" err="1" smtClean="0"/>
              <a:t>moose.vec</a:t>
            </a:r>
            <a:r>
              <a:rPr lang="en-US" dirty="0" smtClean="0"/>
              <a:t>: class=</a:t>
            </a:r>
            <a:r>
              <a:rPr lang="en-US" dirty="0" err="1" smtClean="0"/>
              <a:t>PulseGen</a:t>
            </a:r>
            <a:r>
              <a:rPr lang="en-US" dirty="0" smtClean="0"/>
              <a:t>, id=729,path=/model/pulse&gt;]</a:t>
            </a:r>
          </a:p>
          <a:p>
            <a:r>
              <a:rPr lang="en-US" dirty="0" smtClean="0"/>
              <a:t>Notice that the list contains something called </a:t>
            </a:r>
            <a:r>
              <a:rPr lang="en-US" dirty="0" err="1" smtClean="0"/>
              <a:t>vec</a:t>
            </a:r>
            <a:r>
              <a:rPr lang="en-US" dirty="0" smtClean="0"/>
              <a:t>. We discuss this later. </a:t>
            </a:r>
          </a:p>
          <a:p>
            <a:r>
              <a:rPr lang="en-US" dirty="0" smtClean="0"/>
              <a:t>Also neighbors is a new kind of field: </a:t>
            </a:r>
            <a:r>
              <a:rPr lang="en-US" dirty="0" err="1" smtClean="0"/>
              <a:t>lookupFinfo</a:t>
            </a:r>
            <a:r>
              <a:rPr lang="en-US" dirty="0" smtClean="0"/>
              <a:t> which behaves like a dictionary. </a:t>
            </a:r>
          </a:p>
          <a:p>
            <a:endParaRPr lang="en-US" dirty="0"/>
          </a:p>
        </p:txBody>
      </p:sp>
    </p:spTree>
    <p:extLst>
      <p:ext uri="{BB962C8B-B14F-4D97-AF65-F5344CB8AC3E}">
        <p14:creationId xmlns:p14="http://schemas.microsoft.com/office/powerpoint/2010/main" val="1480583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5264"/>
          </a:xfrm>
        </p:spPr>
        <p:txBody>
          <a:bodyPr/>
          <a:lstStyle/>
          <a:p>
            <a:r>
              <a:rPr lang="en-US" b="1" i="0" u="none" strike="noStrike" baseline="0" dirty="0" smtClean="0"/>
              <a:t>output elements</a:t>
            </a:r>
            <a:endParaRPr lang="en-US" dirty="0"/>
          </a:p>
        </p:txBody>
      </p:sp>
      <p:sp>
        <p:nvSpPr>
          <p:cNvPr id="3" name="Content Placeholder 2"/>
          <p:cNvSpPr>
            <a:spLocks noGrp="1"/>
          </p:cNvSpPr>
          <p:nvPr>
            <p:ph idx="1"/>
          </p:nvPr>
        </p:nvSpPr>
        <p:spPr>
          <a:xfrm>
            <a:off x="838200" y="1581665"/>
            <a:ext cx="10515600" cy="4595298"/>
          </a:xfrm>
        </p:spPr>
        <p:txBody>
          <a:bodyPr>
            <a:normAutofit/>
          </a:bodyPr>
          <a:lstStyle/>
          <a:p>
            <a:r>
              <a:rPr lang="en-US" b="0" i="0" u="none" strike="noStrike" baseline="0" dirty="0" smtClean="0"/>
              <a:t>Moose tables store the data in a vector, allowing standard python objects to access the data after the simulation is complete.  I.e., we can plot or create output files from </a:t>
            </a:r>
            <a:r>
              <a:rPr lang="en-US" b="0" i="0" u="none" strike="noStrike" baseline="0" dirty="0" err="1" smtClean="0"/>
              <a:t>Moose.Table</a:t>
            </a:r>
            <a:r>
              <a:rPr lang="en-US" b="0" i="0" u="none" strike="noStrike" baseline="0" dirty="0" smtClean="0"/>
              <a:t>.</a:t>
            </a:r>
          </a:p>
          <a:p>
            <a:r>
              <a:rPr lang="en-US" b="0" i="0" u="none" strike="noStrike" baseline="0" dirty="0" smtClean="0"/>
              <a:t>First, create a moose table called </a:t>
            </a:r>
            <a:r>
              <a:rPr lang="en-US" b="0" i="0" u="none" strike="noStrike" baseline="0" dirty="0" err="1" smtClean="0"/>
              <a:t>vmtab</a:t>
            </a:r>
            <a:r>
              <a:rPr lang="en-US" b="0" i="0" u="none" strike="noStrike" baseline="0" dirty="0" smtClean="0"/>
              <a:t> under the neutral object called output</a:t>
            </a:r>
          </a:p>
          <a:p>
            <a:pPr marL="0" indent="0">
              <a:buNone/>
            </a:pPr>
            <a:r>
              <a:rPr lang="en-US" b="0" i="0" u="none" strike="noStrike" baseline="0" dirty="0" smtClean="0"/>
              <a:t>&gt;&gt;&gt; output= </a:t>
            </a:r>
            <a:r>
              <a:rPr lang="en-US" b="0" i="0" u="none" strike="noStrike" baseline="0" dirty="0" err="1" smtClean="0"/>
              <a:t>moose.Neutral</a:t>
            </a:r>
            <a:r>
              <a:rPr lang="en-US" b="0" i="0" u="none" strike="noStrike" baseline="0" dirty="0" smtClean="0"/>
              <a:t>('/output')</a:t>
            </a:r>
          </a:p>
          <a:p>
            <a:pPr marL="0" indent="0">
              <a:buNone/>
            </a:pPr>
            <a:r>
              <a:rPr lang="en-US" b="0" i="0" u="none" strike="noStrike" baseline="0" dirty="0" smtClean="0"/>
              <a:t>&gt;&gt;&gt; </a:t>
            </a:r>
            <a:r>
              <a:rPr lang="en-US" b="0" i="0" u="none" strike="noStrike" baseline="0" dirty="0" err="1" smtClean="0"/>
              <a:t>vmtab</a:t>
            </a:r>
            <a:r>
              <a:rPr lang="en-US" b="0" i="0" u="none" strike="noStrike" baseline="0" dirty="0" smtClean="0"/>
              <a:t> = </a:t>
            </a:r>
            <a:r>
              <a:rPr lang="en-US" b="0" i="0" u="none" strike="noStrike" baseline="0" dirty="0" err="1" smtClean="0"/>
              <a:t>moose.Table</a:t>
            </a:r>
            <a:r>
              <a:rPr lang="en-US" b="0" i="0" u="none" strike="noStrike" baseline="0" dirty="0" smtClean="0"/>
              <a:t>('/</a:t>
            </a:r>
            <a:r>
              <a:rPr lang="en-US" dirty="0" smtClean="0"/>
              <a:t>output</a:t>
            </a:r>
            <a:r>
              <a:rPr lang="en-US" b="0" i="0" u="none" strike="noStrike" baseline="0" dirty="0" smtClean="0"/>
              <a:t>/</a:t>
            </a:r>
            <a:r>
              <a:rPr lang="en-US" b="0" i="0" u="none" strike="noStrike" baseline="0" dirty="0" err="1" smtClean="0"/>
              <a:t>somaVm</a:t>
            </a:r>
            <a:r>
              <a:rPr lang="en-US" b="0" i="0" u="none" strike="noStrike" baseline="0" dirty="0" smtClean="0"/>
              <a:t>')</a:t>
            </a:r>
          </a:p>
          <a:p>
            <a:pPr marL="0" indent="0">
              <a:buNone/>
            </a:pPr>
            <a:r>
              <a:rPr lang="en-US" dirty="0" smtClean="0"/>
              <a:t>&gt;&gt;&gt;</a:t>
            </a:r>
            <a:r>
              <a:rPr lang="en-US" dirty="0" err="1" smtClean="0"/>
              <a:t>moose.showfield</a:t>
            </a:r>
            <a:r>
              <a:rPr lang="en-US" dirty="0" smtClean="0"/>
              <a:t>(</a:t>
            </a:r>
            <a:r>
              <a:rPr lang="en-US" dirty="0" err="1" smtClean="0"/>
              <a:t>vmtab</a:t>
            </a:r>
            <a:r>
              <a:rPr lang="en-US" dirty="0" smtClean="0"/>
              <a:t>)</a:t>
            </a:r>
          </a:p>
        </p:txBody>
      </p:sp>
    </p:spTree>
    <p:extLst>
      <p:ext uri="{BB962C8B-B14F-4D97-AF65-F5344CB8AC3E}">
        <p14:creationId xmlns:p14="http://schemas.microsoft.com/office/powerpoint/2010/main" val="31803030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5264"/>
          </a:xfrm>
        </p:spPr>
        <p:txBody>
          <a:bodyPr/>
          <a:lstStyle/>
          <a:p>
            <a:r>
              <a:rPr lang="en-US" dirty="0" smtClean="0"/>
              <a:t>output elements</a:t>
            </a:r>
            <a:endParaRPr lang="en-US" dirty="0"/>
          </a:p>
        </p:txBody>
      </p:sp>
      <p:sp>
        <p:nvSpPr>
          <p:cNvPr id="3" name="Content Placeholder 2"/>
          <p:cNvSpPr>
            <a:spLocks noGrp="1"/>
          </p:cNvSpPr>
          <p:nvPr>
            <p:ph idx="1"/>
          </p:nvPr>
        </p:nvSpPr>
        <p:spPr>
          <a:xfrm>
            <a:off x="838200" y="1495168"/>
            <a:ext cx="10515600" cy="4893275"/>
          </a:xfrm>
        </p:spPr>
        <p:txBody>
          <a:bodyPr/>
          <a:lstStyle/>
          <a:p>
            <a:r>
              <a:rPr lang="en-US" dirty="0" smtClean="0"/>
              <a:t>Second, connect the table to the soma</a:t>
            </a:r>
          </a:p>
          <a:p>
            <a:pPr lvl="1"/>
            <a:r>
              <a:rPr lang="en-US" dirty="0" smtClean="0"/>
              <a:t>Recall the list of </a:t>
            </a:r>
            <a:r>
              <a:rPr lang="en-US" dirty="0" err="1" smtClean="0"/>
              <a:t>destFinfo</a:t>
            </a:r>
            <a:r>
              <a:rPr lang="en-US" dirty="0" smtClean="0"/>
              <a:t> fields when we examined the soma.  The ones beginning with “get” are used to access that field and send the data to the output table. In other words, for each value field X, there is a </a:t>
            </a:r>
            <a:r>
              <a:rPr lang="en-US" dirty="0" err="1" smtClean="0"/>
              <a:t>destFinfo</a:t>
            </a:r>
            <a:r>
              <a:rPr lang="en-US" dirty="0" smtClean="0"/>
              <a:t> get{X} to retrieve the value at simulation time. This is the strange part about moose, because when we connect the soma </a:t>
            </a:r>
            <a:r>
              <a:rPr lang="en-US" dirty="0" err="1" smtClean="0"/>
              <a:t>Vm</a:t>
            </a:r>
            <a:r>
              <a:rPr lang="en-US" dirty="0" smtClean="0"/>
              <a:t> to the </a:t>
            </a:r>
            <a:r>
              <a:rPr lang="en-US" dirty="0" err="1" smtClean="0"/>
              <a:t>vmtab</a:t>
            </a:r>
            <a:r>
              <a:rPr lang="en-US" dirty="0" smtClean="0"/>
              <a:t>, the table is the source and the soma is the destination. </a:t>
            </a:r>
          </a:p>
          <a:p>
            <a:r>
              <a:rPr lang="en-US" dirty="0" smtClean="0"/>
              <a:t>&gt;&gt;&gt; </a:t>
            </a:r>
            <a:r>
              <a:rPr lang="en-US" dirty="0" err="1" smtClean="0"/>
              <a:t>moose.connect</a:t>
            </a:r>
            <a:r>
              <a:rPr lang="en-US" dirty="0" smtClean="0"/>
              <a:t>(</a:t>
            </a:r>
            <a:r>
              <a:rPr lang="en-US" dirty="0" err="1" smtClean="0"/>
              <a:t>vmtab</a:t>
            </a:r>
            <a:r>
              <a:rPr lang="en-US" dirty="0" smtClean="0"/>
              <a:t>, '</a:t>
            </a:r>
            <a:r>
              <a:rPr lang="en-US" dirty="0" err="1" smtClean="0"/>
              <a:t>requestOut</a:t>
            </a:r>
            <a:r>
              <a:rPr lang="en-US" dirty="0" smtClean="0"/>
              <a:t>', soma, '</a:t>
            </a:r>
            <a:r>
              <a:rPr lang="en-US" dirty="0" err="1" smtClean="0"/>
              <a:t>getVm</a:t>
            </a:r>
            <a:r>
              <a:rPr lang="en-US" dirty="0" smtClean="0"/>
              <a:t>')</a:t>
            </a:r>
          </a:p>
          <a:p>
            <a:r>
              <a:rPr lang="en-US" dirty="0" smtClean="0"/>
              <a:t>&lt;</a:t>
            </a:r>
            <a:r>
              <a:rPr lang="en-US" dirty="0" err="1" smtClean="0"/>
              <a:t>moose.SingleMsg</a:t>
            </a:r>
            <a:r>
              <a:rPr lang="en-US" dirty="0" smtClean="0"/>
              <a:t>: id=5, </a:t>
            </a:r>
            <a:r>
              <a:rPr lang="en-US" dirty="0" err="1" smtClean="0"/>
              <a:t>dataIndex</a:t>
            </a:r>
            <a:r>
              <a:rPr lang="en-US" dirty="0" smtClean="0"/>
              <a:t>=0, path=/</a:t>
            </a:r>
            <a:r>
              <a:rPr lang="en-US" dirty="0" err="1" smtClean="0"/>
              <a:t>Msgs</a:t>
            </a:r>
            <a:r>
              <a:rPr lang="en-US" dirty="0" smtClean="0"/>
              <a:t>[0]/</a:t>
            </a:r>
            <a:r>
              <a:rPr lang="en-US" dirty="0" err="1" smtClean="0"/>
              <a:t>singleMsg</a:t>
            </a:r>
            <a:r>
              <a:rPr lang="en-US" dirty="0" smtClean="0"/>
              <a:t>[0]&gt;</a:t>
            </a:r>
          </a:p>
          <a:p>
            <a:r>
              <a:rPr lang="en-US" dirty="0" smtClean="0"/>
              <a:t>We can store any value X from any object if there is a ‘</a:t>
            </a:r>
            <a:r>
              <a:rPr lang="en-US" dirty="0" err="1" smtClean="0"/>
              <a:t>getX</a:t>
            </a:r>
            <a:r>
              <a:rPr lang="en-US" dirty="0" smtClean="0"/>
              <a:t>’ </a:t>
            </a:r>
            <a:r>
              <a:rPr lang="en-US" dirty="0" err="1" smtClean="0"/>
              <a:t>destFinfo</a:t>
            </a:r>
            <a:r>
              <a:rPr lang="en-US" dirty="0" smtClean="0"/>
              <a:t>.</a:t>
            </a:r>
            <a:endParaRPr lang="en-US" dirty="0"/>
          </a:p>
        </p:txBody>
      </p:sp>
    </p:spTree>
    <p:extLst>
      <p:ext uri="{BB962C8B-B14F-4D97-AF65-F5344CB8AC3E}">
        <p14:creationId xmlns:p14="http://schemas.microsoft.com/office/powerpoint/2010/main" val="3986716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915"/>
            <a:ext cx="10515600" cy="858194"/>
          </a:xfrm>
        </p:spPr>
        <p:txBody>
          <a:bodyPr/>
          <a:lstStyle/>
          <a:p>
            <a:r>
              <a:rPr lang="en-US" b="1" i="0" u="none" strike="noStrike" baseline="0" dirty="0" smtClean="0"/>
              <a:t>Running simulation</a:t>
            </a:r>
            <a:endParaRPr lang="en-US" dirty="0"/>
          </a:p>
        </p:txBody>
      </p:sp>
      <p:sp>
        <p:nvSpPr>
          <p:cNvPr id="3" name="Content Placeholder 2"/>
          <p:cNvSpPr>
            <a:spLocks noGrp="1"/>
          </p:cNvSpPr>
          <p:nvPr>
            <p:ph idx="1"/>
          </p:nvPr>
        </p:nvSpPr>
        <p:spPr>
          <a:xfrm>
            <a:off x="838200" y="1136823"/>
            <a:ext cx="10515600" cy="5064854"/>
          </a:xfrm>
        </p:spPr>
        <p:txBody>
          <a:bodyPr>
            <a:normAutofit lnSpcReduction="10000"/>
          </a:bodyPr>
          <a:lstStyle/>
          <a:p>
            <a:r>
              <a:rPr lang="en-US" dirty="0" smtClean="0"/>
              <a:t>With the model created, we have to schedule the simulation. Different components in a model may have different rates of update. For example, the dynamics of electrical components require the update intervals to be of the order 0.01 </a:t>
            </a:r>
            <a:r>
              <a:rPr lang="en-US" dirty="0" err="1" smtClean="0"/>
              <a:t>ms</a:t>
            </a:r>
            <a:r>
              <a:rPr lang="en-US" dirty="0" smtClean="0"/>
              <a:t> whereas chemical components can be as slow as 1 s. Also, the results may depend on the sequence of the updates of different components. </a:t>
            </a:r>
          </a:p>
          <a:p>
            <a:r>
              <a:rPr lang="en-US" dirty="0" smtClean="0"/>
              <a:t>These issues are addressed in MOOSE using a clock-based update scheme. Each model component is scheduled on a clock tick (think of multiple hands of a clock ticking at different intervals and the object being updated at each tick of the corresponding hand). The scheduling also guarantees the correct sequencing of operations. For example, your Table objects should always be scheduled </a:t>
            </a:r>
            <a:r>
              <a:rPr lang="en-US" i="1" dirty="0" smtClean="0"/>
              <a:t>after</a:t>
            </a:r>
            <a:r>
              <a:rPr lang="en-US" dirty="0" smtClean="0"/>
              <a:t> the computations that they are recording, otherwise they will miss the outcome of the latest calculation.</a:t>
            </a:r>
            <a:endParaRPr lang="en-US" dirty="0"/>
          </a:p>
        </p:txBody>
      </p:sp>
    </p:spTree>
    <p:extLst>
      <p:ext uri="{BB962C8B-B14F-4D97-AF65-F5344CB8AC3E}">
        <p14:creationId xmlns:p14="http://schemas.microsoft.com/office/powerpoint/2010/main" val="1946702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7621"/>
          </a:xfrm>
        </p:spPr>
        <p:txBody>
          <a:bodyPr/>
          <a:lstStyle/>
          <a:p>
            <a:r>
              <a:rPr lang="en-US" dirty="0" smtClean="0"/>
              <a:t>Simulation time step</a:t>
            </a:r>
            <a:endParaRPr lang="en-US" dirty="0"/>
          </a:p>
        </p:txBody>
      </p:sp>
      <p:sp>
        <p:nvSpPr>
          <p:cNvPr id="3" name="Content Placeholder 2"/>
          <p:cNvSpPr>
            <a:spLocks noGrp="1"/>
          </p:cNvSpPr>
          <p:nvPr>
            <p:ph idx="1"/>
          </p:nvPr>
        </p:nvSpPr>
        <p:spPr>
          <a:xfrm>
            <a:off x="838200" y="1445741"/>
            <a:ext cx="10515600" cy="4731222"/>
          </a:xfrm>
        </p:spPr>
        <p:txBody>
          <a:bodyPr/>
          <a:lstStyle/>
          <a:p>
            <a:r>
              <a:rPr lang="en-US" dirty="0" smtClean="0"/>
              <a:t>MOOSE has a central clock element (/clock) to manage time. Clock has a set of Tick elements under it that take care of advancing the state of each element with time as the simulation progresses. Every element to be included in a simulation must be assigned a tick. Each tick can have a different ticking interval (</a:t>
            </a:r>
            <a:r>
              <a:rPr lang="en-US" dirty="0" err="1" smtClean="0"/>
              <a:t>dt</a:t>
            </a:r>
            <a:r>
              <a:rPr lang="en-US" dirty="0" smtClean="0"/>
              <a:t>) that allows different elements to be updated at different rates.</a:t>
            </a:r>
          </a:p>
          <a:p>
            <a:r>
              <a:rPr lang="en-US" dirty="0" smtClean="0"/>
              <a:t>By default, every object is assigned a clock tick with reasonable default </a:t>
            </a:r>
            <a:r>
              <a:rPr lang="en-US" dirty="0" err="1" smtClean="0"/>
              <a:t>timesteps</a:t>
            </a:r>
            <a:r>
              <a:rPr lang="en-US" dirty="0" smtClean="0"/>
              <a:t> as soon it is created:</a:t>
            </a:r>
          </a:p>
          <a:p>
            <a:endParaRPr lang="en-US" dirty="0" smtClean="0"/>
          </a:p>
          <a:p>
            <a:endParaRPr lang="en-US" dirty="0"/>
          </a:p>
        </p:txBody>
      </p:sp>
    </p:spTree>
    <p:extLst>
      <p:ext uri="{BB962C8B-B14F-4D97-AF65-F5344CB8AC3E}">
        <p14:creationId xmlns:p14="http://schemas.microsoft.com/office/powerpoint/2010/main" val="25403006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697"/>
            <a:ext cx="10515600" cy="833479"/>
          </a:xfrm>
        </p:spPr>
        <p:txBody>
          <a:bodyPr/>
          <a:lstStyle/>
          <a:p>
            <a:r>
              <a:rPr lang="en-US" dirty="0" smtClean="0"/>
              <a:t>Simulation clocks and ticks</a:t>
            </a:r>
            <a:endParaRPr lang="en-US" dirty="0"/>
          </a:p>
        </p:txBody>
      </p:sp>
      <p:sp>
        <p:nvSpPr>
          <p:cNvPr id="3" name="Content Placeholder 2"/>
          <p:cNvSpPr>
            <a:spLocks noGrp="1"/>
          </p:cNvSpPr>
          <p:nvPr>
            <p:ph idx="1"/>
          </p:nvPr>
        </p:nvSpPr>
        <p:spPr>
          <a:xfrm>
            <a:off x="838200" y="1198604"/>
            <a:ext cx="10515600" cy="5362833"/>
          </a:xfrm>
        </p:spPr>
        <p:txBody>
          <a:bodyPr>
            <a:normAutofit fontScale="62500" lnSpcReduction="20000"/>
          </a:bodyPr>
          <a:lstStyle/>
          <a:p>
            <a:pPr>
              <a:lnSpc>
                <a:spcPct val="120000"/>
              </a:lnSpc>
              <a:spcBef>
                <a:spcPts val="0"/>
              </a:spcBef>
            </a:pPr>
            <a:r>
              <a:rPr lang="en-US" dirty="0" smtClean="0"/>
              <a:t>Class type 			tick	 </a:t>
            </a:r>
            <a:r>
              <a:rPr lang="en-US" dirty="0" err="1" smtClean="0"/>
              <a:t>dt</a:t>
            </a:r>
            <a:r>
              <a:rPr lang="en-US" dirty="0" smtClean="0"/>
              <a:t> </a:t>
            </a:r>
          </a:p>
          <a:p>
            <a:pPr>
              <a:lnSpc>
                <a:spcPct val="120000"/>
              </a:lnSpc>
              <a:spcBef>
                <a:spcPts val="0"/>
              </a:spcBef>
            </a:pPr>
            <a:r>
              <a:rPr lang="en-US" dirty="0" smtClean="0"/>
              <a:t>Electrical computations: 		0-7 	50 microseconds </a:t>
            </a:r>
          </a:p>
          <a:p>
            <a:pPr>
              <a:lnSpc>
                <a:spcPct val="120000"/>
              </a:lnSpc>
              <a:spcBef>
                <a:spcPts val="0"/>
              </a:spcBef>
            </a:pPr>
            <a:r>
              <a:rPr lang="en-US" dirty="0" smtClean="0"/>
              <a:t>electrical compartments, </a:t>
            </a:r>
          </a:p>
          <a:p>
            <a:pPr>
              <a:lnSpc>
                <a:spcPct val="120000"/>
              </a:lnSpc>
              <a:spcBef>
                <a:spcPts val="0"/>
              </a:spcBef>
            </a:pPr>
            <a:r>
              <a:rPr lang="en-US" dirty="0" smtClean="0"/>
              <a:t>V and ligand-gated ion channels, </a:t>
            </a:r>
          </a:p>
          <a:p>
            <a:pPr>
              <a:lnSpc>
                <a:spcPct val="120000"/>
              </a:lnSpc>
              <a:spcBef>
                <a:spcPts val="0"/>
              </a:spcBef>
            </a:pPr>
            <a:r>
              <a:rPr lang="en-US" dirty="0" smtClean="0"/>
              <a:t>Calcium </a:t>
            </a:r>
            <a:r>
              <a:rPr lang="en-US" dirty="0" err="1" smtClean="0"/>
              <a:t>conc</a:t>
            </a:r>
            <a:r>
              <a:rPr lang="en-US" dirty="0" smtClean="0"/>
              <a:t> and Nernst, </a:t>
            </a:r>
          </a:p>
          <a:p>
            <a:pPr>
              <a:lnSpc>
                <a:spcPct val="120000"/>
              </a:lnSpc>
              <a:spcBef>
                <a:spcPts val="0"/>
              </a:spcBef>
            </a:pPr>
            <a:r>
              <a:rPr lang="en-US" dirty="0" smtClean="0"/>
              <a:t>stimulus generators and tables, </a:t>
            </a:r>
          </a:p>
          <a:p>
            <a:pPr>
              <a:lnSpc>
                <a:spcPct val="120000"/>
              </a:lnSpc>
              <a:spcBef>
                <a:spcPts val="0"/>
              </a:spcBef>
            </a:pPr>
            <a:r>
              <a:rPr lang="en-US" dirty="0" err="1" smtClean="0"/>
              <a:t>HSolve</a:t>
            </a:r>
            <a:r>
              <a:rPr lang="en-US" dirty="0" smtClean="0"/>
              <a:t>. </a:t>
            </a:r>
          </a:p>
          <a:p>
            <a:pPr>
              <a:lnSpc>
                <a:spcPct val="120000"/>
              </a:lnSpc>
              <a:spcBef>
                <a:spcPts val="0"/>
              </a:spcBef>
            </a:pPr>
            <a:r>
              <a:rPr lang="en-US" dirty="0" smtClean="0"/>
              <a:t>Table (to plot elec. signals) 		8 	100 microseconds </a:t>
            </a:r>
          </a:p>
          <a:p>
            <a:pPr>
              <a:lnSpc>
                <a:spcPct val="120000"/>
              </a:lnSpc>
              <a:spcBef>
                <a:spcPts val="0"/>
              </a:spcBef>
            </a:pPr>
            <a:r>
              <a:rPr lang="en-US" dirty="0" smtClean="0"/>
              <a:t>Diffusion solver 			10 	0.01 seconds </a:t>
            </a:r>
          </a:p>
          <a:p>
            <a:pPr>
              <a:lnSpc>
                <a:spcPct val="120000"/>
              </a:lnSpc>
              <a:spcBef>
                <a:spcPts val="0"/>
              </a:spcBef>
            </a:pPr>
            <a:r>
              <a:rPr lang="en-US" dirty="0" smtClean="0"/>
              <a:t>Chemical computations: 		11-17 	0.1 seconds </a:t>
            </a:r>
          </a:p>
          <a:p>
            <a:pPr>
              <a:lnSpc>
                <a:spcPct val="120000"/>
              </a:lnSpc>
              <a:spcBef>
                <a:spcPts val="0"/>
              </a:spcBef>
            </a:pPr>
            <a:r>
              <a:rPr lang="en-US" dirty="0" smtClean="0"/>
              <a:t>Pool, </a:t>
            </a:r>
            <a:r>
              <a:rPr lang="en-US" dirty="0" err="1" smtClean="0"/>
              <a:t>Reac</a:t>
            </a:r>
            <a:r>
              <a:rPr lang="en-US" dirty="0" smtClean="0"/>
              <a:t>, </a:t>
            </a:r>
            <a:r>
              <a:rPr lang="en-US" dirty="0" err="1" smtClean="0"/>
              <a:t>Enz</a:t>
            </a:r>
            <a:r>
              <a:rPr lang="en-US" dirty="0" smtClean="0"/>
              <a:t>, </a:t>
            </a:r>
            <a:r>
              <a:rPr lang="en-US" dirty="0" err="1" smtClean="0"/>
              <a:t>MMEnz</a:t>
            </a:r>
            <a:r>
              <a:rPr lang="en-US" dirty="0" smtClean="0"/>
              <a:t>, </a:t>
            </a:r>
          </a:p>
          <a:p>
            <a:pPr>
              <a:lnSpc>
                <a:spcPct val="120000"/>
              </a:lnSpc>
              <a:spcBef>
                <a:spcPts val="0"/>
              </a:spcBef>
            </a:pPr>
            <a:r>
              <a:rPr lang="en-US" dirty="0" err="1" smtClean="0"/>
              <a:t>Func</a:t>
            </a:r>
            <a:r>
              <a:rPr lang="en-US" dirty="0" smtClean="0"/>
              <a:t>, Function, </a:t>
            </a:r>
          </a:p>
          <a:p>
            <a:pPr>
              <a:lnSpc>
                <a:spcPct val="120000"/>
              </a:lnSpc>
              <a:spcBef>
                <a:spcPts val="0"/>
              </a:spcBef>
            </a:pPr>
            <a:r>
              <a:rPr lang="en-US" dirty="0" err="1" smtClean="0"/>
              <a:t>Gsolve</a:t>
            </a:r>
            <a:r>
              <a:rPr lang="en-US" dirty="0" smtClean="0"/>
              <a:t>, </a:t>
            </a:r>
            <a:r>
              <a:rPr lang="en-US" dirty="0" err="1" smtClean="0"/>
              <a:t>Ksolve</a:t>
            </a:r>
            <a:r>
              <a:rPr lang="en-US" dirty="0" smtClean="0"/>
              <a:t>, </a:t>
            </a:r>
          </a:p>
          <a:p>
            <a:pPr>
              <a:lnSpc>
                <a:spcPct val="120000"/>
              </a:lnSpc>
              <a:spcBef>
                <a:spcPts val="0"/>
              </a:spcBef>
            </a:pPr>
            <a:r>
              <a:rPr lang="en-US" dirty="0" smtClean="0"/>
              <a:t>Stats (to do stats on outputs) </a:t>
            </a:r>
          </a:p>
          <a:p>
            <a:pPr>
              <a:lnSpc>
                <a:spcPct val="120000"/>
              </a:lnSpc>
              <a:spcBef>
                <a:spcPts val="0"/>
              </a:spcBef>
            </a:pPr>
            <a:r>
              <a:rPr lang="en-US" dirty="0" smtClean="0"/>
              <a:t>Table2 (to plot chem. signals) 	18 	1 second </a:t>
            </a:r>
          </a:p>
          <a:p>
            <a:pPr>
              <a:lnSpc>
                <a:spcPct val="120000"/>
              </a:lnSpc>
              <a:spcBef>
                <a:spcPts val="0"/>
              </a:spcBef>
            </a:pPr>
            <a:r>
              <a:rPr lang="en-US" dirty="0" smtClean="0"/>
              <a:t>HDF5DataWriter 			30 	1 second </a:t>
            </a:r>
          </a:p>
          <a:p>
            <a:pPr>
              <a:lnSpc>
                <a:spcPct val="120000"/>
              </a:lnSpc>
              <a:spcBef>
                <a:spcPts val="0"/>
              </a:spcBef>
            </a:pPr>
            <a:r>
              <a:rPr lang="en-US" dirty="0" smtClean="0"/>
              <a:t>Postmaster (for parallel 		31 	0.01 seconds </a:t>
            </a:r>
          </a:p>
          <a:p>
            <a:pPr marL="0" indent="0">
              <a:lnSpc>
                <a:spcPct val="120000"/>
              </a:lnSpc>
              <a:spcBef>
                <a:spcPts val="0"/>
              </a:spcBef>
              <a:buNone/>
            </a:pPr>
            <a:r>
              <a:rPr lang="en-US" sz="2900" dirty="0"/>
              <a:t>	</a:t>
            </a:r>
            <a:r>
              <a:rPr lang="en-US" sz="2900" dirty="0" smtClean="0"/>
              <a:t>computations)</a:t>
            </a:r>
          </a:p>
          <a:p>
            <a:endParaRPr lang="en-US" dirty="0"/>
          </a:p>
        </p:txBody>
      </p:sp>
    </p:spTree>
    <p:extLst>
      <p:ext uri="{BB962C8B-B14F-4D97-AF65-F5344CB8AC3E}">
        <p14:creationId xmlns:p14="http://schemas.microsoft.com/office/powerpoint/2010/main" val="42732703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methods for obtaining fine control over the scheduling</a:t>
            </a:r>
          </a:p>
        </p:txBody>
      </p:sp>
      <p:sp>
        <p:nvSpPr>
          <p:cNvPr id="3" name="Content Placeholder 2"/>
          <p:cNvSpPr>
            <a:spLocks noGrp="1"/>
          </p:cNvSpPr>
          <p:nvPr>
            <p:ph idx="1"/>
          </p:nvPr>
        </p:nvSpPr>
        <p:spPr>
          <a:xfrm>
            <a:off x="838200" y="1915296"/>
            <a:ext cx="10515600" cy="4681023"/>
          </a:xfrm>
        </p:spPr>
        <p:txBody>
          <a:bodyPr>
            <a:normAutofit fontScale="92500" lnSpcReduction="20000"/>
          </a:bodyPr>
          <a:lstStyle/>
          <a:p>
            <a:pPr marL="0" indent="0">
              <a:buNone/>
            </a:pPr>
            <a:r>
              <a:rPr lang="en-US" b="0" i="0" u="none" strike="noStrike" baseline="0" dirty="0" smtClean="0"/>
              <a:t>&gt;&gt;&gt;print </a:t>
            </a:r>
            <a:r>
              <a:rPr lang="en-US" b="0" i="0" u="none" strike="noStrike" baseline="0" dirty="0" err="1" smtClean="0"/>
              <a:t>soma.tick</a:t>
            </a:r>
            <a:r>
              <a:rPr lang="en-US" b="0" i="0" u="none" strike="noStrike" baseline="0" dirty="0" smtClean="0"/>
              <a:t>, </a:t>
            </a:r>
            <a:r>
              <a:rPr lang="en-US" b="0" i="0" u="none" strike="noStrike" baseline="0" dirty="0" err="1" smtClean="0"/>
              <a:t>soma.dt</a:t>
            </a:r>
            <a:endParaRPr lang="en-US" b="0" i="0" u="none" strike="noStrike" baseline="0" dirty="0" smtClean="0"/>
          </a:p>
          <a:p>
            <a:pPr marL="514350" indent="-514350">
              <a:buFont typeface="+mj-lt"/>
              <a:buAutoNum type="arabicPeriod"/>
            </a:pPr>
            <a:r>
              <a:rPr lang="en-US" dirty="0" smtClean="0"/>
              <a:t>Alter the ‘tick’ field on the object</a:t>
            </a:r>
          </a:p>
          <a:p>
            <a:pPr marL="0" indent="0">
              <a:buNone/>
            </a:pPr>
            <a:r>
              <a:rPr lang="en-US" dirty="0" smtClean="0"/>
              <a:t>&gt;&gt;&gt;</a:t>
            </a:r>
            <a:r>
              <a:rPr lang="en-US" dirty="0" err="1" smtClean="0"/>
              <a:t>soma.tick</a:t>
            </a:r>
            <a:r>
              <a:rPr lang="en-US" dirty="0" smtClean="0"/>
              <a:t>=2</a:t>
            </a:r>
          </a:p>
          <a:p>
            <a:pPr marL="514350" indent="-514350">
              <a:buFont typeface="+mj-lt"/>
              <a:buAutoNum type="arabicPeriod" startAt="2"/>
            </a:pPr>
            <a:r>
              <a:rPr lang="en-US" dirty="0" smtClean="0"/>
              <a:t>Alter the </a:t>
            </a:r>
            <a:r>
              <a:rPr lang="en-US" dirty="0" err="1" smtClean="0"/>
              <a:t>dt</a:t>
            </a:r>
            <a:r>
              <a:rPr lang="en-US" dirty="0" smtClean="0"/>
              <a:t> associated with a given tick</a:t>
            </a:r>
          </a:p>
          <a:p>
            <a:pPr marL="0" indent="0">
              <a:buNone/>
            </a:pPr>
            <a:r>
              <a:rPr lang="en-US" b="0" i="0" u="none" strike="noStrike" baseline="0" dirty="0" smtClean="0"/>
              <a:t>&gt;&gt;&gt;</a:t>
            </a:r>
            <a:r>
              <a:rPr lang="en-US" b="0" i="0" u="none" strike="noStrike" baseline="0" dirty="0" err="1" smtClean="0"/>
              <a:t>moose.setClock</a:t>
            </a:r>
            <a:r>
              <a:rPr lang="en-US" b="0" i="0" u="none" strike="noStrike" baseline="0" dirty="0" smtClean="0"/>
              <a:t>(tick, </a:t>
            </a:r>
            <a:r>
              <a:rPr lang="en-US" b="0" i="0" u="none" strike="noStrike" baseline="0" dirty="0" err="1" smtClean="0"/>
              <a:t>newdt</a:t>
            </a:r>
            <a:r>
              <a:rPr lang="en-US" b="0" i="0" u="none" strike="noStrike" baseline="0" dirty="0" smtClean="0"/>
              <a:t>)</a:t>
            </a:r>
          </a:p>
          <a:p>
            <a:pPr marL="514350" indent="-514350">
              <a:buFont typeface="+mj-lt"/>
              <a:buAutoNum type="arabicPeriod" startAt="3"/>
            </a:pPr>
            <a:r>
              <a:rPr lang="en-US" dirty="0" smtClean="0"/>
              <a:t>(more difficult) Go through a wildcard path of objects reassigning there clock ticks, using </a:t>
            </a:r>
            <a:r>
              <a:rPr lang="en-US" b="1" dirty="0" err="1" smtClean="0"/>
              <a:t>moose.useClock</a:t>
            </a:r>
            <a:r>
              <a:rPr lang="en-US" b="1" dirty="0" smtClean="0"/>
              <a:t>(</a:t>
            </a:r>
            <a:r>
              <a:rPr lang="en-US" b="1" dirty="0" err="1" smtClean="0"/>
              <a:t>newtick</a:t>
            </a:r>
            <a:r>
              <a:rPr lang="en-US" b="1" dirty="0" smtClean="0"/>
              <a:t>, path, function)</a:t>
            </a:r>
            <a:r>
              <a:rPr lang="en-US" dirty="0" smtClean="0"/>
              <a:t>.</a:t>
            </a:r>
          </a:p>
          <a:p>
            <a:pPr marL="0" indent="0">
              <a:buNone/>
            </a:pPr>
            <a:r>
              <a:rPr lang="en-US" dirty="0" smtClean="0"/>
              <a:t>&gt;&gt;&gt; </a:t>
            </a:r>
            <a:r>
              <a:rPr lang="en-US" b="0" i="0" u="none" strike="noStrike" baseline="0" dirty="0" err="1" smtClean="0"/>
              <a:t>moose.useClock</a:t>
            </a:r>
            <a:r>
              <a:rPr lang="en-US" b="0" i="0" u="none" strike="noStrike" baseline="0" dirty="0" smtClean="0"/>
              <a:t>(2, '/neuron/soma', 'process')</a:t>
            </a:r>
          </a:p>
          <a:p>
            <a:r>
              <a:rPr lang="en-US" b="0" i="0" u="none" strike="noStrike" baseline="0" dirty="0" smtClean="0"/>
              <a:t>process means to do the computations associated with a single step.  Some objects need to be initialized, such as compartments, so to re-assign the clock for the soma, you need an additional command</a:t>
            </a:r>
          </a:p>
          <a:p>
            <a:r>
              <a:rPr lang="en-US" b="0" i="0" u="none" strike="noStrike" baseline="0" dirty="0" err="1" smtClean="0"/>
              <a:t>moose.useClock</a:t>
            </a:r>
            <a:r>
              <a:rPr lang="en-US" b="0" i="0" u="none" strike="noStrike" baseline="0" dirty="0" smtClean="0"/>
              <a:t>(2, '/neuron/soma', </a:t>
            </a:r>
            <a:r>
              <a:rPr lang="en-US" b="0" i="0" u="none" strike="noStrike" baseline="0" dirty="0" err="1" smtClean="0"/>
              <a:t>init</a:t>
            </a:r>
            <a:r>
              <a:rPr lang="en-US" b="0" i="0" u="none" strike="noStrike" baseline="0" dirty="0" smtClean="0"/>
              <a:t>’)</a:t>
            </a:r>
            <a:endParaRPr lang="en-US" dirty="0" smtClean="0"/>
          </a:p>
          <a:p>
            <a:pPr marL="228600" lvl="1">
              <a:spcBef>
                <a:spcPts val="1000"/>
              </a:spcBef>
            </a:pPr>
            <a:endParaRPr lang="en-US" dirty="0" smtClean="0"/>
          </a:p>
          <a:p>
            <a:endParaRPr lang="en-US" dirty="0" smtClean="0"/>
          </a:p>
          <a:p>
            <a:endParaRPr lang="en-US" dirty="0"/>
          </a:p>
        </p:txBody>
      </p:sp>
    </p:spTree>
    <p:extLst>
      <p:ext uri="{BB962C8B-B14F-4D97-AF65-F5344CB8AC3E}">
        <p14:creationId xmlns:p14="http://schemas.microsoft.com/office/powerpoint/2010/main" val="981565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t>Running simulation</a:t>
            </a:r>
            <a:endParaRPr lang="en-US" dirty="0"/>
          </a:p>
        </p:txBody>
      </p:sp>
      <p:sp>
        <p:nvSpPr>
          <p:cNvPr id="3" name="Content Placeholder 2"/>
          <p:cNvSpPr>
            <a:spLocks noGrp="1"/>
          </p:cNvSpPr>
          <p:nvPr>
            <p:ph idx="1"/>
          </p:nvPr>
        </p:nvSpPr>
        <p:spPr>
          <a:xfrm>
            <a:off x="838200" y="1825624"/>
            <a:ext cx="10515600" cy="4575175"/>
          </a:xfrm>
        </p:spPr>
        <p:txBody>
          <a:bodyPr>
            <a:normAutofit fontScale="92500" lnSpcReduction="10000"/>
          </a:bodyPr>
          <a:lstStyle/>
          <a:p>
            <a:r>
              <a:rPr lang="en-US" dirty="0" smtClean="0"/>
              <a:t>Once the model is all set up, we can put the model to its initial state using</a:t>
            </a:r>
          </a:p>
          <a:p>
            <a:pPr marL="0" indent="0">
              <a:lnSpc>
                <a:spcPct val="100000"/>
              </a:lnSpc>
              <a:spcBef>
                <a:spcPts val="0"/>
              </a:spcBef>
              <a:buNone/>
              <a:defRPr/>
            </a:pPr>
            <a:r>
              <a:rPr lang="en-US" dirty="0"/>
              <a:t>&gt;&gt;&gt; </a:t>
            </a:r>
            <a:r>
              <a:rPr lang="en-US" dirty="0" err="1"/>
              <a:t>moose.reinit</a:t>
            </a:r>
            <a:r>
              <a:rPr lang="en-US" dirty="0"/>
              <a:t>() </a:t>
            </a:r>
          </a:p>
          <a:p>
            <a:r>
              <a:rPr lang="en-US" dirty="0" smtClean="0"/>
              <a:t>Finally, we run the simulation for 300 </a:t>
            </a:r>
            <a:r>
              <a:rPr lang="en-US" dirty="0" err="1" smtClean="0"/>
              <a:t>ms</a:t>
            </a:r>
            <a:endParaRPr lang="en-US" dirty="0" smtClean="0"/>
          </a:p>
          <a:p>
            <a:pPr marL="0" indent="0">
              <a:buNone/>
            </a:pPr>
            <a:r>
              <a:rPr lang="en-US" dirty="0" smtClean="0"/>
              <a:t>&gt;&gt;&gt; </a:t>
            </a:r>
            <a:r>
              <a:rPr lang="en-US" dirty="0" err="1" smtClean="0"/>
              <a:t>moose.start</a:t>
            </a:r>
            <a:r>
              <a:rPr lang="en-US" dirty="0" smtClean="0"/>
              <a:t>(300e-3)</a:t>
            </a:r>
          </a:p>
          <a:p>
            <a:r>
              <a:rPr lang="en-US" dirty="0" smtClean="0"/>
              <a:t>The data will be recorded by the </a:t>
            </a:r>
            <a:r>
              <a:rPr lang="en-US" dirty="0" err="1" smtClean="0"/>
              <a:t>somaVm</a:t>
            </a:r>
            <a:r>
              <a:rPr lang="en-US" dirty="0" smtClean="0"/>
              <a:t> table, which is referenced by the variable </a:t>
            </a:r>
            <a:r>
              <a:rPr lang="en-US" dirty="0" err="1" smtClean="0"/>
              <a:t>vmtab</a:t>
            </a:r>
            <a:r>
              <a:rPr lang="en-US" dirty="0" smtClean="0"/>
              <a:t>. The Table class provides a </a:t>
            </a:r>
            <a:r>
              <a:rPr lang="en-US" dirty="0" err="1" smtClean="0"/>
              <a:t>numpy</a:t>
            </a:r>
            <a:r>
              <a:rPr lang="en-US" dirty="0" smtClean="0"/>
              <a:t> array interface to its content. The field is vector. Plot the membrane potential using </a:t>
            </a:r>
            <a:r>
              <a:rPr lang="en-US" dirty="0" err="1" smtClean="0">
                <a:hlinkClick r:id="rId3"/>
              </a:rPr>
              <a:t>matplotlib</a:t>
            </a:r>
            <a:r>
              <a:rPr lang="en-US" dirty="0"/>
              <a:t>:</a:t>
            </a:r>
            <a:endParaRPr lang="en-US" dirty="0" smtClean="0"/>
          </a:p>
          <a:p>
            <a:pPr marL="0" indent="0">
              <a:buNone/>
            </a:pPr>
            <a:r>
              <a:rPr lang="en-US" dirty="0" smtClean="0"/>
              <a:t>&gt;&gt;&gt; import </a:t>
            </a:r>
            <a:r>
              <a:rPr lang="en-US" dirty="0" err="1" smtClean="0"/>
              <a:t>pylab</a:t>
            </a:r>
            <a:r>
              <a:rPr lang="en-US" dirty="0" smtClean="0"/>
              <a:t> </a:t>
            </a:r>
          </a:p>
          <a:p>
            <a:pPr marL="0" indent="0">
              <a:buNone/>
            </a:pPr>
            <a:r>
              <a:rPr lang="en-US" dirty="0" smtClean="0"/>
              <a:t>&gt;&gt;&gt; t = </a:t>
            </a:r>
            <a:r>
              <a:rPr lang="en-US" dirty="0" err="1" smtClean="0"/>
              <a:t>pylab.linspace</a:t>
            </a:r>
            <a:r>
              <a:rPr lang="en-US" dirty="0" smtClean="0"/>
              <a:t>(0, 300e-3, </a:t>
            </a:r>
            <a:r>
              <a:rPr lang="en-US" dirty="0" err="1" smtClean="0"/>
              <a:t>len</a:t>
            </a:r>
            <a:r>
              <a:rPr lang="en-US" dirty="0" smtClean="0"/>
              <a:t>(</a:t>
            </a:r>
            <a:r>
              <a:rPr lang="en-US" dirty="0" err="1" smtClean="0"/>
              <a:t>vmtab.vector</a:t>
            </a:r>
            <a:r>
              <a:rPr lang="en-US" dirty="0" smtClean="0"/>
              <a:t>)) </a:t>
            </a:r>
          </a:p>
          <a:p>
            <a:pPr marL="0" indent="0">
              <a:buNone/>
            </a:pPr>
            <a:r>
              <a:rPr lang="en-US" dirty="0" smtClean="0"/>
              <a:t>&gt;&gt;&gt; </a:t>
            </a:r>
            <a:r>
              <a:rPr lang="en-US" dirty="0" err="1" smtClean="0"/>
              <a:t>pylab.plot</a:t>
            </a:r>
            <a:r>
              <a:rPr lang="en-US" dirty="0" smtClean="0"/>
              <a:t>(t, </a:t>
            </a:r>
            <a:r>
              <a:rPr lang="en-US" dirty="0" err="1" smtClean="0"/>
              <a:t>vmtab.vector</a:t>
            </a:r>
            <a:r>
              <a:rPr lang="en-US" dirty="0" smtClean="0"/>
              <a:t>) </a:t>
            </a:r>
          </a:p>
          <a:p>
            <a:pPr marL="0" indent="0">
              <a:buNone/>
            </a:pPr>
            <a:r>
              <a:rPr lang="en-US" dirty="0" smtClean="0"/>
              <a:t>&gt;&gt;&gt; </a:t>
            </a:r>
            <a:r>
              <a:rPr lang="en-US" dirty="0" err="1" smtClean="0"/>
              <a:t>pylab.show</a:t>
            </a:r>
            <a:r>
              <a:rPr lang="en-US" dirty="0" smtClean="0"/>
              <a:t>()</a:t>
            </a:r>
          </a:p>
          <a:p>
            <a:endParaRPr lang="en-US" dirty="0" smtClean="0"/>
          </a:p>
          <a:p>
            <a:endParaRPr lang="en-US" dirty="0"/>
          </a:p>
        </p:txBody>
      </p:sp>
    </p:spTree>
    <p:extLst>
      <p:ext uri="{BB962C8B-B14F-4D97-AF65-F5344CB8AC3E}">
        <p14:creationId xmlns:p14="http://schemas.microsoft.com/office/powerpoint/2010/main" val="33941082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t>Wildcards (works as argument to some moose functions)</a:t>
            </a:r>
            <a:r>
              <a:rPr lang="en-US" b="0" i="0" u="none" strike="noStrike" baseline="0" dirty="0" smtClean="0"/>
              <a:t/>
            </a:r>
            <a:br>
              <a:rPr lang="en-US" b="0" i="0" u="none" strike="noStrike" baseline="0" dirty="0" smtClean="0"/>
            </a:br>
            <a:endParaRPr lang="en-US" dirty="0"/>
          </a:p>
        </p:txBody>
      </p:sp>
      <p:sp>
        <p:nvSpPr>
          <p:cNvPr id="3" name="Content Placeholder 2"/>
          <p:cNvSpPr>
            <a:spLocks noGrp="1"/>
          </p:cNvSpPr>
          <p:nvPr>
            <p:ph idx="1"/>
          </p:nvPr>
        </p:nvSpPr>
        <p:spPr>
          <a:xfrm>
            <a:off x="838200" y="1322173"/>
            <a:ext cx="10515600" cy="4854790"/>
          </a:xfrm>
        </p:spPr>
        <p:txBody>
          <a:bodyPr>
            <a:normAutofit/>
          </a:bodyPr>
          <a:lstStyle/>
          <a:p>
            <a:r>
              <a:rPr lang="en-US" b="0" i="0" u="none" strike="noStrike" baseline="0" dirty="0" smtClean="0"/>
              <a:t>There are many times when you will want to specify a collection of objects.  I.e., assign all compartments in the model to a different tick, or assign a new initial value, etc.  The wildcard character is the “#”.  You can use either # or ## as follows</a:t>
            </a:r>
          </a:p>
          <a:p>
            <a:r>
              <a:rPr lang="en-US" b="0" i="0" u="none" strike="noStrike" baseline="0" dirty="0" smtClean="0"/>
              <a:t>/model/# means all elements under model</a:t>
            </a:r>
          </a:p>
          <a:p>
            <a:r>
              <a:rPr lang="en-US" b="0" i="0" u="none" strike="noStrike" baseline="0" dirty="0" smtClean="0"/>
              <a:t>/model/## means all elements under model, and all elements under those elements, recursively</a:t>
            </a:r>
          </a:p>
          <a:p>
            <a:r>
              <a:rPr lang="en-US" b="0" i="0" u="none" strike="noStrike" baseline="0" dirty="0" smtClean="0"/>
              <a:t>Using the wildcard with the clock command to assign the entire model to tick 1:</a:t>
            </a:r>
          </a:p>
          <a:p>
            <a:r>
              <a:rPr lang="en-US" b="0" i="0" u="none" strike="noStrike" baseline="0" dirty="0" smtClean="0"/>
              <a:t>&gt;&gt;&gt; </a:t>
            </a:r>
            <a:r>
              <a:rPr lang="en-US" b="0" i="0" u="none" strike="noStrike" baseline="0" dirty="0" err="1" smtClean="0"/>
              <a:t>moose.useClock</a:t>
            </a:r>
            <a:r>
              <a:rPr lang="en-US" b="0" i="0" u="none" strike="noStrike" baseline="0" dirty="0" smtClean="0"/>
              <a:t>(1, '/model/##', 'process')</a:t>
            </a:r>
            <a:endParaRPr lang="en-US" dirty="0"/>
          </a:p>
        </p:txBody>
      </p:sp>
    </p:spTree>
    <p:extLst>
      <p:ext uri="{BB962C8B-B14F-4D97-AF65-F5344CB8AC3E}">
        <p14:creationId xmlns:p14="http://schemas.microsoft.com/office/powerpoint/2010/main" val="2350346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t>Good code design</a:t>
            </a:r>
            <a:endParaRPr lang="en-US" dirty="0"/>
          </a:p>
        </p:txBody>
      </p:sp>
      <p:sp>
        <p:nvSpPr>
          <p:cNvPr id="3" name="Content Placeholder 2"/>
          <p:cNvSpPr>
            <a:spLocks noGrp="1"/>
          </p:cNvSpPr>
          <p:nvPr>
            <p:ph idx="1"/>
          </p:nvPr>
        </p:nvSpPr>
        <p:spPr/>
        <p:txBody>
          <a:bodyPr>
            <a:normAutofit/>
          </a:bodyPr>
          <a:lstStyle/>
          <a:p>
            <a:r>
              <a:rPr lang="en-US" b="0" i="0" u="none" strike="noStrike" baseline="0" dirty="0" smtClean="0"/>
              <a:t>Good code design means many things, but I want to emphasize issues such as model readability, debugging, re-use, and </a:t>
            </a:r>
            <a:r>
              <a:rPr lang="en-US" b="0" i="0" u="none" strike="noStrike" baseline="0" dirty="0" err="1" smtClean="0"/>
              <a:t>extendability</a:t>
            </a:r>
            <a:r>
              <a:rPr lang="en-US" b="0" i="0" u="none" strike="noStrike" baseline="0" dirty="0" smtClean="0"/>
              <a:t>. </a:t>
            </a:r>
          </a:p>
          <a:p>
            <a:r>
              <a:rPr lang="en-US" b="0" i="0" u="none" strike="noStrike" baseline="0" dirty="0" smtClean="0"/>
              <a:t>1. do not mix model specification with experiment control and output</a:t>
            </a:r>
          </a:p>
          <a:p>
            <a:pPr lvl="1"/>
            <a:r>
              <a:rPr lang="en-US" b="0" i="0" u="none" strike="noStrike" baseline="0" dirty="0" smtClean="0"/>
              <a:t>separate functions/files for output, not intermixed</a:t>
            </a:r>
          </a:p>
          <a:p>
            <a:pPr lvl="1"/>
            <a:r>
              <a:rPr lang="en-US" b="0" i="0" u="none" strike="noStrike" baseline="0" dirty="0" smtClean="0"/>
              <a:t>separate functions/files for inputs, not intermixed</a:t>
            </a:r>
          </a:p>
          <a:p>
            <a:r>
              <a:rPr lang="en-US" b="0" i="0" u="none" strike="noStrike" baseline="0" dirty="0" smtClean="0"/>
              <a:t>This also makes it easier to read the model</a:t>
            </a:r>
          </a:p>
          <a:p>
            <a:endParaRPr lang="en-US" dirty="0"/>
          </a:p>
        </p:txBody>
      </p:sp>
    </p:spTree>
    <p:extLst>
      <p:ext uri="{BB962C8B-B14F-4D97-AF65-F5344CB8AC3E}">
        <p14:creationId xmlns:p14="http://schemas.microsoft.com/office/powerpoint/2010/main" val="293068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ple scales in mo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944" y="1467879"/>
            <a:ext cx="7934325" cy="514350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435490" y="3246373"/>
            <a:ext cx="4445429" cy="2895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MOOSE can operate at many levels of detail, from stochastic chemical computations, to </a:t>
            </a:r>
            <a:r>
              <a:rPr lang="en-US" dirty="0" err="1" smtClean="0"/>
              <a:t>multicompartment</a:t>
            </a:r>
            <a:r>
              <a:rPr lang="en-US" dirty="0" smtClean="0"/>
              <a:t> single-neuron models, to spiking neuron network models.</a:t>
            </a:r>
            <a:endParaRPr lang="en-US" dirty="0"/>
          </a:p>
        </p:txBody>
      </p:sp>
      <p:sp>
        <p:nvSpPr>
          <p:cNvPr id="3" name="Content Placeholder 2"/>
          <p:cNvSpPr>
            <a:spLocks noGrp="1"/>
          </p:cNvSpPr>
          <p:nvPr>
            <p:ph idx="1"/>
          </p:nvPr>
        </p:nvSpPr>
        <p:spPr>
          <a:xfrm>
            <a:off x="435490" y="541123"/>
            <a:ext cx="10043039" cy="1574885"/>
          </a:xfrm>
        </p:spPr>
        <p:txBody>
          <a:bodyPr/>
          <a:lstStyle/>
          <a:p>
            <a:r>
              <a:rPr lang="en-US" dirty="0" smtClean="0"/>
              <a:t>Designed to simulate neural systems ranging from subcellular components and biochemical reactions to complex models of single neurons, circuits, and large networks. </a:t>
            </a:r>
          </a:p>
        </p:txBody>
      </p:sp>
    </p:spTree>
    <p:extLst>
      <p:ext uri="{BB962C8B-B14F-4D97-AF65-F5344CB8AC3E}">
        <p14:creationId xmlns:p14="http://schemas.microsoft.com/office/powerpoint/2010/main" val="15827676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t>Good code design</a:t>
            </a:r>
            <a:endParaRPr lang="en-US" dirty="0"/>
          </a:p>
        </p:txBody>
      </p:sp>
      <p:sp>
        <p:nvSpPr>
          <p:cNvPr id="3" name="Content Placeholder 2"/>
          <p:cNvSpPr>
            <a:spLocks noGrp="1"/>
          </p:cNvSpPr>
          <p:nvPr>
            <p:ph idx="1"/>
          </p:nvPr>
        </p:nvSpPr>
        <p:spPr/>
        <p:txBody>
          <a:bodyPr>
            <a:normAutofit lnSpcReduction="10000"/>
          </a:bodyPr>
          <a:lstStyle/>
          <a:p>
            <a:r>
              <a:rPr lang="en-US" b="0" i="0" u="none" strike="noStrike" baseline="0" dirty="0" smtClean="0"/>
              <a:t>2. Do not repeat code</a:t>
            </a:r>
          </a:p>
          <a:p>
            <a:pPr lvl="1"/>
            <a:r>
              <a:rPr lang="en-US" b="0" i="0" u="none" strike="noStrike" baseline="0" dirty="0" smtClean="0"/>
              <a:t>to create ion channels, same process for each channel, only parameters are different</a:t>
            </a:r>
          </a:p>
          <a:p>
            <a:pPr lvl="1"/>
            <a:r>
              <a:rPr lang="en-US" b="0" i="0" u="none" strike="noStrike" baseline="0" dirty="0" smtClean="0"/>
              <a:t>create function (separate file) that takes parameters as input</a:t>
            </a:r>
          </a:p>
          <a:p>
            <a:pPr lvl="1"/>
            <a:r>
              <a:rPr lang="en-US" b="0" i="0" u="none" strike="noStrike" baseline="0" dirty="0" smtClean="0"/>
              <a:t>place parameters as separate file - allows easy conversion into different neuron type</a:t>
            </a:r>
          </a:p>
          <a:p>
            <a:r>
              <a:rPr lang="en-US" b="0" i="0" u="none" strike="noStrike" baseline="0" dirty="0" smtClean="0"/>
              <a:t>The debugging is enhanced because when you change a piece of code in the function, it takes effect everywhere.  If you repeat the code, likely you will forget to change it in all places.</a:t>
            </a:r>
          </a:p>
          <a:p>
            <a:r>
              <a:rPr lang="en-US" b="0" i="0" u="none" strike="noStrike" baseline="0" dirty="0" smtClean="0"/>
              <a:t>The parameters in a separate file also allows someone to use just your parameters in their model</a:t>
            </a:r>
          </a:p>
          <a:p>
            <a:endParaRPr lang="en-US" dirty="0"/>
          </a:p>
        </p:txBody>
      </p:sp>
    </p:spTree>
    <p:extLst>
      <p:ext uri="{BB962C8B-B14F-4D97-AF65-F5344CB8AC3E}">
        <p14:creationId xmlns:p14="http://schemas.microsoft.com/office/powerpoint/2010/main" val="2799538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t>Good code design</a:t>
            </a:r>
            <a:endParaRPr lang="en-US" dirty="0"/>
          </a:p>
        </p:txBody>
      </p:sp>
      <p:sp>
        <p:nvSpPr>
          <p:cNvPr id="3" name="Content Placeholder 2"/>
          <p:cNvSpPr>
            <a:spLocks noGrp="1"/>
          </p:cNvSpPr>
          <p:nvPr>
            <p:ph idx="1"/>
          </p:nvPr>
        </p:nvSpPr>
        <p:spPr/>
        <p:txBody>
          <a:bodyPr>
            <a:normAutofit/>
          </a:bodyPr>
          <a:lstStyle/>
          <a:p>
            <a:r>
              <a:rPr lang="en-US" b="0" i="0" u="none" strike="noStrike" baseline="0" dirty="0" smtClean="0"/>
              <a:t>3.  Make your code hierarchical from perspective of neurons and networks:</a:t>
            </a:r>
          </a:p>
          <a:p>
            <a:pPr lvl="1"/>
            <a:r>
              <a:rPr lang="en-US" b="0" i="0" u="none" strike="noStrike" baseline="0" dirty="0" smtClean="0"/>
              <a:t>Create Neuron with channels</a:t>
            </a:r>
          </a:p>
          <a:p>
            <a:pPr lvl="1"/>
            <a:r>
              <a:rPr lang="en-US" b="0" i="0" u="none" strike="noStrike" baseline="0" dirty="0" smtClean="0"/>
              <a:t>Separate file / function to add synaptic channels to neuron</a:t>
            </a:r>
          </a:p>
          <a:p>
            <a:pPr lvl="1"/>
            <a:r>
              <a:rPr lang="en-US" b="0" i="0" u="none" strike="noStrike" baseline="0" dirty="0" smtClean="0"/>
              <a:t>Separate file/function to create copies of that neuron, and connect them for network</a:t>
            </a:r>
          </a:p>
          <a:p>
            <a:r>
              <a:rPr lang="en-US" b="0" i="0" u="none" strike="noStrike" baseline="0" dirty="0" smtClean="0"/>
              <a:t>This allows you to simulate the neuron under current injection separately from the network</a:t>
            </a:r>
          </a:p>
          <a:p>
            <a:r>
              <a:rPr lang="en-US" dirty="0" smtClean="0"/>
              <a:t>This allows you to debug the neuron, and then know it works as you create the network</a:t>
            </a:r>
            <a:endParaRPr lang="en-US" b="0" i="0" u="none" strike="noStrike" baseline="0" dirty="0" smtClean="0"/>
          </a:p>
          <a:p>
            <a:pPr lvl="1"/>
            <a:endParaRPr lang="en-US" b="0" i="0" u="none" strike="noStrike" baseline="0" dirty="0" smtClean="0"/>
          </a:p>
          <a:p>
            <a:endParaRPr lang="en-US" dirty="0"/>
          </a:p>
        </p:txBody>
      </p:sp>
    </p:spTree>
    <p:extLst>
      <p:ext uri="{BB962C8B-B14F-4D97-AF65-F5344CB8AC3E}">
        <p14:creationId xmlns:p14="http://schemas.microsoft.com/office/powerpoint/2010/main" val="1527562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Compartmental modeling in Neuron</a:t>
            </a:r>
            <a:endParaRPr lang="en-US" dirty="0"/>
          </a:p>
        </p:txBody>
      </p:sp>
      <p:sp>
        <p:nvSpPr>
          <p:cNvPr id="3" name="Content Placeholder 2"/>
          <p:cNvSpPr>
            <a:spLocks noGrp="1"/>
          </p:cNvSpPr>
          <p:nvPr>
            <p:ph idx="1"/>
          </p:nvPr>
        </p:nvSpPr>
        <p:spPr/>
        <p:txBody>
          <a:bodyPr/>
          <a:lstStyle/>
          <a:p>
            <a:r>
              <a:rPr lang="en-US" u="sng" dirty="0">
                <a:hlinkClick r:id="rId2"/>
              </a:rPr>
              <a:t>http://www.anc.ed.ac.uk/school/neuron/</a:t>
            </a:r>
            <a:endParaRPr lang="en-US" dirty="0">
              <a:hlinkClick r:id="rId2"/>
            </a:endParaRPr>
          </a:p>
          <a:p>
            <a:r>
              <a:rPr lang="en-US" b="0" i="0" u="none" strike="noStrike" baseline="0" dirty="0" smtClean="0"/>
              <a:t>http://neuron.yale.edu/neuron/static/docs/neuronpython/firststeps.html#what-is-neuron</a:t>
            </a:r>
          </a:p>
          <a:p>
            <a:r>
              <a:rPr lang="en-US" b="0" i="0" u="none" strike="noStrike" baseline="0" dirty="0" smtClean="0"/>
              <a:t>part A: create soma, </a:t>
            </a:r>
            <a:r>
              <a:rPr lang="en-US" b="0" i="0" u="none" strike="noStrike" baseline="0" dirty="0" err="1" smtClean="0"/>
              <a:t>gui</a:t>
            </a:r>
            <a:endParaRPr lang="en-US" dirty="0"/>
          </a:p>
        </p:txBody>
      </p:sp>
    </p:spTree>
    <p:extLst>
      <p:ext uri="{BB962C8B-B14F-4D97-AF65-F5344CB8AC3E}">
        <p14:creationId xmlns:p14="http://schemas.microsoft.com/office/powerpoint/2010/main" val="1390284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1124"/>
          </a:xfrm>
        </p:spPr>
        <p:txBody>
          <a:bodyPr/>
          <a:lstStyle/>
          <a:p>
            <a:r>
              <a:rPr lang="en-US" dirty="0" smtClean="0"/>
              <a:t>Objects similar to GENESIS</a:t>
            </a:r>
            <a:endParaRPr lang="en-US" dirty="0"/>
          </a:p>
        </p:txBody>
      </p:sp>
      <p:sp>
        <p:nvSpPr>
          <p:cNvPr id="3" name="Content Placeholder 2"/>
          <p:cNvSpPr>
            <a:spLocks noGrp="1"/>
          </p:cNvSpPr>
          <p:nvPr>
            <p:ph idx="1"/>
          </p:nvPr>
        </p:nvSpPr>
        <p:spPr>
          <a:xfrm>
            <a:off x="838200" y="1309816"/>
            <a:ext cx="10515600" cy="4867147"/>
          </a:xfrm>
        </p:spPr>
        <p:txBody>
          <a:bodyPr>
            <a:normAutofit/>
          </a:bodyPr>
          <a:lstStyle/>
          <a:p>
            <a:r>
              <a:rPr lang="en-US" b="0" i="0" u="none" strike="noStrike" baseline="0" dirty="0" smtClean="0"/>
              <a:t>The moose simulator essentially is a completely rewritten and improved version of the genesis simulator.  This means that the objects, such as compartments, from genesis are implemented with same equations and names as in genesis.  However, the interface and </a:t>
            </a:r>
            <a:r>
              <a:rPr lang="en-US" b="0" i="0" u="none" strike="noStrike" baseline="0" dirty="0" err="1" smtClean="0"/>
              <a:t>numerics</a:t>
            </a:r>
            <a:r>
              <a:rPr lang="en-US" b="0" i="0" u="none" strike="noStrike" baseline="0" dirty="0" smtClean="0"/>
              <a:t> are completely different.  One of the most important and significant improvements from the perspective of model creation is the python interface.  This tutorial assumes some familiarity with python, and there are online resources for learning python. This information is modified from</a:t>
            </a:r>
          </a:p>
          <a:p>
            <a:r>
              <a:rPr lang="en-US" b="0" i="0" u="none" strike="noStrike" baseline="0" dirty="0" smtClean="0"/>
              <a:t>https://moose.ncbs.res.in/quickstart/index.html</a:t>
            </a:r>
          </a:p>
          <a:p>
            <a:r>
              <a:rPr lang="en-US" dirty="0" smtClean="0"/>
              <a:t>http://moose.sourceforge.net/pymoose/moose_quickstart.html</a:t>
            </a:r>
            <a:endParaRPr lang="en-US" dirty="0"/>
          </a:p>
        </p:txBody>
      </p:sp>
    </p:spTree>
    <p:extLst>
      <p:ext uri="{BB962C8B-B14F-4D97-AF65-F5344CB8AC3E}">
        <p14:creationId xmlns:p14="http://schemas.microsoft.com/office/powerpoint/2010/main" val="3981214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simulation environment</a:t>
            </a:r>
            <a:endParaRPr lang="en-US" dirty="0"/>
          </a:p>
        </p:txBody>
      </p:sp>
      <p:sp>
        <p:nvSpPr>
          <p:cNvPr id="3" name="Content Placeholder 2"/>
          <p:cNvSpPr>
            <a:spLocks noGrp="1"/>
          </p:cNvSpPr>
          <p:nvPr>
            <p:ph idx="1"/>
          </p:nvPr>
        </p:nvSpPr>
        <p:spPr/>
        <p:txBody>
          <a:bodyPr>
            <a:normAutofit/>
          </a:bodyPr>
          <a:lstStyle/>
          <a:p>
            <a:r>
              <a:rPr lang="en-US" dirty="0" smtClean="0"/>
              <a:t>Biological concepts are mapped into classes, and a model is built by creating instances of these classes and connecting them by messages. MOOSE also has numerical classes whose job is to take over difficult computations in a certain domain, and do them fast.</a:t>
            </a:r>
          </a:p>
          <a:p>
            <a:r>
              <a:rPr lang="en-US" dirty="0" smtClean="0"/>
              <a:t>MOOSE is a simulation environment, not just a numerical engine: It provides data representations and solvers (of course!), but also a scripting interface with Python, graphical displays with </a:t>
            </a:r>
            <a:r>
              <a:rPr lang="en-US" dirty="0" err="1" smtClean="0"/>
              <a:t>Matplotlib</a:t>
            </a:r>
            <a:r>
              <a:rPr lang="en-US" dirty="0" smtClean="0"/>
              <a:t>, </a:t>
            </a:r>
            <a:r>
              <a:rPr lang="en-US" dirty="0" err="1" smtClean="0"/>
              <a:t>PyQt</a:t>
            </a:r>
            <a:r>
              <a:rPr lang="en-US" dirty="0" smtClean="0"/>
              <a:t>, and OpenGL, and support for many model formats. These include SBML, </a:t>
            </a:r>
            <a:r>
              <a:rPr lang="en-US" dirty="0" err="1" smtClean="0"/>
              <a:t>NeuroML</a:t>
            </a:r>
            <a:r>
              <a:rPr lang="en-US" dirty="0" smtClean="0"/>
              <a:t>, GENESIS </a:t>
            </a:r>
            <a:r>
              <a:rPr lang="en-US" dirty="0" err="1" smtClean="0"/>
              <a:t>kkit</a:t>
            </a:r>
            <a:r>
              <a:rPr lang="en-US" dirty="0" smtClean="0"/>
              <a:t> and </a:t>
            </a:r>
            <a:r>
              <a:rPr lang="en-US" dirty="0" err="1" smtClean="0"/>
              <a:t>cell.p</a:t>
            </a:r>
            <a:r>
              <a:rPr lang="en-US" dirty="0" smtClean="0"/>
              <a:t> formats, HDF5 and NSDF for data writing.</a:t>
            </a:r>
            <a:endParaRPr lang="en-US" dirty="0"/>
          </a:p>
        </p:txBody>
      </p:sp>
    </p:spTree>
    <p:extLst>
      <p:ext uri="{BB962C8B-B14F-4D97-AF65-F5344CB8AC3E}">
        <p14:creationId xmlns:p14="http://schemas.microsoft.com/office/powerpoint/2010/main" val="1108594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r>
              <a:rPr lang="en-US" dirty="0" smtClean="0"/>
              <a:t>Python interface</a:t>
            </a:r>
            <a:endParaRPr lang="en-US" dirty="0"/>
          </a:p>
        </p:txBody>
      </p:sp>
      <p:sp>
        <p:nvSpPr>
          <p:cNvPr id="3" name="Content Placeholder 2"/>
          <p:cNvSpPr>
            <a:spLocks noGrp="1"/>
          </p:cNvSpPr>
          <p:nvPr>
            <p:ph idx="1"/>
          </p:nvPr>
        </p:nvSpPr>
        <p:spPr>
          <a:xfrm>
            <a:off x="838200" y="1378424"/>
            <a:ext cx="10515600" cy="4798539"/>
          </a:xfrm>
        </p:spPr>
        <p:txBody>
          <a:bodyPr>
            <a:normAutofit lnSpcReduction="10000"/>
          </a:bodyPr>
          <a:lstStyle/>
          <a:p>
            <a:r>
              <a:rPr lang="en-US" dirty="0">
                <a:hlinkClick r:id="rId2"/>
              </a:rPr>
              <a:t>https://</a:t>
            </a:r>
            <a:r>
              <a:rPr lang="en-US" dirty="0" smtClean="0">
                <a:hlinkClick r:id="rId2"/>
              </a:rPr>
              <a:t>moose.ncbs.res.in/quickstart/index.html</a:t>
            </a:r>
            <a:endParaRPr lang="en-US" dirty="0" smtClean="0"/>
          </a:p>
          <a:p>
            <a:r>
              <a:rPr lang="en-US" dirty="0" smtClean="0"/>
              <a:t>The </a:t>
            </a:r>
            <a:r>
              <a:rPr lang="en-US" b="1" i="0" u="none" strike="noStrike" baseline="0" dirty="0" err="1" smtClean="0"/>
              <a:t>PyMoose</a:t>
            </a:r>
            <a:r>
              <a:rPr lang="en-US" b="1" i="0" u="none" strike="noStrike" baseline="0" dirty="0" smtClean="0"/>
              <a:t> interface </a:t>
            </a:r>
            <a:r>
              <a:rPr lang="en-US" b="0" i="0" u="none" strike="noStrike" baseline="0" dirty="0" smtClean="0"/>
              <a:t>provides both a language for creating the model, while providing all the numeric and graphics capabilities of Python.  After installing Moose (either installing the rpm or compiling it from the source) get into </a:t>
            </a:r>
            <a:r>
              <a:rPr lang="en-US" i="0" u="none" strike="noStrike" baseline="0" dirty="0" smtClean="0"/>
              <a:t>python</a:t>
            </a:r>
            <a:r>
              <a:rPr lang="en-US" b="0" i="0" u="none" strike="noStrike" baseline="0" dirty="0" smtClean="0"/>
              <a:t> and type</a:t>
            </a:r>
          </a:p>
          <a:p>
            <a:pPr marL="0" indent="0">
              <a:buNone/>
            </a:pPr>
            <a:r>
              <a:rPr lang="en-US" dirty="0" smtClean="0"/>
              <a:t>python</a:t>
            </a:r>
            <a:endParaRPr lang="en-US" b="0" i="0" u="none" strike="noStrike" baseline="0" dirty="0" smtClean="0"/>
          </a:p>
          <a:p>
            <a:pPr marL="0" indent="0">
              <a:buNone/>
            </a:pPr>
            <a:r>
              <a:rPr lang="en-US" b="0" i="0" u="none" strike="noStrike" baseline="0" dirty="0" smtClean="0"/>
              <a:t>&gt;&gt;&gt; import moose</a:t>
            </a:r>
          </a:p>
          <a:p>
            <a:pPr marL="0" indent="0">
              <a:buNone/>
            </a:pPr>
            <a:r>
              <a:rPr lang="en-US" b="0" i="0" u="none" strike="noStrike" baseline="0" dirty="0" smtClean="0"/>
              <a:t>&gt;&gt;&gt; help(moose) </a:t>
            </a:r>
          </a:p>
          <a:p>
            <a:pPr lvl="1"/>
            <a:r>
              <a:rPr lang="en-US" b="0" i="0" u="none" strike="noStrike" baseline="0" dirty="0" smtClean="0"/>
              <a:t>provides information on moose</a:t>
            </a:r>
            <a:endParaRPr lang="en-US" dirty="0"/>
          </a:p>
          <a:p>
            <a:pPr marL="0" indent="0">
              <a:buNone/>
            </a:pPr>
            <a:r>
              <a:rPr lang="en-US" b="0" i="0" u="none" strike="noStrike" baseline="0" dirty="0" smtClean="0"/>
              <a:t>&gt;&gt;&gt; </a:t>
            </a:r>
            <a:r>
              <a:rPr lang="en-US" b="0" i="0" u="none" strike="noStrike" baseline="0" dirty="0" err="1" smtClean="0"/>
              <a:t>dir</a:t>
            </a:r>
            <a:r>
              <a:rPr lang="en-US" b="0" i="0" u="none" strike="noStrike" baseline="0" dirty="0" smtClean="0"/>
              <a:t>(moose) </a:t>
            </a:r>
          </a:p>
          <a:p>
            <a:pPr lvl="1"/>
            <a:r>
              <a:rPr lang="en-US" b="0" i="0" u="none" strike="noStrike" baseline="0" dirty="0" smtClean="0"/>
              <a:t>Provides a list of </a:t>
            </a:r>
            <a:r>
              <a:rPr lang="en-US" dirty="0" smtClean="0"/>
              <a:t>available functions and classes</a:t>
            </a:r>
            <a:endParaRPr lang="en-US" b="0" i="0" u="none" strike="noStrike" baseline="0" dirty="0" smtClean="0"/>
          </a:p>
          <a:p>
            <a:endParaRPr lang="en-US" dirty="0"/>
          </a:p>
        </p:txBody>
      </p:sp>
    </p:spTree>
    <p:extLst>
      <p:ext uri="{BB962C8B-B14F-4D97-AF65-F5344CB8AC3E}">
        <p14:creationId xmlns:p14="http://schemas.microsoft.com/office/powerpoint/2010/main" val="3920836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help</a:t>
            </a:r>
            <a:endParaRPr lang="en-US" dirty="0"/>
          </a:p>
        </p:txBody>
      </p:sp>
      <p:sp>
        <p:nvSpPr>
          <p:cNvPr id="3" name="Content Placeholder 2"/>
          <p:cNvSpPr>
            <a:spLocks noGrp="1"/>
          </p:cNvSpPr>
          <p:nvPr>
            <p:ph idx="1"/>
          </p:nvPr>
        </p:nvSpPr>
        <p:spPr/>
        <p:txBody>
          <a:bodyPr>
            <a:normAutofit fontScale="92500"/>
          </a:bodyPr>
          <a:lstStyle/>
          <a:p>
            <a:r>
              <a:rPr lang="en-US" b="0" i="0" u="none" strike="noStrike" baseline="0" dirty="0" smtClean="0"/>
              <a:t>To list the classes only, use </a:t>
            </a:r>
            <a:r>
              <a:rPr lang="en-US" b="0" i="0" u="none" strike="noStrike" baseline="0" dirty="0" err="1" smtClean="0"/>
              <a:t>moose.le</a:t>
            </a:r>
            <a:r>
              <a:rPr lang="en-US" b="0" i="0" u="none" strike="noStrike" baseline="0" dirty="0" smtClean="0"/>
              <a:t>('/classes')</a:t>
            </a:r>
          </a:p>
          <a:p>
            <a:pPr lvl="1"/>
            <a:r>
              <a:rPr lang="en-US" b="0" i="0" u="none" strike="noStrike" baseline="0" dirty="0" smtClean="0"/>
              <a:t>this is equivalent to the genesis </a:t>
            </a:r>
            <a:r>
              <a:rPr lang="en-US" b="0" i="1" u="none" strike="noStrike" baseline="0" dirty="0" err="1" smtClean="0"/>
              <a:t>listobjects</a:t>
            </a:r>
            <a:r>
              <a:rPr lang="en-US" b="0" i="0" u="none" strike="noStrike" baseline="0" dirty="0" smtClean="0"/>
              <a:t> command</a:t>
            </a:r>
          </a:p>
          <a:p>
            <a:r>
              <a:rPr lang="en-US" b="0" i="0" u="none" strike="noStrike" baseline="0" dirty="0" smtClean="0"/>
              <a:t>THIS DOESN’T WORK: To obtain more information on the object, type moose.doc(</a:t>
            </a:r>
            <a:r>
              <a:rPr lang="en-US" b="0" i="0" u="none" strike="noStrike" baseline="0" dirty="0" err="1" smtClean="0"/>
              <a:t>objectname</a:t>
            </a:r>
            <a:r>
              <a:rPr lang="en-US" b="0" i="0" u="none" strike="noStrike" baseline="0" dirty="0" smtClean="0"/>
              <a:t>), e.g.</a:t>
            </a:r>
          </a:p>
          <a:p>
            <a:pPr marL="0" indent="0">
              <a:buNone/>
            </a:pPr>
            <a:r>
              <a:rPr lang="en-US" b="0" i="0" u="none" strike="noStrike" baseline="0" dirty="0" smtClean="0"/>
              <a:t>&gt;&gt;&gt; moose.doc(</a:t>
            </a:r>
            <a:r>
              <a:rPr lang="en-US" b="0" i="0" u="none" strike="noStrike" baseline="0" dirty="0" err="1" smtClean="0"/>
              <a:t>moose.Compartment</a:t>
            </a:r>
            <a:r>
              <a:rPr lang="en-US" b="0" i="0" u="none" strike="noStrike" baseline="0" dirty="0" smtClean="0"/>
              <a:t>)</a:t>
            </a:r>
          </a:p>
          <a:p>
            <a:pPr lvl="1"/>
            <a:r>
              <a:rPr lang="en-US" b="0" i="0" u="none" strike="noStrike" baseline="0" dirty="0" smtClean="0"/>
              <a:t>this is equivalent to the genesis </a:t>
            </a:r>
            <a:r>
              <a:rPr lang="en-US" b="0" i="1" u="none" strike="noStrike" baseline="0" dirty="0" err="1" smtClean="0"/>
              <a:t>showobject</a:t>
            </a:r>
            <a:r>
              <a:rPr lang="en-US" b="0" i="1" u="none" strike="noStrike" baseline="0" dirty="0" smtClean="0"/>
              <a:t> compartment</a:t>
            </a:r>
            <a:r>
              <a:rPr lang="en-US" b="0" i="0" u="none" strike="noStrike" baseline="0" dirty="0" smtClean="0"/>
              <a:t> command</a:t>
            </a:r>
          </a:p>
          <a:p>
            <a:r>
              <a:rPr lang="en-US" dirty="0" smtClean="0"/>
              <a:t>THIS WORKS: </a:t>
            </a:r>
          </a:p>
          <a:p>
            <a:pPr marL="0" indent="0">
              <a:buNone/>
            </a:pPr>
            <a:r>
              <a:rPr lang="en-US" dirty="0" smtClean="0"/>
              <a:t>&gt;&gt;&gt;help(</a:t>
            </a:r>
            <a:r>
              <a:rPr lang="en-US" dirty="0" err="1" smtClean="0"/>
              <a:t>moose.Compartment</a:t>
            </a:r>
            <a:r>
              <a:rPr lang="en-US" dirty="0" smtClean="0"/>
              <a:t>)</a:t>
            </a:r>
            <a:endParaRPr lang="en-US" b="0" i="0" u="none" strike="noStrike" baseline="0" dirty="0" smtClean="0"/>
          </a:p>
          <a:p>
            <a:r>
              <a:rPr lang="en-US" b="0" i="0" u="none" strike="noStrike" baseline="0" dirty="0" smtClean="0"/>
              <a:t>The next lecture will explain how to construct a model from these pieces.  In this lecture I will introduce some basic commands and building blocks.</a:t>
            </a:r>
            <a:endParaRPr lang="en-US" dirty="0"/>
          </a:p>
        </p:txBody>
      </p:sp>
    </p:spTree>
    <p:extLst>
      <p:ext uri="{BB962C8B-B14F-4D97-AF65-F5344CB8AC3E}">
        <p14:creationId xmlns:p14="http://schemas.microsoft.com/office/powerpoint/2010/main" val="1556493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objects and traversing the object hierarchy</a:t>
            </a:r>
            <a:endParaRPr lang="en-US" dirty="0"/>
          </a:p>
        </p:txBody>
      </p:sp>
      <p:sp>
        <p:nvSpPr>
          <p:cNvPr id="3" name="Content Placeholder 2"/>
          <p:cNvSpPr>
            <a:spLocks noGrp="1"/>
          </p:cNvSpPr>
          <p:nvPr>
            <p:ph idx="1"/>
          </p:nvPr>
        </p:nvSpPr>
        <p:spPr>
          <a:xfrm>
            <a:off x="838200" y="1825625"/>
            <a:ext cx="10515600" cy="4501034"/>
          </a:xfrm>
        </p:spPr>
        <p:txBody>
          <a:bodyPr>
            <a:normAutofit/>
          </a:bodyPr>
          <a:lstStyle/>
          <a:p>
            <a:r>
              <a:rPr lang="en-US" dirty="0" smtClean="0"/>
              <a:t>Different types of biological entities like synapses, channels, </a:t>
            </a:r>
            <a:r>
              <a:rPr lang="en-US" dirty="0" err="1" smtClean="0"/>
              <a:t>etc</a:t>
            </a:r>
            <a:r>
              <a:rPr lang="en-US" dirty="0" smtClean="0"/>
              <a:t> are represented by classes and individual instances of those types are objects of those classes. Objects are the building-blocks of models in MOOSE. </a:t>
            </a:r>
          </a:p>
          <a:p>
            <a:pPr lvl="1"/>
            <a:r>
              <a:rPr lang="en-US" dirty="0" smtClean="0"/>
              <a:t>Instantiations of MOOSE objects are elements. Elements are conceptually laid out in a tree-like hierarchical structure. If you are familiar with file system hierarchies in common operating systems, this should be simple.</a:t>
            </a:r>
          </a:p>
          <a:p>
            <a:pPr lvl="1"/>
            <a:r>
              <a:rPr lang="en-US" b="0" i="0" u="none" strike="noStrike" baseline="0" dirty="0" smtClean="0"/>
              <a:t>The objects (C++ classes) implement a set of equations describing that aspect of the neuron, e.g. compartment or channel. </a:t>
            </a:r>
          </a:p>
          <a:p>
            <a:pPr lvl="1"/>
            <a:r>
              <a:rPr lang="en-US" b="0" i="0" u="none" strike="noStrike" baseline="0" dirty="0" smtClean="0"/>
              <a:t>Developing the model entails creating numerous elements, e.g. one compartment element for each dendritic segment, one channel element for each ion channel in each dendritic compartment, and connecting them.</a:t>
            </a:r>
          </a:p>
          <a:p>
            <a:pPr lvl="1"/>
            <a:endParaRPr lang="en-US" dirty="0" smtClean="0"/>
          </a:p>
          <a:p>
            <a:endParaRPr lang="en-US" dirty="0"/>
          </a:p>
        </p:txBody>
      </p:sp>
    </p:spTree>
    <p:extLst>
      <p:ext uri="{BB962C8B-B14F-4D97-AF65-F5344CB8AC3E}">
        <p14:creationId xmlns:p14="http://schemas.microsoft.com/office/powerpoint/2010/main" val="393314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3753</Words>
  <Application>Microsoft Office PowerPoint</Application>
  <PresentationFormat>Widescreen</PresentationFormat>
  <Paragraphs>344</Paragraphs>
  <Slides>42</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MOOSE : Multiscale Object-Oriented Simulation Environment.</vt:lpstr>
      <vt:lpstr>Installation instructions</vt:lpstr>
      <vt:lpstr>Alternative installation instructions  (for Macs)</vt:lpstr>
      <vt:lpstr>PowerPoint Presentation</vt:lpstr>
      <vt:lpstr>Objects similar to GENESIS</vt:lpstr>
      <vt:lpstr>Object oriented, simulation environment</vt:lpstr>
      <vt:lpstr>Python interface</vt:lpstr>
      <vt:lpstr>Getting help</vt:lpstr>
      <vt:lpstr>Creating objects and traversing the object hierarchy</vt:lpstr>
      <vt:lpstr>Element hierarchy</vt:lpstr>
      <vt:lpstr>Creating elements</vt:lpstr>
      <vt:lpstr>Organize elements into hierarchy</vt:lpstr>
      <vt:lpstr>Creating Moose elements</vt:lpstr>
      <vt:lpstr>How do we examine these objects?</vt:lpstr>
      <vt:lpstr>How do we examine these objects?</vt:lpstr>
      <vt:lpstr>Creating and accessing Moose elements</vt:lpstr>
      <vt:lpstr>Setting the properties of elements: accessing fields</vt:lpstr>
      <vt:lpstr>Names of value fields (valueFinfo)</vt:lpstr>
      <vt:lpstr>Modifying elements</vt:lpstr>
      <vt:lpstr>Examing elements</vt:lpstr>
      <vt:lpstr>Units digression</vt:lpstr>
      <vt:lpstr>Consistent Units</vt:lpstr>
      <vt:lpstr>How to connect elements together</vt:lpstr>
      <vt:lpstr>Pulsegen</vt:lpstr>
      <vt:lpstr>Pulsegen</vt:lpstr>
      <vt:lpstr>How to connect elements together</vt:lpstr>
      <vt:lpstr>How connect elements together</vt:lpstr>
      <vt:lpstr>connect elements together</vt:lpstr>
      <vt:lpstr>Examine connections</vt:lpstr>
      <vt:lpstr>Examine connections</vt:lpstr>
      <vt:lpstr>output elements</vt:lpstr>
      <vt:lpstr>output elements</vt:lpstr>
      <vt:lpstr>Running simulation</vt:lpstr>
      <vt:lpstr>Simulation time step</vt:lpstr>
      <vt:lpstr>Simulation clocks and ticks</vt:lpstr>
      <vt:lpstr>Three methods for obtaining fine control over the scheduling</vt:lpstr>
      <vt:lpstr>Running simulation</vt:lpstr>
      <vt:lpstr>Wildcards (works as argument to some moose functions) </vt:lpstr>
      <vt:lpstr>Good code design</vt:lpstr>
      <vt:lpstr>Good code design</vt:lpstr>
      <vt:lpstr>Good code design</vt:lpstr>
      <vt:lpstr>Compartmental modeling in Neuron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Moose simulator</dc:title>
  <dc:creator>Avrama</dc:creator>
  <cp:lastModifiedBy>Avrama</cp:lastModifiedBy>
  <cp:revision>44</cp:revision>
  <dcterms:created xsi:type="dcterms:W3CDTF">2016-05-20T13:17:10Z</dcterms:created>
  <dcterms:modified xsi:type="dcterms:W3CDTF">2016-07-05T19:03:28Z</dcterms:modified>
</cp:coreProperties>
</file>