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7" r:id="rId2"/>
    <p:sldId id="379" r:id="rId3"/>
    <p:sldId id="338" r:id="rId4"/>
    <p:sldId id="331" r:id="rId5"/>
    <p:sldId id="292" r:id="rId6"/>
    <p:sldId id="345" r:id="rId7"/>
    <p:sldId id="356" r:id="rId8"/>
    <p:sldId id="374" r:id="rId9"/>
    <p:sldId id="357" r:id="rId10"/>
    <p:sldId id="358" r:id="rId11"/>
    <p:sldId id="378" r:id="rId12"/>
    <p:sldId id="351" r:id="rId13"/>
    <p:sldId id="362" r:id="rId14"/>
    <p:sldId id="371" r:id="rId15"/>
    <p:sldId id="364" r:id="rId16"/>
    <p:sldId id="359" r:id="rId17"/>
    <p:sldId id="360" r:id="rId18"/>
    <p:sldId id="268" r:id="rId19"/>
    <p:sldId id="269" r:id="rId20"/>
    <p:sldId id="270" r:id="rId21"/>
    <p:sldId id="284"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5133" autoAdjust="0"/>
  </p:normalViewPr>
  <p:slideViewPr>
    <p:cSldViewPr>
      <p:cViewPr varScale="1">
        <p:scale>
          <a:sx n="122" d="100"/>
          <a:sy n="122" d="100"/>
        </p:scale>
        <p:origin x="564" y="90"/>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F86A60-1D44-4DEE-8457-C80DD30D6265}" type="datetimeFigureOut">
              <a:rPr lang="en-US" smtClean="0"/>
              <a:pPr/>
              <a:t>9/15/2017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617D60-49B4-492A-849B-916A28EDD5ED}" type="slidenum">
              <a:rPr lang="en-US" smtClean="0"/>
              <a:pPr/>
              <a:t>‹#›</a:t>
            </a:fld>
            <a:endParaRPr lang="en-US"/>
          </a:p>
        </p:txBody>
      </p:sp>
    </p:spTree>
    <p:extLst>
      <p:ext uri="{BB962C8B-B14F-4D97-AF65-F5344CB8AC3E}">
        <p14:creationId xmlns:p14="http://schemas.microsoft.com/office/powerpoint/2010/main" val="1596707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pbs.org/wgbh/evolution/extinction/massext/index.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from </a:t>
            </a:r>
            <a:r>
              <a:rPr lang="en-US" dirty="0">
                <a:hlinkClick r:id="rId3"/>
              </a:rPr>
              <a:t>http://www.pbs.org/wgbh/evolution/extinction/massext/index.html</a:t>
            </a:r>
            <a:endParaRPr lang="en-US" dirty="0"/>
          </a:p>
        </p:txBody>
      </p:sp>
      <p:sp>
        <p:nvSpPr>
          <p:cNvPr id="4" name="Slide Number Placeholder 3"/>
          <p:cNvSpPr>
            <a:spLocks noGrp="1"/>
          </p:cNvSpPr>
          <p:nvPr>
            <p:ph type="sldNum" sz="quarter" idx="10"/>
          </p:nvPr>
        </p:nvSpPr>
        <p:spPr/>
        <p:txBody>
          <a:bodyPr/>
          <a:lstStyle/>
          <a:p>
            <a:fld id="{14617D60-49B4-492A-849B-916A28EDD5ED}" type="slidenum">
              <a:rPr lang="en-US" smtClean="0"/>
              <a:pPr/>
              <a:t>2</a:t>
            </a:fld>
            <a:endParaRPr lang="en-US"/>
          </a:p>
        </p:txBody>
      </p:sp>
    </p:spTree>
    <p:extLst>
      <p:ext uri="{BB962C8B-B14F-4D97-AF65-F5344CB8AC3E}">
        <p14:creationId xmlns:p14="http://schemas.microsoft.com/office/powerpoint/2010/main" val="287434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p:txBody>
          <a:bodyPr/>
          <a:lstStyle/>
          <a:p>
            <a:pPr eaLnBrk="1" hangingPunct="1">
              <a:spcBef>
                <a:spcPct val="0"/>
              </a:spcBef>
            </a:pPr>
            <a:r>
              <a:rPr lang="en-US" altLang="en-US"/>
              <a:t>Key components of first definition: many taxa, higher taxa, geographically widespread, short interval, decline of diversity.  </a:t>
            </a:r>
          </a:p>
          <a:p>
            <a:pPr eaLnBrk="1" hangingPunct="1">
              <a:spcBef>
                <a:spcPct val="0"/>
              </a:spcBef>
            </a:pPr>
            <a:r>
              <a:rPr lang="en-US" altLang="en-US"/>
              <a:t>How short is catastrophic?  According to Knoll (1984), a catastrophe is a biospheric perturbation that appears instantaneous when viewed at the level of resolution provided by geological record.  In many records, it is unlikely that one can distinguish an episode of extinction lasting 100 years from one lasting 100,000 years.  </a:t>
            </a:r>
          </a:p>
          <a:p>
            <a:pPr eaLnBrk="1" hangingPunct="1">
              <a:spcBef>
                <a:spcPct val="0"/>
              </a:spcBef>
            </a:pPr>
            <a:r>
              <a:rPr lang="en-US" altLang="en-US"/>
              <a:t>How large must the geographic area be?  Raup (1992)- half Earth’s surface needs to be environmentally affected to produce extinctions at magnitudes seen in the fossil record.</a:t>
            </a:r>
          </a:p>
          <a:p>
            <a:pPr eaLnBrk="1" hangingPunct="1">
              <a:spcBef>
                <a:spcPct val="0"/>
              </a:spcBef>
            </a:pPr>
            <a:endParaRPr lang="en-US" altLang="en-US"/>
          </a:p>
        </p:txBody>
      </p:sp>
      <p:sp>
        <p:nvSpPr>
          <p:cNvPr id="63492" name="Slide Number Placeholder 3"/>
          <p:cNvSpPr>
            <a:spLocks noGrp="1"/>
          </p:cNvSpPr>
          <p:nvPr>
            <p:ph type="sldNum" sz="quarter" idx="5"/>
          </p:nvPr>
        </p:nvSpPr>
        <p:spPr>
          <a:noFill/>
        </p:spPr>
        <p:txBody>
          <a:bodyPr/>
          <a:lstStyle>
            <a:lvl1pPr defTabSz="957263" eaLnBrk="0" hangingPunct="0">
              <a:defRPr>
                <a:solidFill>
                  <a:schemeClr val="tx1"/>
                </a:solidFill>
                <a:latin typeface="Arial" panose="020B0604020202020204" pitchFamily="34" charset="0"/>
              </a:defRPr>
            </a:lvl1pPr>
            <a:lvl2pPr marL="777875" indent="-298450" defTabSz="957263" eaLnBrk="0" hangingPunct="0">
              <a:defRPr>
                <a:solidFill>
                  <a:schemeClr val="tx1"/>
                </a:solidFill>
                <a:latin typeface="Arial" panose="020B0604020202020204" pitchFamily="34" charset="0"/>
              </a:defRPr>
            </a:lvl2pPr>
            <a:lvl3pPr marL="1196975" indent="-239713" defTabSz="957263" eaLnBrk="0" hangingPunct="0">
              <a:defRPr>
                <a:solidFill>
                  <a:schemeClr val="tx1"/>
                </a:solidFill>
                <a:latin typeface="Arial" panose="020B0604020202020204" pitchFamily="34" charset="0"/>
              </a:defRPr>
            </a:lvl3pPr>
            <a:lvl4pPr marL="1674813" indent="-238125" defTabSz="957263" eaLnBrk="0" hangingPunct="0">
              <a:defRPr>
                <a:solidFill>
                  <a:schemeClr val="tx1"/>
                </a:solidFill>
                <a:latin typeface="Arial" panose="020B0604020202020204" pitchFamily="34" charset="0"/>
              </a:defRPr>
            </a:lvl4pPr>
            <a:lvl5pPr marL="2154238" indent="-239713" defTabSz="957263" eaLnBrk="0" hangingPunct="0">
              <a:defRPr>
                <a:solidFill>
                  <a:schemeClr val="tx1"/>
                </a:solidFill>
                <a:latin typeface="Arial" panose="020B0604020202020204" pitchFamily="34" charset="0"/>
              </a:defRPr>
            </a:lvl5pPr>
            <a:lvl6pPr marL="2611438" indent="-239713" defTabSz="957263" eaLnBrk="0" fontAlgn="base" hangingPunct="0">
              <a:spcBef>
                <a:spcPct val="0"/>
              </a:spcBef>
              <a:spcAft>
                <a:spcPct val="0"/>
              </a:spcAft>
              <a:defRPr>
                <a:solidFill>
                  <a:schemeClr val="tx1"/>
                </a:solidFill>
                <a:latin typeface="Arial" panose="020B0604020202020204" pitchFamily="34" charset="0"/>
              </a:defRPr>
            </a:lvl6pPr>
            <a:lvl7pPr marL="3068638" indent="-239713" defTabSz="957263" eaLnBrk="0" fontAlgn="base" hangingPunct="0">
              <a:spcBef>
                <a:spcPct val="0"/>
              </a:spcBef>
              <a:spcAft>
                <a:spcPct val="0"/>
              </a:spcAft>
              <a:defRPr>
                <a:solidFill>
                  <a:schemeClr val="tx1"/>
                </a:solidFill>
                <a:latin typeface="Arial" panose="020B0604020202020204" pitchFamily="34" charset="0"/>
              </a:defRPr>
            </a:lvl7pPr>
            <a:lvl8pPr marL="3525838" indent="-239713" defTabSz="957263" eaLnBrk="0" fontAlgn="base" hangingPunct="0">
              <a:spcBef>
                <a:spcPct val="0"/>
              </a:spcBef>
              <a:spcAft>
                <a:spcPct val="0"/>
              </a:spcAft>
              <a:defRPr>
                <a:solidFill>
                  <a:schemeClr val="tx1"/>
                </a:solidFill>
                <a:latin typeface="Arial" panose="020B0604020202020204" pitchFamily="34" charset="0"/>
              </a:defRPr>
            </a:lvl8pPr>
            <a:lvl9pPr marL="3983038" indent="-239713" defTabSz="95726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5640F6-7889-40AC-BAD6-6AD87F5377A5}" type="slidenum">
              <a:rPr lang="en-US" altLang="en-US"/>
              <a:pPr eaLnBrk="1" hangingPunct="1"/>
              <a:t>5</a:t>
            </a:fld>
            <a:endParaRPr lang="en-US" altLang="en-US"/>
          </a:p>
        </p:txBody>
      </p:sp>
    </p:spTree>
    <p:extLst>
      <p:ext uri="{BB962C8B-B14F-4D97-AF65-F5344CB8AC3E}">
        <p14:creationId xmlns:p14="http://schemas.microsoft.com/office/powerpoint/2010/main" val="67082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763026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89167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EE0FF87-C60B-4FE1-A8C8-1004CA557BFA}" type="slidenum">
              <a:rPr lang="en-US" smtClean="0"/>
              <a:pPr>
                <a:defRPr/>
              </a:pPr>
              <a:t>18</a:t>
            </a:fld>
            <a:endParaRPr lang="en-US"/>
          </a:p>
        </p:txBody>
      </p:sp>
    </p:spTree>
    <p:extLst>
      <p:ext uri="{BB962C8B-B14F-4D97-AF65-F5344CB8AC3E}">
        <p14:creationId xmlns:p14="http://schemas.microsoft.com/office/powerpoint/2010/main" val="400709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Global temp ~14.5dC, CO2now.org</a:t>
            </a:r>
          </a:p>
        </p:txBody>
      </p:sp>
      <p:sp>
        <p:nvSpPr>
          <p:cNvPr id="4" name="Slide Number Placeholder 3"/>
          <p:cNvSpPr>
            <a:spLocks noGrp="1"/>
          </p:cNvSpPr>
          <p:nvPr>
            <p:ph type="sldNum" sz="quarter" idx="10"/>
          </p:nvPr>
        </p:nvSpPr>
        <p:spPr/>
        <p:txBody>
          <a:bodyPr/>
          <a:lstStyle/>
          <a:p>
            <a:fld id="{911E4D1F-3264-4E40-9021-BA076E04F19F}" type="slidenum">
              <a:rPr lang="en-US" smtClean="0"/>
              <a:pPr/>
              <a:t>19</a:t>
            </a:fld>
            <a:endParaRPr lang="en-US"/>
          </a:p>
        </p:txBody>
      </p:sp>
    </p:spTree>
    <p:extLst>
      <p:ext uri="{BB962C8B-B14F-4D97-AF65-F5344CB8AC3E}">
        <p14:creationId xmlns:p14="http://schemas.microsoft.com/office/powerpoint/2010/main" val="1013391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79EA1-2E9B-48B2-8C7B-2FB0FA364263}" type="slidenum">
              <a:rPr lang="en-US"/>
              <a:pPr/>
              <a:t>20</a:t>
            </a:fld>
            <a:endParaRPr lang="en-US"/>
          </a:p>
        </p:txBody>
      </p:sp>
      <p:sp>
        <p:nvSpPr>
          <p:cNvPr id="3645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45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dirty="0"/>
              <a:t>Co2now.org (today’s level)</a:t>
            </a:r>
          </a:p>
          <a:p>
            <a:r>
              <a:rPr lang="en-US" dirty="0"/>
              <a:t>Projections</a:t>
            </a:r>
            <a:r>
              <a:rPr lang="en-US" baseline="0" dirty="0"/>
              <a:t> for 2050: 425-550 </a:t>
            </a:r>
            <a:r>
              <a:rPr lang="en-US" baseline="0" dirty="0" err="1"/>
              <a:t>ppm</a:t>
            </a:r>
            <a:r>
              <a:rPr lang="en-US" baseline="0" dirty="0"/>
              <a:t>, 2100: 550-1000 </a:t>
            </a:r>
            <a:r>
              <a:rPr lang="en-US" baseline="0" dirty="0" err="1"/>
              <a:t>ppm</a:t>
            </a:r>
            <a:r>
              <a:rPr lang="en-US" baseline="0" dirty="0"/>
              <a:t> (http://www.ipcc-data.org/ddc_co2.html)</a:t>
            </a:r>
            <a:endParaRPr lang="en-US" dirty="0"/>
          </a:p>
          <a:p>
            <a:r>
              <a:rPr lang="en-US" dirty="0"/>
              <a:t>Current global average temperature is 14dC</a:t>
            </a:r>
          </a:p>
          <a:p>
            <a:r>
              <a:rPr lang="en-US" dirty="0"/>
              <a:t>Jan 2012: 390 </a:t>
            </a:r>
            <a:r>
              <a:rPr lang="en-US" dirty="0" err="1"/>
              <a:t>ppm</a:t>
            </a:r>
            <a:endParaRPr lang="en-US" dirty="0"/>
          </a:p>
          <a:p>
            <a:r>
              <a:rPr lang="en-US" dirty="0"/>
              <a:t>Aug 2013: 397 </a:t>
            </a:r>
            <a:r>
              <a:rPr lang="en-US" dirty="0" err="1"/>
              <a:t>ppm</a:t>
            </a:r>
            <a:endParaRPr lang="en-US" dirty="0"/>
          </a:p>
        </p:txBody>
      </p:sp>
    </p:spTree>
    <p:extLst>
      <p:ext uri="{BB962C8B-B14F-4D97-AF65-F5344CB8AC3E}">
        <p14:creationId xmlns:p14="http://schemas.microsoft.com/office/powerpoint/2010/main" val="413862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http://climate.nasa.gov/vital-signs/carbon-dioxide/</a:t>
            </a:r>
          </a:p>
        </p:txBody>
      </p:sp>
      <p:sp>
        <p:nvSpPr>
          <p:cNvPr id="4" name="Slide Number Placeholder 3"/>
          <p:cNvSpPr>
            <a:spLocks noGrp="1"/>
          </p:cNvSpPr>
          <p:nvPr>
            <p:ph type="sldNum" sz="quarter" idx="10"/>
          </p:nvPr>
        </p:nvSpPr>
        <p:spPr/>
        <p:txBody>
          <a:bodyPr/>
          <a:lstStyle/>
          <a:p>
            <a:fld id="{14617D60-49B4-492A-849B-916A28EDD5ED}" type="slidenum">
              <a:rPr lang="en-US" smtClean="0"/>
              <a:pPr/>
              <a:t>21</a:t>
            </a:fld>
            <a:endParaRPr lang="en-US"/>
          </a:p>
        </p:txBody>
      </p:sp>
    </p:spTree>
    <p:extLst>
      <p:ext uri="{BB962C8B-B14F-4D97-AF65-F5344CB8AC3E}">
        <p14:creationId xmlns:p14="http://schemas.microsoft.com/office/powerpoint/2010/main" val="94617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DD613D-A3DE-45CD-85DB-F4B224AB40A4}"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1600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DD613D-A3DE-45CD-85DB-F4B224AB40A4}"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256909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DD613D-A3DE-45CD-85DB-F4B224AB40A4}"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96760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6243638"/>
            <a:ext cx="2133600" cy="457200"/>
          </a:xfrm>
        </p:spPr>
        <p:txBody>
          <a:bodyPr/>
          <a:lstStyle>
            <a:lvl1pPr>
              <a:defRPr/>
            </a:lvl1pPr>
          </a:lstStyle>
          <a:p>
            <a:fld id="{F8479C4B-7281-4A36-BF8B-B40227C0990C}" type="slidenum">
              <a:rPr lang="en-US" altLang="en-US"/>
              <a:pPr/>
              <a:t>‹#›</a:t>
            </a:fld>
            <a:endParaRPr lang="en-US" altLang="en-US"/>
          </a:p>
        </p:txBody>
      </p:sp>
      <p:sp>
        <p:nvSpPr>
          <p:cNvPr id="7" name="Date Placeholder 6"/>
          <p:cNvSpPr>
            <a:spLocks noGrp="1"/>
          </p:cNvSpPr>
          <p:nvPr>
            <p:ph type="dt" sz="half" idx="12"/>
          </p:nvPr>
        </p:nvSpPr>
        <p:spPr>
          <a:xfrm>
            <a:off x="457200" y="6248400"/>
            <a:ext cx="2133600" cy="457200"/>
          </a:xfrm>
        </p:spPr>
        <p:txBody>
          <a:bodyPr/>
          <a:lstStyle>
            <a:lvl1pPr>
              <a:defRPr/>
            </a:lvl1pPr>
          </a:lstStyle>
          <a:p>
            <a:endParaRPr lang="en-US" altLang="en-US"/>
          </a:p>
        </p:txBody>
      </p:sp>
    </p:spTree>
    <p:extLst>
      <p:ext uri="{BB962C8B-B14F-4D97-AF65-F5344CB8AC3E}">
        <p14:creationId xmlns:p14="http://schemas.microsoft.com/office/powerpoint/2010/main" val="289664341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DD613D-A3DE-45CD-85DB-F4B224AB40A4}"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341077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D613D-A3DE-45CD-85DB-F4B224AB40A4}"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199631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DD613D-A3DE-45CD-85DB-F4B224AB40A4}"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183398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DD613D-A3DE-45CD-85DB-F4B224AB40A4}" type="datetimeFigureOut">
              <a:rPr lang="en-US" smtClean="0"/>
              <a:pPr/>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187062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D613D-A3DE-45CD-85DB-F4B224AB40A4}" type="datetimeFigureOut">
              <a:rPr lang="en-US" smtClean="0"/>
              <a:pPr/>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344838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D613D-A3DE-45CD-85DB-F4B224AB40A4}" type="datetimeFigureOut">
              <a:rPr lang="en-US" smtClean="0"/>
              <a:pPr/>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247677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D613D-A3DE-45CD-85DB-F4B224AB40A4}"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142429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D613D-A3DE-45CD-85DB-F4B224AB40A4}"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FCB66-307D-4B32-BC3D-9A9E5D2F3EB2}" type="slidenum">
              <a:rPr lang="en-US" smtClean="0"/>
              <a:pPr/>
              <a:t>‹#›</a:t>
            </a:fld>
            <a:endParaRPr lang="en-US"/>
          </a:p>
        </p:txBody>
      </p:sp>
    </p:spTree>
    <p:extLst>
      <p:ext uri="{BB962C8B-B14F-4D97-AF65-F5344CB8AC3E}">
        <p14:creationId xmlns:p14="http://schemas.microsoft.com/office/powerpoint/2010/main" val="310447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D613D-A3DE-45CD-85DB-F4B224AB40A4}" type="datetimeFigureOut">
              <a:rPr lang="en-US" smtClean="0"/>
              <a:pPr/>
              <a:t>9/15/2017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FCB66-307D-4B32-BC3D-9A9E5D2F3EB2}" type="slidenum">
              <a:rPr lang="en-US" smtClean="0"/>
              <a:pPr/>
              <a:t>‹#›</a:t>
            </a:fld>
            <a:endParaRPr lang="en-US"/>
          </a:p>
        </p:txBody>
      </p:sp>
    </p:spTree>
    <p:extLst>
      <p:ext uri="{BB962C8B-B14F-4D97-AF65-F5344CB8AC3E}">
        <p14:creationId xmlns:p14="http://schemas.microsoft.com/office/powerpoint/2010/main" val="362042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3.jpeg"/><Relationship Id="rId4" Type="http://schemas.openxmlformats.org/officeDocument/2006/relationships/hyperlink" Target="http://en.wikipedia.org/wiki/File:Volcano_q.jp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pbs.org/wgbh/evolution/extinction/dinosaurs/index.html" TargetMode="External"/><Relationship Id="rId7" Type="http://schemas.openxmlformats.org/officeDocument/2006/relationships/hyperlink" Target="http://www.theguardian.com/environment/climate-consensus-97-per-cent/2015/oct/13/methane-release-from-melting-permafrost-could-trigger-dangerous-global-warming" TargetMode="External"/><Relationship Id="rId2" Type="http://schemas.openxmlformats.org/officeDocument/2006/relationships/hyperlink" Target="http://media.hhmi.org/biointeractive/click/extinctions/" TargetMode="External"/><Relationship Id="rId1" Type="http://schemas.openxmlformats.org/officeDocument/2006/relationships/slideLayout" Target="../slideLayouts/slideLayout2.xml"/><Relationship Id="rId6" Type="http://schemas.openxmlformats.org/officeDocument/2006/relationships/hyperlink" Target="http://www.nova.org.au/earth-environment/climate-change-and-biodiversity" TargetMode="External"/><Relationship Id="rId5" Type="http://schemas.openxmlformats.org/officeDocument/2006/relationships/hyperlink" Target="http://media.hhmi.org/biointeractive/posters/Biointeractive_Forams.jpg" TargetMode="External"/><Relationship Id="rId4" Type="http://schemas.openxmlformats.org/officeDocument/2006/relationships/hyperlink" Target="http://media.hhmi.org/biointeractive/click/paleoclimat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2057400" y="2864338"/>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Copyright 2003, the New Yorker Magazine</a:t>
            </a:r>
          </a:p>
        </p:txBody>
      </p:sp>
      <p:pic>
        <p:nvPicPr>
          <p:cNvPr id="2" name="Picture 1"/>
          <p:cNvPicPr>
            <a:picLocks noChangeAspect="1"/>
          </p:cNvPicPr>
          <p:nvPr/>
        </p:nvPicPr>
        <p:blipFill>
          <a:blip r:embed="rId2"/>
          <a:stretch>
            <a:fillRect/>
          </a:stretch>
        </p:blipFill>
        <p:spPr>
          <a:xfrm>
            <a:off x="1371599" y="4800600"/>
            <a:ext cx="6238875" cy="1943100"/>
          </a:xfrm>
          <a:prstGeom prst="rect">
            <a:avLst/>
          </a:prstGeom>
        </p:spPr>
      </p:pic>
      <p:pic>
        <p:nvPicPr>
          <p:cNvPr id="4" name="Picture 3"/>
          <p:cNvPicPr>
            <a:picLocks noChangeAspect="1"/>
          </p:cNvPicPr>
          <p:nvPr/>
        </p:nvPicPr>
        <p:blipFill>
          <a:blip r:embed="rId3"/>
          <a:stretch>
            <a:fillRect/>
          </a:stretch>
        </p:blipFill>
        <p:spPr>
          <a:xfrm>
            <a:off x="1862136" y="76200"/>
            <a:ext cx="5257800" cy="4505325"/>
          </a:xfrm>
          <a:prstGeom prst="rect">
            <a:avLst/>
          </a:prstGeom>
        </p:spPr>
      </p:pic>
    </p:spTree>
    <p:extLst>
      <p:ext uri="{BB962C8B-B14F-4D97-AF65-F5344CB8AC3E}">
        <p14:creationId xmlns:p14="http://schemas.microsoft.com/office/powerpoint/2010/main" val="3498548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en-US" altLang="en-US" i="1" dirty="0"/>
              <a:t>Permian Triassic Extinction</a:t>
            </a:r>
            <a:r>
              <a:rPr lang="en-US" altLang="en-US" dirty="0"/>
              <a:t> (250)</a:t>
            </a:r>
          </a:p>
        </p:txBody>
      </p:sp>
      <p:sp>
        <p:nvSpPr>
          <p:cNvPr id="60419" name="Rectangle 3"/>
          <p:cNvSpPr>
            <a:spLocks noGrp="1" noChangeArrowheads="1"/>
          </p:cNvSpPr>
          <p:nvPr>
            <p:ph type="body" idx="1"/>
          </p:nvPr>
        </p:nvSpPr>
        <p:spPr/>
        <p:txBody>
          <a:bodyPr>
            <a:normAutofit lnSpcReduction="10000"/>
          </a:bodyPr>
          <a:lstStyle/>
          <a:p>
            <a:pPr marL="609600" indent="-609600">
              <a:buFont typeface="Wingdings" panose="05000000000000000000" pitchFamily="2" charset="2"/>
              <a:buAutoNum type="arabicPeriod"/>
            </a:pPr>
            <a:endParaRPr lang="en-US" altLang="en-US" dirty="0"/>
          </a:p>
          <a:p>
            <a:r>
              <a:rPr lang="en-US" altLang="en-US" dirty="0"/>
              <a:t>The largest extinction to ever occur As many as 96% of all marine species and 3/4 of all land species were lost.</a:t>
            </a:r>
          </a:p>
          <a:p>
            <a:r>
              <a:rPr lang="en-US" altLang="en-US" dirty="0"/>
              <a:t>Several causes have been proposed, including sea level change, volcanic activity, and an asteroid collision.</a:t>
            </a:r>
          </a:p>
          <a:p>
            <a:r>
              <a:rPr lang="en-US" altLang="en-US" dirty="0"/>
              <a:t>The most important factor seems to be </a:t>
            </a:r>
            <a:r>
              <a:rPr lang="en-US" altLang="en-US" dirty="0" err="1"/>
              <a:t>cilmate</a:t>
            </a:r>
            <a:r>
              <a:rPr lang="en-US" altLang="en-US" dirty="0"/>
              <a:t> change.</a:t>
            </a:r>
          </a:p>
          <a:p>
            <a:pPr marL="609600" indent="-609600">
              <a:buFont typeface="Wingdings" panose="05000000000000000000" pitchFamily="2" charset="2"/>
              <a:buAutoNum type="arabicPeriod"/>
            </a:pPr>
            <a:endParaRPr lang="en-US" altLang="en-US" dirty="0"/>
          </a:p>
        </p:txBody>
      </p:sp>
    </p:spTree>
    <p:extLst>
      <p:ext uri="{BB962C8B-B14F-4D97-AF65-F5344CB8AC3E}">
        <p14:creationId xmlns:p14="http://schemas.microsoft.com/office/powerpoint/2010/main" val="167122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4" cstate="print"/>
          <a:srcRect/>
          <a:stretch>
            <a:fillRect/>
          </a:stretch>
        </p:blipFill>
        <p:spPr bwMode="auto">
          <a:xfrm>
            <a:off x="502245" y="2895600"/>
            <a:ext cx="4368800" cy="3198812"/>
          </a:xfrm>
          <a:prstGeom prst="rect">
            <a:avLst/>
          </a:prstGeom>
          <a:noFill/>
          <a:ln w="9525">
            <a:noFill/>
            <a:miter lim="800000"/>
            <a:headEnd/>
            <a:tailEnd/>
          </a:ln>
        </p:spPr>
      </p:pic>
      <p:sp>
        <p:nvSpPr>
          <p:cNvPr id="17411" name="Rectangle 2"/>
          <p:cNvSpPr>
            <a:spLocks noGrp="1" noChangeArrowheads="1"/>
          </p:cNvSpPr>
          <p:nvPr>
            <p:ph type="title"/>
          </p:nvPr>
        </p:nvSpPr>
        <p:spPr>
          <a:xfrm>
            <a:off x="228600" y="427038"/>
            <a:ext cx="8686800" cy="792162"/>
          </a:xfrm>
        </p:spPr>
        <p:txBody>
          <a:bodyPr>
            <a:normAutofit fontScale="90000"/>
          </a:bodyPr>
          <a:lstStyle/>
          <a:p>
            <a:r>
              <a:rPr lang="en-US" sz="4000" dirty="0"/>
              <a:t>The demise of Paleozoic life (end Permian)</a:t>
            </a:r>
          </a:p>
        </p:txBody>
      </p:sp>
      <p:sp>
        <p:nvSpPr>
          <p:cNvPr id="17412" name="Rectangle 3"/>
          <p:cNvSpPr>
            <a:spLocks noGrp="1" noChangeArrowheads="1"/>
          </p:cNvSpPr>
          <p:nvPr>
            <p:ph type="body" idx="1"/>
          </p:nvPr>
        </p:nvSpPr>
        <p:spPr>
          <a:xfrm>
            <a:off x="457200" y="1295400"/>
            <a:ext cx="8229600" cy="4830763"/>
          </a:xfrm>
        </p:spPr>
        <p:txBody>
          <a:bodyPr/>
          <a:lstStyle/>
          <a:p>
            <a:r>
              <a:rPr lang="en-US" dirty="0"/>
              <a:t>Extinctions among </a:t>
            </a:r>
            <a:r>
              <a:rPr lang="en-US" dirty="0" err="1"/>
              <a:t>diapsids</a:t>
            </a:r>
            <a:r>
              <a:rPr lang="en-US" dirty="0"/>
              <a:t> and </a:t>
            </a:r>
            <a:r>
              <a:rPr lang="en-US" dirty="0" err="1"/>
              <a:t>synapsids</a:t>
            </a:r>
            <a:endParaRPr lang="en-US" dirty="0"/>
          </a:p>
          <a:p>
            <a:r>
              <a:rPr lang="en-US" dirty="0"/>
              <a:t>Many seedless plant lineages disappear</a:t>
            </a:r>
          </a:p>
        </p:txBody>
      </p:sp>
      <p:pic>
        <p:nvPicPr>
          <p:cNvPr id="5" name="Picture 4" descr="PermianExtinctionfamilies_grap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971800"/>
            <a:ext cx="3841485" cy="29559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1782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r>
              <a:rPr lang="en-US" altLang="en-US"/>
              <a:t>Before and After</a:t>
            </a:r>
          </a:p>
        </p:txBody>
      </p:sp>
      <p:pic>
        <p:nvPicPr>
          <p:cNvPr id="20488" name="Picture 8" descr="permiancommunitie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52400" y="2084388"/>
            <a:ext cx="4191000" cy="3465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9" name="Picture 9" descr="PermianPostExtinctionCommunitie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495800" y="2362200"/>
            <a:ext cx="4572000" cy="291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1115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The “Great Dying”</a:t>
            </a:r>
          </a:p>
        </p:txBody>
      </p:sp>
      <p:sp>
        <p:nvSpPr>
          <p:cNvPr id="17411" name="Rectangle 3"/>
          <p:cNvSpPr>
            <a:spLocks noGrp="1" noChangeArrowheads="1"/>
          </p:cNvSpPr>
          <p:nvPr>
            <p:ph type="body" sz="half" idx="2"/>
          </p:nvPr>
        </p:nvSpPr>
        <p:spPr>
          <a:xfrm>
            <a:off x="4267200" y="1600200"/>
            <a:ext cx="4876800" cy="3733800"/>
          </a:xfrm>
        </p:spPr>
        <p:txBody>
          <a:bodyPr/>
          <a:lstStyle/>
          <a:p>
            <a:r>
              <a:rPr lang="en-US" altLang="en-US" sz="2800"/>
              <a:t>Approx. 70% of all terrestrial organisms</a:t>
            </a:r>
          </a:p>
          <a:p>
            <a:r>
              <a:rPr lang="en-US" altLang="en-US" sz="2800"/>
              <a:t>Many groups of amphibians</a:t>
            </a:r>
          </a:p>
          <a:p>
            <a:r>
              <a:rPr lang="en-US" altLang="en-US" sz="2800"/>
              <a:t>Therapsid “mammal-like” reptiles</a:t>
            </a:r>
          </a:p>
          <a:p>
            <a:pPr lvl="1"/>
            <a:r>
              <a:rPr lang="en-US" altLang="en-US" sz="2400"/>
              <a:t>Includes Pelycosaurs</a:t>
            </a:r>
          </a:p>
          <a:p>
            <a:r>
              <a:rPr lang="en-US" altLang="en-US" sz="2800"/>
              <a:t>Forests!</a:t>
            </a:r>
          </a:p>
        </p:txBody>
      </p:sp>
      <p:pic>
        <p:nvPicPr>
          <p:cNvPr id="17413" name="Picture 5" descr="dimetrod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1524000"/>
            <a:ext cx="4038600" cy="3584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99469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304800"/>
            <a:ext cx="8686800" cy="792162"/>
          </a:xfrm>
        </p:spPr>
        <p:txBody>
          <a:bodyPr/>
          <a:lstStyle/>
          <a:p>
            <a:r>
              <a:rPr lang="en-US" sz="3400" dirty="0">
                <a:solidFill>
                  <a:schemeClr val="accent1"/>
                </a:solidFill>
              </a:rPr>
              <a:t>Hypotheses</a:t>
            </a:r>
            <a:r>
              <a:rPr lang="en-US" sz="3400" dirty="0"/>
              <a:t> for the End-Permian Extinction</a:t>
            </a:r>
          </a:p>
        </p:txBody>
      </p:sp>
      <p:sp>
        <p:nvSpPr>
          <p:cNvPr id="18435" name="Rectangle 3"/>
          <p:cNvSpPr>
            <a:spLocks noGrp="1" noChangeArrowheads="1"/>
          </p:cNvSpPr>
          <p:nvPr>
            <p:ph type="body" idx="1"/>
          </p:nvPr>
        </p:nvSpPr>
        <p:spPr>
          <a:xfrm>
            <a:off x="152400" y="1295400"/>
            <a:ext cx="4953000" cy="4830763"/>
          </a:xfrm>
        </p:spPr>
        <p:txBody>
          <a:bodyPr>
            <a:normAutofit fontScale="92500" lnSpcReduction="20000"/>
          </a:bodyPr>
          <a:lstStyle/>
          <a:p>
            <a:r>
              <a:rPr lang="en-US" dirty="0"/>
              <a:t>Rapid climate change as Pangaea formed</a:t>
            </a:r>
          </a:p>
          <a:p>
            <a:endParaRPr lang="en-US" dirty="0"/>
          </a:p>
          <a:p>
            <a:r>
              <a:rPr lang="en-US" dirty="0"/>
              <a:t>Extreme periods of volcanism</a:t>
            </a:r>
          </a:p>
          <a:p>
            <a:endParaRPr lang="en-US" dirty="0"/>
          </a:p>
          <a:p>
            <a:r>
              <a:rPr lang="en-US" dirty="0"/>
              <a:t>Anoxic oceans and hydrogen sulfide</a:t>
            </a:r>
          </a:p>
          <a:p>
            <a:endParaRPr lang="en-US" dirty="0"/>
          </a:p>
          <a:p>
            <a:r>
              <a:rPr lang="en-US" dirty="0"/>
              <a:t>High temps, CO</a:t>
            </a:r>
            <a:r>
              <a:rPr lang="en-US" baseline="-25000" dirty="0"/>
              <a:t>2</a:t>
            </a:r>
            <a:r>
              <a:rPr lang="en-US" dirty="0"/>
              <a:t>, </a:t>
            </a:r>
            <a:br>
              <a:rPr lang="en-US" dirty="0"/>
            </a:br>
            <a:r>
              <a:rPr lang="en-US" dirty="0"/>
              <a:t>nutrient runoff</a:t>
            </a:r>
          </a:p>
        </p:txBody>
      </p:sp>
      <p:pic>
        <p:nvPicPr>
          <p:cNvPr id="18437" name="Picture 6" descr="180px-Volcano_q">
            <a:hlinkClick r:id="rId4" tooltip="A volcanic fissure and lava channel"/>
          </p:cNvPr>
          <p:cNvPicPr>
            <a:picLocks noChangeAspect="1" noChangeArrowheads="1"/>
          </p:cNvPicPr>
          <p:nvPr/>
        </p:nvPicPr>
        <p:blipFill>
          <a:blip r:embed="rId5" cstate="print"/>
          <a:srcRect/>
          <a:stretch>
            <a:fillRect/>
          </a:stretch>
        </p:blipFill>
        <p:spPr bwMode="auto">
          <a:xfrm>
            <a:off x="4953000" y="1066800"/>
            <a:ext cx="4038600" cy="2670175"/>
          </a:xfrm>
          <a:prstGeom prst="rect">
            <a:avLst/>
          </a:prstGeom>
          <a:noFill/>
          <a:ln w="9525">
            <a:noFill/>
            <a:miter lim="800000"/>
            <a:headEnd/>
            <a:tailEnd/>
          </a:ln>
        </p:spPr>
      </p:pic>
      <p:sp>
        <p:nvSpPr>
          <p:cNvPr id="18438" name="Text Box 7"/>
          <p:cNvSpPr txBox="1">
            <a:spLocks noChangeArrowheads="1"/>
          </p:cNvSpPr>
          <p:nvPr/>
        </p:nvSpPr>
        <p:spPr bwMode="auto">
          <a:xfrm>
            <a:off x="3276600" y="3962400"/>
            <a:ext cx="5715000" cy="244475"/>
          </a:xfrm>
          <a:prstGeom prst="rect">
            <a:avLst/>
          </a:prstGeom>
          <a:noFill/>
          <a:ln w="9525">
            <a:noFill/>
            <a:miter lim="800000"/>
            <a:headEnd/>
            <a:tailEnd/>
          </a:ln>
        </p:spPr>
        <p:txBody>
          <a:bodyPr>
            <a:spAutoFit/>
          </a:bodyPr>
          <a:lstStyle/>
          <a:p>
            <a:pPr algn="r">
              <a:spcBef>
                <a:spcPct val="50000"/>
              </a:spcBef>
            </a:pPr>
            <a:r>
              <a:rPr lang="en-US" sz="1000" dirty="0"/>
              <a:t>Left: Campbell &amp; Reece 25.15. Right: http://en.wikipedia.org/wiki/Volcano</a:t>
            </a:r>
          </a:p>
        </p:txBody>
      </p:sp>
    </p:spTree>
    <p:custDataLst>
      <p:tags r:id="rId1"/>
    </p:custDataLst>
    <p:extLst>
      <p:ext uri="{BB962C8B-B14F-4D97-AF65-F5344CB8AC3E}">
        <p14:creationId xmlns:p14="http://schemas.microsoft.com/office/powerpoint/2010/main" val="96185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7813"/>
            <a:ext cx="8229600" cy="788987"/>
          </a:xfrm>
        </p:spPr>
        <p:txBody>
          <a:bodyPr/>
          <a:lstStyle/>
          <a:p>
            <a:r>
              <a:rPr lang="en-US" altLang="en-US"/>
              <a:t>Is anybody happy about this?</a:t>
            </a:r>
          </a:p>
        </p:txBody>
      </p:sp>
      <p:sp>
        <p:nvSpPr>
          <p:cNvPr id="22531" name="Rectangle 3"/>
          <p:cNvSpPr>
            <a:spLocks noGrp="1" noChangeArrowheads="1"/>
          </p:cNvSpPr>
          <p:nvPr>
            <p:ph type="body" idx="1"/>
          </p:nvPr>
        </p:nvSpPr>
        <p:spPr>
          <a:xfrm>
            <a:off x="228600" y="1143000"/>
            <a:ext cx="8686800" cy="5486400"/>
          </a:xfrm>
        </p:spPr>
        <p:txBody>
          <a:bodyPr/>
          <a:lstStyle/>
          <a:p>
            <a:r>
              <a:rPr lang="en-US" altLang="en-US"/>
              <a:t>Survivors and Lazarus taxa</a:t>
            </a:r>
          </a:p>
          <a:p>
            <a:r>
              <a:rPr lang="en-US" altLang="en-US"/>
              <a:t>Ecological opportunity: jobs to fill!</a:t>
            </a:r>
          </a:p>
          <a:p>
            <a:r>
              <a:rPr lang="en-US" altLang="en-US"/>
              <a:t>Adaptive radiation</a:t>
            </a:r>
          </a:p>
          <a:p>
            <a:r>
              <a:rPr lang="en-US" altLang="en-US"/>
              <a:t>Beginnings of modern-appearing marine communities</a:t>
            </a:r>
          </a:p>
          <a:p>
            <a:r>
              <a:rPr lang="en-US" altLang="en-US"/>
              <a:t>Niches vacated by amphibians are filled by reptiles</a:t>
            </a:r>
          </a:p>
          <a:p>
            <a:pPr lvl="1"/>
            <a:r>
              <a:rPr lang="en-US" altLang="en-US"/>
              <a:t>Reptiles are better adapted to dry climates</a:t>
            </a:r>
          </a:p>
          <a:p>
            <a:r>
              <a:rPr lang="en-US" altLang="en-US"/>
              <a:t>Enter the dinosaurs</a:t>
            </a:r>
          </a:p>
          <a:p>
            <a:endParaRPr lang="en-US" altLang="en-US"/>
          </a:p>
        </p:txBody>
      </p:sp>
    </p:spTree>
    <p:extLst>
      <p:ext uri="{BB962C8B-B14F-4D97-AF65-F5344CB8AC3E}">
        <p14:creationId xmlns:p14="http://schemas.microsoft.com/office/powerpoint/2010/main" val="123304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i="1" dirty="0"/>
              <a:t>Late Devonian Extinction (364)</a:t>
            </a:r>
            <a:endParaRPr lang="en-US" altLang="en-US" dirty="0"/>
          </a:p>
        </p:txBody>
      </p:sp>
      <p:sp>
        <p:nvSpPr>
          <p:cNvPr id="60419" name="Rectangle 3"/>
          <p:cNvSpPr>
            <a:spLocks noGrp="1" noChangeArrowheads="1"/>
          </p:cNvSpPr>
          <p:nvPr>
            <p:ph type="body" idx="1"/>
          </p:nvPr>
        </p:nvSpPr>
        <p:spPr/>
        <p:txBody>
          <a:bodyPr>
            <a:normAutofit lnSpcReduction="10000"/>
          </a:bodyPr>
          <a:lstStyle/>
          <a:p>
            <a:r>
              <a:rPr lang="en-US" altLang="en-US" dirty="0"/>
              <a:t>This extinction took place about 365 million years ago.</a:t>
            </a:r>
          </a:p>
          <a:p>
            <a:r>
              <a:rPr lang="en-US" altLang="en-US" dirty="0"/>
              <a:t>Scientists think it occurred over a period of about 3 million years.</a:t>
            </a:r>
          </a:p>
          <a:p>
            <a:r>
              <a:rPr lang="en-US" altLang="en-US" dirty="0"/>
              <a:t>About 70% of all species vanished.</a:t>
            </a:r>
          </a:p>
          <a:p>
            <a:r>
              <a:rPr lang="en-US" altLang="en-US" dirty="0"/>
              <a:t>Scientists are not in agreement with the reasons, but many think it had to do with climate change, as many of the species lost were warm water species.</a:t>
            </a:r>
          </a:p>
          <a:p>
            <a:pPr marL="609600" indent="-609600">
              <a:buFont typeface="Wingdings" panose="05000000000000000000" pitchFamily="2" charset="2"/>
              <a:buAutoNum type="arabicPeriod"/>
            </a:pPr>
            <a:endParaRPr lang="en-US" altLang="en-US" dirty="0"/>
          </a:p>
        </p:txBody>
      </p:sp>
    </p:spTree>
    <p:extLst>
      <p:ext uri="{BB962C8B-B14F-4D97-AF65-F5344CB8AC3E}">
        <p14:creationId xmlns:p14="http://schemas.microsoft.com/office/powerpoint/2010/main" val="100659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en-US" altLang="en-US" i="1" dirty="0"/>
              <a:t>Ordovician-Silurian Extinction</a:t>
            </a:r>
            <a:r>
              <a:rPr lang="en-US" altLang="en-US" dirty="0"/>
              <a:t> (440)</a:t>
            </a:r>
          </a:p>
        </p:txBody>
      </p:sp>
      <p:sp>
        <p:nvSpPr>
          <p:cNvPr id="60419" name="Rectangle 3"/>
          <p:cNvSpPr>
            <a:spLocks noGrp="1" noChangeArrowheads="1"/>
          </p:cNvSpPr>
          <p:nvPr>
            <p:ph type="body" idx="1"/>
          </p:nvPr>
        </p:nvSpPr>
        <p:spPr/>
        <p:txBody>
          <a:bodyPr>
            <a:normAutofit lnSpcReduction="10000"/>
          </a:bodyPr>
          <a:lstStyle/>
          <a:p>
            <a:r>
              <a:rPr lang="en-US" altLang="en-US" dirty="0"/>
              <a:t>This extinction occurred about 440 million years ago.</a:t>
            </a:r>
          </a:p>
          <a:p>
            <a:r>
              <a:rPr lang="en-US" altLang="en-US" dirty="0"/>
              <a:t>The cause is thought to have been an ice age that resulted in tying up much of the water in ice sheets.</a:t>
            </a:r>
          </a:p>
          <a:p>
            <a:r>
              <a:rPr lang="en-US" altLang="en-US" dirty="0"/>
              <a:t>Many species lost up to 50% of their members.</a:t>
            </a:r>
          </a:p>
          <a:p>
            <a:r>
              <a:rPr lang="en-US" altLang="en-US" dirty="0"/>
              <a:t>Scientists think that this extinction occurred in two phases.</a:t>
            </a:r>
          </a:p>
        </p:txBody>
      </p:sp>
    </p:spTree>
    <p:extLst>
      <p:ext uri="{BB962C8B-B14F-4D97-AF65-F5344CB8AC3E}">
        <p14:creationId xmlns:p14="http://schemas.microsoft.com/office/powerpoint/2010/main" val="3312770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p:cNvSpPr>
            <a:spLocks noGrp="1"/>
          </p:cNvSpPr>
          <p:nvPr>
            <p:ph type="title"/>
          </p:nvPr>
        </p:nvSpPr>
        <p:spPr>
          <a:xfrm>
            <a:off x="457200" y="0"/>
            <a:ext cx="8229600" cy="1143000"/>
          </a:xfrm>
        </p:spPr>
        <p:txBody>
          <a:bodyPr>
            <a:normAutofit/>
          </a:bodyPr>
          <a:lstStyle/>
          <a:p>
            <a:r>
              <a:rPr lang="en-US" sz="4000"/>
              <a:t>Is the sixth mass extinction underway? </a:t>
            </a: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871538"/>
            <a:ext cx="6934200" cy="5929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259309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0" y="-76200"/>
            <a:ext cx="8305800" cy="758825"/>
          </a:xfrm>
        </p:spPr>
        <p:txBody>
          <a:bodyPr>
            <a:normAutofit/>
          </a:bodyPr>
          <a:lstStyle/>
          <a:p>
            <a:pPr algn="l"/>
            <a:r>
              <a:rPr lang="en-US" sz="3600" dirty="0"/>
              <a:t>Long-term climatic regimes</a:t>
            </a:r>
          </a:p>
        </p:txBody>
      </p:sp>
      <p:pic>
        <p:nvPicPr>
          <p:cNvPr id="7" name="Picture 6" descr="globaltemp.jpg"/>
          <p:cNvPicPr>
            <a:picLocks noChangeAspect="1"/>
          </p:cNvPicPr>
          <p:nvPr/>
        </p:nvPicPr>
        <p:blipFill>
          <a:blip r:embed="rId4" cstate="print"/>
          <a:stretch>
            <a:fillRect/>
          </a:stretch>
        </p:blipFill>
        <p:spPr>
          <a:xfrm rot="5400000">
            <a:off x="3175966" y="-319314"/>
            <a:ext cx="3428998" cy="9554029"/>
          </a:xfrm>
          <a:prstGeom prst="rect">
            <a:avLst/>
          </a:prstGeom>
        </p:spPr>
      </p:pic>
      <p:cxnSp>
        <p:nvCxnSpPr>
          <p:cNvPr id="10" name="Straight Arrow Connector 9"/>
          <p:cNvCxnSpPr/>
          <p:nvPr/>
        </p:nvCxnSpPr>
        <p:spPr>
          <a:xfrm rot="5400000" flipH="1" flipV="1">
            <a:off x="2286000" y="6400006"/>
            <a:ext cx="762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972594" y="6400006"/>
            <a:ext cx="762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3886994" y="6400006"/>
            <a:ext cx="762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344194" y="6400006"/>
            <a:ext cx="762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6630194" y="6400006"/>
            <a:ext cx="762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6248400"/>
            <a:ext cx="2133600" cy="381000"/>
          </a:xfrm>
          <a:prstGeom prst="rect">
            <a:avLst/>
          </a:prstGeom>
          <a:noFill/>
        </p:spPr>
        <p:txBody>
          <a:bodyPr wrap="square" rtlCol="0">
            <a:spAutoFit/>
          </a:bodyPr>
          <a:lstStyle/>
          <a:p>
            <a:r>
              <a:rPr lang="en-US" dirty="0"/>
              <a:t>Mass extinctions:</a:t>
            </a:r>
          </a:p>
        </p:txBody>
      </p:sp>
      <p:sp>
        <p:nvSpPr>
          <p:cNvPr id="17" name="TextBox 16"/>
          <p:cNvSpPr txBox="1"/>
          <p:nvPr/>
        </p:nvSpPr>
        <p:spPr>
          <a:xfrm>
            <a:off x="4890465" y="6504801"/>
            <a:ext cx="4191000" cy="276999"/>
          </a:xfrm>
          <a:prstGeom prst="rect">
            <a:avLst/>
          </a:prstGeom>
          <a:noFill/>
        </p:spPr>
        <p:txBody>
          <a:bodyPr wrap="square" rtlCol="0">
            <a:spAutoFit/>
          </a:bodyPr>
          <a:lstStyle/>
          <a:p>
            <a:pPr algn="r"/>
            <a:r>
              <a:rPr lang="en-US" sz="1200" dirty="0"/>
              <a:t>http://scotese.com/climate.htm</a:t>
            </a:r>
          </a:p>
        </p:txBody>
      </p:sp>
      <p:pic>
        <p:nvPicPr>
          <p:cNvPr id="20" name="Picture 9" descr="Life8e-Fig-21-06-0RL"/>
          <p:cNvPicPr>
            <a:picLocks noChangeAspect="1" noChangeArrowheads="1"/>
          </p:cNvPicPr>
          <p:nvPr/>
        </p:nvPicPr>
        <p:blipFill>
          <a:blip r:embed="rId5" cstate="print"/>
          <a:srcRect l="28378" r="25052"/>
          <a:stretch>
            <a:fillRect/>
          </a:stretch>
        </p:blipFill>
        <p:spPr bwMode="auto">
          <a:xfrm rot="16200000">
            <a:off x="3150840" y="-1931639"/>
            <a:ext cx="2156520" cy="7086600"/>
          </a:xfrm>
          <a:prstGeom prst="rect">
            <a:avLst/>
          </a:prstGeom>
          <a:noFill/>
        </p:spPr>
      </p:pic>
    </p:spTree>
    <p:custDataLst>
      <p:tags r:id="rId1"/>
    </p:custDataLst>
    <p:extLst>
      <p:ext uri="{BB962C8B-B14F-4D97-AF65-F5344CB8AC3E}">
        <p14:creationId xmlns:p14="http://schemas.microsoft.com/office/powerpoint/2010/main" val="1789266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5867400" cy="2568470"/>
          </a:xfrm>
        </p:spPr>
        <p:txBody>
          <a:bodyPr/>
          <a:lstStyle/>
          <a:p>
            <a:r>
              <a:rPr lang="en-US" dirty="0"/>
              <a:t>Extinctions and </a:t>
            </a:r>
            <a:br>
              <a:rPr lang="en-US" dirty="0"/>
            </a:br>
            <a:r>
              <a:rPr lang="en-US" dirty="0"/>
              <a:t>Climate Variability</a:t>
            </a:r>
          </a:p>
        </p:txBody>
      </p:sp>
      <p:pic>
        <p:nvPicPr>
          <p:cNvPr id="4" name="Picture 1"/>
          <p:cNvPicPr>
            <a:picLocks noChangeAspect="1" noChangeArrowheads="1"/>
          </p:cNvPicPr>
          <p:nvPr/>
        </p:nvPicPr>
        <p:blipFill>
          <a:blip r:embed="rId3" cstate="print"/>
          <a:srcRect/>
          <a:stretch>
            <a:fillRect/>
          </a:stretch>
        </p:blipFill>
        <p:spPr bwMode="auto">
          <a:xfrm>
            <a:off x="457200" y="2949470"/>
            <a:ext cx="6605587" cy="3908529"/>
          </a:xfrm>
          <a:prstGeom prst="rect">
            <a:avLst/>
          </a:prstGeom>
          <a:noFill/>
          <a:ln w="12700">
            <a:noFill/>
            <a:miter lim="800000"/>
            <a:headEnd/>
            <a:tailEnd/>
          </a:ln>
        </p:spPr>
      </p:pic>
      <p:sp>
        <p:nvSpPr>
          <p:cNvPr id="5" name="TextBox 4"/>
          <p:cNvSpPr txBox="1"/>
          <p:nvPr/>
        </p:nvSpPr>
        <p:spPr>
          <a:xfrm>
            <a:off x="-76200" y="0"/>
            <a:ext cx="5791200" cy="646331"/>
          </a:xfrm>
          <a:prstGeom prst="rect">
            <a:avLst/>
          </a:prstGeom>
          <a:noFill/>
        </p:spPr>
        <p:txBody>
          <a:bodyPr wrap="square" rtlCol="0">
            <a:spAutoFit/>
          </a:bodyPr>
          <a:lstStyle/>
          <a:p>
            <a:pPr algn="ctr"/>
            <a:r>
              <a:rPr lang="en-US" dirty="0"/>
              <a:t>“Of all species that have existed on Earth, 99.9% are now extinct. Many of them perished in five cataclysmic events.”</a:t>
            </a:r>
          </a:p>
        </p:txBody>
      </p:sp>
      <p:pic>
        <p:nvPicPr>
          <p:cNvPr id="43010" name="Picture 2" descr="Ten Indicators of a Warming World (NOAA image)"/>
          <p:cNvPicPr>
            <a:picLocks noChangeAspect="1" noChangeArrowheads="1"/>
          </p:cNvPicPr>
          <p:nvPr/>
        </p:nvPicPr>
        <p:blipFill>
          <a:blip r:embed="rId4" cstate="print"/>
          <a:srcRect/>
          <a:stretch>
            <a:fillRect/>
          </a:stretch>
        </p:blipFill>
        <p:spPr bwMode="auto">
          <a:xfrm>
            <a:off x="5029200" y="654616"/>
            <a:ext cx="4114800" cy="2240984"/>
          </a:xfrm>
          <a:prstGeom prst="rect">
            <a:avLst/>
          </a:prstGeom>
          <a:noFill/>
        </p:spPr>
      </p:pic>
      <p:sp>
        <p:nvSpPr>
          <p:cNvPr id="7" name="TextBox 6"/>
          <p:cNvSpPr txBox="1"/>
          <p:nvPr/>
        </p:nvSpPr>
        <p:spPr>
          <a:xfrm>
            <a:off x="6477000" y="381000"/>
            <a:ext cx="2667000" cy="307777"/>
          </a:xfrm>
          <a:prstGeom prst="rect">
            <a:avLst/>
          </a:prstGeom>
          <a:noFill/>
        </p:spPr>
        <p:txBody>
          <a:bodyPr wrap="square" rtlCol="0">
            <a:spAutoFit/>
          </a:bodyPr>
          <a:lstStyle/>
          <a:p>
            <a:r>
              <a:rPr lang="en-US" sz="1400" dirty="0"/>
              <a:t>10 Indicators of a Warming World</a:t>
            </a:r>
          </a:p>
        </p:txBody>
      </p:sp>
    </p:spTree>
    <p:extLst>
      <p:ext uri="{BB962C8B-B14F-4D97-AF65-F5344CB8AC3E}">
        <p14:creationId xmlns:p14="http://schemas.microsoft.com/office/powerpoint/2010/main" val="162184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body" idx="4294967295"/>
          </p:nvPr>
        </p:nvSpPr>
        <p:spPr>
          <a:xfrm>
            <a:off x="228600" y="5638800"/>
            <a:ext cx="7543800" cy="609600"/>
          </a:xfrm>
        </p:spPr>
        <p:txBody>
          <a:bodyPr/>
          <a:lstStyle/>
          <a:p>
            <a:pPr marL="0" indent="0">
              <a:lnSpc>
                <a:spcPct val="90000"/>
              </a:lnSpc>
              <a:buFontTx/>
              <a:buNone/>
              <a:tabLst>
                <a:tab pos="914400" algn="l"/>
              </a:tabLst>
            </a:pPr>
            <a:r>
              <a:rPr lang="en-US" sz="1700" dirty="0"/>
              <a:t>Climate Change 2001,  Fig 2.2:  Variations of T, CH</a:t>
            </a:r>
            <a:r>
              <a:rPr lang="en-US" sz="1700" baseline="-25000" dirty="0"/>
              <a:t>4</a:t>
            </a:r>
            <a:r>
              <a:rPr lang="en-US" sz="1700" dirty="0"/>
              <a:t>, and CO</a:t>
            </a:r>
            <a:r>
              <a:rPr lang="en-US" sz="1700" baseline="-25000" dirty="0"/>
              <a:t>2</a:t>
            </a:r>
            <a:r>
              <a:rPr lang="en-US" sz="1700" dirty="0"/>
              <a:t> concentrations derived from air trapped within ice cores from Antarctica.</a:t>
            </a:r>
          </a:p>
        </p:txBody>
      </p:sp>
      <p:sp>
        <p:nvSpPr>
          <p:cNvPr id="363523" name="Rectangle 3"/>
          <p:cNvSpPr>
            <a:spLocks noGrp="1" noChangeArrowheads="1"/>
          </p:cNvSpPr>
          <p:nvPr>
            <p:ph type="title" idx="4294967295"/>
          </p:nvPr>
        </p:nvSpPr>
        <p:spPr>
          <a:xfrm>
            <a:off x="0" y="457200"/>
            <a:ext cx="9144000" cy="533400"/>
          </a:xfrm>
        </p:spPr>
        <p:txBody>
          <a:bodyPr/>
          <a:lstStyle/>
          <a:p>
            <a:r>
              <a:rPr lang="en-US" sz="2600" dirty="0"/>
              <a:t>Antarctic Ice Core Record</a:t>
            </a:r>
          </a:p>
        </p:txBody>
      </p:sp>
      <p:sp>
        <p:nvSpPr>
          <p:cNvPr id="363524" name="Rectangle 4"/>
          <p:cNvSpPr>
            <a:spLocks noChangeArrowheads="1"/>
          </p:cNvSpPr>
          <p:nvPr/>
        </p:nvSpPr>
        <p:spPr bwMode="auto">
          <a:xfrm>
            <a:off x="2243138" y="6453188"/>
            <a:ext cx="4614862" cy="336550"/>
          </a:xfrm>
          <a:prstGeom prst="rect">
            <a:avLst/>
          </a:prstGeom>
          <a:noFill/>
          <a:ln w="9525">
            <a:noFill/>
            <a:miter lim="800000"/>
            <a:headEnd/>
            <a:tailEnd/>
          </a:ln>
          <a:effectLst/>
        </p:spPr>
        <p:txBody>
          <a:bodyPr wrap="none">
            <a:spAutoFit/>
          </a:bodyPr>
          <a:lstStyle/>
          <a:p>
            <a:r>
              <a:rPr lang="en-US" sz="1600" dirty="0"/>
              <a:t>http://www.grida.no/climate/ipcc_tar/wg1/fig2-22.htm</a:t>
            </a:r>
          </a:p>
        </p:txBody>
      </p:sp>
      <p:pic>
        <p:nvPicPr>
          <p:cNvPr id="363525" name="Picture 5" descr="ClimateChange2001_fig2-22"/>
          <p:cNvPicPr>
            <a:picLocks noChangeAspect="1" noChangeArrowheads="1"/>
          </p:cNvPicPr>
          <p:nvPr/>
        </p:nvPicPr>
        <p:blipFill>
          <a:blip r:embed="rId4" cstate="print"/>
          <a:srcRect/>
          <a:stretch>
            <a:fillRect/>
          </a:stretch>
        </p:blipFill>
        <p:spPr bwMode="auto">
          <a:xfrm>
            <a:off x="1301750" y="990600"/>
            <a:ext cx="6546850" cy="4570413"/>
          </a:xfrm>
          <a:prstGeom prst="rect">
            <a:avLst/>
          </a:prstGeom>
          <a:noFill/>
        </p:spPr>
      </p:pic>
      <p:sp>
        <p:nvSpPr>
          <p:cNvPr id="7" name="TextBox 6"/>
          <p:cNvSpPr txBox="1"/>
          <p:nvPr/>
        </p:nvSpPr>
        <p:spPr>
          <a:xfrm>
            <a:off x="6324600" y="457200"/>
            <a:ext cx="2133600" cy="369332"/>
          </a:xfrm>
          <a:prstGeom prst="rect">
            <a:avLst/>
          </a:prstGeom>
          <a:noFill/>
        </p:spPr>
        <p:txBody>
          <a:bodyPr wrap="square" rtlCol="0">
            <a:spAutoFit/>
          </a:bodyPr>
          <a:lstStyle/>
          <a:p>
            <a:r>
              <a:rPr lang="en-US" dirty="0">
                <a:solidFill>
                  <a:schemeClr val="tx2"/>
                </a:solidFill>
              </a:rPr>
              <a:t>TODAY – 403.5 ppm</a:t>
            </a:r>
          </a:p>
        </p:txBody>
      </p:sp>
      <p:cxnSp>
        <p:nvCxnSpPr>
          <p:cNvPr id="8" name="Straight Arrow Connector 7"/>
          <p:cNvCxnSpPr/>
          <p:nvPr/>
        </p:nvCxnSpPr>
        <p:spPr>
          <a:xfrm flipV="1">
            <a:off x="7010400" y="228600"/>
            <a:ext cx="381000" cy="30480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5164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00"/>
            <a:ext cx="6667500" cy="43148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 y="5791200"/>
            <a:ext cx="4572000" cy="646331"/>
          </a:xfrm>
          <a:prstGeom prst="rect">
            <a:avLst/>
          </a:prstGeom>
        </p:spPr>
        <p:txBody>
          <a:bodyPr>
            <a:spAutoFit/>
          </a:bodyPr>
          <a:lstStyle/>
          <a:p>
            <a:r>
              <a:rPr lang="en-US" dirty="0"/>
              <a:t>Data source: Reconstruction from ice cores.</a:t>
            </a:r>
            <a:br>
              <a:rPr lang="en-US" dirty="0"/>
            </a:br>
            <a:r>
              <a:rPr lang="en-US" dirty="0"/>
              <a:t>Credit: NOAA </a:t>
            </a:r>
          </a:p>
        </p:txBody>
      </p:sp>
    </p:spTree>
    <p:extLst>
      <p:ext uri="{BB962C8B-B14F-4D97-AF65-F5344CB8AC3E}">
        <p14:creationId xmlns:p14="http://schemas.microsoft.com/office/powerpoint/2010/main" val="3786359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for more</a:t>
            </a:r>
          </a:p>
        </p:txBody>
      </p:sp>
      <p:sp>
        <p:nvSpPr>
          <p:cNvPr id="3" name="Content Placeholder 2"/>
          <p:cNvSpPr>
            <a:spLocks noGrp="1"/>
          </p:cNvSpPr>
          <p:nvPr>
            <p:ph idx="1"/>
          </p:nvPr>
        </p:nvSpPr>
        <p:spPr/>
        <p:txBody>
          <a:bodyPr>
            <a:normAutofit fontScale="77500" lnSpcReduction="20000"/>
          </a:bodyPr>
          <a:lstStyle/>
          <a:p>
            <a:r>
              <a:rPr lang="en-US" dirty="0">
                <a:hlinkClick r:id="rId2"/>
              </a:rPr>
              <a:t>http://media.hhmi.org/biointeractive/click/extinctions/</a:t>
            </a:r>
            <a:endParaRPr lang="en-US" dirty="0"/>
          </a:p>
          <a:p>
            <a:r>
              <a:rPr lang="en-US" dirty="0">
                <a:hlinkClick r:id="rId3"/>
              </a:rPr>
              <a:t>http://www.pbs.org/wgbh/evolution/extinction/dinosaurs/index.html</a:t>
            </a:r>
            <a:endParaRPr lang="en-US" dirty="0"/>
          </a:p>
          <a:p>
            <a:r>
              <a:rPr lang="en-US" dirty="0">
                <a:hlinkClick r:id="rId4"/>
              </a:rPr>
              <a:t>http://media.hhmi.org/biointeractive/click/paleoclimate/</a:t>
            </a:r>
            <a:endParaRPr lang="en-US" dirty="0"/>
          </a:p>
          <a:p>
            <a:r>
              <a:rPr lang="en-US" dirty="0">
                <a:hlinkClick r:id="rId5"/>
              </a:rPr>
              <a:t>http://media.hhmi.org/biointeractive/posters/Biointeractive_Forams.jpg</a:t>
            </a:r>
            <a:endParaRPr lang="en-US" dirty="0"/>
          </a:p>
          <a:p>
            <a:r>
              <a:rPr lang="en-US" dirty="0">
                <a:hlinkClick r:id="rId6"/>
              </a:rPr>
              <a:t>http://www.nova.org.au/earth-environment/climate-change-and-biodiversity</a:t>
            </a:r>
            <a:endParaRPr lang="en-US" dirty="0"/>
          </a:p>
          <a:p>
            <a:r>
              <a:rPr lang="en-US" dirty="0">
                <a:hlinkClick r:id="rId7"/>
              </a:rPr>
              <a:t>http://www.theguardian.com/environment/climate-consensus-97-per-cent/2015/oct/13/methane-release-from-melting-permafrost-could-trigger-dangerous-global-warming</a:t>
            </a:r>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6756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0"/>
            <a:ext cx="5499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391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09339"/>
            <a:ext cx="4648200" cy="6146380"/>
          </a:xfrm>
          <a:prstGeom prst="rect">
            <a:avLst/>
          </a:prstGeom>
        </p:spPr>
      </p:pic>
      <p:sp>
        <p:nvSpPr>
          <p:cNvPr id="3" name="5-Point Star 7"/>
          <p:cNvSpPr/>
          <p:nvPr/>
        </p:nvSpPr>
        <p:spPr>
          <a:xfrm>
            <a:off x="3810000" y="4517813"/>
            <a:ext cx="45720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5-Point Star 7"/>
          <p:cNvSpPr/>
          <p:nvPr/>
        </p:nvSpPr>
        <p:spPr>
          <a:xfrm>
            <a:off x="3810000" y="3781647"/>
            <a:ext cx="45720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5-Point Star 7"/>
          <p:cNvSpPr/>
          <p:nvPr/>
        </p:nvSpPr>
        <p:spPr>
          <a:xfrm>
            <a:off x="3810000" y="2893081"/>
            <a:ext cx="45720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5-Point Star 7"/>
          <p:cNvSpPr/>
          <p:nvPr/>
        </p:nvSpPr>
        <p:spPr>
          <a:xfrm>
            <a:off x="3810000" y="1371600"/>
            <a:ext cx="45720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5-Point Star 7"/>
          <p:cNvSpPr/>
          <p:nvPr/>
        </p:nvSpPr>
        <p:spPr>
          <a:xfrm>
            <a:off x="3810000" y="2590800"/>
            <a:ext cx="45720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5-Point Star 7"/>
          <p:cNvSpPr/>
          <p:nvPr/>
        </p:nvSpPr>
        <p:spPr>
          <a:xfrm>
            <a:off x="3788508" y="698717"/>
            <a:ext cx="457200" cy="304800"/>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52227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0"/>
            <a:ext cx="9144000" cy="1143000"/>
          </a:xfrm>
        </p:spPr>
        <p:txBody>
          <a:bodyPr/>
          <a:lstStyle/>
          <a:p>
            <a:pPr eaLnBrk="1" hangingPunct="1"/>
            <a:r>
              <a:rPr lang="en-US" altLang="en-US" sz="4000"/>
              <a:t>How do you define “Mass Extinction</a:t>
            </a:r>
            <a:r>
              <a:rPr lang="en-US" altLang="en-US" sz="3600"/>
              <a:t>”?</a:t>
            </a:r>
            <a:endParaRPr lang="en-US" altLang="en-US" sz="4000"/>
          </a:p>
        </p:txBody>
      </p:sp>
      <p:sp>
        <p:nvSpPr>
          <p:cNvPr id="3" name="Content Placeholder 2"/>
          <p:cNvSpPr>
            <a:spLocks noGrp="1"/>
          </p:cNvSpPr>
          <p:nvPr>
            <p:ph idx="1"/>
          </p:nvPr>
        </p:nvSpPr>
        <p:spPr>
          <a:xfrm>
            <a:off x="457200" y="1600200"/>
            <a:ext cx="8229600" cy="4572000"/>
          </a:xfrm>
        </p:spPr>
        <p:txBody>
          <a:bodyPr>
            <a:normAutofit fontScale="92500"/>
          </a:bodyPr>
          <a:lstStyle/>
          <a:p>
            <a:pPr eaLnBrk="1" hangingPunct="1"/>
            <a:r>
              <a:rPr lang="en-US" altLang="en-US" dirty="0"/>
              <a:t>Any substantial </a:t>
            </a:r>
            <a:r>
              <a:rPr lang="en-US" altLang="en-US" dirty="0">
                <a:solidFill>
                  <a:srgbClr val="FF0000"/>
                </a:solidFill>
              </a:rPr>
              <a:t>increase in the amount of extinction</a:t>
            </a:r>
            <a:r>
              <a:rPr lang="en-US" altLang="en-US" sz="2800" dirty="0"/>
              <a:t> </a:t>
            </a:r>
            <a:r>
              <a:rPr lang="en-US" altLang="en-US" dirty="0"/>
              <a:t>(</a:t>
            </a:r>
            <a:r>
              <a:rPr lang="en-US" altLang="en-US" dirty="0" err="1"/>
              <a:t>ie</a:t>
            </a:r>
            <a:r>
              <a:rPr lang="en-US" altLang="en-US" dirty="0"/>
              <a:t>. lineage termination) suffered by more than one </a:t>
            </a:r>
            <a:r>
              <a:rPr lang="en-US" altLang="en-US" dirty="0">
                <a:solidFill>
                  <a:srgbClr val="FF0000"/>
                </a:solidFill>
              </a:rPr>
              <a:t>geographically widespread higher taxon</a:t>
            </a:r>
            <a:r>
              <a:rPr lang="en-US" altLang="en-US" sz="2800" dirty="0"/>
              <a:t> </a:t>
            </a:r>
            <a:r>
              <a:rPr lang="en-US" altLang="en-US" dirty="0"/>
              <a:t>during a relatively </a:t>
            </a:r>
            <a:r>
              <a:rPr lang="en-US" altLang="en-US" dirty="0">
                <a:solidFill>
                  <a:srgbClr val="FF0000"/>
                </a:solidFill>
              </a:rPr>
              <a:t>short interval of geologic time</a:t>
            </a:r>
            <a:r>
              <a:rPr lang="en-US" altLang="en-US" dirty="0"/>
              <a:t>, resulting in at least temporary </a:t>
            </a:r>
            <a:r>
              <a:rPr lang="en-US" altLang="en-US" dirty="0">
                <a:solidFill>
                  <a:srgbClr val="FF0000"/>
                </a:solidFill>
              </a:rPr>
              <a:t>decline of standing diversity</a:t>
            </a:r>
            <a:r>
              <a:rPr lang="en-US" altLang="en-US" dirty="0"/>
              <a:t>.  (from </a:t>
            </a:r>
            <a:r>
              <a:rPr lang="en-US" altLang="en-US" dirty="0" err="1"/>
              <a:t>Sepkoski</a:t>
            </a:r>
            <a:r>
              <a:rPr lang="en-US" altLang="en-US" dirty="0"/>
              <a:t>, 1986)</a:t>
            </a:r>
          </a:p>
          <a:p>
            <a:pPr eaLnBrk="1" hangingPunct="1"/>
            <a:endParaRPr lang="en-US" altLang="en-US" dirty="0"/>
          </a:p>
          <a:p>
            <a:r>
              <a:rPr lang="en-US" altLang="en-US" dirty="0"/>
              <a:t>99.9% OF ALL SPECIES THAT HAVE EVER LIVED ARE NOW EXTINCT.</a:t>
            </a:r>
          </a:p>
          <a:p>
            <a:pPr eaLnBrk="1" hangingPunct="1"/>
            <a:endParaRPr lang="en-US" altLang="en-US" dirty="0"/>
          </a:p>
        </p:txBody>
      </p:sp>
    </p:spTree>
    <p:extLst>
      <p:ext uri="{BB962C8B-B14F-4D97-AF65-F5344CB8AC3E}">
        <p14:creationId xmlns:p14="http://schemas.microsoft.com/office/powerpoint/2010/main" val="3465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Mass Extinctions </a:t>
            </a:r>
          </a:p>
        </p:txBody>
      </p:sp>
      <p:sp>
        <p:nvSpPr>
          <p:cNvPr id="60419" name="Rectangle 3"/>
          <p:cNvSpPr>
            <a:spLocks noGrp="1" noChangeArrowheads="1"/>
          </p:cNvSpPr>
          <p:nvPr>
            <p:ph type="body" idx="1"/>
          </p:nvPr>
        </p:nvSpPr>
        <p:spPr>
          <a:xfrm>
            <a:off x="457200" y="1600200"/>
            <a:ext cx="8610600" cy="4525963"/>
          </a:xfrm>
        </p:spPr>
        <p:txBody>
          <a:bodyPr/>
          <a:lstStyle/>
          <a:p>
            <a:pPr marL="609600" indent="-609600">
              <a:buFont typeface="Wingdings" panose="05000000000000000000" pitchFamily="2" charset="2"/>
              <a:buAutoNum type="arabicPeriod"/>
            </a:pPr>
            <a:r>
              <a:rPr lang="en-US" altLang="en-US" i="1" dirty="0"/>
              <a:t>Cretaceous-Tertiary Extinction (65). </a:t>
            </a:r>
            <a:r>
              <a:rPr lang="en-US" altLang="en-US" dirty="0">
                <a:solidFill>
                  <a:srgbClr val="FF0000"/>
                </a:solidFill>
              </a:rPr>
              <a:t>**</a:t>
            </a:r>
            <a:r>
              <a:rPr lang="en-US" altLang="en-US" strike="sngStrike" dirty="0" err="1">
                <a:solidFill>
                  <a:srgbClr val="FF0000"/>
                </a:solidFill>
              </a:rPr>
              <a:t>Dinos</a:t>
            </a:r>
            <a:r>
              <a:rPr lang="en-US" altLang="en-US" dirty="0">
                <a:solidFill>
                  <a:srgbClr val="FF0000"/>
                </a:solidFill>
              </a:rPr>
              <a:t>**</a:t>
            </a:r>
            <a:endParaRPr lang="en-US" altLang="en-US" dirty="0"/>
          </a:p>
          <a:p>
            <a:pPr marL="609600" indent="-609600">
              <a:buFont typeface="Wingdings" panose="05000000000000000000" pitchFamily="2" charset="2"/>
              <a:buAutoNum type="arabicPeriod"/>
            </a:pPr>
            <a:r>
              <a:rPr lang="en-US" altLang="en-US" i="1" dirty="0"/>
              <a:t>End Triassic Extinction (200). </a:t>
            </a:r>
            <a:r>
              <a:rPr lang="en-US" altLang="en-US" dirty="0"/>
              <a:t> </a:t>
            </a:r>
          </a:p>
          <a:p>
            <a:pPr marL="609600" indent="-609600">
              <a:buFont typeface="Wingdings" panose="05000000000000000000" pitchFamily="2" charset="2"/>
              <a:buAutoNum type="arabicPeriod"/>
            </a:pPr>
            <a:r>
              <a:rPr lang="en-US" altLang="en-US" i="1" dirty="0"/>
              <a:t>Permian Triassic Extinction</a:t>
            </a:r>
            <a:r>
              <a:rPr lang="en-US" altLang="en-US" dirty="0"/>
              <a:t> (250). </a:t>
            </a:r>
            <a:r>
              <a:rPr lang="en-US" altLang="en-US" dirty="0">
                <a:solidFill>
                  <a:srgbClr val="FF0000"/>
                </a:solidFill>
              </a:rPr>
              <a:t>**Greatest**</a:t>
            </a:r>
          </a:p>
          <a:p>
            <a:pPr marL="609600" indent="-609600">
              <a:buFont typeface="Wingdings" panose="05000000000000000000" pitchFamily="2" charset="2"/>
              <a:buAutoNum type="arabicPeriod"/>
            </a:pPr>
            <a:r>
              <a:rPr lang="en-US" altLang="en-US" i="1" dirty="0"/>
              <a:t>Late Devonian Extinction (364).  </a:t>
            </a:r>
            <a:r>
              <a:rPr lang="en-US" altLang="en-US" dirty="0"/>
              <a:t> </a:t>
            </a:r>
          </a:p>
          <a:p>
            <a:pPr marL="609600" indent="-609600">
              <a:buFont typeface="Wingdings" panose="05000000000000000000" pitchFamily="2" charset="2"/>
              <a:buAutoNum type="arabicPeriod"/>
            </a:pPr>
            <a:r>
              <a:rPr lang="en-US" altLang="en-US" i="1" dirty="0"/>
              <a:t>Ordovician-Silurian Extinction</a:t>
            </a:r>
            <a:r>
              <a:rPr lang="en-US" altLang="en-US" dirty="0"/>
              <a:t> (440).  </a:t>
            </a:r>
          </a:p>
          <a:p>
            <a:pPr marL="609600" indent="-609600">
              <a:buFont typeface="Wingdings" panose="05000000000000000000" pitchFamily="2" charset="2"/>
              <a:buNone/>
            </a:pPr>
            <a:endParaRPr lang="en-US" altLang="en-US" dirty="0"/>
          </a:p>
          <a:p>
            <a:pPr marL="2209800" lvl="4" indent="-381000">
              <a:buFont typeface="Wingdings" panose="05000000000000000000" pitchFamily="2" charset="2"/>
              <a:buNone/>
            </a:pPr>
            <a:r>
              <a:rPr lang="en-US" altLang="en-US" dirty="0"/>
              <a:t>   (#= millions of years ago)</a:t>
            </a:r>
          </a:p>
        </p:txBody>
      </p:sp>
    </p:spTree>
    <p:extLst>
      <p:ext uri="{BB962C8B-B14F-4D97-AF65-F5344CB8AC3E}">
        <p14:creationId xmlns:p14="http://schemas.microsoft.com/office/powerpoint/2010/main" val="341575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en-US" altLang="en-US" i="1" dirty="0"/>
              <a:t>Cretaceous-Tertiary Extinction (65) </a:t>
            </a:r>
            <a:endParaRPr lang="en-US" altLang="en-US" dirty="0"/>
          </a:p>
        </p:txBody>
      </p:sp>
      <p:sp>
        <p:nvSpPr>
          <p:cNvPr id="60419" name="Rectangle 3"/>
          <p:cNvSpPr>
            <a:spLocks noGrp="1" noChangeArrowheads="1"/>
          </p:cNvSpPr>
          <p:nvPr>
            <p:ph type="body" idx="1"/>
          </p:nvPr>
        </p:nvSpPr>
        <p:spPr/>
        <p:txBody>
          <a:bodyPr>
            <a:normAutofit fontScale="85000" lnSpcReduction="10000"/>
          </a:bodyPr>
          <a:lstStyle/>
          <a:p>
            <a:r>
              <a:rPr lang="en-US" altLang="en-US" dirty="0"/>
              <a:t>This is also known as the K/T extinction.</a:t>
            </a:r>
          </a:p>
          <a:p>
            <a:r>
              <a:rPr lang="en-US" altLang="en-US" dirty="0"/>
              <a:t>About 85% of all species disappeared, in particular the dinosaurs.</a:t>
            </a:r>
          </a:p>
          <a:p>
            <a:pPr lvl="1"/>
            <a:r>
              <a:rPr lang="en-US" dirty="0"/>
              <a:t>Organisms that went extinct include more than half of all marine species and many terrestrial plants and animals, including all dinosaurs</a:t>
            </a:r>
          </a:p>
          <a:p>
            <a:r>
              <a:rPr lang="en-US" altLang="en-US" dirty="0"/>
              <a:t>Some species including crocodiles, turtles, lizards,  mammals, and birds made it through with little effect.</a:t>
            </a:r>
          </a:p>
          <a:p>
            <a:pPr lvl="1"/>
            <a:r>
              <a:rPr lang="en-US" dirty="0"/>
              <a:t>Opened niches for the dominance of mammals in the Cenozoic (adaptive radiation)</a:t>
            </a:r>
            <a:endParaRPr lang="en-US" altLang="en-US" dirty="0"/>
          </a:p>
          <a:p>
            <a:r>
              <a:rPr lang="en-US" altLang="en-US" dirty="0"/>
              <a:t>Meteor impact seems to be the most probable cause.</a:t>
            </a:r>
          </a:p>
          <a:p>
            <a:endParaRPr lang="en-US" altLang="en-US" dirty="0"/>
          </a:p>
          <a:p>
            <a:pPr marL="609600" indent="-609600">
              <a:buFont typeface="Wingdings" panose="05000000000000000000" pitchFamily="2" charset="2"/>
              <a:buAutoNum type="arabicPeriod"/>
            </a:pPr>
            <a:endParaRPr lang="en-US" altLang="en-US" dirty="0"/>
          </a:p>
        </p:txBody>
      </p:sp>
    </p:spTree>
    <p:extLst>
      <p:ext uri="{BB962C8B-B14F-4D97-AF65-F5344CB8AC3E}">
        <p14:creationId xmlns:p14="http://schemas.microsoft.com/office/powerpoint/2010/main" val="378159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0"/>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F705"/>
                </a:solidFill>
                <a:latin typeface="Arial" panose="020B0604020202020204" pitchFamily="34" charset="0"/>
              </a:defRPr>
            </a:lvl1pPr>
            <a:lvl2pPr marL="742950" indent="-285750">
              <a:defRPr sz="2400">
                <a:solidFill>
                  <a:srgbClr val="FFF705"/>
                </a:solidFill>
                <a:latin typeface="Arial" panose="020B0604020202020204" pitchFamily="34" charset="0"/>
              </a:defRPr>
            </a:lvl2pPr>
            <a:lvl3pPr marL="1143000" indent="-228600">
              <a:defRPr sz="2400">
                <a:solidFill>
                  <a:srgbClr val="FFF705"/>
                </a:solidFill>
                <a:latin typeface="Arial" panose="020B0604020202020204" pitchFamily="34" charset="0"/>
              </a:defRPr>
            </a:lvl3pPr>
            <a:lvl4pPr marL="1600200" indent="-228600">
              <a:defRPr sz="2400">
                <a:solidFill>
                  <a:srgbClr val="FFF705"/>
                </a:solidFill>
                <a:latin typeface="Arial" panose="020B0604020202020204" pitchFamily="34" charset="0"/>
              </a:defRPr>
            </a:lvl4pPr>
            <a:lvl5pPr marL="2057400" indent="-228600">
              <a:defRPr sz="2400">
                <a:solidFill>
                  <a:srgbClr val="FFF705"/>
                </a:solidFill>
                <a:latin typeface="Arial" panose="020B0604020202020204" pitchFamily="34" charset="0"/>
              </a:defRPr>
            </a:lvl5pPr>
            <a:lvl6pPr marL="2514600" indent="-228600" eaLnBrk="0" fontAlgn="base" hangingPunct="0">
              <a:spcBef>
                <a:spcPct val="0"/>
              </a:spcBef>
              <a:spcAft>
                <a:spcPct val="0"/>
              </a:spcAft>
              <a:defRPr sz="2400">
                <a:solidFill>
                  <a:srgbClr val="FFF705"/>
                </a:solidFill>
                <a:latin typeface="Arial" panose="020B0604020202020204" pitchFamily="34" charset="0"/>
              </a:defRPr>
            </a:lvl6pPr>
            <a:lvl7pPr marL="2971800" indent="-228600" eaLnBrk="0" fontAlgn="base" hangingPunct="0">
              <a:spcBef>
                <a:spcPct val="0"/>
              </a:spcBef>
              <a:spcAft>
                <a:spcPct val="0"/>
              </a:spcAft>
              <a:defRPr sz="2400">
                <a:solidFill>
                  <a:srgbClr val="FFF705"/>
                </a:solidFill>
                <a:latin typeface="Arial" panose="020B0604020202020204" pitchFamily="34" charset="0"/>
              </a:defRPr>
            </a:lvl7pPr>
            <a:lvl8pPr marL="3429000" indent="-228600" eaLnBrk="0" fontAlgn="base" hangingPunct="0">
              <a:spcBef>
                <a:spcPct val="0"/>
              </a:spcBef>
              <a:spcAft>
                <a:spcPct val="0"/>
              </a:spcAft>
              <a:defRPr sz="2400">
                <a:solidFill>
                  <a:srgbClr val="FFF705"/>
                </a:solidFill>
                <a:latin typeface="Arial" panose="020B0604020202020204" pitchFamily="34" charset="0"/>
              </a:defRPr>
            </a:lvl8pPr>
            <a:lvl9pPr marL="3886200" indent="-228600" eaLnBrk="0" fontAlgn="base" hangingPunct="0">
              <a:spcBef>
                <a:spcPct val="0"/>
              </a:spcBef>
              <a:spcAft>
                <a:spcPct val="0"/>
              </a:spcAft>
              <a:defRPr sz="2400">
                <a:solidFill>
                  <a:srgbClr val="FFF705"/>
                </a:solidFill>
                <a:latin typeface="Arial" panose="020B0604020202020204" pitchFamily="34" charset="0"/>
              </a:defRPr>
            </a:lvl9pPr>
          </a:lstStyle>
          <a:p>
            <a:pPr>
              <a:spcBef>
                <a:spcPct val="50000"/>
              </a:spcBef>
            </a:pPr>
            <a:r>
              <a:rPr lang="en-US" altLang="en-US" b="1" dirty="0">
                <a:solidFill>
                  <a:schemeClr val="tx1"/>
                </a:solidFill>
              </a:rPr>
              <a:t>Plants as well as animals should have suffered as a result of the meteorite impact</a:t>
            </a:r>
            <a:r>
              <a:rPr lang="en-US" altLang="en-US" dirty="0">
                <a:solidFill>
                  <a:schemeClr val="tx1"/>
                </a:solidFill>
              </a:rPr>
              <a:t>. There is evidence of a significant turnover in the types of vegetation inhabiting the land surface. Much of this work is based on the spore and pollen record.</a:t>
            </a:r>
          </a:p>
        </p:txBody>
      </p:sp>
      <p:pic>
        <p:nvPicPr>
          <p:cNvPr id="13315" name="Picture 3" descr="FG13_06.JPG                                                    000060D2William Patterson's Pod        B92E66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1788"/>
            <a:ext cx="70104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81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i="1" dirty="0"/>
              <a:t>End Triassic Extinction (200)</a:t>
            </a:r>
            <a:endParaRPr lang="en-US" altLang="en-US" dirty="0"/>
          </a:p>
        </p:txBody>
      </p:sp>
      <p:sp>
        <p:nvSpPr>
          <p:cNvPr id="60419" name="Rectangle 3"/>
          <p:cNvSpPr>
            <a:spLocks noGrp="1" noChangeArrowheads="1"/>
          </p:cNvSpPr>
          <p:nvPr>
            <p:ph type="body" idx="1"/>
          </p:nvPr>
        </p:nvSpPr>
        <p:spPr/>
        <p:txBody>
          <a:bodyPr>
            <a:normAutofit fontScale="70000" lnSpcReduction="20000"/>
          </a:bodyPr>
          <a:lstStyle/>
          <a:p>
            <a:r>
              <a:rPr lang="en-US" altLang="en-US" dirty="0"/>
              <a:t>This is one of the less significant extinctions.  </a:t>
            </a:r>
          </a:p>
          <a:p>
            <a:r>
              <a:rPr lang="en-US" altLang="en-US" dirty="0"/>
              <a:t>About one quarter of all species disappeared about 208 million years ago.</a:t>
            </a:r>
          </a:p>
          <a:p>
            <a:pPr lvl="1"/>
            <a:r>
              <a:rPr lang="en-US" dirty="0"/>
              <a:t>Happened in less than 10,000 years!</a:t>
            </a:r>
            <a:endParaRPr lang="en-US" altLang="en-US" dirty="0"/>
          </a:p>
          <a:p>
            <a:r>
              <a:rPr lang="en-US" dirty="0"/>
              <a:t>Opened door for the dominance of dinosaurs in the Jurassic. </a:t>
            </a:r>
          </a:p>
          <a:p>
            <a:r>
              <a:rPr lang="en-US" altLang="en-US" dirty="0"/>
              <a:t>At least two extinctions were involved.</a:t>
            </a:r>
          </a:p>
          <a:p>
            <a:pPr lvl="1"/>
            <a:r>
              <a:rPr lang="en-US" altLang="en-US" dirty="0"/>
              <a:t>Climate change seems to have been the major factor.</a:t>
            </a:r>
            <a:r>
              <a:rPr lang="en-US" dirty="0"/>
              <a:t> </a:t>
            </a:r>
          </a:p>
          <a:p>
            <a:pPr lvl="1"/>
            <a:r>
              <a:rPr lang="en-US" dirty="0"/>
              <a:t>Including many </a:t>
            </a:r>
            <a:r>
              <a:rPr lang="en-US" dirty="0" err="1"/>
              <a:t>therapsids</a:t>
            </a:r>
            <a:r>
              <a:rPr lang="en-US" dirty="0"/>
              <a:t> (synapsid ancestors of mammals), all large non-dinosaur archosaurs (ancestors of crocodiles and alligators), &amp; most large amphibians.</a:t>
            </a:r>
          </a:p>
          <a:p>
            <a:r>
              <a:rPr lang="en-US" dirty="0"/>
              <a:t>Causes largely unknown. Possibly a large meteorite that crashed into what is now Quebec may have been responsible. </a:t>
            </a:r>
          </a:p>
          <a:p>
            <a:endParaRPr lang="en-US" dirty="0"/>
          </a:p>
          <a:p>
            <a:endParaRPr lang="en-US" altLang="en-US" dirty="0"/>
          </a:p>
        </p:txBody>
      </p:sp>
    </p:spTree>
    <p:extLst>
      <p:ext uri="{BB962C8B-B14F-4D97-AF65-F5344CB8AC3E}">
        <p14:creationId xmlns:p14="http://schemas.microsoft.com/office/powerpoint/2010/main" val="292152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962</Words>
  <Application>Microsoft Office PowerPoint</Application>
  <PresentationFormat>On-screen Show (4:3)</PresentationFormat>
  <Paragraphs>110</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PowerPoint Presentation</vt:lpstr>
      <vt:lpstr>Extinctions and  Climate Variability</vt:lpstr>
      <vt:lpstr>PowerPoint Presentation</vt:lpstr>
      <vt:lpstr>PowerPoint Presentation</vt:lpstr>
      <vt:lpstr>How do you define “Mass Extinction”?</vt:lpstr>
      <vt:lpstr>Mass Extinctions </vt:lpstr>
      <vt:lpstr>Cretaceous-Tertiary Extinction (65) </vt:lpstr>
      <vt:lpstr>PowerPoint Presentation</vt:lpstr>
      <vt:lpstr>End Triassic Extinction (200)</vt:lpstr>
      <vt:lpstr>Permian Triassic Extinction (250)</vt:lpstr>
      <vt:lpstr>The demise of Paleozoic life (end Permian)</vt:lpstr>
      <vt:lpstr>Before and After</vt:lpstr>
      <vt:lpstr>The “Great Dying”</vt:lpstr>
      <vt:lpstr>Hypotheses for the End-Permian Extinction</vt:lpstr>
      <vt:lpstr>Is anybody happy about this?</vt:lpstr>
      <vt:lpstr>Late Devonian Extinction (364)</vt:lpstr>
      <vt:lpstr>Ordovician-Silurian Extinction (440)</vt:lpstr>
      <vt:lpstr>Is the sixth mass extinction underway? </vt:lpstr>
      <vt:lpstr>Long-term climatic regimes</vt:lpstr>
      <vt:lpstr>Antarctic Ice Core Record</vt:lpstr>
      <vt:lpstr>PowerPoint Presentation</vt:lpstr>
      <vt:lpstr>Resources for 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e green</dc:creator>
  <cp:lastModifiedBy>Garton, David</cp:lastModifiedBy>
  <cp:revision>54</cp:revision>
  <dcterms:created xsi:type="dcterms:W3CDTF">2014-01-17T02:26:01Z</dcterms:created>
  <dcterms:modified xsi:type="dcterms:W3CDTF">2017-09-15T19:05:36Z</dcterms:modified>
</cp:coreProperties>
</file>