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9"/>
  </p:notesMasterIdLst>
  <p:handoutMasterIdLst>
    <p:handoutMasterId r:id="rId20"/>
  </p:handoutMasterIdLst>
  <p:sldIdLst>
    <p:sldId id="258" r:id="rId2"/>
    <p:sldId id="284" r:id="rId3"/>
    <p:sldId id="261" r:id="rId4"/>
    <p:sldId id="287" r:id="rId5"/>
    <p:sldId id="288" r:id="rId6"/>
    <p:sldId id="286" r:id="rId7"/>
    <p:sldId id="275" r:id="rId8"/>
    <p:sldId id="263" r:id="rId9"/>
    <p:sldId id="264" r:id="rId10"/>
    <p:sldId id="267" r:id="rId11"/>
    <p:sldId id="289" r:id="rId12"/>
    <p:sldId id="290" r:id="rId13"/>
    <p:sldId id="283" r:id="rId14"/>
    <p:sldId id="274" r:id="rId15"/>
    <p:sldId id="273" r:id="rId16"/>
    <p:sldId id="278" r:id="rId17"/>
    <p:sldId id="282" r:id="rId18"/>
  </p:sldIdLst>
  <p:sldSz cx="9144000" cy="6858000" type="screen4x3"/>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42" autoAdjust="0"/>
  </p:normalViewPr>
  <p:slideViewPr>
    <p:cSldViewPr>
      <p:cViewPr varScale="1">
        <p:scale>
          <a:sx n="105" d="100"/>
          <a:sy n="105" d="100"/>
        </p:scale>
        <p:origin x="179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003F1B-7836-428C-B117-C553D9B31A40}" type="datetimeFigureOut">
              <a:rPr lang="en-US" smtClean="0"/>
              <a:pPr/>
              <a:t>8/25/2017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F117BE-F574-4D09-BAC3-B0E296C80DDD}" type="slidenum">
              <a:rPr lang="en-US" smtClean="0"/>
              <a:pPr/>
              <a:t>‹#›</a:t>
            </a:fld>
            <a:endParaRPr lang="en-US"/>
          </a:p>
        </p:txBody>
      </p:sp>
    </p:spTree>
    <p:extLst>
      <p:ext uri="{BB962C8B-B14F-4D97-AF65-F5344CB8AC3E}">
        <p14:creationId xmlns:p14="http://schemas.microsoft.com/office/powerpoint/2010/main" val="3189843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D497EE-CE0F-49A9-AFDF-544BE58A8879}" type="datetimeFigureOut">
              <a:rPr lang="en-US" smtClean="0"/>
              <a:pPr/>
              <a:t>8/25/2017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F35692-70E2-4DBC-B42F-26980219A63A}" type="slidenum">
              <a:rPr lang="en-US" smtClean="0"/>
              <a:pPr/>
              <a:t>‹#›</a:t>
            </a:fld>
            <a:endParaRPr lang="en-US"/>
          </a:p>
        </p:txBody>
      </p:sp>
    </p:spTree>
    <p:extLst>
      <p:ext uri="{BB962C8B-B14F-4D97-AF65-F5344CB8AC3E}">
        <p14:creationId xmlns:p14="http://schemas.microsoft.com/office/powerpoint/2010/main" val="2763333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Unicellular. Found in nearly every environment. Teaspoon</a:t>
            </a:r>
            <a:r>
              <a:rPr lang="en-US" baseline="0" dirty="0" smtClean="0"/>
              <a:t> of saltwater contains population equivalent to large human city. Most cells in human body are bacteria and </a:t>
            </a:r>
            <a:r>
              <a:rPr lang="en-US" baseline="0" dirty="0" err="1" smtClean="0"/>
              <a:t>archaea</a:t>
            </a:r>
            <a:r>
              <a:rPr lang="en-US" baseline="0" dirty="0" smtClean="0"/>
              <a:t>, &gt; by factor 10 fold.</a:t>
            </a:r>
            <a:endParaRPr lang="en-US" dirty="0"/>
          </a:p>
        </p:txBody>
      </p:sp>
      <p:sp>
        <p:nvSpPr>
          <p:cNvPr id="4" name="Slide Number Placeholder 3"/>
          <p:cNvSpPr>
            <a:spLocks noGrp="1"/>
          </p:cNvSpPr>
          <p:nvPr>
            <p:ph type="sldNum" sz="quarter" idx="10"/>
          </p:nvPr>
        </p:nvSpPr>
        <p:spPr/>
        <p:txBody>
          <a:bodyPr/>
          <a:lstStyle/>
          <a:p>
            <a:fld id="{FAEADC53-1A76-4929-924F-39D02EE142D3}" type="slidenum">
              <a:rPr lang="en-US" smtClean="0"/>
              <a:pPr/>
              <a:t>1</a:t>
            </a:fld>
            <a:endParaRPr lang="en-US"/>
          </a:p>
        </p:txBody>
      </p:sp>
    </p:spTree>
    <p:extLst>
      <p:ext uri="{BB962C8B-B14F-4D97-AF65-F5344CB8AC3E}">
        <p14:creationId xmlns:p14="http://schemas.microsoft.com/office/powerpoint/2010/main" val="2931088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Figure 1. The human super-organism</a:t>
            </a:r>
          </a:p>
          <a:p>
            <a:r>
              <a:rPr lang="en-US" dirty="0" smtClean="0"/>
              <a:t>Adapted from </a:t>
            </a:r>
            <a:r>
              <a:rPr lang="en-US" dirty="0" err="1" smtClean="0"/>
              <a:t>Glausiusz</a:t>
            </a:r>
            <a:r>
              <a:rPr lang="en-US" dirty="0" smtClean="0"/>
              <a:t>, Discover Magazine, June 2007, as well as images courtesy of the</a:t>
            </a:r>
          </a:p>
          <a:p>
            <a:r>
              <a:rPr lang="en-US" dirty="0" smtClean="0"/>
              <a:t>National Institutes of Health, National Cancer Institute, Centers for Disease Control, and</a:t>
            </a:r>
          </a:p>
          <a:p>
            <a:r>
              <a:rPr lang="en-US" dirty="0" smtClean="0"/>
              <a:t>Wikipedia. This figure depicts different microbes and other organisms that have been</a:t>
            </a:r>
          </a:p>
          <a:p>
            <a:r>
              <a:rPr lang="en-US" dirty="0" smtClean="0"/>
              <a:t>intimately associated with humans as commensals or potential pathogens. The numbers</a:t>
            </a:r>
          </a:p>
          <a:p>
            <a:r>
              <a:rPr lang="en-US" dirty="0" smtClean="0"/>
              <a:t>correspond to images of organisms and approximate anatomic locations where these organisms</a:t>
            </a:r>
          </a:p>
          <a:p>
            <a:r>
              <a:rPr lang="en-US" dirty="0" smtClean="0"/>
              <a:t>may reside on the human body. 1.Trichophyton and </a:t>
            </a:r>
            <a:r>
              <a:rPr lang="en-US" dirty="0" err="1" smtClean="0"/>
              <a:t>Epidermophyton</a:t>
            </a:r>
            <a:r>
              <a:rPr lang="en-US" dirty="0" smtClean="0"/>
              <a:t> are filamentous, parasitic</a:t>
            </a:r>
          </a:p>
          <a:p>
            <a:r>
              <a:rPr lang="en-US" dirty="0" smtClean="0"/>
              <a:t>microbes that cause athlete’s foot. 2. Vaginal </a:t>
            </a:r>
            <a:r>
              <a:rPr lang="en-US" dirty="0" err="1" smtClean="0"/>
              <a:t>microbiota</a:t>
            </a:r>
            <a:r>
              <a:rPr lang="en-US" dirty="0" smtClean="0"/>
              <a:t>, mostly Lactobacillus species secrete</a:t>
            </a:r>
          </a:p>
          <a:p>
            <a:r>
              <a:rPr lang="en-US" dirty="0" smtClean="0"/>
              <a:t>lactic acid and other antimicrobial compounds that prevent pathogen overgrowth. 3. More than</a:t>
            </a:r>
          </a:p>
          <a:p>
            <a:r>
              <a:rPr lang="en-US" dirty="0" smtClean="0"/>
              <a:t>500 species of bacteria, weighing approximately 3.3 pounds in the average human adult, live</a:t>
            </a:r>
          </a:p>
          <a:p>
            <a:r>
              <a:rPr lang="en-US" dirty="0" smtClean="0"/>
              <a:t>inside the gastrointestinal tract. 4. More than 100 strains of human papillomavirus (HPV) can</a:t>
            </a:r>
          </a:p>
          <a:p>
            <a:r>
              <a:rPr lang="en-US" dirty="0" smtClean="0"/>
              <a:t>infect humans, causing a variety of warts from the common wart to plantar and flat warts. 5.</a:t>
            </a:r>
          </a:p>
          <a:p>
            <a:r>
              <a:rPr lang="en-US" dirty="0" err="1" smtClean="0"/>
              <a:t>Pediculus</a:t>
            </a:r>
            <a:r>
              <a:rPr lang="en-US" dirty="0" smtClean="0"/>
              <a:t> </a:t>
            </a:r>
            <a:r>
              <a:rPr lang="en-US" dirty="0" err="1" smtClean="0"/>
              <a:t>humanus</a:t>
            </a:r>
            <a:r>
              <a:rPr lang="en-US" dirty="0" smtClean="0"/>
              <a:t> </a:t>
            </a:r>
            <a:r>
              <a:rPr lang="en-US" dirty="0" err="1" smtClean="0"/>
              <a:t>capitis</a:t>
            </a:r>
            <a:r>
              <a:rPr lang="en-US" dirty="0" smtClean="0"/>
              <a:t>, the head louse, may have co-evolved with recent H. sapiens. 6.</a:t>
            </a:r>
          </a:p>
          <a:p>
            <a:r>
              <a:rPr lang="en-US" dirty="0" smtClean="0"/>
              <a:t>Oral Streptococcus species form biofilms that may be 300–500 cells in thickness on the surfaces</a:t>
            </a:r>
          </a:p>
          <a:p>
            <a:r>
              <a:rPr lang="en-US" dirty="0" smtClean="0"/>
              <a:t>of </a:t>
            </a:r>
            <a:r>
              <a:rPr lang="en-US" dirty="0" err="1" smtClean="0"/>
              <a:t>unbrushed</a:t>
            </a:r>
            <a:r>
              <a:rPr lang="en-US" dirty="0" smtClean="0"/>
              <a:t> teeth. 7. </a:t>
            </a:r>
            <a:r>
              <a:rPr lang="en-US" dirty="0" err="1" smtClean="0"/>
              <a:t>Demodex</a:t>
            </a:r>
            <a:r>
              <a:rPr lang="en-US" dirty="0" smtClean="0"/>
              <a:t> mites inhabit the follicles of the eyelashes and infest about 20</a:t>
            </a:r>
          </a:p>
          <a:p>
            <a:r>
              <a:rPr lang="en-US" dirty="0" smtClean="0"/>
              <a:t>percent of people under the age of 20. 8. After initial infection with the varicella-zoster virus</a:t>
            </a:r>
          </a:p>
          <a:p>
            <a:r>
              <a:rPr lang="en-US" dirty="0" smtClean="0"/>
              <a:t>(chickenpox), the virus remains dormant in nerve ganglia and may cause disease due to re-</a:t>
            </a:r>
          </a:p>
          <a:p>
            <a:r>
              <a:rPr lang="en-US" dirty="0" smtClean="0"/>
              <a:t>activation later in life. 9. Approximately 1/12 of the human genome consists of DNA from</a:t>
            </a:r>
          </a:p>
          <a:p>
            <a:r>
              <a:rPr lang="en-US" dirty="0" smtClean="0"/>
              <a:t>fossil viruses that infected human ancestors millions of years ago. 10. Prevalent bacterial genera</a:t>
            </a:r>
          </a:p>
          <a:p>
            <a:r>
              <a:rPr lang="en-US" dirty="0" smtClean="0"/>
              <a:t>on the human skin include Streptococcus, Staphylococcus, and </a:t>
            </a:r>
            <a:r>
              <a:rPr lang="en-US" dirty="0" err="1" smtClean="0"/>
              <a:t>Corynebacterium</a:t>
            </a:r>
            <a:r>
              <a:rPr lang="en-US" dirty="0" smtClean="0"/>
              <a:t>.</a:t>
            </a:r>
            <a:endParaRPr lang="en-US" dirty="0"/>
          </a:p>
        </p:txBody>
      </p:sp>
      <p:sp>
        <p:nvSpPr>
          <p:cNvPr id="4" name="Slide Number Placeholder 3"/>
          <p:cNvSpPr>
            <a:spLocks noGrp="1"/>
          </p:cNvSpPr>
          <p:nvPr>
            <p:ph type="sldNum" sz="quarter" idx="10"/>
          </p:nvPr>
        </p:nvSpPr>
        <p:spPr/>
        <p:txBody>
          <a:bodyPr/>
          <a:lstStyle/>
          <a:p>
            <a:fld id="{7BF35692-70E2-4DBC-B42F-26980219A63A}" type="slidenum">
              <a:rPr lang="en-US" smtClean="0"/>
              <a:pPr/>
              <a:t>16</a:t>
            </a:fld>
            <a:endParaRPr lang="en-US"/>
          </a:p>
        </p:txBody>
      </p:sp>
    </p:spTree>
    <p:extLst>
      <p:ext uri="{BB962C8B-B14F-4D97-AF65-F5344CB8AC3E}">
        <p14:creationId xmlns:p14="http://schemas.microsoft.com/office/powerpoint/2010/main" val="1058557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HMP</a:t>
            </a:r>
            <a:r>
              <a:rPr lang="en-US" baseline="0" dirty="0" smtClean="0"/>
              <a:t> Consortium, Nature 14 June 2012.</a:t>
            </a:r>
            <a:endParaRPr lang="en-US" dirty="0"/>
          </a:p>
        </p:txBody>
      </p:sp>
      <p:sp>
        <p:nvSpPr>
          <p:cNvPr id="4" name="Slide Number Placeholder 3"/>
          <p:cNvSpPr>
            <a:spLocks noGrp="1"/>
          </p:cNvSpPr>
          <p:nvPr>
            <p:ph type="sldNum" sz="quarter" idx="10"/>
          </p:nvPr>
        </p:nvSpPr>
        <p:spPr/>
        <p:txBody>
          <a:bodyPr/>
          <a:lstStyle/>
          <a:p>
            <a:fld id="{7BF35692-70E2-4DBC-B42F-26980219A63A}" type="slidenum">
              <a:rPr lang="en-US" smtClean="0"/>
              <a:pPr/>
              <a:t>17</a:t>
            </a:fld>
            <a:endParaRPr lang="en-US"/>
          </a:p>
        </p:txBody>
      </p:sp>
    </p:spTree>
    <p:extLst>
      <p:ext uri="{BB962C8B-B14F-4D97-AF65-F5344CB8AC3E}">
        <p14:creationId xmlns:p14="http://schemas.microsoft.com/office/powerpoint/2010/main" val="1853132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Last common ancestor was likely a prokaryote (at least 2+ </a:t>
            </a:r>
            <a:r>
              <a:rPr lang="en-US" dirty="0" err="1" smtClean="0"/>
              <a:t>bya</a:t>
            </a:r>
            <a:r>
              <a:rPr lang="en-US" dirty="0" smtClean="0"/>
              <a:t>).</a:t>
            </a:r>
          </a:p>
          <a:p>
            <a:r>
              <a:rPr lang="en-US" dirty="0" smtClean="0"/>
              <a:t>Possibly a fusion of bacterial and </a:t>
            </a:r>
            <a:r>
              <a:rPr lang="en-US" dirty="0" err="1" smtClean="0"/>
              <a:t>archaeal</a:t>
            </a:r>
            <a:r>
              <a:rPr lang="en-US" dirty="0" smtClean="0"/>
              <a:t> genomes to form first eukaryote.</a:t>
            </a:r>
          </a:p>
          <a:p>
            <a:r>
              <a:rPr lang="en-US" dirty="0" smtClean="0"/>
              <a:t>Gene exchange was rampant.</a:t>
            </a:r>
          </a:p>
          <a:p>
            <a:endParaRPr lang="en-US" dirty="0"/>
          </a:p>
        </p:txBody>
      </p:sp>
      <p:sp>
        <p:nvSpPr>
          <p:cNvPr id="4" name="Slide Number Placeholder 3"/>
          <p:cNvSpPr>
            <a:spLocks noGrp="1"/>
          </p:cNvSpPr>
          <p:nvPr>
            <p:ph type="sldNum" sz="quarter" idx="10"/>
          </p:nvPr>
        </p:nvSpPr>
        <p:spPr/>
        <p:txBody>
          <a:bodyPr/>
          <a:lstStyle/>
          <a:p>
            <a:fld id="{FAEADC53-1A76-4929-924F-39D02EE142D3}" type="slidenum">
              <a:rPr lang="en-US" smtClean="0"/>
              <a:pPr/>
              <a:t>3</a:t>
            </a:fld>
            <a:endParaRPr lang="en-US"/>
          </a:p>
        </p:txBody>
      </p:sp>
    </p:spTree>
    <p:extLst>
      <p:ext uri="{BB962C8B-B14F-4D97-AF65-F5344CB8AC3E}">
        <p14:creationId xmlns:p14="http://schemas.microsoft.com/office/powerpoint/2010/main" val="3941183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EADC53-1A76-4929-924F-39D02EE142D3}" type="slidenum">
              <a:rPr lang="en-US" smtClean="0"/>
              <a:pPr/>
              <a:t>7</a:t>
            </a:fld>
            <a:endParaRPr lang="en-US"/>
          </a:p>
        </p:txBody>
      </p:sp>
    </p:spTree>
    <p:extLst>
      <p:ext uri="{BB962C8B-B14F-4D97-AF65-F5344CB8AC3E}">
        <p14:creationId xmlns:p14="http://schemas.microsoft.com/office/powerpoint/2010/main" val="274411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EADC53-1A76-4929-924F-39D02EE142D3}" type="slidenum">
              <a:rPr lang="en-US" smtClean="0"/>
              <a:pPr/>
              <a:t>8</a:t>
            </a:fld>
            <a:endParaRPr lang="en-US"/>
          </a:p>
        </p:txBody>
      </p:sp>
    </p:spTree>
    <p:extLst>
      <p:ext uri="{BB962C8B-B14F-4D97-AF65-F5344CB8AC3E}">
        <p14:creationId xmlns:p14="http://schemas.microsoft.com/office/powerpoint/2010/main" val="1379348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EADC53-1A76-4929-924F-39D02EE142D3}" type="slidenum">
              <a:rPr lang="en-US" smtClean="0"/>
              <a:pPr/>
              <a:t>9</a:t>
            </a:fld>
            <a:endParaRPr lang="en-US"/>
          </a:p>
        </p:txBody>
      </p:sp>
    </p:spTree>
    <p:extLst>
      <p:ext uri="{BB962C8B-B14F-4D97-AF65-F5344CB8AC3E}">
        <p14:creationId xmlns:p14="http://schemas.microsoft.com/office/powerpoint/2010/main" val="3379657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EADC53-1A76-4929-924F-39D02EE142D3}" type="slidenum">
              <a:rPr lang="en-US" smtClean="0"/>
              <a:pPr/>
              <a:t>10</a:t>
            </a:fld>
            <a:endParaRPr lang="en-US"/>
          </a:p>
        </p:txBody>
      </p:sp>
    </p:spTree>
    <p:extLst>
      <p:ext uri="{BB962C8B-B14F-4D97-AF65-F5344CB8AC3E}">
        <p14:creationId xmlns:p14="http://schemas.microsoft.com/office/powerpoint/2010/main" val="1942012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11:05-11:55</a:t>
            </a:r>
          </a:p>
        </p:txBody>
      </p:sp>
      <p:sp>
        <p:nvSpPr>
          <p:cNvPr id="7" name="Rectangle 7"/>
          <p:cNvSpPr>
            <a:spLocks noGrp="1" noChangeArrowheads="1"/>
          </p:cNvSpPr>
          <p:nvPr>
            <p:ph type="sldNum" sz="quarter" idx="5"/>
          </p:nvPr>
        </p:nvSpPr>
        <p:spPr>
          <a:ln/>
        </p:spPr>
        <p:txBody>
          <a:bodyPr/>
          <a:lstStyle/>
          <a:p>
            <a:fld id="{2A1C0B3D-7F71-4A16-A760-87380305A24C}" type="slidenum">
              <a:rPr lang="en-US"/>
              <a:pPr/>
              <a:t>13</a:t>
            </a:fld>
            <a:endParaRPr lang="en-US"/>
          </a:p>
        </p:txBody>
      </p:sp>
      <p:sp>
        <p:nvSpPr>
          <p:cNvPr id="661506" name="Rectangle 2"/>
          <p:cNvSpPr>
            <a:spLocks noGrp="1" noRot="1" noChangeAspect="1" noChangeArrowheads="1" noTextEdit="1"/>
          </p:cNvSpPr>
          <p:nvPr>
            <p:ph type="sldImg"/>
          </p:nvPr>
        </p:nvSpPr>
        <p:spPr>
          <a:xfrm>
            <a:off x="1144588" y="636588"/>
            <a:ext cx="4568825" cy="3427412"/>
          </a:xfrm>
          <a:ln/>
        </p:spPr>
      </p:sp>
      <p:sp>
        <p:nvSpPr>
          <p:cNvPr id="661507" name="Rectangle 3"/>
          <p:cNvSpPr>
            <a:spLocks noGrp="1" noChangeArrowheads="1"/>
          </p:cNvSpPr>
          <p:nvPr>
            <p:ph type="body" idx="1"/>
          </p:nvPr>
        </p:nvSpPr>
        <p:spPr>
          <a:xfrm>
            <a:off x="231032" y="4121868"/>
            <a:ext cx="6570731" cy="4114185"/>
          </a:xfrm>
        </p:spPr>
        <p:txBody>
          <a:bodyPr/>
          <a:lstStyle/>
          <a:p>
            <a:pPr>
              <a:buFontTx/>
              <a:buChar char="•"/>
            </a:pPr>
            <a:endParaRPr lang="en-US" sz="1300" dirty="0"/>
          </a:p>
        </p:txBody>
      </p:sp>
    </p:spTree>
    <p:extLst>
      <p:ext uri="{BB962C8B-B14F-4D97-AF65-F5344CB8AC3E}">
        <p14:creationId xmlns:p14="http://schemas.microsoft.com/office/powerpoint/2010/main" val="1642987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Koch’s postulates:</a:t>
            </a:r>
          </a:p>
          <a:p>
            <a:pPr marL="228600" indent="-228600">
              <a:buAutoNum type="arabicPeriod"/>
            </a:pPr>
            <a:r>
              <a:rPr lang="en-US" dirty="0" smtClean="0"/>
              <a:t>Microbe present in individuals suffering from disease, absent</a:t>
            </a:r>
            <a:r>
              <a:rPr lang="en-US" baseline="0" dirty="0" smtClean="0"/>
              <a:t> in healthy </a:t>
            </a:r>
            <a:r>
              <a:rPr lang="en-US" baseline="0" dirty="0" err="1" smtClean="0"/>
              <a:t>indiv</a:t>
            </a:r>
            <a:endParaRPr lang="en-US" baseline="0" dirty="0" smtClean="0"/>
          </a:p>
          <a:p>
            <a:pPr marL="228600" indent="-228600">
              <a:buAutoNum type="arabicPeriod"/>
            </a:pPr>
            <a:r>
              <a:rPr lang="en-US" baseline="0" dirty="0" smtClean="0"/>
              <a:t>Microbe is isolated and grown in culture.</a:t>
            </a:r>
          </a:p>
          <a:p>
            <a:pPr marL="228600" indent="-228600">
              <a:buAutoNum type="arabicPeriod"/>
            </a:pPr>
            <a:r>
              <a:rPr lang="en-US" baseline="0" dirty="0" smtClean="0"/>
              <a:t>Microbe is used to infect new </a:t>
            </a:r>
            <a:r>
              <a:rPr lang="en-US" baseline="0" dirty="0" err="1" smtClean="0"/>
              <a:t>indiv</a:t>
            </a:r>
            <a:r>
              <a:rPr lang="en-US" baseline="0" dirty="0" smtClean="0"/>
              <a:t>, symptoms appear.</a:t>
            </a:r>
          </a:p>
          <a:p>
            <a:pPr marL="228600" indent="-228600">
              <a:buAutoNum type="arabicPeriod"/>
            </a:pPr>
            <a:r>
              <a:rPr lang="en-US" baseline="0" dirty="0" smtClean="0"/>
              <a:t>Microbe is isolated from new patient, cultured, and looks identical to #2.</a:t>
            </a:r>
          </a:p>
          <a:p>
            <a:pPr marL="228600" indent="-228600">
              <a:buNone/>
            </a:pPr>
            <a:r>
              <a:rPr lang="en-US" baseline="0" dirty="0" smtClean="0"/>
              <a:t>Germ theory – microbes cause infectious diseases. Led to improvements in sanitation, reducing mortality.</a:t>
            </a:r>
            <a:endParaRPr lang="en-US" dirty="0"/>
          </a:p>
        </p:txBody>
      </p:sp>
      <p:sp>
        <p:nvSpPr>
          <p:cNvPr id="4" name="Slide Number Placeholder 3"/>
          <p:cNvSpPr>
            <a:spLocks noGrp="1"/>
          </p:cNvSpPr>
          <p:nvPr>
            <p:ph type="sldNum" sz="quarter" idx="10"/>
          </p:nvPr>
        </p:nvSpPr>
        <p:spPr/>
        <p:txBody>
          <a:bodyPr/>
          <a:lstStyle/>
          <a:p>
            <a:fld id="{FAEADC53-1A76-4929-924F-39D02EE142D3}" type="slidenum">
              <a:rPr lang="en-US" smtClean="0"/>
              <a:pPr/>
              <a:t>14</a:t>
            </a:fld>
            <a:endParaRPr lang="en-US"/>
          </a:p>
        </p:txBody>
      </p:sp>
    </p:spTree>
    <p:extLst>
      <p:ext uri="{BB962C8B-B14F-4D97-AF65-F5344CB8AC3E}">
        <p14:creationId xmlns:p14="http://schemas.microsoft.com/office/powerpoint/2010/main" val="409868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Right: Alaska. Workers outfitted in safety attire spray benign nutrients for Bioremediation Project on the Exxon Valdez oil spill in Prince William Sound.</a:t>
            </a:r>
          </a:p>
          <a:p>
            <a:r>
              <a:rPr lang="en-US" dirty="0" smtClean="0"/>
              <a:t>R, bottom: Dr. Kostas </a:t>
            </a:r>
            <a:r>
              <a:rPr lang="en-US" dirty="0" err="1" smtClean="0"/>
              <a:t>Kostantinidis</a:t>
            </a:r>
            <a:r>
              <a:rPr lang="en-US" dirty="0" smtClean="0"/>
              <a:t> at GT</a:t>
            </a:r>
            <a:r>
              <a:rPr lang="en-US" baseline="0" dirty="0" smtClean="0"/>
              <a:t> explores how different strains of a single bacterial species, </a:t>
            </a:r>
            <a:r>
              <a:rPr lang="en-US" baseline="0" dirty="0" err="1" smtClean="0"/>
              <a:t>Shewanella</a:t>
            </a:r>
            <a:r>
              <a:rPr lang="en-US" baseline="0" dirty="0" smtClean="0"/>
              <a:t>, can reduce metals. His research highlights how specific strains of microbes could be used in bioremediation.</a:t>
            </a:r>
          </a:p>
          <a:p>
            <a:r>
              <a:rPr lang="en-US" baseline="0" dirty="0" smtClean="0"/>
              <a:t>Left. Area on left was treated with </a:t>
            </a:r>
            <a:r>
              <a:rPr lang="en-US" baseline="0" dirty="0" err="1" smtClean="0"/>
              <a:t>bioremediating</a:t>
            </a:r>
            <a:r>
              <a:rPr lang="en-US" baseline="0" dirty="0" smtClean="0"/>
              <a:t> bacteria to clean up oil. Exxon-Valdez oil spill.</a:t>
            </a:r>
          </a:p>
          <a:p>
            <a:r>
              <a:rPr lang="en-US" baseline="0" dirty="0" smtClean="0"/>
              <a:t>L, bottom: </a:t>
            </a:r>
            <a:r>
              <a:rPr lang="en-US" baseline="0" dirty="0" err="1" smtClean="0"/>
              <a:t>Alcanivorax</a:t>
            </a:r>
            <a:r>
              <a:rPr lang="en-US" baseline="0" dirty="0" smtClean="0"/>
              <a:t> </a:t>
            </a:r>
            <a:r>
              <a:rPr lang="en-US" baseline="0" dirty="0" err="1" smtClean="0"/>
              <a:t>borkumensis</a:t>
            </a:r>
            <a:r>
              <a:rPr lang="en-US" baseline="0" dirty="0" smtClean="0"/>
              <a:t>, a potential player in bioremediation of Deepwater Horizon Oil Spill. These microbes break down hydrocarbons, harvest energy and release CO2. Aerobic, so when oxygen is depleted the process of oil degradation slows dramatically. Fertilizing works well on shore, where nutrients stick to soils and remain available for bacterial use. Not effective in open ocean. Some feel the dispersants are helpful because breaks oil up into smaller, more easily consumed droplets, but others worry about the carcinogenic effects of a solvent in the dispersant used in the Gulf. </a:t>
            </a:r>
          </a:p>
        </p:txBody>
      </p:sp>
      <p:sp>
        <p:nvSpPr>
          <p:cNvPr id="4" name="Slide Number Placeholder 3"/>
          <p:cNvSpPr>
            <a:spLocks noGrp="1"/>
          </p:cNvSpPr>
          <p:nvPr>
            <p:ph type="sldNum" sz="quarter" idx="10"/>
          </p:nvPr>
        </p:nvSpPr>
        <p:spPr/>
        <p:txBody>
          <a:bodyPr/>
          <a:lstStyle/>
          <a:p>
            <a:fld id="{FAEADC53-1A76-4929-924F-39D02EE142D3}" type="slidenum">
              <a:rPr lang="en-US" smtClean="0"/>
              <a:pPr/>
              <a:t>15</a:t>
            </a:fld>
            <a:endParaRPr lang="en-US"/>
          </a:p>
        </p:txBody>
      </p:sp>
    </p:spTree>
    <p:extLst>
      <p:ext uri="{BB962C8B-B14F-4D97-AF65-F5344CB8AC3E}">
        <p14:creationId xmlns:p14="http://schemas.microsoft.com/office/powerpoint/2010/main" val="1735873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EEB1BC-901D-4821-9E74-0AFF1BB6881E}" type="datetime1">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51C54-B91B-478C-96F1-5240499E34DA}" type="slidenum">
              <a:rPr lang="en-US" smtClean="0"/>
              <a:pPr/>
              <a:t>‹#›</a:t>
            </a:fld>
            <a:endParaRPr lang="en-US"/>
          </a:p>
        </p:txBody>
      </p:sp>
    </p:spTree>
    <p:extLst>
      <p:ext uri="{BB962C8B-B14F-4D97-AF65-F5344CB8AC3E}">
        <p14:creationId xmlns:p14="http://schemas.microsoft.com/office/powerpoint/2010/main" val="326995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2FFFF2-734B-4D53-9AF9-3B28D8D0F5AB}" type="datetime1">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51C54-B91B-478C-96F1-5240499E34DA}" type="slidenum">
              <a:rPr lang="en-US" smtClean="0"/>
              <a:pPr/>
              <a:t>‹#›</a:t>
            </a:fld>
            <a:endParaRPr lang="en-US"/>
          </a:p>
        </p:txBody>
      </p:sp>
    </p:spTree>
    <p:extLst>
      <p:ext uri="{BB962C8B-B14F-4D97-AF65-F5344CB8AC3E}">
        <p14:creationId xmlns:p14="http://schemas.microsoft.com/office/powerpoint/2010/main" val="654974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DBEB7-B717-4265-BB96-6C7D0CE4B214}" type="datetime1">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51C54-B91B-478C-96F1-5240499E34DA}" type="slidenum">
              <a:rPr lang="en-US" smtClean="0"/>
              <a:pPr/>
              <a:t>‹#›</a:t>
            </a:fld>
            <a:endParaRPr lang="en-US"/>
          </a:p>
        </p:txBody>
      </p:sp>
    </p:spTree>
    <p:extLst>
      <p:ext uri="{BB962C8B-B14F-4D97-AF65-F5344CB8AC3E}">
        <p14:creationId xmlns:p14="http://schemas.microsoft.com/office/powerpoint/2010/main" val="608626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1"/>
          </p:nvPr>
        </p:nvSpPr>
        <p:spPr>
          <a:xfrm>
            <a:off x="6096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03189942-CB96-4262-955A-C82AD1E21C29}" type="slidenum">
              <a:rPr lang="en-US"/>
              <a:pPr/>
              <a:t>‹#›</a:t>
            </a:fld>
            <a:endParaRPr lang="en-US"/>
          </a:p>
        </p:txBody>
      </p:sp>
    </p:spTree>
    <p:extLst>
      <p:ext uri="{BB962C8B-B14F-4D97-AF65-F5344CB8AC3E}">
        <p14:creationId xmlns:p14="http://schemas.microsoft.com/office/powerpoint/2010/main" val="414779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9E90BC-0CB4-466F-BB11-61F7C2CF85CE}" type="datetime1">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51C54-B91B-478C-96F1-5240499E34DA}" type="slidenum">
              <a:rPr lang="en-US" smtClean="0"/>
              <a:pPr/>
              <a:t>‹#›</a:t>
            </a:fld>
            <a:endParaRPr lang="en-US"/>
          </a:p>
        </p:txBody>
      </p:sp>
    </p:spTree>
    <p:extLst>
      <p:ext uri="{BB962C8B-B14F-4D97-AF65-F5344CB8AC3E}">
        <p14:creationId xmlns:p14="http://schemas.microsoft.com/office/powerpoint/2010/main" val="1248732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88BD74-D116-4B94-8993-37FAB27EE3D3}" type="datetime1">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51C54-B91B-478C-96F1-5240499E34DA}" type="slidenum">
              <a:rPr lang="en-US" smtClean="0"/>
              <a:pPr/>
              <a:t>‹#›</a:t>
            </a:fld>
            <a:endParaRPr lang="en-US"/>
          </a:p>
        </p:txBody>
      </p:sp>
    </p:spTree>
    <p:extLst>
      <p:ext uri="{BB962C8B-B14F-4D97-AF65-F5344CB8AC3E}">
        <p14:creationId xmlns:p14="http://schemas.microsoft.com/office/powerpoint/2010/main" val="1138281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BA2CE9-F38C-4EAC-A8D3-F1548808A95A}" type="datetime1">
              <a:rPr lang="en-US" smtClean="0"/>
              <a:t>8/25/2017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51C54-B91B-478C-96F1-5240499E34DA}" type="slidenum">
              <a:rPr lang="en-US" smtClean="0"/>
              <a:pPr/>
              <a:t>‹#›</a:t>
            </a:fld>
            <a:endParaRPr lang="en-US"/>
          </a:p>
        </p:txBody>
      </p:sp>
    </p:spTree>
    <p:extLst>
      <p:ext uri="{BB962C8B-B14F-4D97-AF65-F5344CB8AC3E}">
        <p14:creationId xmlns:p14="http://schemas.microsoft.com/office/powerpoint/2010/main" val="192431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FB55A0-0175-4463-83C0-B7409BE821DF}" type="datetime1">
              <a:rPr lang="en-US" smtClean="0"/>
              <a:t>8/25/2017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51C54-B91B-478C-96F1-5240499E34DA}" type="slidenum">
              <a:rPr lang="en-US" smtClean="0"/>
              <a:pPr/>
              <a:t>‹#›</a:t>
            </a:fld>
            <a:endParaRPr lang="en-US"/>
          </a:p>
        </p:txBody>
      </p:sp>
    </p:spTree>
    <p:extLst>
      <p:ext uri="{BB962C8B-B14F-4D97-AF65-F5344CB8AC3E}">
        <p14:creationId xmlns:p14="http://schemas.microsoft.com/office/powerpoint/2010/main" val="574508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C19386-F232-4242-A5AD-7524723B7403}" type="datetime1">
              <a:rPr lang="en-US" smtClean="0"/>
              <a:t>8/25/2017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251C54-B91B-478C-96F1-5240499E34DA}" type="slidenum">
              <a:rPr lang="en-US" smtClean="0"/>
              <a:pPr/>
              <a:t>‹#›</a:t>
            </a:fld>
            <a:endParaRPr lang="en-US"/>
          </a:p>
        </p:txBody>
      </p:sp>
    </p:spTree>
    <p:extLst>
      <p:ext uri="{BB962C8B-B14F-4D97-AF65-F5344CB8AC3E}">
        <p14:creationId xmlns:p14="http://schemas.microsoft.com/office/powerpoint/2010/main" val="3347707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F4BFD-8B95-4253-9524-F70D75F5C36F}" type="datetime1">
              <a:rPr lang="en-US" smtClean="0"/>
              <a:t>8/25/2017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251C54-B91B-478C-96F1-5240499E34DA}" type="slidenum">
              <a:rPr lang="en-US" smtClean="0"/>
              <a:pPr/>
              <a:t>‹#›</a:t>
            </a:fld>
            <a:endParaRPr lang="en-US"/>
          </a:p>
        </p:txBody>
      </p:sp>
    </p:spTree>
    <p:extLst>
      <p:ext uri="{BB962C8B-B14F-4D97-AF65-F5344CB8AC3E}">
        <p14:creationId xmlns:p14="http://schemas.microsoft.com/office/powerpoint/2010/main" val="30404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1092DA-2F7B-4B69-9B97-8A0B9AADA3EC}" type="datetime1">
              <a:rPr lang="en-US" smtClean="0"/>
              <a:t>8/25/2017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51C54-B91B-478C-96F1-5240499E34DA}" type="slidenum">
              <a:rPr lang="en-US" smtClean="0"/>
              <a:pPr/>
              <a:t>‹#›</a:t>
            </a:fld>
            <a:endParaRPr lang="en-US"/>
          </a:p>
        </p:txBody>
      </p:sp>
    </p:spTree>
    <p:extLst>
      <p:ext uri="{BB962C8B-B14F-4D97-AF65-F5344CB8AC3E}">
        <p14:creationId xmlns:p14="http://schemas.microsoft.com/office/powerpoint/2010/main" val="2683243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5E5714-54A9-4BAE-917E-98488B7C4FF9}" type="datetime1">
              <a:rPr lang="en-US" smtClean="0"/>
              <a:t>8/25/2017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51C54-B91B-478C-96F1-5240499E34DA}" type="slidenum">
              <a:rPr lang="en-US" smtClean="0"/>
              <a:pPr/>
              <a:t>‹#›</a:t>
            </a:fld>
            <a:endParaRPr lang="en-US"/>
          </a:p>
        </p:txBody>
      </p:sp>
    </p:spTree>
    <p:extLst>
      <p:ext uri="{BB962C8B-B14F-4D97-AF65-F5344CB8AC3E}">
        <p14:creationId xmlns:p14="http://schemas.microsoft.com/office/powerpoint/2010/main" val="424271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1568E-9734-4E33-89C8-862954FC3E89}" type="datetime1">
              <a:rPr lang="en-US" smtClean="0"/>
              <a:t>8/25/2017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51C54-B91B-478C-96F1-5240499E34DA}" type="slidenum">
              <a:rPr lang="en-US" smtClean="0"/>
              <a:pPr/>
              <a:t>‹#›</a:t>
            </a:fld>
            <a:endParaRPr lang="en-US"/>
          </a:p>
        </p:txBody>
      </p:sp>
    </p:spTree>
    <p:extLst>
      <p:ext uri="{BB962C8B-B14F-4D97-AF65-F5344CB8AC3E}">
        <p14:creationId xmlns:p14="http://schemas.microsoft.com/office/powerpoint/2010/main" val="261491796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17.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3.jpeg"/><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hyperlink" Target="http://media.pearsoncmg.com/bc/bc_freeman_biosci_3/web_animations/tree_of_life/27_A01.swf" TargetMode="Externa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hyperlink" Target="http://media.pearsoncmg.com/bc/bc_freeman_biosci_3/web_animations/tree_of_life/27_A01.swf" TargetMode="External"/><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5.jpeg"/><Relationship Id="rId4" Type="http://schemas.openxmlformats.org/officeDocument/2006/relationships/image" Target="../media/image14.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848600" cy="762000"/>
          </a:xfrm>
        </p:spPr>
        <p:txBody>
          <a:bodyPr/>
          <a:lstStyle/>
          <a:p>
            <a:r>
              <a:rPr lang="en-US" sz="4400" dirty="0" smtClean="0"/>
              <a:t>Modern Prokaryotes</a:t>
            </a:r>
            <a:endParaRPr lang="en-US" sz="4400" dirty="0"/>
          </a:p>
        </p:txBody>
      </p:sp>
      <p:pic>
        <p:nvPicPr>
          <p:cNvPr id="4098" name="Picture 2" descr="C:\Users\laucoin3\Desktop\ch28\28_labeled_images\28_21_crenarchaeota-L.jpg"/>
          <p:cNvPicPr>
            <a:picLocks noChangeAspect="1" noChangeArrowheads="1"/>
          </p:cNvPicPr>
          <p:nvPr/>
        </p:nvPicPr>
        <p:blipFill>
          <a:blip r:embed="rId4" cstate="print"/>
          <a:srcRect/>
          <a:stretch>
            <a:fillRect/>
          </a:stretch>
        </p:blipFill>
        <p:spPr bwMode="auto">
          <a:xfrm>
            <a:off x="4575175" y="1"/>
            <a:ext cx="3959225" cy="2725244"/>
          </a:xfrm>
          <a:prstGeom prst="rect">
            <a:avLst/>
          </a:prstGeom>
          <a:noFill/>
        </p:spPr>
      </p:pic>
      <p:pic>
        <p:nvPicPr>
          <p:cNvPr id="4099" name="Picture 3" descr="C:\Users\laucoin3\Desktop\ch28\28_labeled_images\28_22_euryarchaeota-L.jpg"/>
          <p:cNvPicPr>
            <a:picLocks noChangeAspect="1" noChangeArrowheads="1"/>
          </p:cNvPicPr>
          <p:nvPr/>
        </p:nvPicPr>
        <p:blipFill>
          <a:blip r:embed="rId5" cstate="print"/>
          <a:srcRect/>
          <a:stretch>
            <a:fillRect/>
          </a:stretch>
        </p:blipFill>
        <p:spPr bwMode="auto">
          <a:xfrm>
            <a:off x="838200" y="1"/>
            <a:ext cx="3675702" cy="2743200"/>
          </a:xfrm>
          <a:prstGeom prst="rect">
            <a:avLst/>
          </a:prstGeom>
          <a:noFill/>
        </p:spPr>
      </p:pic>
      <p:pic>
        <p:nvPicPr>
          <p:cNvPr id="4100" name="Picture 4" descr="C:\Users\laucoin3\Desktop\c27\27_Labeled_Images\27_17ExThermophileGeyser-L.jpg"/>
          <p:cNvPicPr>
            <a:picLocks noChangeAspect="1" noChangeArrowheads="1"/>
          </p:cNvPicPr>
          <p:nvPr/>
        </p:nvPicPr>
        <p:blipFill>
          <a:blip r:embed="rId6" cstate="print"/>
          <a:srcRect/>
          <a:stretch>
            <a:fillRect/>
          </a:stretch>
        </p:blipFill>
        <p:spPr bwMode="auto">
          <a:xfrm>
            <a:off x="1066800" y="3657599"/>
            <a:ext cx="3218389" cy="2574587"/>
          </a:xfrm>
          <a:prstGeom prst="rect">
            <a:avLst/>
          </a:prstGeom>
          <a:noFill/>
        </p:spPr>
      </p:pic>
      <p:pic>
        <p:nvPicPr>
          <p:cNvPr id="4101" name="Picture 5" descr="C:\Users\laucoin3\Desktop\c27\27_Labeled_Images\27_21-LymeDisease-L.jpg"/>
          <p:cNvPicPr>
            <a:picLocks noChangeAspect="1" noChangeArrowheads="1"/>
          </p:cNvPicPr>
          <p:nvPr/>
        </p:nvPicPr>
        <p:blipFill>
          <a:blip r:embed="rId7" cstate="print"/>
          <a:srcRect/>
          <a:stretch>
            <a:fillRect/>
          </a:stretch>
        </p:blipFill>
        <p:spPr bwMode="auto">
          <a:xfrm>
            <a:off x="4565903" y="3657600"/>
            <a:ext cx="4313897" cy="2590800"/>
          </a:xfrm>
          <a:prstGeom prst="rect">
            <a:avLst/>
          </a:prstGeom>
          <a:noFill/>
        </p:spPr>
      </p:pic>
      <p:sp>
        <p:nvSpPr>
          <p:cNvPr id="3" name="Slide Number Placeholder 2"/>
          <p:cNvSpPr>
            <a:spLocks noGrp="1"/>
          </p:cNvSpPr>
          <p:nvPr>
            <p:ph type="sldNum" sz="quarter" idx="12"/>
          </p:nvPr>
        </p:nvSpPr>
        <p:spPr/>
        <p:txBody>
          <a:bodyPr/>
          <a:lstStyle/>
          <a:p>
            <a:fld id="{35251C54-B91B-478C-96F1-5240499E34DA}" type="slidenum">
              <a:rPr lang="en-US" smtClean="0"/>
              <a:pPr/>
              <a:t>1</a:t>
            </a:fld>
            <a:endParaRPr lang="en-US"/>
          </a:p>
        </p:txBody>
      </p:sp>
      <p:sp>
        <p:nvSpPr>
          <p:cNvPr id="4" name="TextBox 3"/>
          <p:cNvSpPr txBox="1"/>
          <p:nvPr/>
        </p:nvSpPr>
        <p:spPr>
          <a:xfrm>
            <a:off x="1371600" y="6248400"/>
            <a:ext cx="6781800" cy="369332"/>
          </a:xfrm>
          <a:prstGeom prst="rect">
            <a:avLst/>
          </a:prstGeom>
          <a:noFill/>
        </p:spPr>
        <p:txBody>
          <a:bodyPr wrap="square" rtlCol="0">
            <a:spAutoFit/>
          </a:bodyPr>
          <a:lstStyle/>
          <a:p>
            <a:r>
              <a:rPr lang="en-US" i="1" dirty="0" smtClean="0">
                <a:latin typeface="Times New Roman" panose="02020603050405020304" pitchFamily="18" charset="0"/>
                <a:cs typeface="Times New Roman" panose="02020603050405020304" pitchFamily="18" charset="0"/>
              </a:rPr>
              <a:t>          Pro = without, lacking       </a:t>
            </a:r>
            <a:r>
              <a:rPr lang="en-US" i="1" dirty="0" err="1" smtClean="0">
                <a:latin typeface="Times New Roman" panose="02020603050405020304" pitchFamily="18" charset="0"/>
                <a:cs typeface="Times New Roman" panose="02020603050405020304" pitchFamily="18" charset="0"/>
              </a:rPr>
              <a:t>karyon</a:t>
            </a:r>
            <a:r>
              <a:rPr lang="en-US" i="1" dirty="0" smtClean="0">
                <a:latin typeface="Times New Roman" panose="02020603050405020304" pitchFamily="18" charset="0"/>
                <a:cs typeface="Times New Roman" panose="02020603050405020304" pitchFamily="18" charset="0"/>
              </a:rPr>
              <a:t> = nut, kernel (i.e. nucleus)</a:t>
            </a:r>
            <a:endParaRPr lang="en-US" i="1" dirty="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C:\Users\laucoin3\Desktop\ch28\28_labeled_images\28_table_3_obtaining_ener-L.jpg"/>
          <p:cNvPicPr>
            <a:picLocks noChangeAspect="1" noChangeArrowheads="1"/>
          </p:cNvPicPr>
          <p:nvPr/>
        </p:nvPicPr>
        <p:blipFill>
          <a:blip r:embed="rId4" cstate="print"/>
          <a:srcRect/>
          <a:stretch>
            <a:fillRect/>
          </a:stretch>
        </p:blipFill>
        <p:spPr bwMode="auto">
          <a:xfrm>
            <a:off x="228600" y="381000"/>
            <a:ext cx="8547100" cy="2146300"/>
          </a:xfrm>
          <a:prstGeom prst="rect">
            <a:avLst/>
          </a:prstGeom>
          <a:noFill/>
        </p:spPr>
      </p:pic>
      <p:pic>
        <p:nvPicPr>
          <p:cNvPr id="41987" name="Picture 3" descr="C:\Users\laucoin3\Desktop\ch28\28_labeled_images\28_table_5_donors_accepto-L.jpg"/>
          <p:cNvPicPr>
            <a:picLocks noChangeAspect="1" noChangeArrowheads="1"/>
          </p:cNvPicPr>
          <p:nvPr/>
        </p:nvPicPr>
        <p:blipFill>
          <a:blip r:embed="rId5" cstate="print"/>
          <a:srcRect/>
          <a:stretch>
            <a:fillRect/>
          </a:stretch>
        </p:blipFill>
        <p:spPr bwMode="auto">
          <a:xfrm>
            <a:off x="228600" y="3124200"/>
            <a:ext cx="8547100" cy="3260725"/>
          </a:xfrm>
          <a:prstGeom prst="rect">
            <a:avLst/>
          </a:prstGeom>
          <a:noFill/>
        </p:spPr>
      </p:pic>
      <p:sp>
        <p:nvSpPr>
          <p:cNvPr id="2" name="Slide Number Placeholder 1"/>
          <p:cNvSpPr>
            <a:spLocks noGrp="1"/>
          </p:cNvSpPr>
          <p:nvPr>
            <p:ph type="sldNum" sz="quarter" idx="12"/>
          </p:nvPr>
        </p:nvSpPr>
        <p:spPr/>
        <p:txBody>
          <a:bodyPr/>
          <a:lstStyle/>
          <a:p>
            <a:fld id="{35251C54-B91B-478C-96F1-5240499E34DA}" type="slidenum">
              <a:rPr lang="en-US" smtClean="0"/>
              <a:pPr/>
              <a:t>10</a:t>
            </a:fld>
            <a:endParaRPr lang="en-US"/>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Gram Staining</a:t>
            </a:r>
          </a:p>
        </p:txBody>
      </p:sp>
      <p:sp>
        <p:nvSpPr>
          <p:cNvPr id="16387" name="Rectangle 3"/>
          <p:cNvSpPr>
            <a:spLocks noGrp="1" noChangeArrowheads="1"/>
          </p:cNvSpPr>
          <p:nvPr>
            <p:ph type="body" idx="1"/>
          </p:nvPr>
        </p:nvSpPr>
        <p:spPr/>
        <p:txBody>
          <a:bodyPr/>
          <a:lstStyle/>
          <a:p>
            <a:r>
              <a:rPr lang="en-US" altLang="en-US"/>
              <a:t>Gram stain is a violet dye that can distinguish different types of bacteria</a:t>
            </a:r>
          </a:p>
          <a:p>
            <a:r>
              <a:rPr lang="en-US" altLang="en-US"/>
              <a:t>Gram-positive bacteria (pick up stain) have cell walls rich in peptidoglycan</a:t>
            </a:r>
          </a:p>
          <a:p>
            <a:r>
              <a:rPr lang="en-US" altLang="en-US"/>
              <a:t>Gram-negative bacteria do not</a:t>
            </a:r>
          </a:p>
          <a:p>
            <a:r>
              <a:rPr lang="en-US" altLang="en-US"/>
              <a:t>Mycoplasma (type of bacteria) lack cell walls and do not pick up Gram stain at all</a:t>
            </a:r>
          </a:p>
        </p:txBody>
      </p:sp>
      <p:sp>
        <p:nvSpPr>
          <p:cNvPr id="2" name="Slide Number Placeholder 1"/>
          <p:cNvSpPr>
            <a:spLocks noGrp="1"/>
          </p:cNvSpPr>
          <p:nvPr>
            <p:ph type="sldNum" sz="quarter" idx="12"/>
          </p:nvPr>
        </p:nvSpPr>
        <p:spPr/>
        <p:txBody>
          <a:bodyPr/>
          <a:lstStyle/>
          <a:p>
            <a:fld id="{35251C54-B91B-478C-96F1-5240499E34DA}" type="slidenum">
              <a:rPr lang="en-US" smtClean="0"/>
              <a:pPr/>
              <a:t>11</a:t>
            </a:fld>
            <a:endParaRPr lang="en-US"/>
          </a:p>
        </p:txBody>
      </p:sp>
    </p:spTree>
    <p:extLst>
      <p:ext uri="{BB962C8B-B14F-4D97-AF65-F5344CB8AC3E}">
        <p14:creationId xmlns:p14="http://schemas.microsoft.com/office/powerpoint/2010/main" val="630225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endParaRPr lang="en-US" altLang="en-US"/>
          </a:p>
        </p:txBody>
      </p:sp>
      <p:pic>
        <p:nvPicPr>
          <p:cNvPr id="17411" name="Picture 3" descr="figure-26-07"/>
          <p:cNvPicPr>
            <a:picLocks noGrp="1" noChangeAspect="1" noChangeArrowheads="1"/>
          </p:cNvPicPr>
          <p:nvPr>
            <p:ph idx="1"/>
          </p:nvPr>
        </p:nvPicPr>
        <p:blipFill>
          <a:blip r:embed="rId2">
            <a:lum bright="-12000" contrast="12000"/>
            <a:extLst>
              <a:ext uri="{28A0092B-C50C-407E-A947-70E740481C1C}">
                <a14:useLocalDpi xmlns:a14="http://schemas.microsoft.com/office/drawing/2010/main" val="0"/>
              </a:ext>
            </a:extLst>
          </a:blip>
          <a:srcRect/>
          <a:stretch>
            <a:fillRect/>
          </a:stretch>
        </p:blipFill>
        <p:spPr>
          <a:xfrm>
            <a:off x="3276600" y="806450"/>
            <a:ext cx="5391150" cy="5243513"/>
          </a:xfrm>
          <a:noFill/>
          <a:ln w="76200" cmpd="tri">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2" name="Text Box 4"/>
          <p:cNvSpPr txBox="1">
            <a:spLocks noChangeArrowheads="1"/>
          </p:cNvSpPr>
          <p:nvPr/>
        </p:nvSpPr>
        <p:spPr bwMode="auto">
          <a:xfrm>
            <a:off x="1066800" y="1219200"/>
            <a:ext cx="2209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400">
                <a:latin typeface="Times New Roman" panose="02020603050405020304" pitchFamily="18" charset="0"/>
              </a:rPr>
              <a:t>Gram positive bacteria</a:t>
            </a:r>
          </a:p>
        </p:txBody>
      </p:sp>
      <p:sp>
        <p:nvSpPr>
          <p:cNvPr id="17413" name="Text Box 5"/>
          <p:cNvSpPr txBox="1">
            <a:spLocks noChangeArrowheads="1"/>
          </p:cNvSpPr>
          <p:nvPr/>
        </p:nvSpPr>
        <p:spPr bwMode="auto">
          <a:xfrm>
            <a:off x="1143000" y="4191000"/>
            <a:ext cx="213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400">
                <a:latin typeface="Times New Roman" panose="02020603050405020304" pitchFamily="18" charset="0"/>
              </a:rPr>
              <a:t>Gram negative bacteria</a:t>
            </a:r>
          </a:p>
        </p:txBody>
      </p:sp>
      <p:sp>
        <p:nvSpPr>
          <p:cNvPr id="2" name="Slide Number Placeholder 1"/>
          <p:cNvSpPr>
            <a:spLocks noGrp="1"/>
          </p:cNvSpPr>
          <p:nvPr>
            <p:ph type="sldNum" sz="quarter" idx="12"/>
          </p:nvPr>
        </p:nvSpPr>
        <p:spPr/>
        <p:txBody>
          <a:bodyPr/>
          <a:lstStyle/>
          <a:p>
            <a:fld id="{35251C54-B91B-478C-96F1-5240499E34DA}" type="slidenum">
              <a:rPr lang="en-US" smtClean="0"/>
              <a:pPr/>
              <a:t>12</a:t>
            </a:fld>
            <a:endParaRPr lang="en-US"/>
          </a:p>
        </p:txBody>
      </p:sp>
    </p:spTree>
    <p:extLst>
      <p:ext uri="{BB962C8B-B14F-4D97-AF65-F5344CB8AC3E}">
        <p14:creationId xmlns:p14="http://schemas.microsoft.com/office/powerpoint/2010/main" val="3073729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a:xfrm>
            <a:off x="257175" y="0"/>
            <a:ext cx="8642350" cy="719137"/>
          </a:xfrm>
        </p:spPr>
        <p:txBody>
          <a:bodyPr>
            <a:normAutofit/>
          </a:bodyPr>
          <a:lstStyle/>
          <a:p>
            <a:r>
              <a:rPr lang="en-US" sz="3200" dirty="0" smtClean="0"/>
              <a:t>Metabolic classifications of organisms</a:t>
            </a:r>
            <a:endParaRPr lang="en-US" sz="3200" dirty="0"/>
          </a:p>
        </p:txBody>
      </p:sp>
      <p:sp>
        <p:nvSpPr>
          <p:cNvPr id="660483" name="Rectangle 3"/>
          <p:cNvSpPr>
            <a:spLocks noGrp="1" noChangeArrowheads="1"/>
          </p:cNvSpPr>
          <p:nvPr>
            <p:ph type="body" sz="half" idx="1"/>
          </p:nvPr>
        </p:nvSpPr>
        <p:spPr>
          <a:xfrm>
            <a:off x="228601" y="838200"/>
            <a:ext cx="8000999" cy="5638800"/>
          </a:xfrm>
        </p:spPr>
        <p:txBody>
          <a:bodyPr>
            <a:normAutofit fontScale="77500" lnSpcReduction="20000"/>
          </a:bodyPr>
          <a:lstStyle/>
          <a:p>
            <a:pPr marL="0" indent="0">
              <a:buNone/>
            </a:pPr>
            <a:r>
              <a:rPr lang="en-US" sz="3300" dirty="0" smtClean="0"/>
              <a:t>All organisms are made of carbon (need a carbon source) and use ATP for energy (need a way to make ATP)</a:t>
            </a:r>
          </a:p>
          <a:p>
            <a:pPr marL="0" indent="0">
              <a:buNone/>
            </a:pPr>
            <a:endParaRPr lang="en-US" sz="3300" dirty="0" smtClean="0"/>
          </a:p>
          <a:p>
            <a:pPr marL="0" indent="0">
              <a:buNone/>
            </a:pPr>
            <a:r>
              <a:rPr lang="en-US" sz="2800" dirty="0" smtClean="0"/>
              <a:t>Classifications based on:</a:t>
            </a:r>
          </a:p>
          <a:p>
            <a:r>
              <a:rPr lang="en-US" sz="2000" dirty="0" smtClean="0"/>
              <a:t>Source of energy (for synthesizing ATP)</a:t>
            </a:r>
          </a:p>
          <a:p>
            <a:pPr lvl="1"/>
            <a:r>
              <a:rPr lang="en-US" sz="1800" dirty="0" smtClean="0"/>
              <a:t>Phototrophs–use light energy to generate ATP</a:t>
            </a:r>
            <a:endParaRPr lang="en-US" sz="1800" dirty="0"/>
          </a:p>
          <a:p>
            <a:pPr lvl="1"/>
            <a:r>
              <a:rPr lang="en-US" sz="1800" dirty="0" err="1" smtClean="0"/>
              <a:t>Chemotrophs</a:t>
            </a:r>
            <a:r>
              <a:rPr lang="en-US" sz="1800" dirty="0" smtClean="0"/>
              <a:t>– use chemical bonds (e.g., glucose) as energy source for respiration or fermentation to generate ATP</a:t>
            </a:r>
          </a:p>
          <a:p>
            <a:r>
              <a:rPr lang="en-US" sz="2000" dirty="0"/>
              <a:t>Source of </a:t>
            </a:r>
            <a:r>
              <a:rPr lang="en-US" sz="2000" dirty="0" smtClean="0"/>
              <a:t>electrons (for synthesizing ATP)</a:t>
            </a:r>
            <a:endParaRPr lang="en-US" sz="2000" dirty="0"/>
          </a:p>
          <a:p>
            <a:pPr lvl="1"/>
            <a:r>
              <a:rPr lang="en-US" sz="1800" dirty="0" err="1" smtClean="0"/>
              <a:t>Lithotrophs</a:t>
            </a:r>
            <a:r>
              <a:rPr lang="en-US" sz="1800" dirty="0" smtClean="0"/>
              <a:t>–oxidize (use as electron donors) inorganic molecules (water is the electron donor for oxygenic photosynthesis)</a:t>
            </a:r>
            <a:endParaRPr lang="en-US" sz="1800" dirty="0"/>
          </a:p>
          <a:p>
            <a:pPr lvl="1"/>
            <a:r>
              <a:rPr lang="en-US" sz="1800" dirty="0" err="1"/>
              <a:t>Organotrophs</a:t>
            </a:r>
            <a:r>
              <a:rPr lang="en-US" sz="1800" dirty="0"/>
              <a:t>– </a:t>
            </a:r>
            <a:r>
              <a:rPr lang="en-US" sz="1800" dirty="0" smtClean="0"/>
              <a:t>oxidize (use as electron donors) organic molecules</a:t>
            </a:r>
            <a:endParaRPr lang="en-US" sz="1800" dirty="0"/>
          </a:p>
          <a:p>
            <a:r>
              <a:rPr lang="en-US" sz="2000" dirty="0" smtClean="0"/>
              <a:t>Source of carbon (for synthesizing organic molecules)</a:t>
            </a:r>
          </a:p>
          <a:p>
            <a:pPr lvl="1"/>
            <a:r>
              <a:rPr lang="en-US" sz="1800" dirty="0" smtClean="0"/>
              <a:t>Autotrophs– make </a:t>
            </a:r>
            <a:r>
              <a:rPr lang="en-US" sz="1800" dirty="0"/>
              <a:t>their own organic molecules </a:t>
            </a:r>
            <a:r>
              <a:rPr lang="en-US" sz="1800" dirty="0" smtClean="0"/>
              <a:t>by reducing inorganic CO</a:t>
            </a:r>
            <a:r>
              <a:rPr lang="en-US" sz="1800" baseline="-25000" dirty="0" smtClean="0"/>
              <a:t>2</a:t>
            </a:r>
            <a:endParaRPr lang="en-US" sz="1800" dirty="0"/>
          </a:p>
          <a:p>
            <a:pPr lvl="1"/>
            <a:r>
              <a:rPr lang="en-US" sz="1800" dirty="0" smtClean="0"/>
              <a:t>Heterotrophs–require carbon in </a:t>
            </a:r>
            <a:r>
              <a:rPr lang="en-US" sz="1800" dirty="0"/>
              <a:t>the form of organic </a:t>
            </a:r>
            <a:r>
              <a:rPr lang="en-US" sz="1800" dirty="0" smtClean="0"/>
              <a:t>molecules</a:t>
            </a:r>
          </a:p>
          <a:p>
            <a:endParaRPr lang="en-US" dirty="0" smtClean="0"/>
          </a:p>
          <a:p>
            <a:r>
              <a:rPr lang="en-US" dirty="0" smtClean="0"/>
              <a:t>Plants are photo(</a:t>
            </a:r>
            <a:r>
              <a:rPr lang="en-US" dirty="0" err="1" smtClean="0"/>
              <a:t>litho</a:t>
            </a:r>
            <a:r>
              <a:rPr lang="en-US" dirty="0" smtClean="0"/>
              <a:t>)autotrophs</a:t>
            </a:r>
          </a:p>
          <a:p>
            <a:r>
              <a:rPr lang="en-US" dirty="0" smtClean="0"/>
              <a:t>Animals are </a:t>
            </a:r>
            <a:r>
              <a:rPr lang="en-US" dirty="0" err="1" smtClean="0"/>
              <a:t>chemoorganoheterotrophs</a:t>
            </a:r>
            <a:endParaRPr lang="en-US" dirty="0" smtClean="0"/>
          </a:p>
          <a:p>
            <a:r>
              <a:rPr lang="en-US" dirty="0" smtClean="0"/>
              <a:t>Only prokaryote are capable of the other four methods for producing ATP and carbon</a:t>
            </a:r>
          </a:p>
          <a:p>
            <a:pPr lvl="1"/>
            <a:endParaRPr lang="en-US" sz="1800" dirty="0"/>
          </a:p>
          <a:p>
            <a:endParaRPr lang="en-US" sz="2000" dirty="0" smtClean="0"/>
          </a:p>
          <a:p>
            <a:endParaRPr lang="en-US" sz="2000" dirty="0"/>
          </a:p>
          <a:p>
            <a:endParaRPr lang="en-US" sz="2000" dirty="0"/>
          </a:p>
        </p:txBody>
      </p:sp>
      <p:sp>
        <p:nvSpPr>
          <p:cNvPr id="2" name="Slide Number Placeholder 1"/>
          <p:cNvSpPr>
            <a:spLocks noGrp="1"/>
          </p:cNvSpPr>
          <p:nvPr>
            <p:ph type="sldNum" sz="quarter" idx="12"/>
          </p:nvPr>
        </p:nvSpPr>
        <p:spPr/>
        <p:txBody>
          <a:bodyPr/>
          <a:lstStyle/>
          <a:p>
            <a:fld id="{03189942-CB96-4262-955A-C82AD1E21C29}" type="slidenum">
              <a:rPr lang="en-US" smtClean="0"/>
              <a:pPr/>
              <a:t>13</a:t>
            </a:fld>
            <a:endParaRPr lang="en-US"/>
          </a:p>
        </p:txBody>
      </p:sp>
    </p:spTree>
    <p:custDataLst>
      <p:tags r:id="rId1"/>
    </p:custDataLst>
    <p:extLst>
      <p:ext uri="{BB962C8B-B14F-4D97-AF65-F5344CB8AC3E}">
        <p14:creationId xmlns:p14="http://schemas.microsoft.com/office/powerpoint/2010/main" val="1431676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Techniques used to identify and quantify</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Koch’s postulates </a:t>
            </a:r>
            <a:r>
              <a:rPr lang="en-US" dirty="0" smtClean="0">
                <a:sym typeface="Wingdings" pitchFamily="2" charset="2"/>
              </a:rPr>
              <a:t> Germ theory of disease</a:t>
            </a:r>
          </a:p>
          <a:p>
            <a:r>
              <a:rPr lang="en-US" dirty="0" smtClean="0">
                <a:sym typeface="Wingdings" pitchFamily="2" charset="2"/>
              </a:rPr>
              <a:t>Enrichment cultures</a:t>
            </a:r>
          </a:p>
          <a:p>
            <a:r>
              <a:rPr lang="en-US" dirty="0" smtClean="0">
                <a:sym typeface="Wingdings" pitchFamily="2" charset="2"/>
              </a:rPr>
              <a:t>DNA sequencing: 16s </a:t>
            </a:r>
            <a:r>
              <a:rPr lang="en-US" dirty="0" err="1" smtClean="0">
                <a:sym typeface="Wingdings" pitchFamily="2" charset="2"/>
              </a:rPr>
              <a:t>rRNA</a:t>
            </a:r>
            <a:endParaRPr lang="en-US" i="1" dirty="0" smtClean="0">
              <a:sym typeface="Wingdings" pitchFamily="2" charset="2"/>
            </a:endParaRPr>
          </a:p>
          <a:p>
            <a:endParaRPr lang="en-US" dirty="0"/>
          </a:p>
        </p:txBody>
      </p:sp>
      <p:pic>
        <p:nvPicPr>
          <p:cNvPr id="1026" name="Picture 2"/>
          <p:cNvPicPr>
            <a:picLocks noChangeAspect="1" noChangeArrowheads="1"/>
          </p:cNvPicPr>
          <p:nvPr/>
        </p:nvPicPr>
        <p:blipFill>
          <a:blip r:embed="rId4" cstate="print"/>
          <a:srcRect/>
          <a:stretch>
            <a:fillRect/>
          </a:stretch>
        </p:blipFill>
        <p:spPr bwMode="auto">
          <a:xfrm>
            <a:off x="3200400" y="3050754"/>
            <a:ext cx="5715000" cy="3597696"/>
          </a:xfrm>
          <a:prstGeom prst="rect">
            <a:avLst/>
          </a:prstGeom>
          <a:noFill/>
          <a:ln w="9525">
            <a:noFill/>
            <a:miter lim="800000"/>
            <a:headEnd/>
            <a:tailEnd/>
          </a:ln>
        </p:spPr>
      </p:pic>
      <p:sp>
        <p:nvSpPr>
          <p:cNvPr id="8" name="TextBox 7"/>
          <p:cNvSpPr txBox="1"/>
          <p:nvPr/>
        </p:nvSpPr>
        <p:spPr>
          <a:xfrm>
            <a:off x="381000" y="4953000"/>
            <a:ext cx="2743200" cy="369332"/>
          </a:xfrm>
          <a:prstGeom prst="rect">
            <a:avLst/>
          </a:prstGeom>
          <a:noFill/>
        </p:spPr>
        <p:txBody>
          <a:bodyPr wrap="square" rtlCol="0">
            <a:spAutoFit/>
          </a:bodyPr>
          <a:lstStyle/>
          <a:p>
            <a:pPr algn="r"/>
            <a:r>
              <a:rPr lang="en-US" dirty="0" smtClean="0"/>
              <a:t>Shotgun sequencing </a:t>
            </a:r>
            <a:r>
              <a:rPr lang="en-US" dirty="0" smtClean="0">
                <a:sym typeface="Wingdings" pitchFamily="2" charset="2"/>
              </a:rPr>
              <a:t> </a:t>
            </a:r>
            <a:endParaRPr lang="en-US" dirty="0"/>
          </a:p>
        </p:txBody>
      </p:sp>
      <p:sp>
        <p:nvSpPr>
          <p:cNvPr id="4" name="Slide Number Placeholder 3"/>
          <p:cNvSpPr>
            <a:spLocks noGrp="1"/>
          </p:cNvSpPr>
          <p:nvPr>
            <p:ph type="sldNum" sz="quarter" idx="12"/>
          </p:nvPr>
        </p:nvSpPr>
        <p:spPr/>
        <p:txBody>
          <a:bodyPr/>
          <a:lstStyle/>
          <a:p>
            <a:fld id="{35251C54-B91B-478C-96F1-5240499E34DA}" type="slidenum">
              <a:rPr lang="en-US" smtClean="0"/>
              <a:pPr/>
              <a:t>14</a:t>
            </a:fld>
            <a:endParaRPr lang="en-US"/>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descr="http://www.alaska-in-pictures.com/data/media/17/bioremediation-project_3253.jpg"/>
          <p:cNvPicPr>
            <a:picLocks noChangeAspect="1" noChangeArrowheads="1"/>
          </p:cNvPicPr>
          <p:nvPr/>
        </p:nvPicPr>
        <p:blipFill>
          <a:blip r:embed="rId4" cstate="print"/>
          <a:srcRect/>
          <a:stretch>
            <a:fillRect/>
          </a:stretch>
        </p:blipFill>
        <p:spPr bwMode="auto">
          <a:xfrm>
            <a:off x="4495800" y="76200"/>
            <a:ext cx="4457700" cy="3000376"/>
          </a:xfrm>
          <a:prstGeom prst="rect">
            <a:avLst/>
          </a:prstGeom>
          <a:noFill/>
        </p:spPr>
      </p:pic>
      <p:sp>
        <p:nvSpPr>
          <p:cNvPr id="7" name="TextBox 6"/>
          <p:cNvSpPr txBox="1"/>
          <p:nvPr/>
        </p:nvSpPr>
        <p:spPr>
          <a:xfrm>
            <a:off x="4648200" y="6553200"/>
            <a:ext cx="4038600" cy="215444"/>
          </a:xfrm>
          <a:prstGeom prst="rect">
            <a:avLst/>
          </a:prstGeom>
          <a:noFill/>
        </p:spPr>
        <p:txBody>
          <a:bodyPr wrap="square" rtlCol="0">
            <a:spAutoFit/>
          </a:bodyPr>
          <a:lstStyle/>
          <a:p>
            <a:r>
              <a:rPr lang="en-US" sz="800" dirty="0" smtClean="0"/>
              <a:t>http://gtresearchnews.gatech.edu/newsrelease/bioremediation-diversity.htm</a:t>
            </a:r>
            <a:endParaRPr lang="en-US" sz="800" dirty="0"/>
          </a:p>
        </p:txBody>
      </p:sp>
      <p:pic>
        <p:nvPicPr>
          <p:cNvPr id="18437" name="Picture 5" descr="Analyzing Shewanella"/>
          <p:cNvPicPr>
            <a:picLocks noChangeAspect="1" noChangeArrowheads="1"/>
          </p:cNvPicPr>
          <p:nvPr/>
        </p:nvPicPr>
        <p:blipFill>
          <a:blip r:embed="rId5" cstate="print"/>
          <a:srcRect/>
          <a:stretch>
            <a:fillRect/>
          </a:stretch>
        </p:blipFill>
        <p:spPr bwMode="auto">
          <a:xfrm>
            <a:off x="6477000" y="3124200"/>
            <a:ext cx="2333625" cy="3486151"/>
          </a:xfrm>
          <a:prstGeom prst="rect">
            <a:avLst/>
          </a:prstGeom>
          <a:noFill/>
        </p:spPr>
      </p:pic>
      <p:pic>
        <p:nvPicPr>
          <p:cNvPr id="18441" name="Picture 9" descr="Alcanivorax-borkumensis"/>
          <p:cNvPicPr>
            <a:picLocks noChangeAspect="1" noChangeArrowheads="1"/>
          </p:cNvPicPr>
          <p:nvPr/>
        </p:nvPicPr>
        <p:blipFill>
          <a:blip r:embed="rId6" cstate="print"/>
          <a:srcRect/>
          <a:stretch>
            <a:fillRect/>
          </a:stretch>
        </p:blipFill>
        <p:spPr bwMode="auto">
          <a:xfrm>
            <a:off x="4191000" y="4167366"/>
            <a:ext cx="2143125" cy="2143125"/>
          </a:xfrm>
          <a:prstGeom prst="rect">
            <a:avLst/>
          </a:prstGeom>
          <a:noFill/>
        </p:spPr>
      </p:pic>
      <p:sp>
        <p:nvSpPr>
          <p:cNvPr id="11" name="TextBox 10"/>
          <p:cNvSpPr txBox="1"/>
          <p:nvPr/>
        </p:nvSpPr>
        <p:spPr>
          <a:xfrm>
            <a:off x="2424223" y="6364337"/>
            <a:ext cx="3810000" cy="215444"/>
          </a:xfrm>
          <a:prstGeom prst="rect">
            <a:avLst/>
          </a:prstGeom>
          <a:noFill/>
        </p:spPr>
        <p:txBody>
          <a:bodyPr wrap="square" rtlCol="0">
            <a:spAutoFit/>
          </a:bodyPr>
          <a:lstStyle/>
          <a:p>
            <a:r>
              <a:rPr lang="en-US" sz="800" dirty="0" smtClean="0"/>
              <a:t>http://www.scientificamerican.com/article.cfm?id=how-microbes-clean-up-oil-spills</a:t>
            </a:r>
            <a:endParaRPr lang="en-US" sz="800" dirty="0"/>
          </a:p>
        </p:txBody>
      </p:sp>
      <p:sp>
        <p:nvSpPr>
          <p:cNvPr id="10" name="TextBox 9"/>
          <p:cNvSpPr txBox="1"/>
          <p:nvPr/>
        </p:nvSpPr>
        <p:spPr>
          <a:xfrm>
            <a:off x="187472" y="5106650"/>
            <a:ext cx="3489251" cy="1015663"/>
          </a:xfrm>
          <a:prstGeom prst="rect">
            <a:avLst/>
          </a:prstGeom>
          <a:noFill/>
        </p:spPr>
        <p:txBody>
          <a:bodyPr wrap="square" rtlCol="0">
            <a:spAutoFit/>
          </a:bodyPr>
          <a:lstStyle/>
          <a:p>
            <a:r>
              <a:rPr lang="en-US" sz="2000" dirty="0" smtClean="0"/>
              <a:t>Bioremediation involves:</a:t>
            </a:r>
          </a:p>
          <a:p>
            <a:r>
              <a:rPr lang="en-US" sz="2000" dirty="0" smtClean="0"/>
              <a:t>Fertilizing area</a:t>
            </a:r>
          </a:p>
          <a:p>
            <a:r>
              <a:rPr lang="en-US" sz="2000" dirty="0" smtClean="0"/>
              <a:t>Seeding area</a:t>
            </a:r>
            <a:endParaRPr lang="en-US" sz="2000" dirty="0"/>
          </a:p>
        </p:txBody>
      </p:sp>
      <p:sp>
        <p:nvSpPr>
          <p:cNvPr id="2" name="Title 1"/>
          <p:cNvSpPr>
            <a:spLocks noGrp="1"/>
          </p:cNvSpPr>
          <p:nvPr>
            <p:ph type="title"/>
          </p:nvPr>
        </p:nvSpPr>
        <p:spPr>
          <a:xfrm>
            <a:off x="10633" y="228600"/>
            <a:ext cx="4256567" cy="685800"/>
          </a:xfrm>
        </p:spPr>
        <p:txBody>
          <a:bodyPr>
            <a:normAutofit fontScale="90000"/>
          </a:bodyPr>
          <a:lstStyle/>
          <a:p>
            <a:pPr algn="l"/>
            <a:r>
              <a:rPr lang="en-US" sz="3200" dirty="0" smtClean="0"/>
              <a:t>Bioremediation: cleaning up with prokaryotes</a:t>
            </a:r>
            <a:endParaRPr lang="en-US" sz="3200" dirty="0"/>
          </a:p>
        </p:txBody>
      </p:sp>
      <p:pic>
        <p:nvPicPr>
          <p:cNvPr id="1026" name="Picture 2" descr="https://www.engr.colostate.edu/%7Eapruden/images/Prz.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574" y="1143000"/>
            <a:ext cx="4581367" cy="29374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0258" y="4210125"/>
            <a:ext cx="1986185" cy="369332"/>
          </a:xfrm>
          <a:prstGeom prst="rect">
            <a:avLst/>
          </a:prstGeom>
          <a:noFill/>
        </p:spPr>
        <p:txBody>
          <a:bodyPr wrap="none" rtlCol="0">
            <a:spAutoFit/>
          </a:bodyPr>
          <a:lstStyle/>
          <a:p>
            <a:r>
              <a:rPr lang="en-US" dirty="0" smtClean="0"/>
              <a:t>Acid mine drainage</a:t>
            </a:r>
            <a:endParaRPr lang="en-US" dirty="0"/>
          </a:p>
        </p:txBody>
      </p:sp>
      <p:sp>
        <p:nvSpPr>
          <p:cNvPr id="4" name="Rectangle 3"/>
          <p:cNvSpPr/>
          <p:nvPr/>
        </p:nvSpPr>
        <p:spPr>
          <a:xfrm>
            <a:off x="44302" y="4486886"/>
            <a:ext cx="4572000" cy="200055"/>
          </a:xfrm>
          <a:prstGeom prst="rect">
            <a:avLst/>
          </a:prstGeom>
        </p:spPr>
        <p:txBody>
          <a:bodyPr>
            <a:spAutoFit/>
          </a:bodyPr>
          <a:lstStyle/>
          <a:p>
            <a:r>
              <a:rPr lang="en-US" sz="700" dirty="0"/>
              <a:t>https://www.engr.colostate.edu/~apruden/Research%20Group/Projects/Acid%20Mine%20Drainage.htm</a:t>
            </a:r>
          </a:p>
        </p:txBody>
      </p:sp>
      <p:sp>
        <p:nvSpPr>
          <p:cNvPr id="5" name="Slide Number Placeholder 4"/>
          <p:cNvSpPr>
            <a:spLocks noGrp="1"/>
          </p:cNvSpPr>
          <p:nvPr>
            <p:ph type="sldNum" sz="quarter" idx="12"/>
          </p:nvPr>
        </p:nvSpPr>
        <p:spPr/>
        <p:txBody>
          <a:bodyPr/>
          <a:lstStyle/>
          <a:p>
            <a:fld id="{35251C54-B91B-478C-96F1-5240499E34DA}" type="slidenum">
              <a:rPr lang="en-US" smtClean="0"/>
              <a:pPr/>
              <a:t>15</a:t>
            </a:fld>
            <a:endParaRPr lang="en-US"/>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human </a:t>
            </a:r>
            <a:r>
              <a:rPr lang="en-US" dirty="0" err="1" smtClean="0"/>
              <a:t>microbiome</a:t>
            </a:r>
            <a:endParaRPr lang="en-US" dirty="0"/>
          </a:p>
        </p:txBody>
      </p:sp>
      <p:sp>
        <p:nvSpPr>
          <p:cNvPr id="5" name="Content Placeholder 4"/>
          <p:cNvSpPr>
            <a:spLocks noGrp="1"/>
          </p:cNvSpPr>
          <p:nvPr>
            <p:ph idx="1"/>
          </p:nvPr>
        </p:nvSpPr>
        <p:spPr>
          <a:xfrm>
            <a:off x="152400" y="1676400"/>
            <a:ext cx="2932718" cy="4495800"/>
          </a:xfrm>
        </p:spPr>
        <p:txBody>
          <a:bodyPr>
            <a:normAutofit fontScale="92500"/>
          </a:bodyPr>
          <a:lstStyle/>
          <a:p>
            <a:pPr marL="0" indent="0">
              <a:buNone/>
            </a:pPr>
            <a:r>
              <a:rPr lang="en-US" sz="2000" dirty="0" smtClean="0"/>
              <a:t>(Unlike Darth Vader) we are more microbe than man:</a:t>
            </a:r>
          </a:p>
          <a:p>
            <a:r>
              <a:rPr lang="en-US" sz="2000" dirty="0" smtClean="0"/>
              <a:t>Bacteria far outnumber human cells in &amp; on the body &gt;10:1</a:t>
            </a:r>
          </a:p>
          <a:p>
            <a:r>
              <a:rPr lang="en-US" sz="2000" dirty="0" smtClean="0"/>
              <a:t>Bacterial genes outnumber human genes &gt;100:1</a:t>
            </a:r>
          </a:p>
          <a:p>
            <a:r>
              <a:rPr lang="en-US" sz="2000" dirty="0" smtClean="0"/>
              <a:t>Medical treatments for disease can include probiotic therapy</a:t>
            </a:r>
          </a:p>
          <a:p>
            <a:pPr lvl="1"/>
            <a:r>
              <a:rPr lang="en-US" sz="1600" dirty="0" err="1" smtClean="0"/>
              <a:t>Immunostimulation</a:t>
            </a:r>
            <a:r>
              <a:rPr lang="en-US" sz="1600" dirty="0" smtClean="0"/>
              <a:t> and immunosuppression properties</a:t>
            </a:r>
            <a:endParaRPr lang="en-US" sz="1600"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5118" y="1520710"/>
            <a:ext cx="6135082" cy="50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934200" y="6607060"/>
            <a:ext cx="2209800" cy="261610"/>
          </a:xfrm>
          <a:prstGeom prst="rect">
            <a:avLst/>
          </a:prstGeom>
          <a:noFill/>
        </p:spPr>
        <p:txBody>
          <a:bodyPr wrap="square" rtlCol="0">
            <a:spAutoFit/>
          </a:bodyPr>
          <a:lstStyle/>
          <a:p>
            <a:r>
              <a:rPr lang="en-US" sz="1100" dirty="0" smtClean="0"/>
              <a:t>Hsieh &amp; </a:t>
            </a:r>
            <a:r>
              <a:rPr lang="en-US" sz="1100" dirty="0" err="1" smtClean="0"/>
              <a:t>Versalovic</a:t>
            </a:r>
            <a:r>
              <a:rPr lang="en-US" sz="1100" dirty="0" smtClean="0"/>
              <a:t> 2008</a:t>
            </a:r>
            <a:endParaRPr lang="en-US" sz="1100" dirty="0"/>
          </a:p>
        </p:txBody>
      </p:sp>
      <p:sp>
        <p:nvSpPr>
          <p:cNvPr id="3" name="Slide Number Placeholder 2"/>
          <p:cNvSpPr>
            <a:spLocks noGrp="1"/>
          </p:cNvSpPr>
          <p:nvPr>
            <p:ph type="sldNum" sz="quarter" idx="12"/>
          </p:nvPr>
        </p:nvSpPr>
        <p:spPr/>
        <p:txBody>
          <a:bodyPr/>
          <a:lstStyle/>
          <a:p>
            <a:fld id="{35251C54-B91B-478C-96F1-5240499E34DA}" type="slidenum">
              <a:rPr lang="en-US" smtClean="0"/>
              <a:pPr/>
              <a:t>16</a:t>
            </a:fld>
            <a:endParaRPr lang="en-US"/>
          </a:p>
        </p:txBody>
      </p:sp>
    </p:spTree>
    <p:extLst>
      <p:ext uri="{BB962C8B-B14F-4D97-AF65-F5344CB8AC3E}">
        <p14:creationId xmlns:p14="http://schemas.microsoft.com/office/powerpoint/2010/main" val="48855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ana\Documents\Dropbox\Tech\152x\1520 S16\Skin_Microbiome20169-30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904" b="7025"/>
          <a:stretch/>
        </p:blipFill>
        <p:spPr bwMode="auto">
          <a:xfrm>
            <a:off x="0" y="721242"/>
            <a:ext cx="5257801" cy="606055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457200" y="46038"/>
            <a:ext cx="8229600" cy="411162"/>
          </a:xfrm>
        </p:spPr>
        <p:txBody>
          <a:bodyPr>
            <a:normAutofit fontScale="90000"/>
          </a:bodyPr>
          <a:lstStyle/>
          <a:p>
            <a:r>
              <a:rPr lang="en-US" dirty="0" smtClean="0"/>
              <a:t>Human Microbiome Project 2012</a:t>
            </a:r>
            <a:endParaRPr lang="en-US" dirty="0"/>
          </a:p>
        </p:txBody>
      </p:sp>
      <p:pic>
        <p:nvPicPr>
          <p:cNvPr id="7" name="Picture 6"/>
          <p:cNvPicPr>
            <a:picLocks noChangeAspect="1"/>
          </p:cNvPicPr>
          <p:nvPr/>
        </p:nvPicPr>
        <p:blipFill>
          <a:blip r:embed="rId4" cstate="print"/>
          <a:stretch>
            <a:fillRect/>
          </a:stretch>
        </p:blipFill>
        <p:spPr>
          <a:xfrm>
            <a:off x="3083441" y="759974"/>
            <a:ext cx="6049926" cy="2592826"/>
          </a:xfrm>
          <a:prstGeom prst="rect">
            <a:avLst/>
          </a:prstGeom>
        </p:spPr>
      </p:pic>
      <p:sp>
        <p:nvSpPr>
          <p:cNvPr id="2" name="Slide Number Placeholder 1"/>
          <p:cNvSpPr>
            <a:spLocks noGrp="1"/>
          </p:cNvSpPr>
          <p:nvPr>
            <p:ph type="sldNum" sz="quarter" idx="12"/>
          </p:nvPr>
        </p:nvSpPr>
        <p:spPr/>
        <p:txBody>
          <a:bodyPr/>
          <a:lstStyle/>
          <a:p>
            <a:fld id="{35251C54-B91B-478C-96F1-5240499E34DA}" type="slidenum">
              <a:rPr lang="en-US" smtClean="0"/>
              <a:pPr/>
              <a:t>17</a:t>
            </a:fld>
            <a:endParaRPr lang="en-US"/>
          </a:p>
        </p:txBody>
      </p:sp>
    </p:spTree>
    <p:extLst>
      <p:ext uri="{BB962C8B-B14F-4D97-AF65-F5344CB8AC3E}">
        <p14:creationId xmlns:p14="http://schemas.microsoft.com/office/powerpoint/2010/main" val="1245986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pic>
        <p:nvPicPr>
          <p:cNvPr id="5" name="Content Placeholder 4"/>
          <p:cNvPicPr>
            <a:picLocks noGrp="1" noChangeAspect="1"/>
          </p:cNvPicPr>
          <p:nvPr>
            <p:ph idx="1"/>
          </p:nvPr>
        </p:nvPicPr>
        <p:blipFill>
          <a:blip r:embed="rId2"/>
          <a:stretch>
            <a:fillRect/>
          </a:stretch>
        </p:blipFill>
        <p:spPr>
          <a:xfrm>
            <a:off x="383633" y="2286000"/>
            <a:ext cx="8498985" cy="3200399"/>
          </a:xfrm>
          <a:prstGeom prst="rect">
            <a:avLst/>
          </a:prstGeom>
        </p:spPr>
      </p:pic>
      <p:sp>
        <p:nvSpPr>
          <p:cNvPr id="4" name="Slide Number Placeholder 3"/>
          <p:cNvSpPr>
            <a:spLocks noGrp="1"/>
          </p:cNvSpPr>
          <p:nvPr>
            <p:ph type="sldNum" sz="quarter" idx="12"/>
          </p:nvPr>
        </p:nvSpPr>
        <p:spPr/>
        <p:txBody>
          <a:bodyPr/>
          <a:lstStyle/>
          <a:p>
            <a:fld id="{35251C54-B91B-478C-96F1-5240499E34DA}" type="slidenum">
              <a:rPr lang="en-US" smtClean="0"/>
              <a:pPr/>
              <a:t>2</a:t>
            </a:fld>
            <a:endParaRPr lang="en-US"/>
          </a:p>
        </p:txBody>
      </p:sp>
    </p:spTree>
    <p:extLst>
      <p:ext uri="{BB962C8B-B14F-4D97-AF65-F5344CB8AC3E}">
        <p14:creationId xmlns:p14="http://schemas.microsoft.com/office/powerpoint/2010/main" val="755495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4" cstate="print"/>
          <a:srcRect/>
          <a:stretch>
            <a:fillRect/>
          </a:stretch>
        </p:blipFill>
        <p:spPr bwMode="auto">
          <a:xfrm>
            <a:off x="379228" y="990600"/>
            <a:ext cx="8126413" cy="4491038"/>
          </a:xfrm>
          <a:prstGeom prst="rect">
            <a:avLst/>
          </a:prstGeom>
          <a:noFill/>
        </p:spPr>
      </p:pic>
      <p:sp>
        <p:nvSpPr>
          <p:cNvPr id="8" name="Text Box 5"/>
          <p:cNvSpPr txBox="1">
            <a:spLocks noChangeArrowheads="1"/>
          </p:cNvSpPr>
          <p:nvPr/>
        </p:nvSpPr>
        <p:spPr bwMode="auto">
          <a:xfrm>
            <a:off x="7333030" y="6581001"/>
            <a:ext cx="1734770" cy="276999"/>
          </a:xfrm>
          <a:prstGeom prst="rect">
            <a:avLst/>
          </a:prstGeom>
          <a:noFill/>
          <a:ln w="9525">
            <a:noFill/>
            <a:miter lim="800000"/>
            <a:headEnd/>
            <a:tailEnd/>
          </a:ln>
          <a:effectLst/>
        </p:spPr>
        <p:txBody>
          <a:bodyPr wrap="none">
            <a:spAutoFit/>
          </a:bodyPr>
          <a:lstStyle/>
          <a:p>
            <a:pPr eaLnBrk="0" hangingPunct="0"/>
            <a:r>
              <a:rPr lang="en-US" sz="1200" dirty="0">
                <a:latin typeface="Comic Sans MS" pitchFamily="66" charset="0"/>
              </a:rPr>
              <a:t>Rivera and Lake 2004</a:t>
            </a:r>
          </a:p>
        </p:txBody>
      </p:sp>
      <p:sp>
        <p:nvSpPr>
          <p:cNvPr id="2" name="TextBox 1"/>
          <p:cNvSpPr txBox="1"/>
          <p:nvPr/>
        </p:nvSpPr>
        <p:spPr>
          <a:xfrm>
            <a:off x="228600" y="152400"/>
            <a:ext cx="8686800" cy="338554"/>
          </a:xfrm>
          <a:prstGeom prst="rect">
            <a:avLst/>
          </a:prstGeom>
          <a:noFill/>
        </p:spPr>
        <p:txBody>
          <a:bodyPr wrap="square" rtlCol="0">
            <a:spAutoFit/>
          </a:bodyPr>
          <a:lstStyle/>
          <a:p>
            <a:r>
              <a:rPr lang="en-US" sz="1600" u="sng" dirty="0">
                <a:hlinkClick r:id="rId5"/>
              </a:rPr>
              <a:t>http://media.pearsoncmg.com/bc/bc_freeman_biosci_3/web_animations/tree_of_life/27_A01.swf</a:t>
            </a:r>
            <a:endParaRPr lang="en-US" sz="1600" dirty="0"/>
          </a:p>
        </p:txBody>
      </p:sp>
      <p:sp>
        <p:nvSpPr>
          <p:cNvPr id="3" name="Slide Number Placeholder 2"/>
          <p:cNvSpPr>
            <a:spLocks noGrp="1"/>
          </p:cNvSpPr>
          <p:nvPr>
            <p:ph type="sldNum" sz="quarter" idx="12"/>
          </p:nvPr>
        </p:nvSpPr>
        <p:spPr/>
        <p:txBody>
          <a:bodyPr/>
          <a:lstStyle/>
          <a:p>
            <a:fld id="{35251C54-B91B-478C-96F1-5240499E34DA}" type="slidenum">
              <a:rPr lang="en-US" smtClean="0"/>
              <a:pPr/>
              <a:t>3</a:t>
            </a:fld>
            <a:endParaRPr lang="en-US"/>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dhushara.com/book/unraveltree/rRN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18736"/>
            <a:ext cx="8839523" cy="371526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smtClean="0"/>
              <a:t>Structural diversity and similarity in ribosomal RNAs</a:t>
            </a:r>
            <a:endParaRPr lang="en-US" dirty="0"/>
          </a:p>
        </p:txBody>
      </p:sp>
      <p:sp>
        <p:nvSpPr>
          <p:cNvPr id="3" name="TextBox 2"/>
          <p:cNvSpPr txBox="1"/>
          <p:nvPr/>
        </p:nvSpPr>
        <p:spPr>
          <a:xfrm>
            <a:off x="380999" y="5203904"/>
            <a:ext cx="948401" cy="369332"/>
          </a:xfrm>
          <a:prstGeom prst="rect">
            <a:avLst/>
          </a:prstGeom>
          <a:noFill/>
        </p:spPr>
        <p:txBody>
          <a:bodyPr wrap="none" rtlCol="0">
            <a:spAutoFit/>
          </a:bodyPr>
          <a:lstStyle/>
          <a:p>
            <a:r>
              <a:rPr lang="en-US" dirty="0" smtClean="0"/>
              <a:t>bacteria</a:t>
            </a:r>
            <a:endParaRPr lang="en-US" dirty="0"/>
          </a:p>
        </p:txBody>
      </p:sp>
      <p:sp>
        <p:nvSpPr>
          <p:cNvPr id="5" name="TextBox 4"/>
          <p:cNvSpPr txBox="1"/>
          <p:nvPr/>
        </p:nvSpPr>
        <p:spPr>
          <a:xfrm>
            <a:off x="3352800" y="5203904"/>
            <a:ext cx="928267" cy="369332"/>
          </a:xfrm>
          <a:prstGeom prst="rect">
            <a:avLst/>
          </a:prstGeom>
          <a:noFill/>
        </p:spPr>
        <p:txBody>
          <a:bodyPr wrap="none" rtlCol="0">
            <a:spAutoFit/>
          </a:bodyPr>
          <a:lstStyle/>
          <a:p>
            <a:r>
              <a:rPr lang="en-US" dirty="0" err="1" smtClean="0"/>
              <a:t>archaea</a:t>
            </a:r>
            <a:endParaRPr lang="en-US" dirty="0"/>
          </a:p>
        </p:txBody>
      </p:sp>
      <p:sp>
        <p:nvSpPr>
          <p:cNvPr id="6" name="TextBox 5"/>
          <p:cNvSpPr txBox="1"/>
          <p:nvPr/>
        </p:nvSpPr>
        <p:spPr>
          <a:xfrm>
            <a:off x="7010400" y="5388570"/>
            <a:ext cx="1122102" cy="369332"/>
          </a:xfrm>
          <a:prstGeom prst="rect">
            <a:avLst/>
          </a:prstGeom>
          <a:noFill/>
        </p:spPr>
        <p:txBody>
          <a:bodyPr wrap="none" rtlCol="0">
            <a:spAutoFit/>
          </a:bodyPr>
          <a:lstStyle/>
          <a:p>
            <a:r>
              <a:rPr lang="en-US" dirty="0" err="1" smtClean="0"/>
              <a:t>eukaryota</a:t>
            </a:r>
            <a:endParaRPr lang="en-US" dirty="0"/>
          </a:p>
        </p:txBody>
      </p:sp>
      <p:sp>
        <p:nvSpPr>
          <p:cNvPr id="7" name="TextBox 6"/>
          <p:cNvSpPr txBox="1"/>
          <p:nvPr/>
        </p:nvSpPr>
        <p:spPr>
          <a:xfrm>
            <a:off x="7596851" y="6356866"/>
            <a:ext cx="1343573" cy="369332"/>
          </a:xfrm>
          <a:prstGeom prst="rect">
            <a:avLst/>
          </a:prstGeom>
          <a:noFill/>
        </p:spPr>
        <p:txBody>
          <a:bodyPr wrap="none" rtlCol="0">
            <a:spAutoFit/>
          </a:bodyPr>
          <a:lstStyle/>
          <a:p>
            <a:r>
              <a:rPr lang="en-US" dirty="0" err="1" smtClean="0"/>
              <a:t>Woese</a:t>
            </a:r>
            <a:r>
              <a:rPr lang="en-US" dirty="0" smtClean="0"/>
              <a:t> 1987</a:t>
            </a:r>
            <a:endParaRPr lang="en-US" dirty="0"/>
          </a:p>
        </p:txBody>
      </p:sp>
      <p:sp>
        <p:nvSpPr>
          <p:cNvPr id="8" name="TextBox 7"/>
          <p:cNvSpPr txBox="1"/>
          <p:nvPr/>
        </p:nvSpPr>
        <p:spPr>
          <a:xfrm>
            <a:off x="210133" y="5867400"/>
            <a:ext cx="8686800" cy="338554"/>
          </a:xfrm>
          <a:prstGeom prst="rect">
            <a:avLst/>
          </a:prstGeom>
          <a:noFill/>
        </p:spPr>
        <p:txBody>
          <a:bodyPr wrap="square" rtlCol="0">
            <a:spAutoFit/>
          </a:bodyPr>
          <a:lstStyle/>
          <a:p>
            <a:r>
              <a:rPr lang="en-US" sz="1600" u="sng" dirty="0">
                <a:hlinkClick r:id="rId3"/>
              </a:rPr>
              <a:t>http://media.pearsoncmg.com/bc/bc_freeman_biosci_3/web_animations/tree_of_life/27_A01.swf</a:t>
            </a:r>
            <a:endParaRPr lang="en-US" sz="1600" dirty="0"/>
          </a:p>
        </p:txBody>
      </p:sp>
      <p:sp>
        <p:nvSpPr>
          <p:cNvPr id="4" name="Slide Number Placeholder 3"/>
          <p:cNvSpPr>
            <a:spLocks noGrp="1"/>
          </p:cNvSpPr>
          <p:nvPr>
            <p:ph type="sldNum" sz="quarter" idx="12"/>
          </p:nvPr>
        </p:nvSpPr>
        <p:spPr/>
        <p:txBody>
          <a:bodyPr/>
          <a:lstStyle/>
          <a:p>
            <a:fld id="{35251C54-B91B-478C-96F1-5240499E34DA}" type="slidenum">
              <a:rPr lang="en-US" smtClean="0"/>
              <a:pPr/>
              <a:t>4</a:t>
            </a:fld>
            <a:endParaRPr lang="en-US"/>
          </a:p>
        </p:txBody>
      </p:sp>
    </p:spTree>
    <p:extLst>
      <p:ext uri="{BB962C8B-B14F-4D97-AF65-F5344CB8AC3E}">
        <p14:creationId xmlns:p14="http://schemas.microsoft.com/office/powerpoint/2010/main" val="907175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able-26-01"/>
          <p:cNvPicPr>
            <a:picLocks noChangeAspect="1" noChangeArrowheads="1"/>
          </p:cNvPicPr>
          <p:nvPr/>
        </p:nvPicPr>
        <p:blipFill>
          <a:blip r:embed="rId2">
            <a:lum bright="-12000" contrast="12000"/>
            <a:extLst>
              <a:ext uri="{28A0092B-C50C-407E-A947-70E740481C1C}">
                <a14:useLocalDpi xmlns:a14="http://schemas.microsoft.com/office/drawing/2010/main" val="0"/>
              </a:ext>
            </a:extLst>
          </a:blip>
          <a:srcRect/>
          <a:stretch>
            <a:fillRect/>
          </a:stretch>
        </p:blipFill>
        <p:spPr bwMode="auto">
          <a:xfrm>
            <a:off x="731838" y="466725"/>
            <a:ext cx="8107362" cy="62547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35251C54-B91B-478C-96F1-5240499E34DA}" type="slidenum">
              <a:rPr lang="en-US" smtClean="0"/>
              <a:pPr/>
              <a:t>5</a:t>
            </a:fld>
            <a:endParaRPr lang="en-US"/>
          </a:p>
        </p:txBody>
      </p:sp>
    </p:spTree>
    <p:extLst>
      <p:ext uri="{BB962C8B-B14F-4D97-AF65-F5344CB8AC3E}">
        <p14:creationId xmlns:p14="http://schemas.microsoft.com/office/powerpoint/2010/main" val="357109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5562600" y="875506"/>
            <a:ext cx="1676400" cy="4532312"/>
            <a:chOff x="4704" y="375"/>
            <a:chExt cx="1056" cy="2855"/>
          </a:xfrm>
        </p:grpSpPr>
        <p:sp>
          <p:nvSpPr>
            <p:cNvPr id="3" name="Oval 9"/>
            <p:cNvSpPr>
              <a:spLocks noChangeArrowheads="1"/>
            </p:cNvSpPr>
            <p:nvPr/>
          </p:nvSpPr>
          <p:spPr bwMode="auto">
            <a:xfrm>
              <a:off x="4719" y="396"/>
              <a:ext cx="144" cy="144"/>
            </a:xfrm>
            <a:prstGeom prst="ellipse">
              <a:avLst/>
            </a:prstGeom>
            <a:solidFill>
              <a:schemeClr val="hlink"/>
            </a:solidFill>
            <a:ln>
              <a:noFill/>
            </a:ln>
            <a:effectLst/>
            <a:extLst>
              <a:ext uri="{91240B29-F687-4F45-9708-019B960494DF}">
                <a14:hiddenLine xmlns:a14="http://schemas.microsoft.com/office/drawing/2010/main" w="349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defRPr/>
              </a:pPr>
              <a:endParaRPr lang="en-US">
                <a:ea typeface="ＭＳ Ｐゴシック" charset="0"/>
              </a:endParaRPr>
            </a:p>
          </p:txBody>
        </p:sp>
        <p:sp>
          <p:nvSpPr>
            <p:cNvPr id="4" name="Text Box 10"/>
            <p:cNvSpPr txBox="1">
              <a:spLocks noChangeArrowheads="1"/>
            </p:cNvSpPr>
            <p:nvPr/>
          </p:nvSpPr>
          <p:spPr bwMode="auto">
            <a:xfrm>
              <a:off x="4704" y="375"/>
              <a:ext cx="912" cy="633"/>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marL="203200" indent="-203200">
                <a:defRPr sz="2400">
                  <a:solidFill>
                    <a:schemeClr val="tx1"/>
                  </a:solidFill>
                  <a:latin typeface="Times" charset="0"/>
                  <a:ea typeface="ＭＳ Ｐゴシック" charset="0"/>
                </a:defRPr>
              </a:lvl1pPr>
              <a:lvl2pPr>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eaLnBrk="0" fontAlgn="base" hangingPunct="0">
                <a:spcBef>
                  <a:spcPct val="0"/>
                </a:spcBef>
                <a:spcAft>
                  <a:spcPct val="0"/>
                </a:spcAft>
                <a:defRPr sz="2400">
                  <a:solidFill>
                    <a:schemeClr val="tx1"/>
                  </a:solidFill>
                  <a:latin typeface="Times" charset="0"/>
                  <a:ea typeface="ＭＳ Ｐゴシック" charset="0"/>
                </a:defRPr>
              </a:lvl6pPr>
              <a:lvl7pPr eaLnBrk="0" fontAlgn="base" hangingPunct="0">
                <a:spcBef>
                  <a:spcPct val="0"/>
                </a:spcBef>
                <a:spcAft>
                  <a:spcPct val="0"/>
                </a:spcAft>
                <a:defRPr sz="2400">
                  <a:solidFill>
                    <a:schemeClr val="tx1"/>
                  </a:solidFill>
                  <a:latin typeface="Times" charset="0"/>
                  <a:ea typeface="ＭＳ Ｐゴシック" charset="0"/>
                </a:defRPr>
              </a:lvl7pPr>
              <a:lvl8pPr eaLnBrk="0" fontAlgn="base" hangingPunct="0">
                <a:spcBef>
                  <a:spcPct val="0"/>
                </a:spcBef>
                <a:spcAft>
                  <a:spcPct val="0"/>
                </a:spcAft>
                <a:defRPr sz="2400">
                  <a:solidFill>
                    <a:schemeClr val="tx1"/>
                  </a:solidFill>
                  <a:latin typeface="Times" charset="0"/>
                  <a:ea typeface="ＭＳ Ｐゴシック" charset="0"/>
                </a:defRPr>
              </a:lvl8pPr>
              <a:lvl9pPr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kumimoji="1" lang="en-US" sz="1200" b="1" dirty="0" smtClean="0">
                  <a:solidFill>
                    <a:schemeClr val="bg1"/>
                  </a:solidFill>
                  <a:latin typeface="Arial" charset="0"/>
                </a:rPr>
                <a:t>4</a:t>
              </a:r>
              <a:r>
                <a:rPr kumimoji="1" lang="en-US" sz="1200" dirty="0" smtClean="0">
                  <a:latin typeface="Arial" charset="0"/>
                </a:rPr>
                <a:t>	Symbiosis of chloroplast ancestor with ancestor of green plants</a:t>
              </a:r>
            </a:p>
          </p:txBody>
        </p:sp>
        <p:sp>
          <p:nvSpPr>
            <p:cNvPr id="5" name="Oval 11"/>
            <p:cNvSpPr>
              <a:spLocks noChangeArrowheads="1"/>
            </p:cNvSpPr>
            <p:nvPr/>
          </p:nvSpPr>
          <p:spPr bwMode="auto">
            <a:xfrm>
              <a:off x="4719" y="1097"/>
              <a:ext cx="144" cy="144"/>
            </a:xfrm>
            <a:prstGeom prst="ellipse">
              <a:avLst/>
            </a:prstGeom>
            <a:solidFill>
              <a:schemeClr val="hlink"/>
            </a:solidFill>
            <a:ln>
              <a:noFill/>
            </a:ln>
            <a:effectLst/>
            <a:extLst>
              <a:ext uri="{91240B29-F687-4F45-9708-019B960494DF}">
                <a14:hiddenLine xmlns:a14="http://schemas.microsoft.com/office/drawing/2010/main" w="349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defRPr/>
              </a:pPr>
              <a:endParaRPr lang="en-US">
                <a:ea typeface="ＭＳ Ｐゴシック" charset="0"/>
              </a:endParaRPr>
            </a:p>
          </p:txBody>
        </p:sp>
        <p:sp>
          <p:nvSpPr>
            <p:cNvPr id="6" name="Text Box 12"/>
            <p:cNvSpPr txBox="1">
              <a:spLocks noChangeArrowheads="1"/>
            </p:cNvSpPr>
            <p:nvPr/>
          </p:nvSpPr>
          <p:spPr bwMode="auto">
            <a:xfrm>
              <a:off x="4704" y="1078"/>
              <a:ext cx="1008" cy="633"/>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marL="203200" indent="-203200">
                <a:defRPr sz="2400">
                  <a:solidFill>
                    <a:schemeClr val="tx1"/>
                  </a:solidFill>
                  <a:latin typeface="Times" charset="0"/>
                  <a:ea typeface="ＭＳ Ｐゴシック" charset="0"/>
                </a:defRPr>
              </a:lvl1pPr>
              <a:lvl2pPr>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eaLnBrk="0" fontAlgn="base" hangingPunct="0">
                <a:spcBef>
                  <a:spcPct val="0"/>
                </a:spcBef>
                <a:spcAft>
                  <a:spcPct val="0"/>
                </a:spcAft>
                <a:defRPr sz="2400">
                  <a:solidFill>
                    <a:schemeClr val="tx1"/>
                  </a:solidFill>
                  <a:latin typeface="Times" charset="0"/>
                  <a:ea typeface="ＭＳ Ｐゴシック" charset="0"/>
                </a:defRPr>
              </a:lvl6pPr>
              <a:lvl7pPr eaLnBrk="0" fontAlgn="base" hangingPunct="0">
                <a:spcBef>
                  <a:spcPct val="0"/>
                </a:spcBef>
                <a:spcAft>
                  <a:spcPct val="0"/>
                </a:spcAft>
                <a:defRPr sz="2400">
                  <a:solidFill>
                    <a:schemeClr val="tx1"/>
                  </a:solidFill>
                  <a:latin typeface="Times" charset="0"/>
                  <a:ea typeface="ＭＳ Ｐゴシック" charset="0"/>
                </a:defRPr>
              </a:lvl7pPr>
              <a:lvl8pPr eaLnBrk="0" fontAlgn="base" hangingPunct="0">
                <a:spcBef>
                  <a:spcPct val="0"/>
                </a:spcBef>
                <a:spcAft>
                  <a:spcPct val="0"/>
                </a:spcAft>
                <a:defRPr sz="2400">
                  <a:solidFill>
                    <a:schemeClr val="tx1"/>
                  </a:solidFill>
                  <a:latin typeface="Times" charset="0"/>
                  <a:ea typeface="ＭＳ Ｐゴシック" charset="0"/>
                </a:defRPr>
              </a:lvl8pPr>
              <a:lvl9pPr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kumimoji="1" lang="en-US" sz="1200" b="1" dirty="0" smtClean="0">
                  <a:solidFill>
                    <a:schemeClr val="bg1"/>
                  </a:solidFill>
                  <a:latin typeface="Arial" charset="0"/>
                </a:rPr>
                <a:t>3</a:t>
              </a:r>
              <a:r>
                <a:rPr kumimoji="1" lang="en-US" sz="1200" dirty="0" smtClean="0">
                  <a:latin typeface="Arial" charset="0"/>
                </a:rPr>
                <a:t>	Symbiosis of mitochondrial ancestor with ancestor of eukaryotes</a:t>
              </a:r>
            </a:p>
          </p:txBody>
        </p:sp>
        <p:sp>
          <p:nvSpPr>
            <p:cNvPr id="7" name="Oval 13"/>
            <p:cNvSpPr>
              <a:spLocks noChangeArrowheads="1"/>
            </p:cNvSpPr>
            <p:nvPr/>
          </p:nvSpPr>
          <p:spPr bwMode="auto">
            <a:xfrm>
              <a:off x="4719" y="1865"/>
              <a:ext cx="144" cy="144"/>
            </a:xfrm>
            <a:prstGeom prst="ellipse">
              <a:avLst/>
            </a:prstGeom>
            <a:solidFill>
              <a:schemeClr val="hlink"/>
            </a:solidFill>
            <a:ln>
              <a:noFill/>
            </a:ln>
            <a:effectLst/>
            <a:extLst>
              <a:ext uri="{91240B29-F687-4F45-9708-019B960494DF}">
                <a14:hiddenLine xmlns:a14="http://schemas.microsoft.com/office/drawing/2010/main" w="349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defRPr/>
              </a:pPr>
              <a:endParaRPr lang="en-US">
                <a:ea typeface="ＭＳ Ｐゴシック" charset="0"/>
              </a:endParaRPr>
            </a:p>
          </p:txBody>
        </p:sp>
        <p:sp>
          <p:nvSpPr>
            <p:cNvPr id="8" name="Text Box 14"/>
            <p:cNvSpPr txBox="1">
              <a:spLocks noChangeArrowheads="1"/>
            </p:cNvSpPr>
            <p:nvPr/>
          </p:nvSpPr>
          <p:spPr bwMode="auto">
            <a:xfrm>
              <a:off x="4704" y="1846"/>
              <a:ext cx="1047" cy="633"/>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marL="203200" indent="-203200">
                <a:defRPr sz="2400">
                  <a:solidFill>
                    <a:schemeClr val="tx1"/>
                  </a:solidFill>
                  <a:latin typeface="Times" charset="0"/>
                  <a:ea typeface="ＭＳ Ｐゴシック" charset="0"/>
                </a:defRPr>
              </a:lvl1pPr>
              <a:lvl2pPr>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eaLnBrk="0" fontAlgn="base" hangingPunct="0">
                <a:spcBef>
                  <a:spcPct val="0"/>
                </a:spcBef>
                <a:spcAft>
                  <a:spcPct val="0"/>
                </a:spcAft>
                <a:defRPr sz="2400">
                  <a:solidFill>
                    <a:schemeClr val="tx1"/>
                  </a:solidFill>
                  <a:latin typeface="Times" charset="0"/>
                  <a:ea typeface="ＭＳ Ｐゴシック" charset="0"/>
                </a:defRPr>
              </a:lvl6pPr>
              <a:lvl7pPr eaLnBrk="0" fontAlgn="base" hangingPunct="0">
                <a:spcBef>
                  <a:spcPct val="0"/>
                </a:spcBef>
                <a:spcAft>
                  <a:spcPct val="0"/>
                </a:spcAft>
                <a:defRPr sz="2400">
                  <a:solidFill>
                    <a:schemeClr val="tx1"/>
                  </a:solidFill>
                  <a:latin typeface="Times" charset="0"/>
                  <a:ea typeface="ＭＳ Ｐゴシック" charset="0"/>
                </a:defRPr>
              </a:lvl7pPr>
              <a:lvl8pPr eaLnBrk="0" fontAlgn="base" hangingPunct="0">
                <a:spcBef>
                  <a:spcPct val="0"/>
                </a:spcBef>
                <a:spcAft>
                  <a:spcPct val="0"/>
                </a:spcAft>
                <a:defRPr sz="2400">
                  <a:solidFill>
                    <a:schemeClr val="tx1"/>
                  </a:solidFill>
                  <a:latin typeface="Times" charset="0"/>
                  <a:ea typeface="ＭＳ Ｐゴシック" charset="0"/>
                </a:defRPr>
              </a:lvl8pPr>
              <a:lvl9pPr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kumimoji="1" lang="en-US" sz="1200" b="1" dirty="0" smtClean="0">
                  <a:solidFill>
                    <a:schemeClr val="bg1"/>
                  </a:solidFill>
                  <a:latin typeface="Arial" charset="0"/>
                </a:rPr>
                <a:t>2</a:t>
              </a:r>
              <a:r>
                <a:rPr kumimoji="1" lang="en-US" sz="1200" dirty="0" smtClean="0">
                  <a:latin typeface="Arial" charset="0"/>
                </a:rPr>
                <a:t>	Possible fusion of bacterium and </a:t>
              </a:r>
              <a:r>
                <a:rPr kumimoji="1" lang="en-US" sz="1200" dirty="0" err="1" smtClean="0">
                  <a:latin typeface="Arial" charset="0"/>
                </a:rPr>
                <a:t>archaean</a:t>
              </a:r>
              <a:r>
                <a:rPr kumimoji="1" lang="en-US" sz="1200" dirty="0" smtClean="0">
                  <a:latin typeface="Arial" charset="0"/>
                </a:rPr>
                <a:t>, yielding ancestor of eukaryotic cells</a:t>
              </a:r>
            </a:p>
          </p:txBody>
        </p:sp>
        <p:sp>
          <p:nvSpPr>
            <p:cNvPr id="9" name="Oval 15"/>
            <p:cNvSpPr>
              <a:spLocks noChangeArrowheads="1"/>
            </p:cNvSpPr>
            <p:nvPr/>
          </p:nvSpPr>
          <p:spPr bwMode="auto">
            <a:xfrm>
              <a:off x="4719" y="2736"/>
              <a:ext cx="144" cy="144"/>
            </a:xfrm>
            <a:prstGeom prst="ellipse">
              <a:avLst/>
            </a:prstGeom>
            <a:solidFill>
              <a:schemeClr val="hlink"/>
            </a:solidFill>
            <a:ln>
              <a:noFill/>
            </a:ln>
            <a:effectLst/>
            <a:extLst>
              <a:ext uri="{91240B29-F687-4F45-9708-019B960494DF}">
                <a14:hiddenLine xmlns:a14="http://schemas.microsoft.com/office/drawing/2010/main" w="349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defRPr/>
              </a:pPr>
              <a:endParaRPr lang="en-US">
                <a:ea typeface="ＭＳ Ｐゴシック" charset="0"/>
              </a:endParaRPr>
            </a:p>
          </p:txBody>
        </p:sp>
        <p:sp>
          <p:nvSpPr>
            <p:cNvPr id="10" name="Text Box 16"/>
            <p:cNvSpPr txBox="1">
              <a:spLocks noChangeArrowheads="1"/>
            </p:cNvSpPr>
            <p:nvPr/>
          </p:nvSpPr>
          <p:spPr bwMode="auto">
            <a:xfrm>
              <a:off x="4704" y="2712"/>
              <a:ext cx="1056" cy="518"/>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lvl1pPr marL="203200" indent="-203200">
                <a:defRPr sz="2400">
                  <a:solidFill>
                    <a:schemeClr val="tx1"/>
                  </a:solidFill>
                  <a:latin typeface="Times" charset="0"/>
                  <a:ea typeface="ＭＳ Ｐゴシック" charset="0"/>
                </a:defRPr>
              </a:lvl1pPr>
              <a:lvl2pPr>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eaLnBrk="0" fontAlgn="base" hangingPunct="0">
                <a:spcBef>
                  <a:spcPct val="0"/>
                </a:spcBef>
                <a:spcAft>
                  <a:spcPct val="0"/>
                </a:spcAft>
                <a:defRPr sz="2400">
                  <a:solidFill>
                    <a:schemeClr val="tx1"/>
                  </a:solidFill>
                  <a:latin typeface="Times" charset="0"/>
                  <a:ea typeface="ＭＳ Ｐゴシック" charset="0"/>
                </a:defRPr>
              </a:lvl6pPr>
              <a:lvl7pPr eaLnBrk="0" fontAlgn="base" hangingPunct="0">
                <a:spcBef>
                  <a:spcPct val="0"/>
                </a:spcBef>
                <a:spcAft>
                  <a:spcPct val="0"/>
                </a:spcAft>
                <a:defRPr sz="2400">
                  <a:solidFill>
                    <a:schemeClr val="tx1"/>
                  </a:solidFill>
                  <a:latin typeface="Times" charset="0"/>
                  <a:ea typeface="ＭＳ Ｐゴシック" charset="0"/>
                </a:defRPr>
              </a:lvl7pPr>
              <a:lvl8pPr eaLnBrk="0" fontAlgn="base" hangingPunct="0">
                <a:spcBef>
                  <a:spcPct val="0"/>
                </a:spcBef>
                <a:spcAft>
                  <a:spcPct val="0"/>
                </a:spcAft>
                <a:defRPr sz="2400">
                  <a:solidFill>
                    <a:schemeClr val="tx1"/>
                  </a:solidFill>
                  <a:latin typeface="Times" charset="0"/>
                  <a:ea typeface="ＭＳ Ｐゴシック" charset="0"/>
                </a:defRPr>
              </a:lvl8pPr>
              <a:lvl9pPr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kumimoji="1" lang="en-US" sz="1200" b="1" smtClean="0">
                  <a:solidFill>
                    <a:schemeClr val="bg1"/>
                  </a:solidFill>
                  <a:latin typeface="Arial" charset="0"/>
                </a:rPr>
                <a:t>1</a:t>
              </a:r>
              <a:r>
                <a:rPr kumimoji="1" lang="en-US" sz="1200" smtClean="0">
                  <a:latin typeface="Arial" charset="0"/>
                </a:rPr>
                <a:t>	Last common ancestor of all living things</a:t>
              </a:r>
              <a:br>
                <a:rPr kumimoji="1" lang="en-US" sz="1200" smtClean="0">
                  <a:latin typeface="Arial" charset="0"/>
                </a:rPr>
              </a:br>
              <a:r>
                <a:rPr kumimoji="1" lang="en-US" sz="1200" smtClean="0">
                  <a:latin typeface="Arial" charset="0"/>
                </a:rPr>
                <a:t>(LUCA)</a:t>
              </a:r>
            </a:p>
          </p:txBody>
        </p:sp>
      </p:grpSp>
      <p:sp>
        <p:nvSpPr>
          <p:cNvPr id="11" name="Text Box 32"/>
          <p:cNvSpPr txBox="1">
            <a:spLocks noChangeArrowheads="1"/>
          </p:cNvSpPr>
          <p:nvPr/>
        </p:nvSpPr>
        <p:spPr bwMode="auto">
          <a:xfrm>
            <a:off x="5975350" y="6248400"/>
            <a:ext cx="21177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900" dirty="0">
                <a:ea typeface="ＭＳ Ｐゴシック" charset="0"/>
              </a:rPr>
              <a:t>Campbell &amp; Reece 7th Edition, Fig. 25.18</a:t>
            </a:r>
          </a:p>
        </p:txBody>
      </p:sp>
      <p:pic>
        <p:nvPicPr>
          <p:cNvPr id="12" name="Picture 33" descr="Campbell7-Fig25_18TreeOfLife_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0288"/>
            <a:ext cx="4648200" cy="667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12"/>
          <p:cNvSpPr>
            <a:spLocks noGrp="1"/>
          </p:cNvSpPr>
          <p:nvPr>
            <p:ph type="sldNum" sz="quarter" idx="12"/>
          </p:nvPr>
        </p:nvSpPr>
        <p:spPr/>
        <p:txBody>
          <a:bodyPr/>
          <a:lstStyle/>
          <a:p>
            <a:fld id="{35251C54-B91B-478C-96F1-5240499E34DA}" type="slidenum">
              <a:rPr lang="en-US" smtClean="0"/>
              <a:pPr/>
              <a:t>6</a:t>
            </a:fld>
            <a:endParaRPr lang="en-US"/>
          </a:p>
        </p:txBody>
      </p:sp>
    </p:spTree>
    <p:extLst>
      <p:ext uri="{BB962C8B-B14F-4D97-AF65-F5344CB8AC3E}">
        <p14:creationId xmlns:p14="http://schemas.microsoft.com/office/powerpoint/2010/main" val="3832784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Prokaryotic Lineage Diversity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At least 21 lineages of bacteria (</a:t>
            </a:r>
            <a:r>
              <a:rPr lang="en-US" dirty="0"/>
              <a:t>w</a:t>
            </a:r>
            <a:r>
              <a:rPr lang="en-US" dirty="0" smtClean="0"/>
              <a:t>e will describe just 6)</a:t>
            </a:r>
          </a:p>
          <a:p>
            <a:pPr lvl="1"/>
            <a:r>
              <a:rPr lang="en-US" dirty="0" err="1" smtClean="0"/>
              <a:t>Firmicutes</a:t>
            </a:r>
            <a:r>
              <a:rPr lang="en-US" dirty="0" smtClean="0"/>
              <a:t> – Gram positive, anthrax, tetanus, strep, </a:t>
            </a:r>
            <a:r>
              <a:rPr lang="en-US" i="1" dirty="0" smtClean="0"/>
              <a:t>lactobacillus</a:t>
            </a:r>
            <a:endParaRPr lang="en-US" dirty="0" smtClean="0"/>
          </a:p>
          <a:p>
            <a:pPr lvl="1"/>
            <a:r>
              <a:rPr lang="en-US" dirty="0" err="1" smtClean="0"/>
              <a:t>Spirochaetes</a:t>
            </a:r>
            <a:r>
              <a:rPr lang="en-US" dirty="0" smtClean="0"/>
              <a:t> –  syphilis, Lyme disease</a:t>
            </a:r>
          </a:p>
          <a:p>
            <a:pPr lvl="1"/>
            <a:r>
              <a:rPr lang="en-US" dirty="0" err="1" smtClean="0"/>
              <a:t>Actinobacteria</a:t>
            </a:r>
            <a:r>
              <a:rPr lang="en-US" dirty="0" smtClean="0"/>
              <a:t> –  tuberculosis, Swiss cheese, plant root nodules</a:t>
            </a:r>
          </a:p>
          <a:p>
            <a:pPr lvl="1"/>
            <a:r>
              <a:rPr lang="en-US" dirty="0" err="1" smtClean="0"/>
              <a:t>Chlamydiae</a:t>
            </a:r>
            <a:r>
              <a:rPr lang="en-US" dirty="0" smtClean="0"/>
              <a:t> – </a:t>
            </a:r>
            <a:r>
              <a:rPr lang="en-US" i="1" dirty="0" smtClean="0"/>
              <a:t>chlamydia</a:t>
            </a:r>
          </a:p>
          <a:p>
            <a:pPr lvl="1"/>
            <a:r>
              <a:rPr lang="en-US" dirty="0" smtClean="0"/>
              <a:t>Cyanobacteria – oxygenic photosynthesis!, some nitrogen fixing</a:t>
            </a:r>
          </a:p>
          <a:p>
            <a:pPr lvl="1"/>
            <a:r>
              <a:rPr lang="en-US" dirty="0" err="1" smtClean="0"/>
              <a:t>Proteobacteria</a:t>
            </a:r>
            <a:r>
              <a:rPr lang="en-US" dirty="0" smtClean="0"/>
              <a:t> –  cholera, food poisoning, plant root nodules, related to mitochondria</a:t>
            </a:r>
          </a:p>
          <a:p>
            <a:r>
              <a:rPr lang="en-US" dirty="0" smtClean="0"/>
              <a:t>At least 4 lineages of Archaea (we will describe just 2)</a:t>
            </a:r>
          </a:p>
          <a:p>
            <a:pPr lvl="1"/>
            <a:r>
              <a:rPr lang="en-US" dirty="0" err="1" smtClean="0"/>
              <a:t>Crenarchaeota</a:t>
            </a:r>
            <a:r>
              <a:rPr lang="en-US" dirty="0" smtClean="0"/>
              <a:t> –  extremophiles, thought to be similar to the oldest </a:t>
            </a:r>
            <a:r>
              <a:rPr lang="en-US" dirty="0" err="1" smtClean="0"/>
              <a:t>archaeans</a:t>
            </a:r>
            <a:endParaRPr lang="en-US" dirty="0" smtClean="0"/>
          </a:p>
          <a:p>
            <a:pPr lvl="1"/>
            <a:r>
              <a:rPr lang="en-US" dirty="0" err="1" smtClean="0"/>
              <a:t>Euryarchaeota</a:t>
            </a:r>
            <a:r>
              <a:rPr lang="en-US" dirty="0" smtClean="0"/>
              <a:t> – extremely diverse metabolically and in habitat, some methanogens</a:t>
            </a:r>
            <a:r>
              <a:rPr lang="en-US" dirty="0" smtClean="0">
                <a:solidFill>
                  <a:schemeClr val="bg2">
                    <a:lumMod val="50000"/>
                  </a:schemeClr>
                </a:solidFill>
              </a:rPr>
              <a:t> </a:t>
            </a:r>
            <a:endParaRPr lang="en-US" dirty="0"/>
          </a:p>
        </p:txBody>
      </p:sp>
      <p:sp>
        <p:nvSpPr>
          <p:cNvPr id="4" name="Slide Number Placeholder 3"/>
          <p:cNvSpPr>
            <a:spLocks noGrp="1"/>
          </p:cNvSpPr>
          <p:nvPr>
            <p:ph type="sldNum" sz="quarter" idx="12"/>
          </p:nvPr>
        </p:nvSpPr>
        <p:spPr/>
        <p:txBody>
          <a:bodyPr/>
          <a:lstStyle/>
          <a:p>
            <a:fld id="{35251C54-B91B-478C-96F1-5240499E34DA}" type="slidenum">
              <a:rPr lang="en-US" smtClean="0"/>
              <a:pPr/>
              <a:t>7</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Prokaryote Diversity</a:t>
            </a:r>
            <a:endParaRPr lang="en-US" dirty="0"/>
          </a:p>
        </p:txBody>
      </p:sp>
      <p:sp>
        <p:nvSpPr>
          <p:cNvPr id="3" name="Content Placeholder 2"/>
          <p:cNvSpPr>
            <a:spLocks noGrp="1"/>
          </p:cNvSpPr>
          <p:nvPr>
            <p:ph idx="1"/>
          </p:nvPr>
        </p:nvSpPr>
        <p:spPr>
          <a:xfrm>
            <a:off x="762000" y="1219200"/>
            <a:ext cx="7924800" cy="4906963"/>
          </a:xfrm>
        </p:spPr>
        <p:txBody>
          <a:bodyPr/>
          <a:lstStyle/>
          <a:p>
            <a:r>
              <a:rPr lang="en-US" dirty="0" smtClean="0"/>
              <a:t>Morphology</a:t>
            </a:r>
          </a:p>
          <a:p>
            <a:r>
              <a:rPr lang="en-US" dirty="0" smtClean="0"/>
              <a:t>Metabolism</a:t>
            </a:r>
          </a:p>
          <a:p>
            <a:r>
              <a:rPr lang="en-US" dirty="0" smtClean="0"/>
              <a:t>Habitats</a:t>
            </a:r>
          </a:p>
          <a:p>
            <a:r>
              <a:rPr lang="en-US" dirty="0" smtClean="0"/>
              <a:t>Roles in medicine and bioremediation</a:t>
            </a:r>
            <a:endParaRPr lang="en-US" dirty="0"/>
          </a:p>
        </p:txBody>
      </p:sp>
      <p:pic>
        <p:nvPicPr>
          <p:cNvPr id="3074" name="Picture 2" descr="C:\Users\laucoin3\Desktop\ch28\28_labeled_images\28_15_firmicutes-L.jpg"/>
          <p:cNvPicPr>
            <a:picLocks noChangeAspect="1" noChangeArrowheads="1"/>
          </p:cNvPicPr>
          <p:nvPr/>
        </p:nvPicPr>
        <p:blipFill>
          <a:blip r:embed="rId4" cstate="print"/>
          <a:srcRect/>
          <a:stretch>
            <a:fillRect/>
          </a:stretch>
        </p:blipFill>
        <p:spPr bwMode="auto">
          <a:xfrm>
            <a:off x="685800" y="3429000"/>
            <a:ext cx="4618037" cy="3186333"/>
          </a:xfrm>
          <a:prstGeom prst="rect">
            <a:avLst/>
          </a:prstGeom>
          <a:noFill/>
        </p:spPr>
      </p:pic>
      <p:pic>
        <p:nvPicPr>
          <p:cNvPr id="3075" name="Picture 3" descr="C:\Users\laucoin3\Desktop\ch28\28_labeled_images\28_17_streptomyces-L.jpg"/>
          <p:cNvPicPr>
            <a:picLocks noChangeAspect="1" noChangeArrowheads="1"/>
          </p:cNvPicPr>
          <p:nvPr/>
        </p:nvPicPr>
        <p:blipFill>
          <a:blip r:embed="rId5" cstate="print"/>
          <a:srcRect/>
          <a:stretch>
            <a:fillRect/>
          </a:stretch>
        </p:blipFill>
        <p:spPr bwMode="auto">
          <a:xfrm>
            <a:off x="4137818" y="1276450"/>
            <a:ext cx="2332037" cy="1771550"/>
          </a:xfrm>
          <a:prstGeom prst="rect">
            <a:avLst/>
          </a:prstGeom>
          <a:noFill/>
        </p:spPr>
      </p:pic>
      <p:pic>
        <p:nvPicPr>
          <p:cNvPr id="3076" name="Picture 4" descr="C:\Users\laucoin3\Desktop\ch28\28_labeled_images\28_19_cyanobacteria-L.jpg"/>
          <p:cNvPicPr>
            <a:picLocks noChangeAspect="1" noChangeArrowheads="1"/>
          </p:cNvPicPr>
          <p:nvPr/>
        </p:nvPicPr>
        <p:blipFill>
          <a:blip r:embed="rId6" cstate="print"/>
          <a:srcRect/>
          <a:stretch>
            <a:fillRect/>
          </a:stretch>
        </p:blipFill>
        <p:spPr bwMode="auto">
          <a:xfrm>
            <a:off x="5410200" y="3429000"/>
            <a:ext cx="3235737" cy="2184400"/>
          </a:xfrm>
          <a:prstGeom prst="rect">
            <a:avLst/>
          </a:prstGeom>
          <a:noFill/>
        </p:spPr>
      </p:pic>
      <p:pic>
        <p:nvPicPr>
          <p:cNvPr id="3077" name="Picture 5" descr="C:\Users\laucoin3\Desktop\ch28\28_labeled_images\28_20b_proteobacteria-L.jpg"/>
          <p:cNvPicPr>
            <a:picLocks noChangeAspect="1" noChangeArrowheads="1"/>
          </p:cNvPicPr>
          <p:nvPr/>
        </p:nvPicPr>
        <p:blipFill>
          <a:blip r:embed="rId7" cstate="print"/>
          <a:srcRect/>
          <a:stretch>
            <a:fillRect/>
          </a:stretch>
        </p:blipFill>
        <p:spPr bwMode="auto">
          <a:xfrm>
            <a:off x="7014930" y="970666"/>
            <a:ext cx="1600200" cy="2217153"/>
          </a:xfrm>
          <a:prstGeom prst="rect">
            <a:avLst/>
          </a:prstGeom>
          <a:noFill/>
        </p:spPr>
      </p:pic>
      <p:sp>
        <p:nvSpPr>
          <p:cNvPr id="4" name="Slide Number Placeholder 3"/>
          <p:cNvSpPr>
            <a:spLocks noGrp="1"/>
          </p:cNvSpPr>
          <p:nvPr>
            <p:ph type="sldNum" sz="quarter" idx="12"/>
          </p:nvPr>
        </p:nvSpPr>
        <p:spPr/>
        <p:txBody>
          <a:bodyPr/>
          <a:lstStyle/>
          <a:p>
            <a:fld id="{35251C54-B91B-478C-96F1-5240499E34DA}" type="slidenum">
              <a:rPr lang="en-US" smtClean="0"/>
              <a:pPr/>
              <a:t>8</a:t>
            </a:fld>
            <a:endParaRPr lang="en-US"/>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www.ucmp.berkeley.edu/archaea/archaeamembrane.gif"/>
          <p:cNvPicPr>
            <a:picLocks noChangeAspect="1" noChangeArrowheads="1"/>
          </p:cNvPicPr>
          <p:nvPr/>
        </p:nvPicPr>
        <p:blipFill>
          <a:blip r:embed="rId4" cstate="print"/>
          <a:srcRect/>
          <a:stretch>
            <a:fillRect/>
          </a:stretch>
        </p:blipFill>
        <p:spPr bwMode="auto">
          <a:xfrm>
            <a:off x="6305550" y="2438400"/>
            <a:ext cx="2686050" cy="1432561"/>
          </a:xfrm>
          <a:prstGeom prst="rect">
            <a:avLst/>
          </a:prstGeom>
          <a:noFill/>
        </p:spPr>
      </p:pic>
      <p:sp>
        <p:nvSpPr>
          <p:cNvPr id="3" name="Content Placeholder 2"/>
          <p:cNvSpPr>
            <a:spLocks noGrp="1"/>
          </p:cNvSpPr>
          <p:nvPr>
            <p:ph idx="1"/>
          </p:nvPr>
        </p:nvSpPr>
        <p:spPr>
          <a:xfrm>
            <a:off x="152400" y="1371600"/>
            <a:ext cx="8229600" cy="5105400"/>
          </a:xfrm>
        </p:spPr>
        <p:txBody>
          <a:bodyPr>
            <a:normAutofit fontScale="85000" lnSpcReduction="20000"/>
          </a:bodyPr>
          <a:lstStyle/>
          <a:p>
            <a:r>
              <a:rPr lang="en-US" dirty="0" smtClean="0"/>
              <a:t>Bacteria</a:t>
            </a:r>
          </a:p>
          <a:p>
            <a:pPr lvl="1"/>
            <a:r>
              <a:rPr lang="en-US" dirty="0" smtClean="0"/>
              <a:t>Cell walls of peptidoglycan (thickness determines gram + or gram -)</a:t>
            </a:r>
          </a:p>
          <a:p>
            <a:pPr lvl="1"/>
            <a:r>
              <a:rPr lang="en-US" dirty="0" smtClean="0"/>
              <a:t>Plasma membranes that are similar to </a:t>
            </a:r>
            <a:r>
              <a:rPr lang="en-US" dirty="0" err="1" smtClean="0"/>
              <a:t>eukarya</a:t>
            </a:r>
            <a:endParaRPr lang="en-US" dirty="0" smtClean="0"/>
          </a:p>
          <a:p>
            <a:pPr lvl="1"/>
            <a:r>
              <a:rPr lang="en-US" dirty="0" smtClean="0"/>
              <a:t>Distinct </a:t>
            </a:r>
            <a:r>
              <a:rPr lang="en-US" dirty="0" err="1" smtClean="0"/>
              <a:t>ribosomes</a:t>
            </a:r>
            <a:r>
              <a:rPr lang="en-US" dirty="0" smtClean="0"/>
              <a:t> and RNA polymerase</a:t>
            </a:r>
          </a:p>
          <a:p>
            <a:r>
              <a:rPr lang="en-US" dirty="0" smtClean="0"/>
              <a:t>Archaea</a:t>
            </a:r>
          </a:p>
          <a:p>
            <a:pPr lvl="1"/>
            <a:r>
              <a:rPr lang="en-US" dirty="0" smtClean="0"/>
              <a:t>Cell walls of polysaccharides</a:t>
            </a:r>
          </a:p>
          <a:p>
            <a:pPr lvl="1"/>
            <a:r>
              <a:rPr lang="en-US" dirty="0" smtClean="0"/>
              <a:t>Unique plasma membranes (isoprene chains)</a:t>
            </a:r>
          </a:p>
          <a:p>
            <a:pPr lvl="1"/>
            <a:r>
              <a:rPr lang="en-US" dirty="0" smtClean="0"/>
              <a:t>Ribosomes and RNA polymerase that are similar to </a:t>
            </a:r>
            <a:r>
              <a:rPr lang="en-US" dirty="0" err="1" smtClean="0"/>
              <a:t>eukarya</a:t>
            </a:r>
            <a:endParaRPr lang="en-US" dirty="0" smtClean="0"/>
          </a:p>
          <a:p>
            <a:r>
              <a:rPr lang="en-US" dirty="0" smtClean="0"/>
              <a:t>Shape: filaments, spheres,</a:t>
            </a:r>
          </a:p>
          <a:p>
            <a:pPr marL="0" indent="0">
              <a:buNone/>
            </a:pPr>
            <a:r>
              <a:rPr lang="en-US" dirty="0"/>
              <a:t>	</a:t>
            </a:r>
            <a:r>
              <a:rPr lang="en-US" dirty="0" smtClean="0"/>
              <a:t>rods, chains, spirals</a:t>
            </a:r>
          </a:p>
          <a:p>
            <a:r>
              <a:rPr lang="en-US" dirty="0" smtClean="0"/>
              <a:t>Motility: flagella</a:t>
            </a:r>
            <a:endParaRPr lang="en-US" dirty="0"/>
          </a:p>
        </p:txBody>
      </p:sp>
      <p:pic>
        <p:nvPicPr>
          <p:cNvPr id="20484" name="Picture 4" descr="phospholipid diagram"/>
          <p:cNvPicPr>
            <a:picLocks noChangeAspect="1" noChangeArrowheads="1"/>
          </p:cNvPicPr>
          <p:nvPr/>
        </p:nvPicPr>
        <p:blipFill>
          <a:blip r:embed="rId5" cstate="print"/>
          <a:srcRect/>
          <a:stretch>
            <a:fillRect/>
          </a:stretch>
        </p:blipFill>
        <p:spPr bwMode="auto">
          <a:xfrm>
            <a:off x="5079076" y="4553353"/>
            <a:ext cx="3607724" cy="2362200"/>
          </a:xfrm>
          <a:prstGeom prst="rect">
            <a:avLst/>
          </a:prstGeom>
          <a:noFill/>
        </p:spPr>
      </p:pic>
      <p:sp>
        <p:nvSpPr>
          <p:cNvPr id="2" name="Title 1"/>
          <p:cNvSpPr>
            <a:spLocks noGrp="1"/>
          </p:cNvSpPr>
          <p:nvPr>
            <p:ph type="title"/>
          </p:nvPr>
        </p:nvSpPr>
        <p:spPr/>
        <p:txBody>
          <a:bodyPr>
            <a:normAutofit/>
          </a:bodyPr>
          <a:lstStyle/>
          <a:p>
            <a:r>
              <a:rPr lang="en-US" sz="3600" dirty="0" smtClean="0"/>
              <a:t>Morphology: Bacteria versus </a:t>
            </a:r>
            <a:r>
              <a:rPr lang="en-US" sz="3600" dirty="0" err="1" smtClean="0"/>
              <a:t>Archaea</a:t>
            </a:r>
            <a:endParaRPr lang="en-US" sz="3600" dirty="0"/>
          </a:p>
        </p:txBody>
      </p:sp>
      <p:sp>
        <p:nvSpPr>
          <p:cNvPr id="5" name="TextBox 4"/>
          <p:cNvSpPr txBox="1"/>
          <p:nvPr/>
        </p:nvSpPr>
        <p:spPr>
          <a:xfrm>
            <a:off x="1371600" y="6477000"/>
            <a:ext cx="5715000" cy="215444"/>
          </a:xfrm>
          <a:prstGeom prst="rect">
            <a:avLst/>
          </a:prstGeom>
          <a:noFill/>
        </p:spPr>
        <p:txBody>
          <a:bodyPr wrap="square" rtlCol="0">
            <a:spAutoFit/>
          </a:bodyPr>
          <a:lstStyle/>
          <a:p>
            <a:r>
              <a:rPr lang="en-US" sz="800" dirty="0" smtClean="0"/>
              <a:t>http://www.ucmp.berkeley.edu/archaea/archaeamm.html</a:t>
            </a:r>
            <a:endParaRPr lang="en-US" sz="800" dirty="0"/>
          </a:p>
        </p:txBody>
      </p:sp>
      <p:sp>
        <p:nvSpPr>
          <p:cNvPr id="4" name="Slide Number Placeholder 3"/>
          <p:cNvSpPr>
            <a:spLocks noGrp="1"/>
          </p:cNvSpPr>
          <p:nvPr>
            <p:ph type="sldNum" sz="quarter" idx="12"/>
          </p:nvPr>
        </p:nvSpPr>
        <p:spPr/>
        <p:txBody>
          <a:bodyPr/>
          <a:lstStyle/>
          <a:p>
            <a:fld id="{35251C54-B91B-478C-96F1-5240499E34DA}" type="slidenum">
              <a:rPr lang="en-US" smtClean="0"/>
              <a:pPr/>
              <a:t>9</a:t>
            </a:fld>
            <a:endParaRPr lang="en-US"/>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2008"/>
  <p:tag name="PPVERSION" val="12.0"/>
  <p:tag name="DELIMITERS" val="3.1"/>
  <p:tag name="SHOWBARVISIBLE" val="True"/>
  <p:tag name="USESECONDARYMONITOR" val="False"/>
  <p:tag name="SAVECSVWITHSESSION" val="False"/>
  <p:tag name="CSVFORMAT" val="0"/>
  <p:tag name="BULLETTYPE" val="3"/>
  <p:tag name="ANSWERNOWTEXT" val="Answer Now"/>
  <p:tag name="COUNTDOWNSTYLE" val="-1"/>
  <p:tag name="RESPCOUNTERSTYLE" val="1"/>
  <p:tag name="RESPCOUNTERFORMAT" val="0"/>
  <p:tag name="RESPTABLESTYLE" val="-1"/>
  <p:tag name="COUNTDOWNSECONDS" val="45"/>
  <p:tag name="INPUTSOURCE" val="1"/>
  <p:tag name="NUMRESPONSES" val="1"/>
  <p:tag name="ALLOWDUPLICATES" val="False"/>
  <p:tag name="BACKUPSESSIONS" val="True"/>
  <p:tag name="BACKUPMAINTENANCE" val="7"/>
  <p:tag name="CHARTVALUEFORMAT" val="0%"/>
  <p:tag name="AUTOADVANCE" val="True"/>
  <p:tag name="REVIEWONLY" val="False"/>
  <p:tag name="ROTATIONINTERVAL" val="2"/>
  <p:tag name="AUTOUPDATEALIASES" val="True"/>
  <p:tag name="STDCHART" val="1"/>
  <p:tag name="RACEENDPOINTS" val="100"/>
  <p:tag name="RACERSMAXDISPLAYED" val="5"/>
  <p:tag name="RACEANIMATIONSPEED" val="3"/>
  <p:tag name="SKIPREMAININGRACESLIDES" val="True"/>
  <p:tag name="PARTICIPANTSINLEADERBOARD" val="10"/>
  <p:tag name="TEAMSINLEADERBOARD" val="10"/>
  <p:tag name="MAXRESPONDERS" val="10"/>
  <p:tag name="BUBBLENAMEVISIBLE" val="True"/>
  <p:tag name="BUBBLESIZEVISIBLE" val="True"/>
  <p:tag name="BUBBLEVALUEFORMAT" val="0.0"/>
  <p:tag name="BUBBLEGROUPING" val="3"/>
  <p:tag name="DEFAULTNUMTEAMS" val="10"/>
  <p:tag name="CUSTOMGRIDBACKCOLOR" val="-722948"/>
  <p:tag name="CUSTOMCELLFORECOLOR" val="-16777216"/>
  <p:tag name="CUSTOMCELLBACKCOLOR1" val="-657956"/>
  <p:tag name="CUSTOMCELLBACKCOLOR2" val="-13395457"/>
  <p:tag name="CUSTOMCELLBACKCOLOR3" val="-268652"/>
  <p:tag name="CUSTOMCELLBACKCOLOR4" val="-8355712"/>
  <p:tag name="USESCHEMECOLORS" val="True"/>
  <p:tag name="DISPLAYNAME" val="True"/>
  <p:tag name="DISPLAYDEVICENUMBER" val="True"/>
  <p:tag name="DISPLAYDEVICEID" val="True"/>
  <p:tag name="GRIDOPACITY" val="90"/>
  <p:tag name="GRIDROTATIONINTERVAL" val="2"/>
  <p:tag name="AUTOSIZEGRID" val="True"/>
  <p:tag name="GRIDSIZE" val="{Width=800, Height=600}"/>
  <p:tag name="GRIDPOSITION" val="1"/>
  <p:tag name="GRIDFONTSIZE" val="12"/>
  <p:tag name="POLLINGCYCLE" val="2"/>
  <p:tag name="CHARTCOLORS" val="2"/>
  <p:tag name="CHARTLABELS" val="0"/>
  <p:tag name="RESETCHARTS" val="True"/>
  <p:tag name="INCLUDENONRESPONDERS" val="False"/>
  <p:tag name="MULTIRESPDIVISOR" val="1"/>
  <p:tag name="INCLUDEPPT" val="True"/>
  <p:tag name="ALLOWUSERFEEDBACK" val="False"/>
  <p:tag name="CORRECTPOINTVALUE" val="2"/>
  <p:tag name="INCORRECTPOINTVALUE" val="1"/>
  <p:tag name="REALTIMEBACKUP" val="False"/>
  <p:tag name="REALTIMEBACKUPPATH" val="(None)"/>
  <p:tag name="ZEROBASED" val="False"/>
  <p:tag name="AUTOADJUSTPARTRANGE" val="True"/>
  <p:tag name="CHARTSCALE" val="True"/>
  <p:tag name="ADVANCEDSETTINGSVIEW" val="True"/>
  <p:tag name="FIBDISPLAYRESULTS" val="True"/>
  <p:tag name="FIBNUMRESULTS" val="5"/>
  <p:tag name="FIBINCLUDEOTHER" val="True"/>
  <p:tag name="FIBDISPLAYKEYWORDS" val="True"/>
  <p:tag name="PRRESPONSE1" val="10"/>
  <p:tag name="PRRESPONSE2" val="9"/>
  <p:tag name="PRRESPONSE3" val="8"/>
  <p:tag name="PRRESPONSE4" val="7"/>
  <p:tag name="PRRESPONSE5" val="6"/>
  <p:tag name="PRRESPONSE6" val="5"/>
  <p:tag name="PRRESPONSE7" val="4"/>
  <p:tag name="PRRESPONSE8" val="3"/>
  <p:tag name="PRRESPONSE9" val="2"/>
  <p:tag name="PRRESPONSE10" val="1"/>
  <p:tag name="SHOWFLASHWARNING" val="True"/>
  <p:tag name="ALWAYSOPENPOLL" val="False"/>
  <p:tag name="ANSWERNOWSTYLE" val="-1"/>
  <p:tag name="POWERPOINTVERSION" val="14.0"/>
  <p:tag name="TPFULLVERSION" val="4.3.1.1108"/>
  <p:tag name="EXPANDSHOWBAR" val="True"/>
</p:tagLst>
</file>

<file path=ppt/tags/tag10.xml><?xml version="1.0" encoding="utf-8"?>
<p:tagLst xmlns:a="http://schemas.openxmlformats.org/drawingml/2006/main" xmlns:r="http://schemas.openxmlformats.org/officeDocument/2006/relationships" xmlns:p="http://schemas.openxmlformats.org/presentationml/2006/main">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DELIMITERS" val="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1170</TotalTime>
  <Words>1209</Words>
  <Application>Microsoft Office PowerPoint</Application>
  <PresentationFormat>On-screen Show (4:3)</PresentationFormat>
  <Paragraphs>156</Paragraphs>
  <Slides>17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ＭＳ Ｐゴシック</vt:lpstr>
      <vt:lpstr>Arial</vt:lpstr>
      <vt:lpstr>Calibri</vt:lpstr>
      <vt:lpstr>Comic Sans MS</vt:lpstr>
      <vt:lpstr>Times New Roman</vt:lpstr>
      <vt:lpstr>Wingdings</vt:lpstr>
      <vt:lpstr>Office Theme</vt:lpstr>
      <vt:lpstr>Modern Prokaryotes</vt:lpstr>
      <vt:lpstr>Learning Objectives</vt:lpstr>
      <vt:lpstr>PowerPoint Presentation</vt:lpstr>
      <vt:lpstr>Structural diversity and similarity in ribosomal RNAs</vt:lpstr>
      <vt:lpstr>PowerPoint Presentation</vt:lpstr>
      <vt:lpstr>PowerPoint Presentation</vt:lpstr>
      <vt:lpstr>Prokaryotic Lineage Diversity</vt:lpstr>
      <vt:lpstr>Prokaryote Diversity</vt:lpstr>
      <vt:lpstr>Morphology: Bacteria versus Archaea</vt:lpstr>
      <vt:lpstr>PowerPoint Presentation</vt:lpstr>
      <vt:lpstr>Gram Staining</vt:lpstr>
      <vt:lpstr>PowerPoint Presentation</vt:lpstr>
      <vt:lpstr>Metabolic classifications of organisms</vt:lpstr>
      <vt:lpstr>Techniques used to identify and quantify</vt:lpstr>
      <vt:lpstr>Bioremediation: cleaning up with prokaryotes</vt:lpstr>
      <vt:lpstr>The human microbiome</vt:lpstr>
      <vt:lpstr>Human Microbiome Project 2012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laucoin3</dc:creator>
  <cp:lastModifiedBy>Garton, David</cp:lastModifiedBy>
  <cp:revision>106</cp:revision>
  <dcterms:created xsi:type="dcterms:W3CDTF">2012-01-22T18:12:51Z</dcterms:created>
  <dcterms:modified xsi:type="dcterms:W3CDTF">2017-08-25T12:26:21Z</dcterms:modified>
</cp:coreProperties>
</file>