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358" r:id="rId2"/>
    <p:sldId id="423" r:id="rId3"/>
    <p:sldId id="359" r:id="rId4"/>
    <p:sldId id="435" r:id="rId5"/>
    <p:sldId id="436" r:id="rId6"/>
    <p:sldId id="392" r:id="rId7"/>
    <p:sldId id="393" r:id="rId8"/>
    <p:sldId id="441" r:id="rId9"/>
    <p:sldId id="394" r:id="rId10"/>
    <p:sldId id="395" r:id="rId11"/>
    <p:sldId id="399" r:id="rId12"/>
    <p:sldId id="401" r:id="rId13"/>
    <p:sldId id="403" r:id="rId14"/>
    <p:sldId id="408" r:id="rId15"/>
    <p:sldId id="404" r:id="rId16"/>
    <p:sldId id="409" r:id="rId17"/>
    <p:sldId id="410" r:id="rId18"/>
  </p:sldIdLst>
  <p:sldSz cx="9144000" cy="6858000" type="screen4x3"/>
  <p:notesSz cx="7010400" cy="92964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 autoAdjust="0"/>
    <p:restoredTop sz="81525" autoAdjust="0"/>
  </p:normalViewPr>
  <p:slideViewPr>
    <p:cSldViewPr>
      <p:cViewPr varScale="1">
        <p:scale>
          <a:sx n="104" d="100"/>
          <a:sy n="104" d="100"/>
        </p:scale>
        <p:origin x="178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r">
              <a:defRPr sz="1200"/>
            </a:lvl1pPr>
          </a:lstStyle>
          <a:p>
            <a:fld id="{C0446263-F062-40C7-81C7-33420CC8E8BC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r">
              <a:defRPr sz="1200"/>
            </a:lvl1pPr>
          </a:lstStyle>
          <a:p>
            <a:fld id="{9C5AC433-FF07-4258-A8D2-71F895D8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2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r">
              <a:defRPr sz="1200"/>
            </a:lvl1pPr>
          </a:lstStyle>
          <a:p>
            <a:fld id="{B921A661-EDEC-4E69-92BB-BC7C58B48480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4" tIns="46586" rIns="93174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4" tIns="46586" rIns="93174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r">
              <a:defRPr sz="1200"/>
            </a:lvl1pPr>
          </a:lstStyle>
          <a:p>
            <a:fld id="{D518CC88-7867-4D10-B791-4067D7C00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7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FC01E-0F3E-40A8-A1DA-DF4BF8CB1A7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8CC88-7867-4D10-B791-4067D7C0054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9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8CC88-7867-4D10-B791-4067D7C0054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80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8CC88-7867-4D10-B791-4067D7C0054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0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2D17A-F82C-4510-96E9-FEEE169DBA6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38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EB4B1-4A80-4B94-B81C-B9230DB46152}" type="slidenum">
              <a:rPr lang="en-US"/>
              <a:pPr/>
              <a:t>4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389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68B5F3-3748-46EC-BC00-343B5C112DDA}" type="slidenum">
              <a:rPr lang="en-US"/>
              <a:pPr/>
              <a:t>5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416425"/>
            <a:ext cx="6172200" cy="4183063"/>
          </a:xfrm>
        </p:spPr>
        <p:txBody>
          <a:bodyPr/>
          <a:lstStyle/>
          <a:p>
            <a:pPr>
              <a:buFontTx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779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8CC88-7867-4D10-B791-4067D7C0054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3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8CC88-7867-4D10-B791-4067D7C0054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62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8CC88-7867-4D10-B791-4067D7C0054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300"/>
              </a:spcAft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8CC88-7867-4D10-B791-4067D7C0054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729" y="1062637"/>
            <a:ext cx="4599432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04800"/>
            <a:ext cx="7772400" cy="1524000"/>
          </a:xfrm>
        </p:spPr>
        <p:txBody>
          <a:bodyPr/>
          <a:lstStyle/>
          <a:p>
            <a:r>
              <a:rPr lang="en-US" dirty="0" smtClean="0"/>
              <a:t>Effectors &amp; </a:t>
            </a:r>
            <a:r>
              <a:rPr lang="en-US" dirty="0" smtClean="0"/>
              <a:t>Movement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199"/>
            <a:ext cx="6400800" cy="19670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2" descr="http://student.nu.ac.th/u46410452/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337049"/>
            <a:ext cx="4362450" cy="2495551"/>
          </a:xfrm>
          <a:prstGeom prst="rect">
            <a:avLst/>
          </a:prstGeom>
          <a:noFill/>
        </p:spPr>
      </p:pic>
      <p:pic>
        <p:nvPicPr>
          <p:cNvPr id="9" name="Picture 4" descr="http://micro.magnet.fsu.edu/cells/ciliaandflagella/images/ciliaandflagellafigure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4337049"/>
            <a:ext cx="3962400" cy="2460758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212" y="1295400"/>
            <a:ext cx="6391275" cy="2667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9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100" y="128191"/>
            <a:ext cx="293234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Dynein ‘walking’</a:t>
            </a:r>
            <a:endParaRPr lang="en-US" dirty="0"/>
          </a:p>
        </p:txBody>
      </p:sp>
      <p:pic>
        <p:nvPicPr>
          <p:cNvPr id="8194" name="Picture 2" descr="C:\Users\Shana\Documents\Instructor Resources\Campbell Resources\Chapter_06\B_Jpeg_Images\_06_Labeled_Images\06_25aDyneinWalking-L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2" b="9394"/>
          <a:stretch/>
        </p:blipFill>
        <p:spPr bwMode="auto">
          <a:xfrm>
            <a:off x="146992" y="2414248"/>
            <a:ext cx="3641531" cy="304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Shana\Documents\Instructor Resources\Freeman Resources\Instructor Resources\Chapter_07\B_Jpeg_Images\07_Labeled_Images\07_34_cilia_structure-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41"/>
          <a:stretch/>
        </p:blipFill>
        <p:spPr bwMode="auto">
          <a:xfrm>
            <a:off x="1" y="0"/>
            <a:ext cx="3581400" cy="231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6992" y="6211669"/>
            <a:ext cx="899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Left: </a:t>
            </a:r>
            <a:r>
              <a:rPr lang="en-US" dirty="0" smtClean="0"/>
              <a:t>what would happen if microtubule doublets were free; </a:t>
            </a:r>
            <a:r>
              <a:rPr lang="en-US" b="1" dirty="0" smtClean="0"/>
              <a:t>Right: </a:t>
            </a:r>
            <a:r>
              <a:rPr lang="en-US" dirty="0" smtClean="0"/>
              <a:t>the doubles are fixed to the base of the </a:t>
            </a:r>
            <a:r>
              <a:rPr lang="en-US" dirty="0" err="1" smtClean="0"/>
              <a:t>axoneme</a:t>
            </a:r>
            <a:r>
              <a:rPr lang="en-US" dirty="0" smtClean="0"/>
              <a:t> and crosslinked to the adjacent doublet in cilia and flagella </a:t>
            </a:r>
            <a:endParaRPr lang="en-US" dirty="0"/>
          </a:p>
        </p:txBody>
      </p:sp>
      <p:pic>
        <p:nvPicPr>
          <p:cNvPr id="7" name="Picture 2" descr="C:\Users\Shana\Documents\Instructor Resources\Campbell Resources\Chapter_06\B_Jpeg_Images\_06_Labeled_Images\06_25bDyneinWalking-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04"/>
          <a:stretch/>
        </p:blipFill>
        <p:spPr bwMode="auto">
          <a:xfrm>
            <a:off x="4568137" y="2133600"/>
            <a:ext cx="4575863" cy="366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" y="5786745"/>
            <a:ext cx="5415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http://www.yellowtang.org/animations/flagella.swf</a:t>
            </a:r>
          </a:p>
        </p:txBody>
      </p:sp>
      <p:pic>
        <p:nvPicPr>
          <p:cNvPr id="8" name="Picture 7" descr="0522c"/>
          <p:cNvPicPr>
            <a:picLocks noChangeAspect="1" noChangeArrowheads="1"/>
          </p:cNvPicPr>
          <p:nvPr/>
        </p:nvPicPr>
        <p:blipFill>
          <a:blip r:embed="rId5" cstate="print"/>
          <a:srcRect l="44070" r="2475"/>
          <a:stretch>
            <a:fillRect/>
          </a:stretch>
        </p:blipFill>
        <p:spPr bwMode="auto">
          <a:xfrm>
            <a:off x="6908800" y="152400"/>
            <a:ext cx="2057400" cy="226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8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Vertebrate muscle types</a:t>
            </a:r>
            <a:endParaRPr lang="en-US" dirty="0"/>
          </a:p>
        </p:txBody>
      </p:sp>
      <p:pic>
        <p:nvPicPr>
          <p:cNvPr id="12290" name="Picture 2" descr="C:\Users\Shana\Documents\Instructor Resources\Freeman Resources\Instructor Resources\Chapter_46\B_Jpeg_Images\46_Labeled_Images\46_table_1_muscle_types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8282"/>
            <a:ext cx="8547100" cy="535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US" dirty="0" smtClean="0"/>
              <a:t>Vertebrate skeletal muscle</a:t>
            </a:r>
            <a:endParaRPr lang="en-US" dirty="0"/>
          </a:p>
        </p:txBody>
      </p:sp>
      <p:pic>
        <p:nvPicPr>
          <p:cNvPr id="5" name="Picture 2" descr="C:\Users\laucoin3\Desktop\46_labeled_images\46_17_muscle_cells-L.jpg"/>
          <p:cNvPicPr>
            <a:picLocks noChangeAspect="1" noChangeArrowheads="1"/>
          </p:cNvPicPr>
          <p:nvPr/>
        </p:nvPicPr>
        <p:blipFill rotWithShape="1">
          <a:blip r:embed="rId2" cstate="print"/>
          <a:srcRect l="54458" t="-938" b="2980"/>
          <a:stretch/>
        </p:blipFill>
        <p:spPr bwMode="auto">
          <a:xfrm>
            <a:off x="4229100" y="1981200"/>
            <a:ext cx="4826063" cy="4723715"/>
          </a:xfrm>
          <a:prstGeom prst="rect">
            <a:avLst/>
          </a:prstGeom>
          <a:noFill/>
        </p:spPr>
      </p:pic>
      <p:pic>
        <p:nvPicPr>
          <p:cNvPr id="4" name="Content Placeholder 4" descr="50_25aSkelMuscleStruc-L.jpg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400" y="1411009"/>
            <a:ext cx="4114800" cy="5293906"/>
          </a:xfrm>
        </p:spPr>
      </p:pic>
      <p:sp>
        <p:nvSpPr>
          <p:cNvPr id="3" name="TextBox 2"/>
          <p:cNvSpPr txBox="1"/>
          <p:nvPr/>
        </p:nvSpPr>
        <p:spPr>
          <a:xfrm>
            <a:off x="2819400" y="684074"/>
            <a:ext cx="658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muscle fiber = one muscle cell (multinucleate)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Myofibril = structure within muscle cell with repeating sarcomeres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Sarcomere = contractile unit; alternating light/dark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A-C = one length of actin filament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B-D = one length of myosin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US" dirty="0" smtClean="0"/>
              <a:t>The sliding filament model</a:t>
            </a:r>
            <a:endParaRPr lang="en-US" dirty="0"/>
          </a:p>
        </p:txBody>
      </p:sp>
      <p:pic>
        <p:nvPicPr>
          <p:cNvPr id="14338" name="Picture 2" descr="C:\Users\Shana\Documents\Instructor Resources\Freeman Resources\Instructor Resources\Chapter_46\B_Jpeg_Images\46_Labeled_Images\46_18_sarcomere_contract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" y="762000"/>
            <a:ext cx="910452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495800"/>
            <a:ext cx="9144000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Myofibrils </a:t>
            </a:r>
            <a:r>
              <a:rPr lang="en-US" sz="2000" dirty="0"/>
              <a:t>are composed of two kinds of myofilaments:</a:t>
            </a:r>
          </a:p>
          <a:p>
            <a:pPr marL="742950" lvl="1" indent="-285750">
              <a:lnSpc>
                <a:spcPct val="8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Thin filaments (type of microfilament or actin filament) </a:t>
            </a:r>
            <a:r>
              <a:rPr lang="en-US" sz="1600" dirty="0"/>
              <a:t>consist of two strands of actin and two regulatory proteins</a:t>
            </a:r>
          </a:p>
          <a:p>
            <a:pPr marL="742950" lvl="1" indent="-285750">
              <a:lnSpc>
                <a:spcPct val="8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Thick filaments </a:t>
            </a:r>
            <a:r>
              <a:rPr lang="en-US" sz="1600" dirty="0"/>
              <a:t>are staggered arrays of myosin molecules</a:t>
            </a:r>
          </a:p>
          <a:p>
            <a:pPr marL="285750" indent="-285750">
              <a:lnSpc>
                <a:spcPct val="8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Skeletal muscle is </a:t>
            </a:r>
            <a:r>
              <a:rPr lang="en-US" b="1" dirty="0"/>
              <a:t>striated </a:t>
            </a:r>
            <a:r>
              <a:rPr lang="en-US" dirty="0"/>
              <a:t>because the regular arrangement of myofilaments creates a pattern of light and dark bands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Filaments </a:t>
            </a:r>
            <a:r>
              <a:rPr lang="en-US" dirty="0"/>
              <a:t>slide past each </a:t>
            </a:r>
            <a:r>
              <a:rPr lang="en-US" dirty="0" smtClean="0"/>
              <a:t>other, causing </a:t>
            </a:r>
            <a:r>
              <a:rPr lang="en-US" dirty="0"/>
              <a:t>more overlap between thin and thick filaments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no </a:t>
            </a:r>
            <a:r>
              <a:rPr lang="en-US" dirty="0"/>
              <a:t>change in filament </a:t>
            </a:r>
            <a:r>
              <a:rPr lang="en-US" dirty="0" smtClean="0"/>
              <a:t>length; the muscle contracts as the filaments slide past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ATP regulates myosin activity</a:t>
            </a:r>
            <a:endParaRPr lang="en-US" dirty="0"/>
          </a:p>
        </p:txBody>
      </p:sp>
      <p:pic>
        <p:nvPicPr>
          <p:cNvPr id="18434" name="Picture 2" descr="C:\Users\Shana\Documents\Instructor Resources\Freeman Resources\Instructor Resources\Chapter_46\B_Jpeg_Images\46_Labeled_Images\46_20_muscle_contraction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999"/>
            <a:ext cx="9144000" cy="515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Shana\Documents\Instructor Resources\Freeman Resources\Instructor Resources\Chapter_46\B_Jpeg_Images\46_Labeled_Images\46_21_troponin_tropomyo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5967412" cy="658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42012" y="914400"/>
            <a:ext cx="318928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When a muscle is at rest, myosin-binding sites on the thin filament are blocked by the regulatory protein </a:t>
            </a:r>
            <a:r>
              <a:rPr lang="en-US" b="1" dirty="0"/>
              <a:t>tropomyosin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For a muscle fiber to contract, myosin-binding sites must be </a:t>
            </a:r>
            <a:r>
              <a:rPr lang="en-US" dirty="0" smtClean="0"/>
              <a:t>uncovered so myosin can bind and walk along the actin filament</a:t>
            </a:r>
            <a:endParaRPr lang="en-US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Ca</a:t>
            </a:r>
            <a:r>
              <a:rPr lang="en-US" baseline="30000" dirty="0"/>
              <a:t>2+</a:t>
            </a:r>
            <a:r>
              <a:rPr lang="en-US" dirty="0"/>
              <a:t> </a:t>
            </a:r>
            <a:r>
              <a:rPr lang="en-US" dirty="0" smtClean="0"/>
              <a:t>binds </a:t>
            </a:r>
            <a:r>
              <a:rPr lang="en-US" dirty="0"/>
              <a:t>to </a:t>
            </a:r>
            <a:r>
              <a:rPr lang="en-US" dirty="0" smtClean="0"/>
              <a:t>the regulatory protein, </a:t>
            </a:r>
            <a:r>
              <a:rPr lang="en-US" b="1" dirty="0" smtClean="0"/>
              <a:t>troponin</a:t>
            </a:r>
            <a:r>
              <a:rPr lang="en-US" dirty="0" smtClean="0"/>
              <a:t>; this binding causes a conformational shift which moves the </a:t>
            </a:r>
            <a:r>
              <a:rPr lang="en-US" b="1" dirty="0" smtClean="0"/>
              <a:t>troponin-tropomyosin complex </a:t>
            </a:r>
            <a:r>
              <a:rPr lang="en-US" dirty="0" smtClean="0"/>
              <a:t>to expose the myosin-binding sites on actin</a:t>
            </a:r>
            <a:endParaRPr lang="en-US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C:\Users\Shana\Documents\Instructor Resources\Campbell Resources\Chapter_50\B_Jpeg_Images\_50_Labeled_Images\50_30bSkelMuscleContract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67370"/>
            <a:ext cx="8001001" cy="639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Skeletal muscle contraction is regulated by the neurotransmitter </a:t>
            </a:r>
            <a:r>
              <a:rPr lang="en-US" dirty="0" err="1"/>
              <a:t>acetlylcholine</a:t>
            </a:r>
            <a:r>
              <a:rPr lang="en-US" dirty="0"/>
              <a:t> (</a:t>
            </a:r>
            <a:r>
              <a:rPr lang="en-US" dirty="0" err="1"/>
              <a:t>ACh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Shana\Documents\Instructor Resources\Freeman Resources\Instructor Resources\Chapter_46\B_Jpeg_Images\46_Labeled_Images\46_22b_muscle_contraction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199"/>
            <a:ext cx="5587152" cy="67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6553" y="584200"/>
            <a:ext cx="3175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tubules are invaginations of the muscle plasma membrane </a:t>
            </a:r>
            <a:r>
              <a:rPr lang="en-US" dirty="0" err="1" smtClean="0"/>
              <a:t>wich</a:t>
            </a:r>
            <a:r>
              <a:rPr lang="en-US" dirty="0" smtClean="0"/>
              <a:t> transmit the action potential to the interior of the muscle fiber (cell)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9253" y="2438400"/>
            <a:ext cx="3175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sarcoplasmic reticulum consists of specialized sheets of smooth ER which contain high concentrations of calcium 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53853" y="4419600"/>
            <a:ext cx="3175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calcium binds troponin, causing tropomyosin to move and exposing the myosin-binding sites on the actin filament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Sensory Input -&gt;Motor Response</a:t>
            </a:r>
            <a:endParaRPr lang="en-US" dirty="0"/>
          </a:p>
        </p:txBody>
      </p:sp>
      <p:pic>
        <p:nvPicPr>
          <p:cNvPr id="4" name="Picture 2" descr="C:\Users\Shana\Documents\Instructor Resources\Campbell Resources\Chapter_50\B_Jpeg_Images\_50_Labeled_Images\50_02ResponsePathway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33550"/>
            <a:ext cx="85471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Concepts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458200" cy="5029200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buClr>
                <a:srgbClr val="FFCC00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Cilia and flagella move individual cells</a:t>
            </a:r>
          </a:p>
          <a:p>
            <a:pPr marL="457200" indent="-457200" eaLnBrk="1" hangingPunct="1">
              <a:buClr>
                <a:srgbClr val="FFCC00"/>
              </a:buClr>
              <a:buSzPct val="150000"/>
              <a:buFont typeface="Arial" pitchFamily="34" charset="0"/>
              <a:buChar char="•"/>
            </a:pPr>
            <a:endParaRPr lang="en-US" dirty="0"/>
          </a:p>
          <a:p>
            <a:pPr marL="457200" indent="-457200" eaLnBrk="1" hangingPunct="1">
              <a:buClr>
                <a:srgbClr val="FFCC00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Muscles move organisms or parts of organisms</a:t>
            </a:r>
          </a:p>
          <a:p>
            <a:pPr marL="457200" indent="-457200" eaLnBrk="1" hangingPunct="1">
              <a:buClr>
                <a:srgbClr val="FFCC00"/>
              </a:buClr>
              <a:buSzPct val="150000"/>
              <a:buFont typeface="Arial" pitchFamily="34" charset="0"/>
              <a:buChar char="•"/>
            </a:pPr>
            <a:endParaRPr lang="en-US" dirty="0"/>
          </a:p>
          <a:p>
            <a:pPr marL="457200" indent="-457200" eaLnBrk="1" hangingPunct="1">
              <a:buClr>
                <a:srgbClr val="FFCC00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Cilia, flagella, and muscles rely on motor proteins and ATP</a:t>
            </a:r>
          </a:p>
          <a:p>
            <a:pPr marL="457200" indent="-457200" eaLnBrk="1" hangingPunct="1">
              <a:buClr>
                <a:srgbClr val="FFCC00"/>
              </a:buClr>
              <a:buSzPct val="150000"/>
              <a:buFont typeface="Arial" pitchFamily="34" charset="0"/>
              <a:buChar char="•"/>
            </a:pPr>
            <a:endParaRPr lang="en-US" dirty="0"/>
          </a:p>
          <a:p>
            <a:pPr marL="457200" indent="-457200" eaLnBrk="1" hangingPunct="1">
              <a:buClr>
                <a:srgbClr val="FFCC00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Most muscle movement is dependent upon signals from efferent neurons</a:t>
            </a:r>
          </a:p>
          <a:p>
            <a:pPr marL="457200" indent="-457200" eaLnBrk="1" hangingPunct="1">
              <a:buClr>
                <a:srgbClr val="FFCC00"/>
              </a:buClr>
              <a:buSzPct val="150000"/>
              <a:buFont typeface="Arial" pitchFamily="34" charset="0"/>
              <a:buChar char="•"/>
            </a:pPr>
            <a:endParaRPr lang="en-US" dirty="0"/>
          </a:p>
          <a:p>
            <a:pPr marL="457200" indent="-457200" eaLnBrk="1" hangingPunct="1">
              <a:buClr>
                <a:srgbClr val="FFCC00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Different skeletal systems facilitate movement in different ways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9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2" name="Picture 4" descr="06_T01aCytoskeletonStruc-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863" y="136525"/>
            <a:ext cx="8548687" cy="6584950"/>
          </a:xfrm>
          <a:prstGeom prst="rect">
            <a:avLst/>
          </a:prstGeom>
          <a:noFill/>
        </p:spPr>
      </p:pic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152400" y="0"/>
            <a:ext cx="1981200" cy="30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/>
          <a:lstStyle/>
          <a:p>
            <a:pPr marL="450850" indent="-450850" algn="ctr"/>
            <a:r>
              <a:rPr lang="en-US" sz="1000" b="1">
                <a:latin typeface="Calibri" pitchFamily="34" charset="0"/>
              </a:rPr>
              <a:t>Table 6-1a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8105775" y="212725"/>
            <a:ext cx="654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b="1">
                <a:ea typeface="ヒラギノ角ゴ Pro W3" pitchFamily="48" charset="-128"/>
              </a:rPr>
              <a:t>10 µm</a:t>
            </a:r>
            <a:endParaRPr lang="en-US" b="1">
              <a:latin typeface="Times" pitchFamily="18" charset="0"/>
              <a:ea typeface="ヒラギノ角ゴ Pro W3" pitchFamily="48" charset="-128"/>
            </a:endParaRP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>
            <a:off x="8097838" y="423863"/>
            <a:ext cx="0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>
            <a:off x="8772525" y="436563"/>
            <a:ext cx="0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8097838" y="495300"/>
            <a:ext cx="669925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6100763" y="4524375"/>
            <a:ext cx="27241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1700" b="1">
                <a:ea typeface="ヒラギノ角ゴ Pro W3" pitchFamily="48" charset="-128"/>
              </a:rPr>
              <a:t>Column</a:t>
            </a:r>
            <a:r>
              <a:rPr lang="en-US" b="1">
                <a:ea typeface="ヒラギノ角ゴ Pro W3" pitchFamily="48" charset="-128"/>
              </a:rPr>
              <a:t> of tubulin dimers</a:t>
            </a:r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 flipH="1">
            <a:off x="7219950" y="4762500"/>
            <a:ext cx="139700" cy="46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Rectangle 12"/>
          <p:cNvSpPr>
            <a:spLocks noChangeArrowheads="1"/>
          </p:cNvSpPr>
          <p:nvPr/>
        </p:nvSpPr>
        <p:spPr bwMode="auto">
          <a:xfrm>
            <a:off x="6616700" y="5232400"/>
            <a:ext cx="1504950" cy="266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6115050" y="5638800"/>
            <a:ext cx="539750" cy="2984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 flipV="1">
            <a:off x="6121400" y="5803900"/>
            <a:ext cx="152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>
            <a:off x="6508750" y="5797550"/>
            <a:ext cx="152400" cy="46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4" name="Line 16"/>
          <p:cNvSpPr>
            <a:spLocks noChangeShapeType="1"/>
          </p:cNvSpPr>
          <p:nvPr/>
        </p:nvSpPr>
        <p:spPr bwMode="auto">
          <a:xfrm>
            <a:off x="6654800" y="5772150"/>
            <a:ext cx="45720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>
            <a:off x="8451850" y="4940300"/>
            <a:ext cx="0" cy="412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8451850" y="5588000"/>
            <a:ext cx="0" cy="438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7124700" y="6181725"/>
            <a:ext cx="14287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1700" b="1">
                <a:ea typeface="ヒラギノ角ゴ Pro W3" pitchFamily="48" charset="-128"/>
              </a:rPr>
              <a:t>Tubulin dimer</a:t>
            </a:r>
            <a:endParaRPr lang="en-US" b="1">
              <a:latin typeface="Times" pitchFamily="18" charset="0"/>
              <a:ea typeface="ヒラギノ角ゴ Pro W3" pitchFamily="48" charset="-128"/>
            </a:endParaRP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5937250" y="6203950"/>
            <a:ext cx="153988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1600" b="1">
                <a:latin typeface="Times" pitchFamily="18" charset="0"/>
                <a:ea typeface="ヒラギノ角ゴ Pro W3" pitchFamily="48" charset="-128"/>
                <a:sym typeface="Symbol" pitchFamily="18" charset="2"/>
              </a:rPr>
              <a:t></a:t>
            </a:r>
            <a:endParaRPr lang="en-US" sz="1600" b="1">
              <a:latin typeface="Times" pitchFamily="18" charset="0"/>
              <a:ea typeface="ヒラギノ角ゴ Pro W3" pitchFamily="48" charset="-128"/>
            </a:endParaRP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6656388" y="6200775"/>
            <a:ext cx="153987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1600" b="1">
                <a:latin typeface="Times" pitchFamily="18" charset="0"/>
                <a:ea typeface="ヒラギノ角ゴ Pro W3" pitchFamily="48" charset="-128"/>
                <a:sym typeface="Symbol" pitchFamily="18" charset="2"/>
              </a:rPr>
              <a:t></a:t>
            </a:r>
            <a:endParaRPr lang="en-US" sz="1600" b="1">
              <a:latin typeface="Times" pitchFamily="18" charset="0"/>
              <a:ea typeface="ヒラギノ角ゴ Pro W3" pitchFamily="48" charset="-128"/>
            </a:endParaRPr>
          </a:p>
        </p:txBody>
      </p:sp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8172450" y="5414963"/>
            <a:ext cx="5397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1400" b="1">
                <a:ea typeface="ヒラギノ角ゴ Pro W3" pitchFamily="48" charset="-128"/>
              </a:rPr>
              <a:t>25 nm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5334000"/>
            <a:ext cx="27432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Resist compression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Creates tracks for intracellular movement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15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6" name="Picture 4" descr="06_T01bCytoskeletonStruc-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863" y="136525"/>
            <a:ext cx="8548687" cy="6584950"/>
          </a:xfrm>
          <a:prstGeom prst="rect">
            <a:avLst/>
          </a:prstGeom>
          <a:noFill/>
        </p:spPr>
      </p:pic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152400" y="0"/>
            <a:ext cx="1981200" cy="30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/>
          <a:lstStyle/>
          <a:p>
            <a:pPr marL="450850" indent="-450850" algn="ctr"/>
            <a:r>
              <a:rPr lang="en-US" sz="1000" b="1">
                <a:latin typeface="Calibri" pitchFamily="34" charset="0"/>
              </a:rPr>
              <a:t>Table 6-1b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5795963" y="5114925"/>
            <a:ext cx="14033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1700" b="1">
                <a:ea typeface="ヒラギノ角ゴ Pro W3" pitchFamily="48" charset="-128"/>
              </a:rPr>
              <a:t>Actin subunit</a:t>
            </a:r>
            <a:endParaRPr lang="en-US" b="1">
              <a:ea typeface="ヒラギノ角ゴ Pro W3" pitchFamily="48" charset="-128"/>
            </a:endParaRP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8131175" y="207963"/>
            <a:ext cx="633413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1700" b="1">
                <a:ea typeface="ヒラギノ角ゴ Pro W3" pitchFamily="48" charset="-128"/>
              </a:rPr>
              <a:t>10 µm</a:t>
            </a:r>
            <a:endParaRPr lang="en-US" sz="1700" b="1">
              <a:latin typeface="Times" pitchFamily="18" charset="0"/>
              <a:ea typeface="ヒラギノ角ゴ Pro W3" pitchFamily="48" charset="-128"/>
            </a:endParaRPr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8326438" y="411163"/>
            <a:ext cx="0" cy="147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8640763" y="414338"/>
            <a:ext cx="0" cy="147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>
            <a:off x="8323263" y="482600"/>
            <a:ext cx="317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6142038" y="5922963"/>
            <a:ext cx="288925" cy="3000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>
            <a:off x="6180138" y="5329238"/>
            <a:ext cx="93662" cy="593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8194675" y="5940425"/>
            <a:ext cx="4476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1400" b="1">
                <a:ea typeface="ヒラギノ角ゴ Pro W3" pitchFamily="48" charset="-128"/>
              </a:rPr>
              <a:t>7 nm</a:t>
            </a: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>
            <a:off x="8128000" y="5861050"/>
            <a:ext cx="0" cy="361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sm" len="sm"/>
            <a:tailEnd type="stealth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05000" y="5638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Resist tension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35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US" dirty="0" smtClean="0"/>
              <a:t>Motor proteins</a:t>
            </a:r>
            <a:endParaRPr lang="en-US" dirty="0"/>
          </a:p>
        </p:txBody>
      </p:sp>
      <p:pic>
        <p:nvPicPr>
          <p:cNvPr id="5122" name="Picture 2" descr="C:\Users\Shana\Documents\Instructor Resources\Freeman Resources\Instructor Resources\Chapter_07\B_Jpeg_Images\07_Labeled_Images\07_32_kinesin_moves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990600"/>
            <a:ext cx="85471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7500" y="449580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Motor proteins convert </a:t>
            </a:r>
            <a:r>
              <a:rPr lang="en-US" sz="2400" dirty="0"/>
              <a:t>ATP into movement – walk along </a:t>
            </a:r>
            <a:r>
              <a:rPr lang="en-US" sz="2400" dirty="0" smtClean="0"/>
              <a:t>a specific cytoskeletal </a:t>
            </a:r>
            <a:r>
              <a:rPr lang="en-US" sz="2400" dirty="0"/>
              <a:t>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Cilia/flagella </a:t>
            </a:r>
            <a:r>
              <a:rPr lang="en-US" sz="2400" dirty="0"/>
              <a:t>= </a:t>
            </a:r>
            <a:r>
              <a:rPr lang="en-US" sz="2400" dirty="0" smtClean="0"/>
              <a:t>dynein walks along microtubule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Muscle = myosin walks along actin filament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Shana\Documents\Instructor Resources\Freeman Resources\Instructor Resources\Chapter_07\B_Jpeg_Images\07_Labeled_Images\07_34_cilia_structure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455" y="457200"/>
            <a:ext cx="4929545" cy="604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4064879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Eukaryotic cilia and flagella have common evolutionary origin</a:t>
            </a:r>
            <a:endParaRPr lang="en-US" sz="2800" dirty="0"/>
          </a:p>
        </p:txBody>
      </p:sp>
      <p:pic>
        <p:nvPicPr>
          <p:cNvPr id="6146" name="Picture 2" descr="C:\Users\Shana\Documents\Instructor Resources\Freeman Resources\Instructor Resources\Chapter_07\B_Jpeg_Images\07_Labeled_Images\07_33_flagella_and_cilia-L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3" r="1" b="9579"/>
          <a:stretch/>
        </p:blipFill>
        <p:spPr bwMode="auto">
          <a:xfrm>
            <a:off x="0" y="1752600"/>
            <a:ext cx="4090279" cy="217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4419600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Eukaryotic flagella =/= prokaryotic flagella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Eukaryotic flagella = cilia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Constructed of </a:t>
            </a:r>
            <a:r>
              <a:rPr lang="en-US" dirty="0" smtClean="0"/>
              <a:t>microtubules (prokaryotic flagella constructed of </a:t>
            </a:r>
            <a:r>
              <a:rPr lang="en-US" dirty="0" err="1" smtClean="0"/>
              <a:t>flagellin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Motor protein in cilia/flagella = dynein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Shana\Documents\Instructor Resources\Freeman Resources\Instructor Resources\Chapter_07\B_Jpeg_Images\07_Labeled_Images\07_34_cilia_structure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455" y="457200"/>
            <a:ext cx="4929545" cy="604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4064879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Eukaryotic cilia and flagella have common evolutionary origin</a:t>
            </a:r>
            <a:endParaRPr lang="en-US" sz="2800" dirty="0"/>
          </a:p>
        </p:txBody>
      </p:sp>
      <p:pic>
        <p:nvPicPr>
          <p:cNvPr id="6146" name="Picture 2" descr="C:\Users\Shana\Documents\Instructor Resources\Freeman Resources\Instructor Resources\Chapter_07\B_Jpeg_Images\07_Labeled_Images\07_33_flagella_and_cilia-L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3" r="1" b="9579"/>
          <a:stretch/>
        </p:blipFill>
        <p:spPr bwMode="auto">
          <a:xfrm>
            <a:off x="0" y="1752600"/>
            <a:ext cx="4090279" cy="217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4419600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Eukaryotic flagella =/= prokaryotic flagella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Eukaryotic flagella = cilia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Constructed of </a:t>
            </a:r>
            <a:r>
              <a:rPr lang="en-US" dirty="0" smtClean="0"/>
              <a:t>microtubules (prokaryotic flagella constructed of </a:t>
            </a:r>
            <a:r>
              <a:rPr lang="en-US" dirty="0" err="1" smtClean="0"/>
              <a:t>flagellin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Motor protein in cilia/flagella = dynein</a:t>
            </a:r>
          </a:p>
        </p:txBody>
      </p:sp>
      <p:pic>
        <p:nvPicPr>
          <p:cNvPr id="6" name="Picture 2" descr="Image result for flagellin struct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038599"/>
            <a:ext cx="37338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hana\Documents\Instructor Resources\Campbell Resources\Chapter_06\B_Jpeg_Images\_06_Labeled_Images\06_23_FlagellaAndCilia-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2"/>
          <a:stretch/>
        </p:blipFill>
        <p:spPr bwMode="auto">
          <a:xfrm>
            <a:off x="1143000" y="930786"/>
            <a:ext cx="6573102" cy="592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Movement of cilia and flagella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2008"/>
  <p:tag name="PPVERSION" val="12.0"/>
  <p:tag name="DELIMITERS" val="3.1"/>
  <p:tag name="SHOWBARVISIBLE" val="True"/>
  <p:tag name="USESECONDARYMONITOR" val="False"/>
  <p:tag name="SAVECSVWITHSESSION" val="True"/>
  <p:tag name="CSVFORMAT" val="0"/>
  <p:tag name="BULLETTYPE" val="3"/>
  <p:tag name="ANSWERNOWSTYLE" val="-1"/>
  <p:tag name="ANSWERNOWTEXT" val="Answer Now"/>
  <p:tag name="COUNTDOWNSTYLE" val="-1"/>
  <p:tag name="RESPCOUNTERSTYLE" val="1"/>
  <p:tag name="RESPCOUNTERFORMAT" val="0"/>
  <p:tag name="RESPTABLESTYLE" val="-1"/>
  <p:tag name="COUNTDOWNSECONDS" val="45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True"/>
  <p:tag name="REVIEWONLY" val="False"/>
  <p:tag name="ROTATIONINTERVAL" val="2"/>
  <p:tag name="AUTOUPDATEALIASES" val="True"/>
  <p:tag name="STDCHART" val="1"/>
  <p:tag name="RACEENDPOINTS" val="100"/>
  <p:tag name="RACERSMAXDISPLAYED" val="5"/>
  <p:tag name="RACEANIMATIONSPEED" val="3"/>
  <p:tag name="SKIPREMAININGRACESLIDES" val="True"/>
  <p:tag name="PARTICIPANTSINLEADERBOARD" val="10"/>
  <p:tag name="TEAMSINLEADERBOARD" val="5"/>
  <p:tag name="MAXRESPONDERS" val="10"/>
  <p:tag name="BUBBLENAMEVISIBLE" val="True"/>
  <p:tag name="BUBBLESIZEVISIBLE" val="True"/>
  <p:tag name="BUBBLEVALUEFORMAT" val="0.0"/>
  <p:tag name="BUBBLEGROUPING" val="3"/>
  <p:tag name="DEFAULTNUMTEAMS" val="10"/>
  <p:tag name="CUSTOMGRIDBACKCOLOR" val="-722948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GRIDFONTSIZE" val="12"/>
  <p:tag name="POLLINGCYCLE" val="2"/>
  <p:tag name="CHARTCOLORS" val="2"/>
  <p:tag name="CHARTLABELS" val="0"/>
  <p:tag name="RESETCHARTS" val="True"/>
  <p:tag name="INCLUDENONRESPONDERS" val="False"/>
  <p:tag name="MULTIRESPDIVISOR" val="1"/>
  <p:tag name="INCLUDEPPT" val="True"/>
  <p:tag name="ALLOWUSERFEEDBACK" val="False"/>
  <p:tag name="CORRECTPOINTVALUE" val="2"/>
  <p:tag name="INCORRECTPOINTVALUE" val="1"/>
  <p:tag name="REALTIMEBACKUP" val="False"/>
  <p:tag name="REALTIMEBACKUPPATH" val="(None)"/>
  <p:tag name="ZEROBASED" val="False"/>
  <p:tag name="AUTOADJUSTPARTRANGE" val="True"/>
  <p:tag name="CHARTSCALE" val="True"/>
  <p:tag name="ADVANCEDSETTINGSVIEW" val="False"/>
  <p:tag name="FIBDISPLAYRESULTS" val="True"/>
  <p:tag name="FIBNUMRESULTS" val="5"/>
  <p:tag name="FIBINCLUDEOTHER" val="True"/>
  <p:tag name="FIBDISPLAYKEYWORDS" val="True"/>
  <p:tag name="PRRESPONSE1" val="10"/>
  <p:tag name="PRRESPONSE2" val="9"/>
  <p:tag name="PRRESPONSE3" val="8"/>
  <p:tag name="PRRESPONSE4" val="7"/>
  <p:tag name="PRRESPONSE5" val="6"/>
  <p:tag name="PRRESPONSE6" val="5"/>
  <p:tag name="PRRESPONSE7" val="4"/>
  <p:tag name="PRRESPONSE8" val="3"/>
  <p:tag name="PRRESPONSE9" val="2"/>
  <p:tag name="PRRESPONSE10" val="1"/>
  <p:tag name="SHOWFLASHWARNING" val="True"/>
  <p:tag name="ALWAYSOPENPOLL" val="False"/>
  <p:tag name="POWERPOINTVERSION" val="14.0"/>
  <p:tag name="EXPANDSHOWBAR" val="False"/>
  <p:tag name="TASKPANEKEY" val="1cbfb855-d9a0-46b6-8185-8aa7b05ae1cb"/>
  <p:tag name="TPFULLVERSION" val="4.5.0.22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S12slides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S12slides</Template>
  <TotalTime>4746</TotalTime>
  <Words>535</Words>
  <Application>Microsoft Office PowerPoint</Application>
  <PresentationFormat>On-screen Show (4:3)</PresentationFormat>
  <Paragraphs>94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Candara</vt:lpstr>
      <vt:lpstr>Symbol</vt:lpstr>
      <vt:lpstr>Times</vt:lpstr>
      <vt:lpstr>Wingdings 2</vt:lpstr>
      <vt:lpstr>ヒラギノ角ゴ Pro W3</vt:lpstr>
      <vt:lpstr>S12slides</vt:lpstr>
      <vt:lpstr>Effectors &amp; Movement I</vt:lpstr>
      <vt:lpstr>Sensory Input -&gt;Motor Response</vt:lpstr>
      <vt:lpstr>Key Concepts</vt:lpstr>
      <vt:lpstr>PowerPoint Presentation</vt:lpstr>
      <vt:lpstr>PowerPoint Presentation</vt:lpstr>
      <vt:lpstr>Motor proteins</vt:lpstr>
      <vt:lpstr>Eukaryotic cilia and flagella have common evolutionary origin</vt:lpstr>
      <vt:lpstr>Eukaryotic cilia and flagella have common evolutionary origin</vt:lpstr>
      <vt:lpstr>Movement of cilia and flagella</vt:lpstr>
      <vt:lpstr>Dynein ‘walking’</vt:lpstr>
      <vt:lpstr>Vertebrate muscle types</vt:lpstr>
      <vt:lpstr>Vertebrate skeletal muscle</vt:lpstr>
      <vt:lpstr>The sliding filament model</vt:lpstr>
      <vt:lpstr>ATP regulates myosin activity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Neurons and Electrical Messages</dc:title>
  <dc:creator>laucoin3</dc:creator>
  <cp:lastModifiedBy>Garton, David</cp:lastModifiedBy>
  <cp:revision>290</cp:revision>
  <cp:lastPrinted>2013-03-06T13:46:10Z</cp:lastPrinted>
  <dcterms:created xsi:type="dcterms:W3CDTF">2011-10-14T01:17:43Z</dcterms:created>
  <dcterms:modified xsi:type="dcterms:W3CDTF">2017-10-26T20:56:49Z</dcterms:modified>
</cp:coreProperties>
</file>