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443" r:id="rId2"/>
    <p:sldId id="405" r:id="rId3"/>
    <p:sldId id="406" r:id="rId4"/>
    <p:sldId id="439" r:id="rId5"/>
    <p:sldId id="437" r:id="rId6"/>
    <p:sldId id="413" r:id="rId7"/>
    <p:sldId id="433" r:id="rId8"/>
    <p:sldId id="420" r:id="rId9"/>
    <p:sldId id="421" r:id="rId10"/>
    <p:sldId id="422" r:id="rId11"/>
  </p:sldIdLst>
  <p:sldSz cx="9144000" cy="6858000" type="screen4x3"/>
  <p:notesSz cx="7010400" cy="92964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1491" autoAdjust="0"/>
  </p:normalViewPr>
  <p:slideViewPr>
    <p:cSldViewPr>
      <p:cViewPr varScale="1">
        <p:scale>
          <a:sx n="105" d="100"/>
          <a:sy n="105" d="100"/>
        </p:scale>
        <p:origin x="2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r">
              <a:defRPr sz="1200"/>
            </a:lvl1pPr>
          </a:lstStyle>
          <a:p>
            <a:fld id="{C0446263-F062-40C7-81C7-33420CC8E8BC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r">
              <a:defRPr sz="1200"/>
            </a:lvl1pPr>
          </a:lstStyle>
          <a:p>
            <a:fld id="{9C5AC433-FF07-4258-A8D2-71F895D89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r">
              <a:defRPr sz="1200"/>
            </a:lvl1pPr>
          </a:lstStyle>
          <a:p>
            <a:fld id="{B921A661-EDEC-4E69-92BB-BC7C58B48480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6" rIns="93174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4" tIns="46586" rIns="93174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r">
              <a:defRPr sz="1200"/>
            </a:lvl1pPr>
          </a:lstStyle>
          <a:p>
            <a:fld id="{D518CC88-7867-4D10-B791-4067D7C00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7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FC01E-0F3E-40A8-A1DA-DF4BF8CB1A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1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0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0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Memorize</a:t>
            </a:r>
            <a:r>
              <a:rPr lang="en-US" baseline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Autonomic</a:t>
            </a:r>
            <a:r>
              <a:rPr lang="en-US" baseline="0" dirty="0" smtClean="0"/>
              <a:t> nervous system stimulate smooth and cardiac muscle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1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8CC88-7867-4D10-B791-4067D7C0054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DEFB50D9-E5C2-4B54-9B00-BF98CE3B4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-304800"/>
            <a:ext cx="8153400" cy="1524000"/>
          </a:xfrm>
        </p:spPr>
        <p:txBody>
          <a:bodyPr/>
          <a:lstStyle/>
          <a:p>
            <a:r>
              <a:rPr lang="en-US" dirty="0" smtClean="0"/>
              <a:t>Effectors &amp; Movement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199"/>
            <a:ext cx="6400800" cy="19670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2" descr="http://student.nu.ac.th/u46410452/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337049"/>
            <a:ext cx="4362450" cy="2495551"/>
          </a:xfrm>
          <a:prstGeom prst="rect">
            <a:avLst/>
          </a:prstGeom>
          <a:noFill/>
        </p:spPr>
      </p:pic>
      <p:pic>
        <p:nvPicPr>
          <p:cNvPr id="9" name="Picture 4" descr="http://micro.magnet.fsu.edu/cells/ciliaandflagella/images/ciliaandflagellafigure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4337049"/>
            <a:ext cx="3962400" cy="246075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978" y="1676400"/>
            <a:ext cx="6831472" cy="26274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0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Endoskeletons</a:t>
            </a:r>
            <a:endParaRPr lang="en-US" dirty="0"/>
          </a:p>
        </p:txBody>
      </p:sp>
      <p:pic>
        <p:nvPicPr>
          <p:cNvPr id="22530" name="Picture 2" descr="C:\Users\Shana\Documents\Instructor Resources\Freeman Resources\Instructor Resources\Chapter_46\B_Jpeg_Images\46_Labeled_Images\46_15_bone_joints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52516"/>
            <a:ext cx="5735638" cy="542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hana\Documents\Instructor Resources\Campbell Resources\Chapter_50\B_Jpeg_Images\_50_Labeled_Images\50_34MuscleSkelMovement-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4" t="11601" r="48502" b="11601"/>
          <a:stretch/>
        </p:blipFill>
        <p:spPr bwMode="auto">
          <a:xfrm>
            <a:off x="6248400" y="1270000"/>
            <a:ext cx="27178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340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Two basic mechanisms for grading muscle contractions</a:t>
            </a:r>
            <a:endParaRPr lang="en-US" sz="2800" dirty="0"/>
          </a:p>
        </p:txBody>
      </p:sp>
      <p:pic>
        <p:nvPicPr>
          <p:cNvPr id="15362" name="Picture 2" descr="C:\Users\Shana\Documents\Instructor Resources\Campbell Resources\Chapter_50\B_Jpeg_Images\_50_Labeled_Images\50_31MotorUnits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822831" cy="591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ife8e-Fig-47-04-0RL"/>
          <p:cNvPicPr>
            <a:picLocks noChangeAspect="1" noChangeArrowheads="1"/>
          </p:cNvPicPr>
          <p:nvPr/>
        </p:nvPicPr>
        <p:blipFill>
          <a:blip r:embed="rId4" cstate="print"/>
          <a:srcRect l="18750" r="13750" b="6860"/>
          <a:stretch>
            <a:fillRect/>
          </a:stretch>
        </p:blipFill>
        <p:spPr bwMode="auto">
          <a:xfrm>
            <a:off x="5935436" y="3541713"/>
            <a:ext cx="3208564" cy="3327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39936" y="711200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Motor unit = a single neuron + all the muscle fibers it enervates (controls)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486400" y="1600200"/>
            <a:ext cx="3657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Vary the number of fibers (cells) that contract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960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/>
              <a:t>Two basic mechanisms for grading muscle contractions</a:t>
            </a:r>
          </a:p>
        </p:txBody>
      </p:sp>
      <p:pic>
        <p:nvPicPr>
          <p:cNvPr id="16386" name="Picture 2" descr="C:\Users\Shana\Documents\Instructor Resources\Campbell Resources\Chapter_50\B_Jpeg_Images\_50_Labeled_Images\50_32TwitchSummation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999891"/>
            <a:ext cx="6248400" cy="41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84838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2800" dirty="0" smtClean="0"/>
              <a:t>Vary the rate at which fibers are stimulated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56853" y="1456203"/>
            <a:ext cx="217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Tetanus = maximum contraction possible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286000"/>
            <a:ext cx="251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twitch results from a single action potential in a motor neuron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rapidly delivered action potentials produce a graded contraction by summation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4340225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Types of skeletal muscle fibers (cells)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4908986" cy="5410200"/>
          </a:xfrm>
        </p:spPr>
        <p:txBody>
          <a:bodyPr>
            <a:normAutofit fontScale="62500" lnSpcReduction="20000"/>
          </a:bodyPr>
          <a:lstStyle/>
          <a:p>
            <a:pPr marL="457200" indent="-457200"/>
            <a:r>
              <a:rPr lang="en-US" dirty="0" smtClean="0"/>
              <a:t>Oxidative –oxidative phosphorylation generates ATP (slow)</a:t>
            </a:r>
          </a:p>
          <a:p>
            <a:pPr marL="457200" indent="-457200"/>
            <a:r>
              <a:rPr lang="en-US" dirty="0" smtClean="0"/>
              <a:t>Glycolytic – glycolysis generates ATP (fast)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 smtClean="0"/>
              <a:t>Fast-twitch – brief, rapid, powerful contractions</a:t>
            </a:r>
          </a:p>
          <a:p>
            <a:pPr marL="1014984" lvl="1" indent="-457200"/>
            <a:r>
              <a:rPr lang="en-US" dirty="0" smtClean="0"/>
              <a:t>Glycolytic (fewer mitochondria)</a:t>
            </a:r>
          </a:p>
          <a:p>
            <a:pPr marL="1014984" lvl="1" indent="-457200"/>
            <a:r>
              <a:rPr lang="en-US" dirty="0" smtClean="0"/>
              <a:t>Rapid </a:t>
            </a:r>
            <a:r>
              <a:rPr lang="en-US" dirty="0"/>
              <a:t>release and uptake of Ca2</a:t>
            </a:r>
            <a:r>
              <a:rPr lang="en-US" dirty="0" smtClean="0"/>
              <a:t>+</a:t>
            </a:r>
          </a:p>
          <a:p>
            <a:pPr marL="1014984" lvl="1" indent="-457200"/>
            <a:r>
              <a:rPr lang="en-US" dirty="0" smtClean="0"/>
              <a:t>Appear white due to low myoglobin conc.</a:t>
            </a:r>
          </a:p>
          <a:p>
            <a:pPr marL="1014984" lvl="1" indent="-457200"/>
            <a:r>
              <a:rPr lang="en-US" dirty="0" smtClean="0"/>
              <a:t>Quick to fatigue; specialized for bursts of activity</a:t>
            </a:r>
          </a:p>
          <a:p>
            <a:pPr marL="1014984" lvl="1" indent="-457200"/>
            <a:endParaRPr lang="en-US" dirty="0" smtClean="0"/>
          </a:p>
          <a:p>
            <a:pPr marL="457200" indent="-457200"/>
            <a:r>
              <a:rPr lang="en-US" dirty="0" smtClean="0"/>
              <a:t>Slow-twitch – long contractions</a:t>
            </a:r>
          </a:p>
          <a:p>
            <a:pPr marL="1014984" lvl="1" indent="-457200"/>
            <a:r>
              <a:rPr lang="en-US" dirty="0" smtClean="0"/>
              <a:t>Oxidative (many mitochondria)</a:t>
            </a:r>
          </a:p>
          <a:p>
            <a:pPr marL="1014984" lvl="1" indent="-457200"/>
            <a:r>
              <a:rPr lang="en-US" dirty="0" smtClean="0"/>
              <a:t>Slower </a:t>
            </a:r>
            <a:r>
              <a:rPr lang="en-US" dirty="0"/>
              <a:t>release and uptake of Ca2</a:t>
            </a:r>
            <a:r>
              <a:rPr lang="en-US" dirty="0" smtClean="0"/>
              <a:t>+</a:t>
            </a:r>
          </a:p>
          <a:p>
            <a:pPr marL="1014984" lvl="1" indent="-457200"/>
            <a:r>
              <a:rPr lang="en-US" dirty="0" smtClean="0"/>
              <a:t>Appear red due to high myoglobin conc.</a:t>
            </a:r>
          </a:p>
          <a:p>
            <a:pPr marL="1014984" lvl="1" indent="-457200"/>
            <a:r>
              <a:rPr lang="en-US" dirty="0" smtClean="0"/>
              <a:t>Slow to fatigue; specialized for endurance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 smtClean="0"/>
              <a:t>Intermediate – varying contractile properties</a:t>
            </a:r>
          </a:p>
          <a:p>
            <a:pPr marL="1014984" lvl="1" indent="-457200"/>
            <a:r>
              <a:rPr lang="en-US" dirty="0" smtClean="0"/>
              <a:t>Mixture of oxidative and glycolytic</a:t>
            </a:r>
          </a:p>
          <a:p>
            <a:pPr marL="1014984" lvl="1" indent="-457200"/>
            <a:r>
              <a:rPr lang="en-US" dirty="0" smtClean="0"/>
              <a:t>Appear pink to red</a:t>
            </a:r>
          </a:p>
          <a:p>
            <a:pPr marL="1014984" lvl="1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Most skeletal muscle contains both slow- and fast-twitch fibers in varying ratios</a:t>
            </a:r>
            <a:endParaRPr lang="en-US" dirty="0"/>
          </a:p>
        </p:txBody>
      </p:sp>
      <p:pic>
        <p:nvPicPr>
          <p:cNvPr id="1026" name="Picture 2" descr="C:\Users\skerr6\Documents\Instructor resources\Freeman 5e Resources\Chapter_48\B_JPEGs_of_Art_and_Photos\Labeled\TB48_2_skeletal_fiber_types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86" y="508000"/>
            <a:ext cx="4235014" cy="5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Other types of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US" dirty="0" smtClean="0"/>
              <a:t>Cardiac muscle</a:t>
            </a:r>
          </a:p>
          <a:p>
            <a:pPr marL="457200" indent="-457200"/>
            <a:r>
              <a:rPr lang="en-US" dirty="0" smtClean="0"/>
              <a:t>Smooth muscle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 smtClean="0"/>
              <a:t>Don’t </a:t>
            </a:r>
            <a:r>
              <a:rPr lang="en-US" i="1" dirty="0" smtClean="0"/>
              <a:t>require</a:t>
            </a:r>
            <a:r>
              <a:rPr lang="en-US" dirty="0" smtClean="0"/>
              <a:t> neural input for contraction </a:t>
            </a:r>
            <a:r>
              <a:rPr lang="en-US" smtClean="0"/>
              <a:t>(relies </a:t>
            </a:r>
            <a:r>
              <a:rPr lang="en-US" dirty="0" smtClean="0"/>
              <a:t>on pacemaker cells)</a:t>
            </a: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When it does occur, neural input is from what part of the nervous system?</a:t>
            </a:r>
          </a:p>
        </p:txBody>
      </p:sp>
      <p:pic>
        <p:nvPicPr>
          <p:cNvPr id="4" name="Picture 5" descr="Cardiac muscle WITH LABEL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219200"/>
            <a:ext cx="41148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smmusc"/>
          <p:cNvPicPr>
            <a:picLocks noChangeAspect="1" noChangeArrowheads="1"/>
          </p:cNvPicPr>
          <p:nvPr/>
        </p:nvPicPr>
        <p:blipFill>
          <a:blip r:embed="rId4" cstate="print"/>
          <a:srcRect t="12346"/>
          <a:stretch>
            <a:fillRect/>
          </a:stretch>
        </p:blipFill>
        <p:spPr bwMode="auto">
          <a:xfrm>
            <a:off x="4953000" y="4114800"/>
            <a:ext cx="41148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Antagonistic muscles function cooperatively</a:t>
            </a:r>
            <a:endParaRPr lang="en-US" sz="3600" dirty="0"/>
          </a:p>
        </p:txBody>
      </p:sp>
      <p:pic>
        <p:nvPicPr>
          <p:cNvPr id="4" name="Picture 2" descr="C:\Users\Shana\Documents\Instructor Resources\Campbell Resources\Chapter_50\B_Jpeg_Images\_50_Labeled_Images\50_34MuscleSkelMovement-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" t="-3471" r="-459" b="11262"/>
          <a:stretch/>
        </p:blipFill>
        <p:spPr bwMode="auto">
          <a:xfrm>
            <a:off x="12700" y="304800"/>
            <a:ext cx="6400800" cy="628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29400" y="2211506"/>
            <a:ext cx="2362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Flexor brings </a:t>
            </a:r>
            <a:r>
              <a:rPr lang="en-US" dirty="0" smtClean="0"/>
              <a:t>two bones </a:t>
            </a:r>
            <a:r>
              <a:rPr lang="en-US" dirty="0"/>
              <a:t>in an arc toward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Extensor straightens them 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hydrostatic</a:t>
            </a:r>
            <a:r>
              <a:rPr lang="en-US" dirty="0" smtClean="0"/>
              <a:t> skeleton consists of fluid </a:t>
            </a:r>
            <a:r>
              <a:rPr lang="en-US" dirty="0"/>
              <a:t>held under pressure in a closed body </a:t>
            </a:r>
            <a:r>
              <a:rPr lang="en-US" dirty="0" smtClean="0"/>
              <a:t>compartment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main type of skeleton in most cnidarians, flatworms, nematodes, and annelids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exoskeleton</a:t>
            </a:r>
            <a:r>
              <a:rPr lang="en-US" dirty="0" smtClean="0"/>
              <a:t> is </a:t>
            </a:r>
            <a:r>
              <a:rPr lang="en-US" dirty="0"/>
              <a:t>a hard encasement deposited on the surface of an animal</a:t>
            </a:r>
          </a:p>
          <a:p>
            <a:pPr lvl="1"/>
            <a:r>
              <a:rPr lang="en-US" dirty="0"/>
              <a:t>Exoskeletons are found in most mollusks and arthropods</a:t>
            </a:r>
          </a:p>
          <a:p>
            <a:pPr lvl="1"/>
            <a:r>
              <a:rPr lang="en-US" dirty="0"/>
              <a:t>The polysaccharide chitin</a:t>
            </a:r>
            <a:r>
              <a:rPr lang="en-US" b="1" dirty="0"/>
              <a:t> </a:t>
            </a:r>
            <a:r>
              <a:rPr lang="en-US" dirty="0"/>
              <a:t>is often found in arthropod cuticle</a:t>
            </a:r>
          </a:p>
          <a:p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 </a:t>
            </a:r>
            <a:r>
              <a:rPr lang="en-US" b="1" dirty="0"/>
              <a:t>e</a:t>
            </a:r>
            <a:r>
              <a:rPr lang="en-US" b="1" dirty="0" smtClean="0"/>
              <a:t>ndoskeleton </a:t>
            </a:r>
            <a:r>
              <a:rPr lang="en-US" dirty="0"/>
              <a:t>consists of hard supporting elements, such as bones, buried in soft tissue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Endoskeletons are found in sponges, echinoderms, and chordates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A mammalian skeleton has more than 200 bones</a:t>
            </a:r>
          </a:p>
          <a:p>
            <a:pPr lvl="2">
              <a:buFont typeface="Arial" pitchFamily="34" charset="0"/>
              <a:buChar char="–"/>
              <a:defRPr/>
            </a:pPr>
            <a:r>
              <a:rPr lang="en-US" dirty="0"/>
              <a:t>Some bones are fused; others are connected at joints by ligaments that allow freedom of movement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Shana\Documents\Instructor Resources\Campbell Resources\Chapter_50\B_Jpeg_Images\_50_Labeled_Images\50_35PeristalticCrawling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557"/>
            <a:ext cx="5900738" cy="65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hana\Documents\Instructor Resources\Campbell Resources\Chapter_50\B_Jpeg_Images\_50_Labeled_Images\50_35PeristalticCrawling-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12"/>
          <a:stretch/>
        </p:blipFill>
        <p:spPr bwMode="auto">
          <a:xfrm>
            <a:off x="1600200" y="259557"/>
            <a:ext cx="5900738" cy="20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0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kerr6\Documents\Instructor resources\Freeman 5e Resources\Chapter_48\B_JPEGs_of_Art_and_Photos\Labeled\48_12_flexion_extension1_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4254500" cy="303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/>
              <a:t>“The mobile box of armor”</a:t>
            </a:r>
            <a:endParaRPr lang="en-US" dirty="0"/>
          </a:p>
        </p:txBody>
      </p:sp>
      <p:pic>
        <p:nvPicPr>
          <p:cNvPr id="4" name="Content Placeholder 3" descr="figure-32-06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lum bright="-12000" contrast="12000"/>
          </a:blip>
          <a:stretch>
            <a:fillRect/>
          </a:stretch>
        </p:blipFill>
        <p:spPr>
          <a:xfrm>
            <a:off x="182685" y="990600"/>
            <a:ext cx="4376615" cy="2438400"/>
          </a:xfrm>
          <a:noFill/>
          <a:ln w="3175">
            <a:solidFill>
              <a:srgbClr val="000000"/>
            </a:solidFill>
          </a:ln>
        </p:spPr>
      </p:pic>
      <p:pic>
        <p:nvPicPr>
          <p:cNvPr id="6" name="Picture 2" descr="C:\Users\Shana\Documents\Instructor Resources\Campbell Resources\Chapter_50\B_Jpeg_Images\_50_Labeled_Images\50_34MuscleSkelMovement-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" t="-3471" r="-459" b="11262"/>
          <a:stretch/>
        </p:blipFill>
        <p:spPr bwMode="auto">
          <a:xfrm>
            <a:off x="4826638" y="1371600"/>
            <a:ext cx="4304662" cy="422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64823" y="5994400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differences in contraction width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50D9-E5C2-4B54-9B00-BF98CE3B4D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PPVERSION" val="12.0"/>
  <p:tag name="DELIMITERS" val="3.1"/>
  <p:tag name="SHOWBARVISIBLE" val="True"/>
  <p:tag name="USESECONDARYMONITOR" val="Fals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1"/>
  <p:tag name="RESPCOUNTERFORMAT" val="0"/>
  <p:tag name="RESPTABLESTYLE" val="-1"/>
  <p:tag name="COUNTDOWNSECONDS" val="45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Tru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10"/>
  <p:tag name="TEAMSINLEADERBOARD" val="5"/>
  <p:tag name="MAXRESPONDERS" val="10"/>
  <p:tag name="BUBBLENAMEVISIBLE" val="True"/>
  <p:tag name="BUBBLESIZEVISIBLE" val="True"/>
  <p:tag name="BUBBLEVALUEFORMAT" val="0.0"/>
  <p:tag name="BUBBLEGROUPING" val="3"/>
  <p:tag name="DEFAULTNUMTEAMS" val="10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2"/>
  <p:tag name="CHARTLABELS" val="0"/>
  <p:tag name="RESETCHARTS" val="True"/>
  <p:tag name="INCLUDENONRESPONDERS" val="False"/>
  <p:tag name="MULTIRESPDIVISOR" val="1"/>
  <p:tag name="INCLUDEPPT" val="True"/>
  <p:tag name="ALLOWUSERFEEDBACK" val="False"/>
  <p:tag name="CORRECTPOINTVALUE" val="2"/>
  <p:tag name="INCORRECTPOINTVALUE" val="1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  <p:tag name="POWERPOINTVERSION" val="14.0"/>
  <p:tag name="EXPANDSHOWBAR" val="False"/>
  <p:tag name="TASKPANEKEY" val="1cbfb855-d9a0-46b6-8185-8aa7b05ae1cb"/>
  <p:tag name="TPFULLVERSION" val="4.5.0.22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S12slides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S12slides</Template>
  <TotalTime>4870</TotalTime>
  <Words>409</Words>
  <Application>Microsoft Macintosh PowerPoint</Application>
  <PresentationFormat>On-screen Show (4:3)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Wingdings 2</vt:lpstr>
      <vt:lpstr>S12slides</vt:lpstr>
      <vt:lpstr>Effectors &amp; Movement II</vt:lpstr>
      <vt:lpstr>Two basic mechanisms for grading muscle contractions</vt:lpstr>
      <vt:lpstr>Two basic mechanisms for grading muscle contractions</vt:lpstr>
      <vt:lpstr>Types of skeletal muscle fibers (cells)</vt:lpstr>
      <vt:lpstr>Other types of muscle</vt:lpstr>
      <vt:lpstr>Antagonistic muscles function cooperatively</vt:lpstr>
      <vt:lpstr>Skeletal systems</vt:lpstr>
      <vt:lpstr>PowerPoint Presentation</vt:lpstr>
      <vt:lpstr>“The mobile box of armor”</vt:lpstr>
      <vt:lpstr>Endoskeletons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Neurons and Electrical Messages</dc:title>
  <dc:creator>laucoin3</dc:creator>
  <cp:lastModifiedBy>Sai Mada</cp:lastModifiedBy>
  <cp:revision>291</cp:revision>
  <cp:lastPrinted>2013-03-06T13:46:10Z</cp:lastPrinted>
  <dcterms:created xsi:type="dcterms:W3CDTF">2011-10-14T01:17:43Z</dcterms:created>
  <dcterms:modified xsi:type="dcterms:W3CDTF">2017-10-30T17:37:33Z</dcterms:modified>
</cp:coreProperties>
</file>