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54F8130-71FB-40C5-B7E6-A4AA81254D20}" type="datetimeFigureOut">
              <a:rPr lang="en-US" smtClean="0"/>
              <a:t>1/21/2013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543800" cy="2593975"/>
          </a:xfrm>
        </p:spPr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1: Intro to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" y="4114800"/>
            <a:ext cx="6461760" cy="10668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Section 1: HTML Structure Presentation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Section 2: Layout of an HTML File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Section 3: Working with Lists &amp; Tables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Section 4: HTML Forms &amp;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447800"/>
          </a:xfrm>
        </p:spPr>
        <p:txBody>
          <a:bodyPr/>
          <a:lstStyle/>
          <a:p>
            <a:r>
              <a:rPr lang="en-US" dirty="0" smtClean="0"/>
              <a:t>Images are defined in html by the </a:t>
            </a:r>
            <a:r>
              <a:rPr lang="en-US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&gt; </a:t>
            </a:r>
            <a:r>
              <a:rPr lang="en-US" dirty="0" smtClean="0"/>
              <a:t>tag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&gt; </a:t>
            </a:r>
            <a:r>
              <a:rPr lang="en-US" dirty="0" smtClean="0"/>
              <a:t>tag is empty aside from its attributes</a:t>
            </a:r>
          </a:p>
          <a:p>
            <a:r>
              <a:rPr lang="en-US" dirty="0" smtClean="0"/>
              <a:t>There is no closing tag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048000"/>
            <a:ext cx="7979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img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=“http://www.somesite.com/images/imagename.jpg”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alt=“A name for my image” /&gt;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flipV="1">
            <a:off x="6086245" y="3509665"/>
            <a:ext cx="241181" cy="452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4016130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src</a:t>
            </a:r>
            <a:r>
              <a:rPr lang="en-US" dirty="0" smtClean="0"/>
              <a:t> is the image tag &lt;</a:t>
            </a:r>
            <a:r>
              <a:rPr lang="en-US" dirty="0" err="1" smtClean="0"/>
              <a:t>img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source (location) attribute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4676316"/>
            <a:ext cx="225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Notice, no closing tag,</a:t>
            </a:r>
          </a:p>
          <a:p>
            <a:r>
              <a:rPr lang="en-US" dirty="0" smtClean="0"/>
              <a:t>Just an extra “/”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10000" y="3962400"/>
            <a:ext cx="381000" cy="713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 flipV="1">
            <a:off x="990600" y="3888432"/>
            <a:ext cx="241181" cy="452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" y="4382869"/>
            <a:ext cx="2969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alt</a:t>
            </a:r>
            <a:r>
              <a:rPr lang="en-US" dirty="0" smtClean="0"/>
              <a:t> is the “alternate” attribute</a:t>
            </a:r>
          </a:p>
          <a:p>
            <a:r>
              <a:rPr lang="en-US" dirty="0" smtClean="0"/>
              <a:t>And is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0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&amp; Style Your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en-US" dirty="0" smtClean="0"/>
              <a:t>You can style your html with the </a:t>
            </a:r>
            <a:r>
              <a:rPr lang="en-US" b="1" dirty="0" smtClean="0"/>
              <a:t>“style” </a:t>
            </a:r>
            <a:r>
              <a:rPr lang="en-US" dirty="0" smtClean="0"/>
              <a:t>attribute or by using CSS(Cascading Style Sheets). CSS is preferred but for this tutorial, we will use the inline “style” attribute.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Use the </a:t>
            </a:r>
            <a:r>
              <a:rPr lang="en-US" b="1" dirty="0" smtClean="0"/>
              <a:t>&lt;div&gt; </a:t>
            </a:r>
            <a:r>
              <a:rPr lang="en-US" dirty="0" smtClean="0"/>
              <a:t>or </a:t>
            </a:r>
            <a:r>
              <a:rPr lang="en-US" b="1" dirty="0" smtClean="0"/>
              <a:t>&lt;span&gt; </a:t>
            </a:r>
            <a:r>
              <a:rPr lang="en-US" dirty="0" smtClean="0"/>
              <a:t>tag to single out blocks of html to apply style 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7338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&lt;div style=“padding:5px;background-color:black;color:white;”&gt;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&lt;h1&gt;Your Heading&lt;/h1&gt;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&lt;p&gt;This is your paragraph&lt;/p&gt;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&lt;/div&gt;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5029200"/>
            <a:ext cx="7740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This will add padding, make the background color black and make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text </a:t>
            </a:r>
            <a:r>
              <a:rPr lang="en-US" sz="2200" dirty="0" smtClean="0"/>
              <a:t>white </a:t>
            </a:r>
            <a:r>
              <a:rPr lang="en-US" sz="2200" dirty="0"/>
              <a:t>for everything in between the &lt;div&gt; tags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2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Attribute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8077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&lt;p style=“</a:t>
            </a:r>
            <a:r>
              <a:rPr lang="en-US" sz="2800" b="1" dirty="0" smtClean="0"/>
              <a:t>selector:value;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”&gt;Some text&lt;/p&gt;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46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syntax…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08991" y="3200400"/>
            <a:ext cx="34905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color:red;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background-color:blue;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background-image:some-image.jpg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padding:5px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margin:5px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display:block;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border-style:solid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border-color:black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border-width:1px;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814" y="2743200"/>
            <a:ext cx="3500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Common Selectors and values…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0173" y="6098232"/>
            <a:ext cx="301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border:solid black 1px;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173" y="5835878"/>
            <a:ext cx="157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Shorthand way…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667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HTML = </a:t>
            </a:r>
            <a:r>
              <a:rPr lang="en-US" sz="2800" b="1" dirty="0" smtClean="0"/>
              <a:t>Hypertext Markup Language</a:t>
            </a:r>
          </a:p>
          <a:p>
            <a:r>
              <a:rPr lang="en-US" sz="2800" dirty="0" smtClean="0"/>
              <a:t>Language of The </a:t>
            </a:r>
            <a:r>
              <a:rPr lang="en-US" sz="2800" b="1" dirty="0" smtClean="0"/>
              <a:t>Browser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61680"/>
            <a:ext cx="9906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819400"/>
            <a:ext cx="1327325" cy="1275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71" y="2917745"/>
            <a:ext cx="1027432" cy="10228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9209" y="4230231"/>
            <a:ext cx="7308091" cy="250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/>
              <a:t>HTML is not a programming language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World Wide Web Consortium </a:t>
            </a:r>
            <a:r>
              <a:rPr lang="en-US" sz="2800" dirty="0"/>
              <a:t>creates the </a:t>
            </a:r>
          </a:p>
          <a:p>
            <a:pPr marL="114300">
              <a:spcBef>
                <a:spcPct val="20000"/>
              </a:spcBef>
              <a:buClr>
                <a:schemeClr val="accent1"/>
              </a:buClr>
            </a:pPr>
            <a:r>
              <a:rPr lang="en-US" sz="2800" dirty="0" smtClean="0"/>
              <a:t>   </a:t>
            </a:r>
            <a:r>
              <a:rPr lang="en-US" sz="2800" dirty="0"/>
              <a:t>standards of HTML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/>
              <a:t>CSS is used to style HTML pages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05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Uses Tag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Bef>
                <a:spcPts val="400"/>
              </a:spcBef>
              <a:buNone/>
            </a:pPr>
            <a:r>
              <a:rPr lang="en-US" sz="2800" dirty="0" smtClean="0"/>
              <a:t>&lt;p&gt;&lt;/p&gt; - Paragraph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2800" dirty="0" smtClean="0"/>
              <a:t>&lt;h1&gt;&lt;/h1&gt; - Heading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2800" dirty="0" smtClean="0"/>
              <a:t>&lt;i&gt;&lt;/i&gt; - Italic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2800" dirty="0" smtClean="0"/>
              <a:t>&lt;b&gt;&lt;/b&gt; - Bold</a:t>
            </a:r>
          </a:p>
          <a:p>
            <a:pPr marL="114300" indent="0">
              <a:spcBef>
                <a:spcPts val="400"/>
              </a:spcBef>
              <a:buNone/>
            </a:pPr>
            <a:endParaRPr lang="en-US" sz="2800" dirty="0" smtClean="0"/>
          </a:p>
          <a:p>
            <a:pPr marL="114300" indent="0">
              <a:spcBef>
                <a:spcPts val="400"/>
              </a:spcBef>
              <a:buNone/>
            </a:pPr>
            <a:r>
              <a:rPr lang="en-US" sz="2800" b="1" dirty="0" smtClean="0"/>
              <a:t>Content is wrapped in an open and closing tag</a:t>
            </a:r>
          </a:p>
          <a:p>
            <a:pPr marL="114300" indent="0">
              <a:spcBef>
                <a:spcPts val="400"/>
              </a:spcBef>
              <a:buNone/>
            </a:pPr>
            <a:endParaRPr lang="en-US" sz="2800" dirty="0" smtClean="0"/>
          </a:p>
          <a:p>
            <a:pPr marL="114300" indent="0">
              <a:spcBef>
                <a:spcPts val="400"/>
              </a:spcBef>
              <a:buNone/>
            </a:pPr>
            <a:r>
              <a:rPr lang="en-US" sz="2800" b="1" dirty="0" smtClean="0"/>
              <a:t>&lt;h1&gt;</a:t>
            </a:r>
            <a:r>
              <a:rPr lang="en-US" sz="2800" dirty="0" smtClean="0"/>
              <a:t>This is a heading</a:t>
            </a:r>
            <a:r>
              <a:rPr lang="en-US" sz="2800" b="1" dirty="0" smtClean="0"/>
              <a:t>&lt;/h1&gt;</a:t>
            </a:r>
            <a:endParaRPr lang="en-US" sz="2800" b="1" dirty="0"/>
          </a:p>
          <a:p>
            <a:pPr marL="114300" indent="0">
              <a:spcBef>
                <a:spcPts val="400"/>
              </a:spcBef>
              <a:buNone/>
            </a:pPr>
            <a:r>
              <a:rPr lang="en-US" sz="2800" b="1" dirty="0" smtClean="0"/>
              <a:t>&lt;p&gt;</a:t>
            </a:r>
            <a:r>
              <a:rPr lang="en-US" sz="2800" dirty="0" smtClean="0"/>
              <a:t>This is a paragraph</a:t>
            </a:r>
            <a:r>
              <a:rPr lang="en-US" sz="2800" b="1" dirty="0" smtClean="0"/>
              <a:t>&lt;/p&gt;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0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spcBef>
                <a:spcPts val="400"/>
              </a:spcBef>
              <a:buNone/>
            </a:pPr>
            <a:r>
              <a:rPr lang="en-US" dirty="0"/>
              <a:t>&lt;!DOCTYPE html&gt; 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dirty="0"/>
              <a:t>&lt;</a:t>
            </a:r>
            <a:r>
              <a:rPr lang="en-US" b="1" dirty="0"/>
              <a:t>html</a:t>
            </a:r>
            <a:r>
              <a:rPr lang="en-US" dirty="0"/>
              <a:t>&gt; 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dirty="0"/>
              <a:t>	&lt;</a:t>
            </a:r>
            <a:r>
              <a:rPr lang="en-US" b="1" dirty="0"/>
              <a:t>head</a:t>
            </a:r>
            <a:r>
              <a:rPr lang="en-US" dirty="0"/>
              <a:t>&gt;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dirty="0"/>
              <a:t> 		&lt;</a:t>
            </a:r>
            <a:r>
              <a:rPr lang="en-US" b="1" dirty="0"/>
              <a:t>title</a:t>
            </a:r>
            <a:r>
              <a:rPr lang="en-US" dirty="0"/>
              <a:t>&gt;Page Title&lt;/</a:t>
            </a:r>
            <a:r>
              <a:rPr lang="en-US" b="1" dirty="0"/>
              <a:t>title</a:t>
            </a:r>
            <a:r>
              <a:rPr lang="en-US" dirty="0"/>
              <a:t>&gt; 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dirty="0"/>
              <a:t>	&lt;/</a:t>
            </a:r>
            <a:r>
              <a:rPr lang="en-US" b="1" dirty="0"/>
              <a:t>head</a:t>
            </a:r>
            <a:r>
              <a:rPr lang="en-US" dirty="0"/>
              <a:t>&gt; 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dirty="0"/>
              <a:t>	&lt;</a:t>
            </a:r>
            <a:r>
              <a:rPr lang="en-US" b="1" dirty="0"/>
              <a:t>body</a:t>
            </a:r>
            <a:r>
              <a:rPr lang="en-US" dirty="0"/>
              <a:t>&gt; 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dirty="0"/>
              <a:t>		&lt;</a:t>
            </a:r>
            <a:r>
              <a:rPr lang="en-US" b="1" dirty="0"/>
              <a:t>p</a:t>
            </a:r>
            <a:r>
              <a:rPr lang="en-US" dirty="0"/>
              <a:t>&gt;Hello World!&lt;/</a:t>
            </a:r>
            <a:r>
              <a:rPr lang="en-US" b="1" dirty="0"/>
              <a:t>p</a:t>
            </a:r>
            <a:r>
              <a:rPr lang="en-US" dirty="0"/>
              <a:t>&gt; 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dirty="0"/>
              <a:t>	&lt;/</a:t>
            </a:r>
            <a:r>
              <a:rPr lang="en-US" b="1" dirty="0"/>
              <a:t>body</a:t>
            </a:r>
            <a:r>
              <a:rPr lang="en-US" dirty="0"/>
              <a:t>&gt;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dirty="0"/>
              <a:t> &lt;/</a:t>
            </a:r>
            <a:r>
              <a:rPr lang="en-US" b="1" dirty="0"/>
              <a:t>html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3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Block Level Element</a:t>
            </a:r>
          </a:p>
          <a:p>
            <a:r>
              <a:rPr lang="en-US" sz="2400" dirty="0" smtClean="0"/>
              <a:t>Creates a large block of content </a:t>
            </a:r>
          </a:p>
          <a:p>
            <a:r>
              <a:rPr lang="en-US" sz="2400" dirty="0" smtClean="0"/>
              <a:t>New lines before and after element</a:t>
            </a:r>
          </a:p>
          <a:p>
            <a:r>
              <a:rPr lang="en-US" sz="2400" dirty="0" smtClean="0"/>
              <a:t>Consumes the whole width available</a:t>
            </a:r>
          </a:p>
          <a:p>
            <a:endParaRPr lang="en-US" sz="2400" dirty="0"/>
          </a:p>
          <a:p>
            <a:pPr marL="114300" indent="0">
              <a:buNone/>
            </a:pPr>
            <a:r>
              <a:rPr lang="en-US" sz="3200" dirty="0"/>
              <a:t>Examples </a:t>
            </a:r>
            <a:endParaRPr lang="en-US" sz="3200" dirty="0" smtClean="0"/>
          </a:p>
          <a:p>
            <a:r>
              <a:rPr lang="en-US" sz="2400" b="1" dirty="0"/>
              <a:t>&lt;p&gt; </a:t>
            </a:r>
            <a:r>
              <a:rPr lang="en-US" sz="2400" dirty="0"/>
              <a:t>- Paragraph</a:t>
            </a:r>
          </a:p>
          <a:p>
            <a:r>
              <a:rPr lang="en-US" sz="2400" b="1" dirty="0"/>
              <a:t>&lt;h1&gt; </a:t>
            </a:r>
            <a:r>
              <a:rPr lang="en-US" sz="2400" dirty="0"/>
              <a:t>- </a:t>
            </a:r>
            <a:r>
              <a:rPr lang="en-US" sz="2400" b="1" dirty="0"/>
              <a:t>&lt;h6&gt; </a:t>
            </a:r>
            <a:r>
              <a:rPr lang="en-US" sz="2400" dirty="0"/>
              <a:t>Headings</a:t>
            </a:r>
          </a:p>
          <a:p>
            <a:r>
              <a:rPr lang="en-US" sz="2400" b="1" dirty="0"/>
              <a:t>&lt;form&gt; </a:t>
            </a:r>
            <a:r>
              <a:rPr lang="en-US" sz="2400" dirty="0"/>
              <a:t>- </a:t>
            </a:r>
            <a:r>
              <a:rPr lang="en-US" sz="2400" dirty="0" smtClean="0"/>
              <a:t>Forms</a:t>
            </a:r>
          </a:p>
          <a:p>
            <a:r>
              <a:rPr lang="en-US" sz="2400" b="1" dirty="0" smtClean="0"/>
              <a:t>&lt;div&gt; </a:t>
            </a:r>
            <a:r>
              <a:rPr lang="en-US" sz="2400" dirty="0" smtClean="0"/>
              <a:t>- div tags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69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Inline Level Element</a:t>
            </a:r>
          </a:p>
          <a:p>
            <a:r>
              <a:rPr lang="en-US" sz="2400" dirty="0" smtClean="0"/>
              <a:t>No new lines</a:t>
            </a:r>
          </a:p>
          <a:p>
            <a:r>
              <a:rPr lang="en-US" sz="2400" dirty="0" smtClean="0"/>
              <a:t>Can be placed aside other elements</a:t>
            </a:r>
          </a:p>
          <a:p>
            <a:r>
              <a:rPr lang="en-US" sz="2400" dirty="0" smtClean="0"/>
              <a:t>Can not define width</a:t>
            </a:r>
          </a:p>
          <a:p>
            <a:endParaRPr lang="en-US" sz="2400" dirty="0"/>
          </a:p>
          <a:p>
            <a:pPr marL="114300" indent="0">
              <a:buNone/>
            </a:pPr>
            <a:r>
              <a:rPr lang="en-US" sz="3200" dirty="0"/>
              <a:t>Examples </a:t>
            </a:r>
            <a:endParaRPr lang="en-US" sz="3200" dirty="0" smtClean="0"/>
          </a:p>
          <a:p>
            <a:r>
              <a:rPr lang="en-US" sz="2400" b="1" dirty="0" smtClean="0"/>
              <a:t>&lt;a&gt; </a:t>
            </a:r>
            <a:r>
              <a:rPr lang="en-US" sz="2400" dirty="0" smtClean="0"/>
              <a:t>- Links</a:t>
            </a:r>
          </a:p>
          <a:p>
            <a:r>
              <a:rPr lang="en-US" sz="2400" b="1" dirty="0" smtClean="0"/>
              <a:t>&lt;strong&gt; </a:t>
            </a:r>
            <a:r>
              <a:rPr lang="en-US" sz="2400" dirty="0" smtClean="0"/>
              <a:t>and </a:t>
            </a:r>
            <a:r>
              <a:rPr lang="en-US" sz="2400" b="1" dirty="0" smtClean="0"/>
              <a:t>&lt;b&gt; </a:t>
            </a:r>
            <a:r>
              <a:rPr lang="en-US" sz="2400" dirty="0" smtClean="0"/>
              <a:t>- Bold</a:t>
            </a:r>
          </a:p>
          <a:p>
            <a:r>
              <a:rPr lang="en-US" sz="2400" b="1" dirty="0" smtClean="0"/>
              <a:t>&lt;input /&gt; </a:t>
            </a:r>
            <a:r>
              <a:rPr lang="en-US" sz="2400" dirty="0" smtClean="0"/>
              <a:t>- Input</a:t>
            </a:r>
          </a:p>
          <a:p>
            <a:r>
              <a:rPr lang="en-US" sz="2400" b="1" dirty="0" smtClean="0"/>
              <a:t>&lt;span&gt; </a:t>
            </a:r>
            <a:r>
              <a:rPr lang="en-US" sz="2400" dirty="0" smtClean="0"/>
              <a:t>- Span tags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66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attributes are </a:t>
            </a:r>
            <a:r>
              <a:rPr lang="en-US" b="1" dirty="0" smtClean="0"/>
              <a:t>Name-Value pairs </a:t>
            </a:r>
            <a:r>
              <a:rPr lang="en-US" dirty="0" smtClean="0"/>
              <a:t>separated with an “=“</a:t>
            </a:r>
          </a:p>
          <a:p>
            <a:r>
              <a:rPr lang="en-US" dirty="0"/>
              <a:t>Attributes provide </a:t>
            </a:r>
            <a:r>
              <a:rPr lang="en-US" b="1" dirty="0"/>
              <a:t>additional information</a:t>
            </a:r>
            <a:r>
              <a:rPr lang="en-US" dirty="0"/>
              <a:t> about an </a:t>
            </a:r>
            <a:r>
              <a:rPr lang="en-US" dirty="0" smtClean="0"/>
              <a:t>element</a:t>
            </a:r>
          </a:p>
          <a:p>
            <a:r>
              <a:rPr lang="en-US" dirty="0"/>
              <a:t>Attributes are always specified in </a:t>
            </a:r>
            <a:r>
              <a:rPr lang="en-US" b="1" dirty="0"/>
              <a:t>the start tag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886" y="4094167"/>
            <a:ext cx="6317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&lt;a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=“http://google.com”&gt;Google&lt;/a&gt;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219200" y="3655974"/>
            <a:ext cx="1981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3212068"/>
            <a:ext cx="532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</a:t>
            </a:r>
            <a:r>
              <a:rPr lang="en-US" b="1" dirty="0" err="1" smtClean="0"/>
              <a:t>href</a:t>
            </a:r>
            <a:r>
              <a:rPr lang="en-US" b="1" dirty="0" smtClean="0"/>
              <a:t>”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FF0000"/>
                </a:solidFill>
              </a:rPr>
              <a:t>name </a:t>
            </a:r>
            <a:r>
              <a:rPr lang="en-US" dirty="0" smtClean="0"/>
              <a:t>of the attribute of the </a:t>
            </a:r>
            <a:r>
              <a:rPr lang="en-US" b="1" dirty="0" smtClean="0"/>
              <a:t>&lt;a&gt; (link) </a:t>
            </a:r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flipV="1">
            <a:off x="3200400" y="4613923"/>
            <a:ext cx="1981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90600" y="5117068"/>
            <a:ext cx="7285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“http://google.com</a:t>
            </a:r>
            <a:r>
              <a:rPr lang="en-US" dirty="0" smtClean="0"/>
              <a:t>” is the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 of the </a:t>
            </a:r>
            <a:r>
              <a:rPr lang="en-US" b="1" dirty="0" smtClean="0"/>
              <a:t>“</a:t>
            </a:r>
            <a:r>
              <a:rPr lang="en-US" b="1" dirty="0" err="1" smtClean="0"/>
              <a:t>href</a:t>
            </a:r>
            <a:r>
              <a:rPr lang="en-US" b="1" dirty="0" smtClean="0"/>
              <a:t>” </a:t>
            </a:r>
            <a:r>
              <a:rPr lang="en-US" dirty="0" smtClean="0"/>
              <a:t>attribute of  the &lt;a&gt; (link)tag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4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smtClean="0"/>
              <a:t>style </a:t>
            </a:r>
            <a:r>
              <a:rPr lang="en-US" sz="2400" dirty="0" smtClean="0"/>
              <a:t>- Styling can be done via “style” attribute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05335"/>
            <a:ext cx="6640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&lt;p style=“color:red”&gt;This paragraph will be red&lt;/p&gt;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8194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400" b="1" dirty="0" smtClean="0"/>
              <a:t>Id &amp; class – </a:t>
            </a:r>
            <a:r>
              <a:rPr lang="en-US" sz="2400" dirty="0" smtClean="0"/>
              <a:t>Specifies identification to an element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348335"/>
            <a:ext cx="6633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&lt;p id=“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myparagraph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”&gt;This paragraph has an id&lt;/p&gt;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9624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400" b="1" dirty="0" smtClean="0"/>
              <a:t>title – </a:t>
            </a:r>
            <a:r>
              <a:rPr lang="en-US" sz="2400" dirty="0" smtClean="0"/>
              <a:t>Adds extra info about the element. Also displayed in a tooltip in some browsers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4884003"/>
            <a:ext cx="7909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=“http://somesite.com” title=“Click to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goto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somesite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”&gt;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This paragraph has an id&lt;/a&gt;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8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524000"/>
            <a:ext cx="8412649" cy="4800600"/>
          </a:xfrm>
        </p:spPr>
        <p:txBody>
          <a:bodyPr>
            <a:normAutofit/>
          </a:bodyPr>
          <a:lstStyle/>
          <a:p>
            <a:pPr>
              <a:spcBef>
                <a:spcPts val="1100"/>
              </a:spcBef>
            </a:pPr>
            <a:r>
              <a:rPr lang="en-US" sz="1800" b="1" dirty="0" smtClean="0"/>
              <a:t>Singleton tags </a:t>
            </a:r>
            <a:r>
              <a:rPr lang="en-US" sz="1800" dirty="0" smtClean="0"/>
              <a:t>are tags with </a:t>
            </a:r>
            <a:r>
              <a:rPr lang="en-US" sz="1800" b="1" dirty="0" smtClean="0"/>
              <a:t>no closing tag</a:t>
            </a:r>
            <a:r>
              <a:rPr lang="en-US" sz="1800" dirty="0" smtClean="0"/>
              <a:t>. Also called </a:t>
            </a:r>
            <a:r>
              <a:rPr lang="en-US" sz="1800" b="1" dirty="0" smtClean="0"/>
              <a:t>void elements</a:t>
            </a:r>
          </a:p>
          <a:p>
            <a:pPr>
              <a:spcBef>
                <a:spcPts val="1100"/>
              </a:spcBef>
            </a:pPr>
            <a:r>
              <a:rPr lang="en-US" sz="1800" b="1" dirty="0" smtClean="0"/>
              <a:t>&lt;</a:t>
            </a:r>
            <a:r>
              <a:rPr lang="en-US" sz="1800" b="1" dirty="0" err="1" smtClean="0"/>
              <a:t>img</a:t>
            </a:r>
            <a:r>
              <a:rPr lang="en-US" sz="1800" b="1" dirty="0" smtClean="0"/>
              <a:t>&gt; </a:t>
            </a:r>
            <a:r>
              <a:rPr lang="en-US" sz="1800" dirty="0" smtClean="0"/>
              <a:t>is a singleton tag  “&lt;</a:t>
            </a:r>
            <a:r>
              <a:rPr lang="en-US" sz="1800" dirty="0" err="1" smtClean="0"/>
              <a:t>img</a:t>
            </a:r>
            <a:r>
              <a:rPr lang="en-US" sz="1800" dirty="0" smtClean="0"/>
              <a:t>&gt;&lt;/</a:t>
            </a:r>
            <a:r>
              <a:rPr lang="en-US" sz="1800" dirty="0" err="1" smtClean="0"/>
              <a:t>img</a:t>
            </a:r>
            <a:r>
              <a:rPr lang="en-US" sz="1800" dirty="0" smtClean="0"/>
              <a:t>&gt; is wrong. Only the opening &lt;</a:t>
            </a:r>
            <a:r>
              <a:rPr lang="en-US" sz="1800" dirty="0" err="1" smtClean="0"/>
              <a:t>img</a:t>
            </a:r>
            <a:r>
              <a:rPr lang="en-US" sz="1800" dirty="0" smtClean="0"/>
              <a:t>&gt; is needed</a:t>
            </a:r>
          </a:p>
          <a:p>
            <a:pPr>
              <a:spcBef>
                <a:spcPts val="1100"/>
              </a:spcBef>
            </a:pPr>
            <a:r>
              <a:rPr lang="en-US" sz="1800" dirty="0" smtClean="0"/>
              <a:t>Used with </a:t>
            </a:r>
            <a:r>
              <a:rPr lang="en-US" sz="1800" b="1" dirty="0" smtClean="0"/>
              <a:t>“attribute only” </a:t>
            </a:r>
            <a:r>
              <a:rPr lang="en-US" sz="1800" dirty="0" smtClean="0"/>
              <a:t>tags such as &lt;</a:t>
            </a:r>
            <a:r>
              <a:rPr lang="en-US" sz="1800" dirty="0" err="1" smtClean="0"/>
              <a:t>img</a:t>
            </a:r>
            <a:r>
              <a:rPr lang="en-US" sz="1800" dirty="0" smtClean="0"/>
              <a:t>&gt;</a:t>
            </a:r>
          </a:p>
          <a:p>
            <a:pPr>
              <a:spcBef>
                <a:spcPts val="1100"/>
              </a:spcBef>
            </a:pPr>
            <a:r>
              <a:rPr lang="en-US" sz="1800" dirty="0" smtClean="0"/>
              <a:t>Can use a trailing slash </a:t>
            </a:r>
            <a:r>
              <a:rPr lang="en-US" sz="1800" b="1" dirty="0" smtClean="0"/>
              <a:t>(&lt;</a:t>
            </a:r>
            <a:r>
              <a:rPr lang="en-US" sz="1800" b="1" dirty="0" err="1" smtClean="0"/>
              <a:t>br</a:t>
            </a:r>
            <a:r>
              <a:rPr lang="en-US" sz="1800" b="1" dirty="0" smtClean="0"/>
              <a:t> /&gt;)</a:t>
            </a:r>
            <a:endParaRPr 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3871080"/>
            <a:ext cx="17434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hr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&lt;command&gt;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618" y="5775269"/>
            <a:ext cx="7385163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spcBef>
                <a:spcPct val="20000"/>
              </a:spcBef>
              <a:buClr>
                <a:schemeClr val="accent1"/>
              </a:buClr>
            </a:pPr>
            <a:r>
              <a:rPr lang="en-US" dirty="0"/>
              <a:t>You can leave off the trailing slash with HTML/HTML5. The trailing slash </a:t>
            </a:r>
            <a:r>
              <a:rPr lang="en-US" b="1" dirty="0"/>
              <a:t>is </a:t>
            </a:r>
          </a:p>
          <a:p>
            <a:pPr marL="114300">
              <a:spcBef>
                <a:spcPct val="20000"/>
              </a:spcBef>
              <a:buClr>
                <a:schemeClr val="accent1"/>
              </a:buClr>
            </a:pPr>
            <a:r>
              <a:rPr lang="en-US" b="1" dirty="0"/>
              <a:t>required for XHTML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3916740"/>
            <a:ext cx="19309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hr</a:t>
            </a:r>
            <a:r>
              <a:rPr lang="en-US" sz="2400" dirty="0" smtClean="0"/>
              <a:t> /&gt;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/&gt;</a:t>
            </a:r>
          </a:p>
          <a:p>
            <a:r>
              <a:rPr lang="en-US" sz="2400" dirty="0" smtClean="0"/>
              <a:t>&lt;command 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3535740"/>
            <a:ext cx="171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Trailing Slash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3547408"/>
            <a:ext cx="19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Trailing Slash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530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1230</TotalTime>
  <Words>741</Words>
  <Application>Microsoft Office PowerPoint</Application>
  <PresentationFormat>On-screen Show (4:3)</PresentationFormat>
  <Paragraphs>134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Chapter 1: Intro to HTML</vt:lpstr>
      <vt:lpstr>What is HTML?</vt:lpstr>
      <vt:lpstr>HTML Uses Tag Elements</vt:lpstr>
      <vt:lpstr>HTML Document Layout</vt:lpstr>
      <vt:lpstr>Block Elements</vt:lpstr>
      <vt:lpstr>Inline Elements</vt:lpstr>
      <vt:lpstr>Element Attributes</vt:lpstr>
      <vt:lpstr>Other Common Attributes</vt:lpstr>
      <vt:lpstr>Singleton Tags</vt:lpstr>
      <vt:lpstr>Using Images In HTML</vt:lpstr>
      <vt:lpstr>Separate &amp; Style Your HTML</vt:lpstr>
      <vt:lpstr>Style Attribute Selectors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 to HTML</dc:title>
  <dc:creator>Brad</dc:creator>
  <cp:lastModifiedBy>Brad</cp:lastModifiedBy>
  <cp:revision>36</cp:revision>
  <dcterms:created xsi:type="dcterms:W3CDTF">2013-01-08T19:32:11Z</dcterms:created>
  <dcterms:modified xsi:type="dcterms:W3CDTF">2013-01-21T20:37:25Z</dcterms:modified>
</cp:coreProperties>
</file>