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db6c3448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b6c344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db6c3448e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b6c3448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db6c3448e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db6c344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63500" y="52700"/>
            <a:ext cx="5333400" cy="15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“Death by algorithm: the age of killer robots is closer than you think” </a:t>
            </a:r>
            <a:r>
              <a:rPr lang="en" sz="1300"/>
              <a:t>(vox.com Jun-19)</a:t>
            </a:r>
            <a:endParaRPr sz="1300"/>
          </a:p>
        </p:txBody>
      </p:sp>
      <p:pic>
        <p:nvPicPr>
          <p:cNvPr id="60" name="Google Shape;60;p13"/>
          <p:cNvPicPr preferRelativeResize="0"/>
          <p:nvPr/>
        </p:nvPicPr>
        <p:blipFill rotWithShape="1">
          <a:blip r:embed="rId3">
            <a:alphaModFix/>
          </a:blip>
          <a:srcRect b="21611" l="0" r="0" t="0"/>
          <a:stretch/>
        </p:blipFill>
        <p:spPr>
          <a:xfrm>
            <a:off x="5923648" y="0"/>
            <a:ext cx="3220352" cy="1893300"/>
          </a:xfrm>
          <a:prstGeom prst="rect">
            <a:avLst/>
          </a:prstGeom>
          <a:noFill/>
          <a:ln cap="flat" cmpd="sng" w="9525">
            <a:solidFill>
              <a:srgbClr val="000000"/>
            </a:solidFill>
            <a:prstDash val="solid"/>
            <a:round/>
            <a:headEnd len="sm" w="sm" type="none"/>
            <a:tailEnd len="sm" w="sm" type="none"/>
          </a:ln>
        </p:spPr>
      </p:pic>
      <p:sp>
        <p:nvSpPr>
          <p:cNvPr id="61" name="Google Shape;61;p13"/>
          <p:cNvSpPr txBox="1"/>
          <p:nvPr/>
        </p:nvSpPr>
        <p:spPr>
          <a:xfrm>
            <a:off x="263500" y="2245000"/>
            <a:ext cx="8579400" cy="260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3100">
                <a:solidFill>
                  <a:srgbClr val="FFFFFF"/>
                </a:solidFill>
                <a:latin typeface="Old Standard TT"/>
                <a:ea typeface="Old Standard TT"/>
                <a:cs typeface="Old Standard TT"/>
                <a:sym typeface="Old Standard TT"/>
              </a:rPr>
              <a:t>3.8 Autonomous warfare - are there ever situations where it could be condoned?</a:t>
            </a:r>
            <a:endParaRPr i="1" sz="3100">
              <a:solidFill>
                <a:srgbClr val="FFFFFF"/>
              </a:solidFill>
              <a:latin typeface="Old Standard TT"/>
              <a:ea typeface="Old Standard TT"/>
              <a:cs typeface="Old Standard TT"/>
              <a:sym typeface="Old Standard TT"/>
            </a:endParaRPr>
          </a:p>
          <a:p>
            <a:pPr indent="0" lvl="0" marL="0" rtl="0" algn="l">
              <a:lnSpc>
                <a:spcPct val="100000"/>
              </a:lnSpc>
              <a:spcBef>
                <a:spcPts val="0"/>
              </a:spcBef>
              <a:spcAft>
                <a:spcPts val="0"/>
              </a:spcAft>
              <a:buNone/>
            </a:pPr>
            <a:r>
              <a:t/>
            </a:r>
            <a:endParaRPr sz="1500">
              <a:solidFill>
                <a:srgbClr val="FFFFFF"/>
              </a:solidFill>
              <a:latin typeface="Old Standard TT"/>
              <a:ea typeface="Old Standard TT"/>
              <a:cs typeface="Old Standard TT"/>
              <a:sym typeface="Old Standard TT"/>
            </a:endParaRPr>
          </a:p>
          <a:p>
            <a:pPr indent="0" lvl="0" marL="0" rtl="0" algn="l">
              <a:lnSpc>
                <a:spcPct val="100000"/>
              </a:lnSpc>
              <a:spcBef>
                <a:spcPts val="0"/>
              </a:spcBef>
              <a:spcAft>
                <a:spcPts val="0"/>
              </a:spcAft>
              <a:buNone/>
            </a:pPr>
            <a:r>
              <a:t/>
            </a:r>
            <a:endParaRPr sz="1500">
              <a:solidFill>
                <a:srgbClr val="FFFFFF"/>
              </a:solidFill>
              <a:latin typeface="Old Standard TT"/>
              <a:ea typeface="Old Standard TT"/>
              <a:cs typeface="Old Standard TT"/>
              <a:sym typeface="Old Standard TT"/>
            </a:endParaRPr>
          </a:p>
          <a:p>
            <a:pPr indent="0" lvl="0" marL="0" rtl="0" algn="l">
              <a:lnSpc>
                <a:spcPct val="100000"/>
              </a:lnSpc>
              <a:spcBef>
                <a:spcPts val="0"/>
              </a:spcBef>
              <a:spcAft>
                <a:spcPts val="0"/>
              </a:spcAft>
              <a:buNone/>
            </a:pPr>
            <a:r>
              <a:t/>
            </a:r>
            <a:endParaRPr sz="1500">
              <a:solidFill>
                <a:srgbClr val="FFFFFF"/>
              </a:solidFill>
              <a:latin typeface="Old Standard TT"/>
              <a:ea typeface="Old Standard TT"/>
              <a:cs typeface="Old Standard TT"/>
              <a:sym typeface="Old Standard TT"/>
            </a:endParaRPr>
          </a:p>
          <a:p>
            <a:pPr indent="0" lvl="0" marL="0" rtl="0" algn="l">
              <a:lnSpc>
                <a:spcPct val="100000"/>
              </a:lnSpc>
              <a:spcBef>
                <a:spcPts val="0"/>
              </a:spcBef>
              <a:spcAft>
                <a:spcPts val="0"/>
              </a:spcAft>
              <a:buClr>
                <a:schemeClr val="dk1"/>
              </a:buClr>
              <a:buSzPts val="1100"/>
              <a:buFont typeface="Arial"/>
              <a:buNone/>
            </a:pPr>
            <a:r>
              <a:rPr lang="en" sz="1500">
                <a:solidFill>
                  <a:srgbClr val="FFFFFF"/>
                </a:solidFill>
                <a:latin typeface="Old Standard TT"/>
                <a:ea typeface="Old Standard TT"/>
                <a:cs typeface="Old Standard TT"/>
                <a:sym typeface="Old Standard TT"/>
              </a:rPr>
              <a:t>We’d like you to consider whether there are ever any situations whereby autonomous weapons could be used reliably and also what international agreements would be needed to prevent warfare turning into “killer robots”.</a:t>
            </a:r>
            <a:endParaRPr sz="15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911875" y="1902125"/>
            <a:ext cx="5802000" cy="298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“We have the technology to make robots that kill without oversight. But should we?” </a:t>
            </a:r>
            <a:r>
              <a:rPr lang="en" sz="1300"/>
              <a:t>(vox.com Jun-19)</a:t>
            </a:r>
            <a:endParaRPr sz="1300"/>
          </a:p>
        </p:txBody>
      </p:sp>
      <p:pic>
        <p:nvPicPr>
          <p:cNvPr id="67" name="Google Shape;67;p14"/>
          <p:cNvPicPr preferRelativeResize="0"/>
          <p:nvPr/>
        </p:nvPicPr>
        <p:blipFill>
          <a:blip r:embed="rId3">
            <a:alphaModFix/>
          </a:blip>
          <a:stretch>
            <a:fillRect/>
          </a:stretch>
        </p:blipFill>
        <p:spPr>
          <a:xfrm>
            <a:off x="6031950" y="0"/>
            <a:ext cx="3112049" cy="1727900"/>
          </a:xfrm>
          <a:prstGeom prst="rect">
            <a:avLst/>
          </a:prstGeom>
          <a:noFill/>
          <a:ln cap="flat" cmpd="sng" w="9525">
            <a:solidFill>
              <a:srgbClr val="000000"/>
            </a:solidFill>
            <a:prstDash val="solid"/>
            <a:round/>
            <a:headEnd len="sm" w="sm" type="none"/>
            <a:tailEnd len="sm" w="sm" type="none"/>
          </a:ln>
        </p:spPr>
      </p:pic>
      <p:pic>
        <p:nvPicPr>
          <p:cNvPr id="68" name="Google Shape;68;p14"/>
          <p:cNvPicPr preferRelativeResize="0"/>
          <p:nvPr/>
        </p:nvPicPr>
        <p:blipFill>
          <a:blip r:embed="rId4">
            <a:alphaModFix/>
          </a:blip>
          <a:stretch>
            <a:fillRect/>
          </a:stretch>
        </p:blipFill>
        <p:spPr>
          <a:xfrm>
            <a:off x="0" y="0"/>
            <a:ext cx="4504877" cy="1727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1" type="subTitle"/>
          </p:nvPr>
        </p:nvSpPr>
        <p:spPr>
          <a:xfrm>
            <a:off x="265500" y="221350"/>
            <a:ext cx="4045200" cy="46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000"/>
              <a:t>It’s no longer science fiction...</a:t>
            </a:r>
            <a:endParaRPr i="1" sz="2000"/>
          </a:p>
          <a:p>
            <a:pPr indent="0" lvl="0" marL="0" rtl="0" algn="ctr">
              <a:spcBef>
                <a:spcPts val="0"/>
              </a:spcBef>
              <a:spcAft>
                <a:spcPts val="0"/>
              </a:spcAft>
              <a:buNone/>
            </a:pPr>
            <a:r>
              <a:t/>
            </a:r>
            <a:endParaRPr sz="1300"/>
          </a:p>
          <a:p>
            <a:pPr indent="0" lvl="0" marL="0" rtl="0" algn="ctr">
              <a:spcBef>
                <a:spcPts val="0"/>
              </a:spcBef>
              <a:spcAft>
                <a:spcPts val="0"/>
              </a:spcAft>
              <a:buNone/>
            </a:pPr>
            <a:r>
              <a:rPr lang="en" sz="1300"/>
              <a:t>Chinese military contractors have already started to sell autonomous killer robots to customers in the Middle East.</a:t>
            </a:r>
            <a:endParaRPr sz="1300"/>
          </a:p>
          <a:p>
            <a:pPr indent="0" lvl="0" marL="0" rtl="0" algn="ctr">
              <a:spcBef>
                <a:spcPts val="0"/>
              </a:spcBef>
              <a:spcAft>
                <a:spcPts val="0"/>
              </a:spcAft>
              <a:buNone/>
            </a:pPr>
            <a:r>
              <a:t/>
            </a:r>
            <a:endParaRPr sz="1300"/>
          </a:p>
          <a:p>
            <a:pPr indent="0" lvl="0" marL="0" rtl="0" algn="ctr">
              <a:lnSpc>
                <a:spcPct val="115000"/>
              </a:lnSpc>
              <a:spcBef>
                <a:spcPts val="0"/>
              </a:spcBef>
              <a:spcAft>
                <a:spcPts val="0"/>
              </a:spcAft>
              <a:buClr>
                <a:schemeClr val="dk1"/>
              </a:buClr>
              <a:buSzPts val="1100"/>
              <a:buFont typeface="Arial"/>
              <a:buNone/>
            </a:pPr>
            <a:r>
              <a:rPr i="1" lang="en" sz="2000"/>
              <a:t>How might an algorithm autonomously identify a “target”?</a:t>
            </a:r>
            <a:endParaRPr sz="1600"/>
          </a:p>
          <a:p>
            <a:pPr indent="0" lvl="0" marL="0" rtl="0" algn="ctr">
              <a:lnSpc>
                <a:spcPct val="115000"/>
              </a:lnSpc>
              <a:spcBef>
                <a:spcPts val="1600"/>
              </a:spcBef>
              <a:spcAft>
                <a:spcPts val="0"/>
              </a:spcAft>
              <a:buNone/>
            </a:pPr>
            <a:r>
              <a:rPr lang="en" sz="1300"/>
              <a:t>It could have a fixed list of people it can target and fire only if it’s highly confident (from its video footage) that it has identified a target</a:t>
            </a:r>
            <a:endParaRPr sz="1300"/>
          </a:p>
          <a:p>
            <a:pPr indent="0" lvl="0" marL="0" rtl="0" algn="ctr">
              <a:lnSpc>
                <a:spcPct val="115000"/>
              </a:lnSpc>
              <a:spcBef>
                <a:spcPts val="1000"/>
              </a:spcBef>
              <a:spcAft>
                <a:spcPts val="0"/>
              </a:spcAft>
              <a:buNone/>
            </a:pPr>
            <a:r>
              <a:rPr lang="en" sz="1300"/>
              <a:t>It could be trained, from footage of combat, to predict whether a human would tell it to fire, and fire if it thinks that’s the instruction it would be given</a:t>
            </a:r>
            <a:endParaRPr sz="1300"/>
          </a:p>
          <a:p>
            <a:pPr indent="0" lvl="0" marL="0" rtl="0" algn="ctr">
              <a:lnSpc>
                <a:spcPct val="115000"/>
              </a:lnSpc>
              <a:spcBef>
                <a:spcPts val="1000"/>
              </a:spcBef>
              <a:spcAft>
                <a:spcPts val="0"/>
              </a:spcAft>
              <a:buNone/>
            </a:pPr>
            <a:r>
              <a:rPr lang="en" sz="1300"/>
              <a:t>It could be taught to fire on anyone in a war zone holding something visually identifiable as a gun and not wearing the uniform of friendly forces</a:t>
            </a:r>
            <a:endParaRPr sz="1300"/>
          </a:p>
          <a:p>
            <a:pPr indent="0" lvl="0" marL="0" rtl="0" algn="ctr">
              <a:spcBef>
                <a:spcPts val="1000"/>
              </a:spcBef>
              <a:spcAft>
                <a:spcPts val="0"/>
              </a:spcAft>
              <a:buNone/>
            </a:pPr>
            <a:r>
              <a:t/>
            </a:r>
            <a:endParaRPr sz="1400"/>
          </a:p>
        </p:txBody>
      </p:sp>
      <p:sp>
        <p:nvSpPr>
          <p:cNvPr id="74" name="Google Shape;74;p15"/>
          <p:cNvSpPr txBox="1"/>
          <p:nvPr>
            <p:ph idx="2" type="body"/>
          </p:nvPr>
        </p:nvSpPr>
        <p:spPr>
          <a:xfrm>
            <a:off x="4939500" y="2171225"/>
            <a:ext cx="3837000" cy="22479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Blowfish A3 (manufactured by Ziyan)</a:t>
            </a:r>
            <a:endParaRPr sz="1300"/>
          </a:p>
          <a:p>
            <a:pPr indent="-311150" lvl="0" marL="457200" rtl="0" algn="l">
              <a:spcBef>
                <a:spcPts val="1600"/>
              </a:spcBef>
              <a:spcAft>
                <a:spcPts val="0"/>
              </a:spcAft>
              <a:buSzPts val="1300"/>
              <a:buChar char="●"/>
            </a:pPr>
            <a:r>
              <a:rPr lang="en" sz="1300"/>
              <a:t>A</a:t>
            </a:r>
            <a:r>
              <a:rPr lang="en" sz="1300"/>
              <a:t>utonomous helicopter-like drone armed with a machine gun</a:t>
            </a:r>
            <a:endParaRPr sz="1300"/>
          </a:p>
          <a:p>
            <a:pPr indent="-311150" lvl="0" marL="457200" rtl="0" algn="l">
              <a:spcBef>
                <a:spcPts val="1600"/>
              </a:spcBef>
              <a:spcAft>
                <a:spcPts val="1600"/>
              </a:spcAft>
              <a:buSzPts val="1300"/>
              <a:buChar char="●"/>
            </a:pPr>
            <a:r>
              <a:rPr lang="en" sz="1300"/>
              <a:t>“Autonomously performs more complex combat missions, including fixed-point timing detection, fixed-range reconnaissance, and targeted precision strikes” (Ziyan)</a:t>
            </a:r>
            <a:endParaRPr sz="1300"/>
          </a:p>
        </p:txBody>
      </p:sp>
      <p:pic>
        <p:nvPicPr>
          <p:cNvPr id="75" name="Google Shape;75;p15"/>
          <p:cNvPicPr preferRelativeResize="0"/>
          <p:nvPr/>
        </p:nvPicPr>
        <p:blipFill>
          <a:blip r:embed="rId3">
            <a:alphaModFix/>
          </a:blip>
          <a:stretch>
            <a:fillRect/>
          </a:stretch>
        </p:blipFill>
        <p:spPr>
          <a:xfrm>
            <a:off x="5126823" y="221350"/>
            <a:ext cx="3462350" cy="17823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idx="4294967295" type="subTitle"/>
          </p:nvPr>
        </p:nvSpPr>
        <p:spPr>
          <a:xfrm>
            <a:off x="265500" y="463750"/>
            <a:ext cx="8345700" cy="467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2000"/>
              <a:t>Are there perceived advantages for using “lethal autonomous weapons”?</a:t>
            </a:r>
            <a:endParaRPr i="1" sz="20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Clr>
                <a:schemeClr val="dk1"/>
              </a:buClr>
              <a:buSzPts val="1100"/>
              <a:buFont typeface="Arial"/>
              <a:buNone/>
            </a:pPr>
            <a:r>
              <a:rPr lang="en" sz="1500"/>
              <a:t>Consider a strategic example:</a:t>
            </a:r>
            <a:endParaRPr sz="1500"/>
          </a:p>
          <a:p>
            <a:pPr indent="-323850" lvl="0" marL="457200" rtl="0" algn="l">
              <a:lnSpc>
                <a:spcPct val="100000"/>
              </a:lnSpc>
              <a:spcBef>
                <a:spcPts val="1000"/>
              </a:spcBef>
              <a:spcAft>
                <a:spcPts val="0"/>
              </a:spcAft>
              <a:buSzPts val="1500"/>
              <a:buChar char="●"/>
            </a:pPr>
            <a:r>
              <a:rPr lang="en" sz="1500"/>
              <a:t>An army wants to take a city but doesn’t want troops to get bogged down in door-to-door fighting as they fan out across the urban area</a:t>
            </a:r>
            <a:endParaRPr sz="1500"/>
          </a:p>
          <a:p>
            <a:pPr indent="-323850" lvl="0" marL="457200" rtl="0" algn="l">
              <a:lnSpc>
                <a:spcPct val="100000"/>
              </a:lnSpc>
              <a:spcBef>
                <a:spcPts val="1000"/>
              </a:spcBef>
              <a:spcAft>
                <a:spcPts val="0"/>
              </a:spcAft>
              <a:buSzPts val="1500"/>
              <a:buChar char="●"/>
            </a:pPr>
            <a:r>
              <a:rPr lang="en" sz="1500"/>
              <a:t>Instead, it sends in a flock of thousands of small drones, with simple instructions: Shoot everyone holding a weapon. A few hours later, the city is safe to enter</a:t>
            </a:r>
            <a:endParaRPr sz="1500"/>
          </a:p>
          <a:p>
            <a:pPr indent="0" lvl="0" marL="0" rtl="0" algn="l">
              <a:lnSpc>
                <a:spcPct val="100000"/>
              </a:lnSpc>
              <a:spcBef>
                <a:spcPts val="1000"/>
              </a:spcBef>
              <a:spcAft>
                <a:spcPts val="0"/>
              </a:spcAft>
              <a:buNone/>
            </a:pPr>
            <a:r>
              <a:t/>
            </a:r>
            <a:endParaRPr sz="1500"/>
          </a:p>
          <a:p>
            <a:pPr indent="0" lvl="0" marL="0" rtl="0" algn="l">
              <a:lnSpc>
                <a:spcPct val="100000"/>
              </a:lnSpc>
              <a:spcBef>
                <a:spcPts val="1000"/>
              </a:spcBef>
              <a:spcAft>
                <a:spcPts val="0"/>
              </a:spcAft>
              <a:buNone/>
            </a:pPr>
            <a:r>
              <a:rPr lang="en" sz="1500"/>
              <a:t>The most interesting argument for autonomous weapons, is that robots can be more ethical:</a:t>
            </a:r>
            <a:endParaRPr sz="1500"/>
          </a:p>
          <a:p>
            <a:pPr indent="-323850" lvl="0" marL="457200" rtl="0" algn="l">
              <a:lnSpc>
                <a:spcPct val="100000"/>
              </a:lnSpc>
              <a:spcBef>
                <a:spcPts val="1000"/>
              </a:spcBef>
              <a:spcAft>
                <a:spcPts val="0"/>
              </a:spcAft>
              <a:buSzPts val="1500"/>
              <a:buChar char="●"/>
            </a:pPr>
            <a:r>
              <a:rPr lang="en" sz="1500"/>
              <a:t>Humans sometimes commit war crimes, deliberately targeting innocents or killing people who’ve surrendered</a:t>
            </a:r>
            <a:endParaRPr sz="1500"/>
          </a:p>
          <a:p>
            <a:pPr indent="-323850" lvl="0" marL="457200" rtl="0" algn="l">
              <a:lnSpc>
                <a:spcPct val="100000"/>
              </a:lnSpc>
              <a:spcBef>
                <a:spcPts val="1000"/>
              </a:spcBef>
              <a:spcAft>
                <a:spcPts val="0"/>
              </a:spcAft>
              <a:buSzPts val="1500"/>
              <a:buChar char="●"/>
            </a:pPr>
            <a:r>
              <a:rPr lang="en" sz="1500"/>
              <a:t>Humans get fatigued, stressed, and confused, and end up making mistakes</a:t>
            </a:r>
            <a:endParaRPr sz="1500"/>
          </a:p>
          <a:p>
            <a:pPr indent="-323850" lvl="0" marL="457200" rtl="0" algn="l">
              <a:lnSpc>
                <a:spcPct val="100000"/>
              </a:lnSpc>
              <a:spcBef>
                <a:spcPts val="1000"/>
              </a:spcBef>
              <a:spcAft>
                <a:spcPts val="1000"/>
              </a:spcAft>
              <a:buSzPts val="1500"/>
              <a:buChar char="●"/>
            </a:pPr>
            <a:r>
              <a:rPr lang="en" sz="1500"/>
              <a:t>Robots, by contrast, exactly follow their code and never get angry or seek revenge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4294967295" type="subTitle"/>
          </p:nvPr>
        </p:nvSpPr>
        <p:spPr>
          <a:xfrm>
            <a:off x="265500" y="463750"/>
            <a:ext cx="8345700" cy="44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000"/>
              <a:t>Are these weapons reliable?</a:t>
            </a:r>
            <a:endParaRPr i="1" sz="20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In the past few years, the state of AI has grown by leaps and bounds</a:t>
            </a:r>
            <a:endParaRPr sz="1500"/>
          </a:p>
          <a:p>
            <a:pPr indent="-323850" lvl="0" marL="457200" rtl="0" algn="l">
              <a:spcBef>
                <a:spcPts val="1000"/>
              </a:spcBef>
              <a:spcAft>
                <a:spcPts val="0"/>
              </a:spcAft>
              <a:buSzPts val="1500"/>
              <a:buChar char="●"/>
            </a:pPr>
            <a:r>
              <a:rPr lang="en" sz="1500"/>
              <a:t>Facial recognition and object recognition technology has got vastly more accurate. Both would likely be essential for lethal autonomous weapons</a:t>
            </a:r>
            <a:endParaRPr sz="1500"/>
          </a:p>
          <a:p>
            <a:pPr indent="-323850" lvl="0" marL="457200" rtl="0" algn="l">
              <a:spcBef>
                <a:spcPts val="1000"/>
              </a:spcBef>
              <a:spcAft>
                <a:spcPts val="1000"/>
              </a:spcAft>
              <a:buSzPts val="1500"/>
              <a:buChar char="●"/>
            </a:pPr>
            <a:r>
              <a:rPr lang="en" sz="1500"/>
              <a:t>New techniques have enabled AI systems to make instantaneous tactical decisions in online war games, meaning these weapons have rapidly gone from impossible to straightforward</a:t>
            </a:r>
            <a:endParaRPr sz="1500"/>
          </a:p>
        </p:txBody>
      </p:sp>
      <p:pic>
        <p:nvPicPr>
          <p:cNvPr id="86" name="Google Shape;86;p17"/>
          <p:cNvPicPr preferRelativeResize="0"/>
          <p:nvPr/>
        </p:nvPicPr>
        <p:blipFill>
          <a:blip r:embed="rId3">
            <a:alphaModFix/>
          </a:blip>
          <a:stretch>
            <a:fillRect/>
          </a:stretch>
        </p:blipFill>
        <p:spPr>
          <a:xfrm>
            <a:off x="3430613" y="2885575"/>
            <a:ext cx="2015476" cy="20154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4294967295" type="subTitle"/>
          </p:nvPr>
        </p:nvSpPr>
        <p:spPr>
          <a:xfrm>
            <a:off x="265500" y="463750"/>
            <a:ext cx="8345700" cy="44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000"/>
              <a:t>Why are these weapons considered a bad idea?</a:t>
            </a:r>
            <a:endParaRPr sz="1600"/>
          </a:p>
          <a:p>
            <a:pPr indent="-323850" lvl="0" marL="457200" rtl="0" algn="l">
              <a:spcBef>
                <a:spcPts val="1600"/>
              </a:spcBef>
              <a:spcAft>
                <a:spcPts val="0"/>
              </a:spcAft>
              <a:buSzPts val="1500"/>
              <a:buChar char="●"/>
            </a:pPr>
            <a:r>
              <a:rPr lang="en" sz="1500"/>
              <a:t>Researchers in AI and public policy are trying to make the case that killer robots aren’t just a bad idea in the movies — they’re also a bad idea in real life</a:t>
            </a:r>
            <a:endParaRPr sz="1500"/>
          </a:p>
          <a:p>
            <a:pPr indent="-323850" lvl="0" marL="457200" rtl="0" algn="l">
              <a:spcBef>
                <a:spcPts val="1000"/>
              </a:spcBef>
              <a:spcAft>
                <a:spcPts val="0"/>
              </a:spcAft>
              <a:buSzPts val="1500"/>
              <a:buChar char="●"/>
            </a:pPr>
            <a:r>
              <a:rPr lang="en" sz="1500"/>
              <a:t>Fully autonomous weapons would also usher in a host of new moral, technical, and strategic dilemmas</a:t>
            </a:r>
            <a:endParaRPr sz="1500"/>
          </a:p>
          <a:p>
            <a:pPr indent="-323850" lvl="0" marL="457200" rtl="0" algn="l">
              <a:spcBef>
                <a:spcPts val="1000"/>
              </a:spcBef>
              <a:spcAft>
                <a:spcPts val="0"/>
              </a:spcAft>
              <a:buSzPts val="1500"/>
              <a:buChar char="●"/>
            </a:pPr>
            <a:r>
              <a:rPr lang="en" sz="1500"/>
              <a:t>Fully autonomous weapons will make it easier and cheaper to kill people — a serious problem all by itself in the wrong hands</a:t>
            </a:r>
            <a:endParaRPr sz="1500"/>
          </a:p>
          <a:p>
            <a:pPr indent="-323850" lvl="0" marL="457200" rtl="0" algn="l">
              <a:spcBef>
                <a:spcPts val="1000"/>
              </a:spcBef>
              <a:spcAft>
                <a:spcPts val="0"/>
              </a:spcAft>
              <a:buSzPts val="1500"/>
              <a:buChar char="●"/>
            </a:pPr>
            <a:r>
              <a:rPr lang="en" sz="1500"/>
              <a:t>Scientists and activists have pushed the United Nations and world governments to consider a preemptive ban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4294967295" type="subTitle"/>
          </p:nvPr>
        </p:nvSpPr>
        <p:spPr>
          <a:xfrm>
            <a:off x="265500" y="463750"/>
            <a:ext cx="8345700" cy="46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000"/>
              <a:t>What about an international agreement?</a:t>
            </a:r>
            <a:endParaRPr sz="1600"/>
          </a:p>
          <a:p>
            <a:pPr indent="-323850" lvl="0" marL="457200" rtl="0" algn="l">
              <a:spcBef>
                <a:spcPts val="1600"/>
              </a:spcBef>
              <a:spcAft>
                <a:spcPts val="0"/>
              </a:spcAft>
              <a:buSzPts val="1500"/>
              <a:buChar char="●"/>
            </a:pPr>
            <a:r>
              <a:rPr lang="en" sz="1500"/>
              <a:t>The UN has been slow to agree even to a debate over a lethal autonomous weapons treaty</a:t>
            </a:r>
            <a:endParaRPr sz="1500"/>
          </a:p>
          <a:p>
            <a:pPr indent="-323850" lvl="0" marL="457200" rtl="0" algn="l">
              <a:spcBef>
                <a:spcPts val="1000"/>
              </a:spcBef>
              <a:spcAft>
                <a:spcPts val="0"/>
              </a:spcAft>
              <a:buSzPts val="1500"/>
              <a:buChar char="●"/>
            </a:pPr>
            <a:r>
              <a:rPr lang="en" sz="1500"/>
              <a:t>There are two major factors at play:</a:t>
            </a:r>
            <a:endParaRPr sz="1500"/>
          </a:p>
          <a:p>
            <a:pPr indent="-323850" lvl="1" marL="914400" rtl="0" algn="l">
              <a:spcBef>
                <a:spcPts val="1000"/>
              </a:spcBef>
              <a:spcAft>
                <a:spcPts val="0"/>
              </a:spcAft>
              <a:buSzPts val="1500"/>
              <a:buChar char="○"/>
            </a:pPr>
            <a:r>
              <a:rPr lang="en" sz="1500"/>
              <a:t>First, the UN’s process for international treaties is generally a slow and deliberative one, while rapid technological changes are altering the strategic situation with regard to lethal autonomous weapons faster than that process is set up to handle</a:t>
            </a:r>
            <a:endParaRPr sz="1500"/>
          </a:p>
          <a:p>
            <a:pPr indent="-323850" lvl="1" marL="914400" rtl="0" algn="l">
              <a:spcBef>
                <a:spcPts val="1000"/>
              </a:spcBef>
              <a:spcAft>
                <a:spcPts val="0"/>
              </a:spcAft>
              <a:buSzPts val="1500"/>
              <a:buChar char="○"/>
            </a:pPr>
            <a:r>
              <a:rPr lang="en" sz="1500"/>
              <a:t>Second, and probably more importantly, the treaty has some strong opposition</a:t>
            </a:r>
            <a:endParaRPr sz="1500"/>
          </a:p>
          <a:p>
            <a:pPr indent="-323850" lvl="0" marL="457200" rtl="0" algn="l">
              <a:spcBef>
                <a:spcPts val="1000"/>
              </a:spcBef>
              <a:spcAft>
                <a:spcPts val="0"/>
              </a:spcAft>
              <a:buSzPts val="1500"/>
              <a:buChar char="●"/>
            </a:pPr>
            <a:r>
              <a:rPr lang="en" sz="1500"/>
              <a:t>The US (along with Israel, South Korea, the United Kingdom, and Australia) has thus far opposed efforts to secure a UN treaty opposing lethal autonomous weapons</a:t>
            </a:r>
            <a:endParaRPr sz="1500"/>
          </a:p>
          <a:p>
            <a:pPr indent="-323850" lvl="0" marL="457200" rtl="0" algn="l">
              <a:spcBef>
                <a:spcPts val="1000"/>
              </a:spcBef>
              <a:spcAft>
                <a:spcPts val="0"/>
              </a:spcAft>
              <a:buSzPts val="1500"/>
              <a:buChar char="●"/>
            </a:pPr>
            <a:r>
              <a:rPr lang="en" sz="1500"/>
              <a:t>With the US opposed, an international treaty against lethal autonomous weapons is unlikely to succeed</a:t>
            </a:r>
            <a:endParaRPr sz="1300">
              <a:solidFill>
                <a:srgbClr val="000000"/>
              </a:solidFill>
            </a:endParaRPr>
          </a:p>
          <a:p>
            <a:pPr indent="0" lvl="0" marL="0" rtl="0" algn="l">
              <a:lnSpc>
                <a:spcPct val="100000"/>
              </a:lnSpc>
              <a:spcBef>
                <a:spcPts val="1000"/>
              </a:spcBef>
              <a:spcAft>
                <a:spcPts val="0"/>
              </a:spcAft>
              <a:buClr>
                <a:schemeClr val="dk1"/>
              </a:buClr>
              <a:buSzPts val="1100"/>
              <a:buFont typeface="Arial"/>
              <a:buNone/>
            </a:pPr>
            <a:r>
              <a:rPr lang="en" sz="1000">
                <a:solidFill>
                  <a:srgbClr val="000000"/>
                </a:solidFill>
              </a:rPr>
              <a:t>References:</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https://www.vox.com/2019/6/21/18691459/killer-robots-lethal-autonomous-weapons-ai-war</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https://www.defenseone.com/technology/2019/11/secdef-china-exporting-killer-robots-mideast/161100/</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