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6" r:id="rId3"/>
    <p:sldId id="258" r:id="rId4"/>
    <p:sldId id="259" r:id="rId5"/>
    <p:sldId id="261" r:id="rId6"/>
    <p:sldId id="262" r:id="rId7"/>
    <p:sldId id="264" r:id="rId8"/>
    <p:sldId id="265" r:id="rId9"/>
    <p:sldId id="266" r:id="rId10"/>
    <p:sldId id="267" r:id="rId11"/>
    <p:sldId id="268"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sp>
        <p:nvSpPr>
          <p:cNvPr id="1048641"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42"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43"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44"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45"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46"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20" name=""/>
        <p:cNvGrpSpPr/>
        <p:nvPr/>
      </p:nvGrpSpPr>
      <p:grpSpPr>
        <a:xfrm>
          <a:off x="0" y="0"/>
          <a:ext cx="0" cy="0"/>
          <a:chOff x="0" y="0"/>
          <a:chExt cx="0" cy="0"/>
        </a:xfrm>
      </p:grpSpPr>
      <p:sp>
        <p:nvSpPr>
          <p:cNvPr id="1048608" name="Title 1"/>
          <p:cNvSpPr>
            <a:spLocks noGrp="1"/>
          </p:cNvSpPr>
          <p:nvPr>
            <p:ph type="title"/>
          </p:nvPr>
        </p:nvSpPr>
        <p:spPr/>
        <p:txBody>
          <a:bodyPr/>
          <a:p>
            <a:r>
              <a:rPr altLang="zh-CN" lang="en-US" smtClean="0"/>
              <a:t>Click to edit Master title style</a:t>
            </a:r>
            <a:endParaRPr dirty="0" lang="en-US"/>
          </a:p>
        </p:txBody>
      </p:sp>
      <p:sp>
        <p:nvSpPr>
          <p:cNvPr id="104860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0"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4"/>
          <p:cNvSpPr>
            <a:spLocks noGrp="1"/>
          </p:cNvSpPr>
          <p:nvPr>
            <p:ph type="ftr" sz="quarter" idx="11"/>
          </p:nvPr>
        </p:nvSpPr>
        <p:spPr/>
        <p:txBody>
          <a:bodyPr/>
          <a:p>
            <a:endParaRPr altLang="en-US" lang="zh-CN"/>
          </a:p>
        </p:txBody>
      </p:sp>
      <p:sp>
        <p:nvSpPr>
          <p:cNvPr id="1048612"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7" name=""/>
        <p:cNvGrpSpPr/>
        <p:nvPr/>
      </p:nvGrpSpPr>
      <p:grpSpPr>
        <a:xfrm>
          <a:off x="0" y="0"/>
          <a:ext cx="0" cy="0"/>
          <a:chOff x="0" y="0"/>
          <a:chExt cx="0" cy="0"/>
        </a:xfrm>
      </p:grpSpPr>
      <p:sp>
        <p:nvSpPr>
          <p:cNvPr id="1048592"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593"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4"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5" name="Footer Placeholder 4"/>
          <p:cNvSpPr>
            <a:spLocks noGrp="1"/>
          </p:cNvSpPr>
          <p:nvPr>
            <p:ph type="ftr" sz="quarter" idx="11"/>
          </p:nvPr>
        </p:nvSpPr>
        <p:spPr/>
        <p:txBody>
          <a:bodyPr/>
          <a:p>
            <a:endParaRPr altLang="en-US" lang="zh-CN"/>
          </a:p>
        </p:txBody>
      </p:sp>
      <p:sp>
        <p:nvSpPr>
          <p:cNvPr id="1048596"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8" name=""/>
        <p:cNvGrpSpPr/>
        <p:nvPr/>
      </p:nvGrpSpPr>
      <p:grpSpPr>
        <a:xfrm>
          <a:off x="0" y="0"/>
          <a:ext cx="0" cy="0"/>
          <a:chOff x="0" y="0"/>
          <a:chExt cx="0" cy="0"/>
        </a:xfrm>
      </p:grpSpPr>
      <p:sp>
        <p:nvSpPr>
          <p:cNvPr id="1048597" name="Title 1"/>
          <p:cNvSpPr>
            <a:spLocks noGrp="1"/>
          </p:cNvSpPr>
          <p:nvPr>
            <p:ph type="title"/>
          </p:nvPr>
        </p:nvSpPr>
        <p:spPr/>
        <p:txBody>
          <a:bodyPr/>
          <a:p>
            <a:r>
              <a:rPr altLang="zh-CN" lang="en-US" smtClean="0"/>
              <a:t>Click to edit Master title style</a:t>
            </a:r>
            <a:endParaRPr dirty="0" lang="en-US"/>
          </a:p>
        </p:txBody>
      </p:sp>
      <p:sp>
        <p:nvSpPr>
          <p:cNvPr id="104859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99"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0" name="Footer Placeholder 4"/>
          <p:cNvSpPr>
            <a:spLocks noGrp="1"/>
          </p:cNvSpPr>
          <p:nvPr>
            <p:ph type="ftr" sz="quarter" idx="11"/>
          </p:nvPr>
        </p:nvSpPr>
        <p:spPr/>
        <p:txBody>
          <a:bodyPr/>
          <a:p>
            <a:endParaRPr altLang="en-US" lang="zh-CN"/>
          </a:p>
        </p:txBody>
      </p:sp>
      <p:sp>
        <p:nvSpPr>
          <p:cNvPr id="1048601"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21" name=""/>
        <p:cNvGrpSpPr/>
        <p:nvPr/>
      </p:nvGrpSpPr>
      <p:grpSpPr>
        <a:xfrm>
          <a:off x="0" y="0"/>
          <a:ext cx="0" cy="0"/>
          <a:chOff x="0" y="0"/>
          <a:chExt cx="0" cy="0"/>
        </a:xfrm>
      </p:grpSpPr>
      <p:sp>
        <p:nvSpPr>
          <p:cNvPr id="1048613"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14"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22" name=""/>
        <p:cNvGrpSpPr/>
        <p:nvPr/>
      </p:nvGrpSpPr>
      <p:grpSpPr>
        <a:xfrm>
          <a:off x="0" y="0"/>
          <a:ext cx="0" cy="0"/>
          <a:chOff x="0" y="0"/>
          <a:chExt cx="0" cy="0"/>
        </a:xfrm>
      </p:grpSpPr>
      <p:sp>
        <p:nvSpPr>
          <p:cNvPr id="1048618" name="Title 1"/>
          <p:cNvSpPr>
            <a:spLocks noGrp="1"/>
          </p:cNvSpPr>
          <p:nvPr>
            <p:ph type="title"/>
          </p:nvPr>
        </p:nvSpPr>
        <p:spPr/>
        <p:txBody>
          <a:bodyPr/>
          <a:p>
            <a:r>
              <a:rPr altLang="zh-CN" lang="en-US" smtClean="0"/>
              <a:t>Click to edit Master title style</a:t>
            </a:r>
            <a:endParaRPr dirty="0" lang="en-US"/>
          </a:p>
        </p:txBody>
      </p:sp>
      <p:sp>
        <p:nvSpPr>
          <p:cNvPr id="1048619"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0"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23" name=""/>
        <p:cNvGrpSpPr/>
        <p:nvPr/>
      </p:nvGrpSpPr>
      <p:grpSpPr>
        <a:xfrm>
          <a:off x="0" y="0"/>
          <a:ext cx="0" cy="0"/>
          <a:chOff x="0" y="0"/>
          <a:chExt cx="0" cy="0"/>
        </a:xfrm>
      </p:grpSpPr>
      <p:sp>
        <p:nvSpPr>
          <p:cNvPr id="1048624"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25"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6"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7"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28"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9"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0" name="Footer Placeholder 7"/>
          <p:cNvSpPr>
            <a:spLocks noGrp="1"/>
          </p:cNvSpPr>
          <p:nvPr>
            <p:ph type="ftr" sz="quarter" idx="11"/>
          </p:nvPr>
        </p:nvSpPr>
        <p:spPr/>
        <p:txBody>
          <a:bodyPr/>
          <a:p>
            <a:endParaRPr altLang="en-US" lang="zh-CN"/>
          </a:p>
        </p:txBody>
      </p:sp>
      <p:sp>
        <p:nvSpPr>
          <p:cNvPr id="1048631"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6" name=""/>
        <p:cNvGrpSpPr/>
        <p:nvPr/>
      </p:nvGrpSpPr>
      <p:grpSpPr>
        <a:xfrm>
          <a:off x="0" y="0"/>
          <a:ext cx="0" cy="0"/>
          <a:chOff x="0" y="0"/>
          <a:chExt cx="0" cy="0"/>
        </a:xfrm>
      </p:grpSpPr>
      <p:sp>
        <p:nvSpPr>
          <p:cNvPr id="1048588" name="Title 1"/>
          <p:cNvSpPr>
            <a:spLocks noGrp="1"/>
          </p:cNvSpPr>
          <p:nvPr>
            <p:ph type="title"/>
          </p:nvPr>
        </p:nvSpPr>
        <p:spPr/>
        <p:txBody>
          <a:bodyPr/>
          <a:p>
            <a:r>
              <a:rPr altLang="zh-CN" lang="en-US" smtClean="0"/>
              <a:t>Click to edit Master title style</a:t>
            </a:r>
            <a:endParaRPr dirty="0" lang="en-US"/>
          </a:p>
        </p:txBody>
      </p:sp>
      <p:sp>
        <p:nvSpPr>
          <p:cNvPr id="1048589"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0" name="Footer Placeholder 3"/>
          <p:cNvSpPr>
            <a:spLocks noGrp="1"/>
          </p:cNvSpPr>
          <p:nvPr>
            <p:ph type="ftr" sz="quarter" idx="11"/>
          </p:nvPr>
        </p:nvSpPr>
        <p:spPr/>
        <p:txBody>
          <a:bodyPr/>
          <a:p>
            <a:endParaRPr altLang="en-US" lang="zh-CN"/>
          </a:p>
        </p:txBody>
      </p:sp>
      <p:sp>
        <p:nvSpPr>
          <p:cNvPr id="1048591"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632"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3" name="Footer Placeholder 2"/>
          <p:cNvSpPr>
            <a:spLocks noGrp="1"/>
          </p:cNvSpPr>
          <p:nvPr>
            <p:ph type="ftr" sz="quarter" idx="11"/>
          </p:nvPr>
        </p:nvSpPr>
        <p:spPr/>
        <p:txBody>
          <a:bodyPr/>
          <a:p>
            <a:endParaRPr altLang="en-US" lang="zh-CN"/>
          </a:p>
        </p:txBody>
      </p:sp>
      <p:sp>
        <p:nvSpPr>
          <p:cNvPr id="1048634"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25" name=""/>
        <p:cNvGrpSpPr/>
        <p:nvPr/>
      </p:nvGrpSpPr>
      <p:grpSpPr>
        <a:xfrm>
          <a:off x="0" y="0"/>
          <a:ext cx="0" cy="0"/>
          <a:chOff x="0" y="0"/>
          <a:chExt cx="0" cy="0"/>
        </a:xfrm>
      </p:grpSpPr>
      <p:sp>
        <p:nvSpPr>
          <p:cNvPr id="1048635"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6"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8"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9" name="Footer Placeholder 5"/>
          <p:cNvSpPr>
            <a:spLocks noGrp="1"/>
          </p:cNvSpPr>
          <p:nvPr>
            <p:ph type="ftr" sz="quarter" idx="11"/>
          </p:nvPr>
        </p:nvSpPr>
        <p:spPr/>
        <p:txBody>
          <a:bodyPr/>
          <a:p>
            <a:endParaRPr altLang="en-US" lang="zh-CN"/>
          </a:p>
        </p:txBody>
      </p:sp>
      <p:sp>
        <p:nvSpPr>
          <p:cNvPr id="1048640"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9" name=""/>
        <p:cNvGrpSpPr/>
        <p:nvPr/>
      </p:nvGrpSpPr>
      <p:grpSpPr>
        <a:xfrm>
          <a:off x="0" y="0"/>
          <a:ext cx="0" cy="0"/>
          <a:chOff x="0" y="0"/>
          <a:chExt cx="0" cy="0"/>
        </a:xfrm>
      </p:grpSpPr>
      <p:sp>
        <p:nvSpPr>
          <p:cNvPr id="1048602"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03"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04"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05"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06" name="Footer Placeholder 5"/>
          <p:cNvSpPr>
            <a:spLocks noGrp="1"/>
          </p:cNvSpPr>
          <p:nvPr>
            <p:ph type="ftr" sz="quarter" idx="11"/>
          </p:nvPr>
        </p:nvSpPr>
        <p:spPr/>
        <p:txBody>
          <a:bodyPr/>
          <a:p>
            <a:endParaRPr altLang="en-US" lang="zh-CN"/>
          </a:p>
        </p:txBody>
      </p:sp>
      <p:sp>
        <p:nvSpPr>
          <p:cNvPr id="1048607"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5" name=""/>
        <p:cNvGrpSpPr/>
        <p:nvPr/>
      </p:nvGrpSpPr>
      <p:grpSpPr>
        <a:xfrm>
          <a:off x="0" y="0"/>
          <a:ext cx="0" cy="0"/>
          <a:chOff x="0" y="0"/>
          <a:chExt cx="0" cy="0"/>
        </a:xfrm>
      </p:grpSpPr>
      <p:sp>
        <p:nvSpPr>
          <p:cNvPr id="1048586" name="Title 1"/>
          <p:cNvSpPr>
            <a:spLocks noGrp="1"/>
          </p:cNvSpPr>
          <p:nvPr>
            <p:ph type="ctrTitle"/>
          </p:nvPr>
        </p:nvSpPr>
        <p:spPr/>
        <p:txBody>
          <a:bodyPr/>
          <a:p>
            <a:r>
              <a:rPr altLang="zh-CN" lang="en-US"/>
              <a:t>HTML Basics</a:t>
            </a:r>
            <a:endParaRPr altLang="zh-CN" lang="en-US"/>
          </a:p>
        </p:txBody>
      </p:sp>
      <p:sp>
        <p:nvSpPr>
          <p:cNvPr id="1048587" name="Subtitle 2"/>
          <p:cNvSpPr>
            <a:spLocks noGrp="1"/>
          </p:cNvSpPr>
          <p:nvPr>
            <p:ph type="subTitle" idx="1"/>
          </p:nvPr>
        </p:nvSpPr>
        <p:spPr/>
        <p:txBody>
          <a:bodyPr>
            <a:normAutofit fontScale="87500" lnSpcReduction="20000"/>
          </a:bodyPr>
          <a:p>
            <a:r>
              <a:rPr altLang="zh-CN" lang="en-US"/>
              <a:t>HTML stands for HyperText Markup Language. It is the standard language used to create and structure content on the web. It tells the web browser how to display text, links, images, and other forms of multimedia on a webpage. HTML sets up the basic structure of a website, and then CSS and JavaScript add style and interactivity to make it look and function better.</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
          <p:cNvSpPr txBox="1"/>
          <p:nvPr/>
        </p:nvSpPr>
        <p:spPr>
          <a:xfrm>
            <a:off x="311726" y="663689"/>
            <a:ext cx="4572000" cy="510540"/>
          </a:xfrm>
          <a:prstGeom prst="rect"/>
        </p:spPr>
        <p:txBody>
          <a:bodyPr rtlCol="0" wrap="square">
            <a:spAutoFit/>
          </a:bodyPr>
          <a:p>
            <a:r>
              <a:rPr sz="2800" lang="en-IN">
                <a:solidFill>
                  <a:srgbClr val="000000"/>
                </a:solidFill>
              </a:rPr>
              <a:t>Applications of JavaScript</a:t>
            </a:r>
            <a:endParaRPr sz="2800" lang="en-IN">
              <a:solidFill>
                <a:srgbClr val="000000"/>
              </a:solidFill>
            </a:endParaRPr>
          </a:p>
        </p:txBody>
      </p:sp>
      <p:sp>
        <p:nvSpPr>
          <p:cNvPr id="1048668" name=""/>
          <p:cNvSpPr txBox="1"/>
          <p:nvPr/>
        </p:nvSpPr>
        <p:spPr>
          <a:xfrm>
            <a:off x="519544" y="1916429"/>
            <a:ext cx="4572000" cy="3025140"/>
          </a:xfrm>
          <a:prstGeom prst="rect"/>
        </p:spPr>
        <p:txBody>
          <a:bodyPr rtlCol="0" wrap="square">
            <a:spAutoFit/>
          </a:bodyPr>
          <a:p>
            <a:r>
              <a:rPr sz="2800" lang="en-IN">
                <a:solidFill>
                  <a:srgbClr val="000000"/>
                </a:solidFill>
              </a:rPr>
              <a:t>JavaScript is a versatile language that powers various applications, from web development to mobile apps, making it an essential tool for modern programming.</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47" name=""/>
          <p:cNvSpPr txBox="1"/>
          <p:nvPr/>
        </p:nvSpPr>
        <p:spPr>
          <a:xfrm>
            <a:off x="2370071" y="539381"/>
            <a:ext cx="4572000" cy="510540"/>
          </a:xfrm>
          <a:prstGeom prst="rect"/>
        </p:spPr>
        <p:txBody>
          <a:bodyPr rtlCol="0" wrap="square">
            <a:spAutoFit/>
          </a:bodyPr>
          <a:p>
            <a:r>
              <a:rPr sz="2800" lang="en-IN">
                <a:solidFill>
                  <a:srgbClr val="000000"/>
                </a:solidFill>
              </a:rPr>
              <a:t>HTML Beginner Projects</a:t>
            </a:r>
            <a:endParaRPr sz="2800" lang="en-IN">
              <a:solidFill>
                <a:srgbClr val="000000"/>
              </a:solidFill>
            </a:endParaRPr>
          </a:p>
        </p:txBody>
      </p:sp>
      <p:sp>
        <p:nvSpPr>
          <p:cNvPr id="1048648" name=""/>
          <p:cNvSpPr txBox="1"/>
          <p:nvPr/>
        </p:nvSpPr>
        <p:spPr>
          <a:xfrm>
            <a:off x="168143" y="1317846"/>
            <a:ext cx="8975856" cy="3025138"/>
          </a:xfrm>
          <a:prstGeom prst="rect"/>
        </p:spPr>
        <p:txBody>
          <a:bodyPr rtlCol="0" wrap="square">
            <a:spAutoFit/>
          </a:bodyPr>
          <a:p>
            <a:r>
              <a:rPr sz="2800" lang="en-IN">
                <a:solidFill>
                  <a:srgbClr val="000000"/>
                </a:solidFill>
              </a:rPr>
              <a:t>Start simple and learn by doing beginner HTML projects that teach you how to make basic web pages, giving you real-world practice in building websites.
Simple Portfolio Website
Design an Event Web Page
Top 10 Projects For Beginner</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49" name=""/>
          <p:cNvSpPr txBox="1"/>
          <p:nvPr/>
        </p:nvSpPr>
        <p:spPr>
          <a:xfrm>
            <a:off x="275811" y="1617907"/>
            <a:ext cx="7105189" cy="4282440"/>
          </a:xfrm>
          <a:prstGeom prst="rect"/>
        </p:spPr>
        <p:txBody>
          <a:bodyPr rtlCol="0" wrap="square">
            <a:spAutoFit/>
          </a:bodyPr>
          <a:p>
            <a:r>
              <a:rPr sz="2800" lang="en-IN">
                <a:solidFill>
                  <a:srgbClr val="000000"/>
                </a:solidFill>
              </a:rPr>
              <a:t>HTML lists organize information clearly on your website. They're perfect for step-by-step instructions, lists of ingredients, or ranking items. This improves readability and helps users to understand your content.
Lists in HTML
Ordered lists in HTML
Unordered List in in HTML
Description Lists in HTML</a:t>
            </a:r>
            <a:endParaRPr sz="2800" lang="en-IN">
              <a:solidFill>
                <a:srgbClr val="000000"/>
              </a:solidFill>
            </a:endParaRPr>
          </a:p>
        </p:txBody>
      </p:sp>
      <p:sp>
        <p:nvSpPr>
          <p:cNvPr id="1048650" name=""/>
          <p:cNvSpPr txBox="1"/>
          <p:nvPr/>
        </p:nvSpPr>
        <p:spPr>
          <a:xfrm>
            <a:off x="275812" y="813715"/>
            <a:ext cx="4572000" cy="510540"/>
          </a:xfrm>
          <a:prstGeom prst="rect"/>
        </p:spPr>
        <p:txBody>
          <a:bodyPr rtlCol="0" wrap="square">
            <a:spAutoFit/>
          </a:bodyPr>
          <a:p>
            <a:r>
              <a:rPr sz="2800" lang="en-IN">
                <a:solidFill>
                  <a:srgbClr val="000000"/>
                </a:solidFill>
              </a:rPr>
              <a:t>HTML Lists</a:t>
            </a:r>
            <a:endParaRPr sz="2800" lang="en-IN">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53" name=""/>
          <p:cNvSpPr txBox="1"/>
          <p:nvPr/>
        </p:nvSpPr>
        <p:spPr>
          <a:xfrm>
            <a:off x="334106" y="572024"/>
            <a:ext cx="4572000" cy="510540"/>
          </a:xfrm>
          <a:prstGeom prst="rect"/>
        </p:spPr>
        <p:txBody>
          <a:bodyPr rtlCol="0" wrap="square">
            <a:spAutoFit/>
          </a:bodyPr>
          <a:p>
            <a:r>
              <a:rPr sz="2800" lang="en-IN">
                <a:solidFill>
                  <a:srgbClr val="000000"/>
                </a:solidFill>
              </a:rPr>
              <a:t>HTML Projects</a:t>
            </a:r>
            <a:endParaRPr sz="2800" lang="en-IN">
              <a:solidFill>
                <a:srgbClr val="000000"/>
              </a:solidFill>
            </a:endParaRPr>
          </a:p>
        </p:txBody>
      </p:sp>
      <p:sp>
        <p:nvSpPr>
          <p:cNvPr id="1048654" name=""/>
          <p:cNvSpPr txBox="1"/>
          <p:nvPr/>
        </p:nvSpPr>
        <p:spPr>
          <a:xfrm>
            <a:off x="334105" y="1579232"/>
            <a:ext cx="6322667" cy="4282440"/>
          </a:xfrm>
          <a:prstGeom prst="rect"/>
        </p:spPr>
        <p:txBody>
          <a:bodyPr rtlCol="0" wrap="square">
            <a:spAutoFit/>
          </a:bodyPr>
          <a:p>
            <a:r>
              <a:rPr sz="2800" lang="en-IN">
                <a:solidFill>
                  <a:srgbClr val="000000"/>
                </a:solidFill>
              </a:rPr>
              <a:t>Whether you’re a beginner or looking to refine your HTML knowledge, creating projects like a personal portfolio, a basic landing page, or a responsive website can help you understand HTML in a more effective way. Engaging in such projects not only boosts your confidence but also adds value to your web development portfoli</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55" name=""/>
          <p:cNvSpPr txBox="1"/>
          <p:nvPr/>
        </p:nvSpPr>
        <p:spPr>
          <a:xfrm>
            <a:off x="233495" y="612314"/>
            <a:ext cx="4572000" cy="510540"/>
          </a:xfrm>
          <a:prstGeom prst="rect"/>
        </p:spPr>
        <p:txBody>
          <a:bodyPr rtlCol="0" wrap="square">
            <a:spAutoFit/>
          </a:bodyPr>
          <a:p>
            <a:r>
              <a:rPr sz="2800" lang="en-IN">
                <a:solidFill>
                  <a:srgbClr val="000000"/>
                </a:solidFill>
              </a:rPr>
              <a:t>Conclusion</a:t>
            </a:r>
            <a:endParaRPr sz="2800" lang="en-IN">
              <a:solidFill>
                <a:srgbClr val="000000"/>
              </a:solidFill>
            </a:endParaRPr>
          </a:p>
        </p:txBody>
      </p:sp>
      <p:sp>
        <p:nvSpPr>
          <p:cNvPr id="1048656" name=""/>
          <p:cNvSpPr txBox="1"/>
          <p:nvPr/>
        </p:nvSpPr>
        <p:spPr>
          <a:xfrm>
            <a:off x="495089" y="1418079"/>
            <a:ext cx="4572000" cy="3444240"/>
          </a:xfrm>
          <a:prstGeom prst="rect"/>
        </p:spPr>
        <p:txBody>
          <a:bodyPr rtlCol="0" wrap="square">
            <a:spAutoFit/>
          </a:bodyPr>
          <a:p>
            <a:r>
              <a:rPr sz="2800" lang="en-IN">
                <a:solidFill>
                  <a:srgbClr val="000000"/>
                </a:solidFill>
              </a:rPr>
              <a:t>Learning HTML is the first step toward becoming a successful web developer. HTML is simple, versatile, and universally supported, making it a must-know for anyone entering the world of web development.</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59" name=""/>
          <p:cNvSpPr txBox="1"/>
          <p:nvPr/>
        </p:nvSpPr>
        <p:spPr>
          <a:xfrm>
            <a:off x="441614" y="702697"/>
            <a:ext cx="5455227" cy="510540"/>
          </a:xfrm>
          <a:prstGeom prst="rect"/>
        </p:spPr>
        <p:txBody>
          <a:bodyPr rtlCol="0" wrap="square">
            <a:spAutoFit/>
          </a:bodyPr>
          <a:p>
            <a:r>
              <a:rPr sz="2800" lang="en-IN">
                <a:solidFill>
                  <a:srgbClr val="000000"/>
                </a:solidFill>
              </a:rPr>
              <a:t>JavaScript Introduction</a:t>
            </a:r>
            <a:endParaRPr sz="2800" lang="en-IN">
              <a:solidFill>
                <a:srgbClr val="000000"/>
              </a:solidFill>
            </a:endParaRPr>
          </a:p>
        </p:txBody>
      </p:sp>
      <p:sp>
        <p:nvSpPr>
          <p:cNvPr id="1048660" name=""/>
          <p:cNvSpPr txBox="1"/>
          <p:nvPr/>
        </p:nvSpPr>
        <p:spPr>
          <a:xfrm>
            <a:off x="441614" y="1768907"/>
            <a:ext cx="4572000" cy="4701540"/>
          </a:xfrm>
          <a:prstGeom prst="rect"/>
        </p:spPr>
        <p:txBody>
          <a:bodyPr rtlCol="0" wrap="square">
            <a:spAutoFit/>
          </a:bodyPr>
          <a:p>
            <a:r>
              <a:rPr sz="2800" lang="en-IN">
                <a:solidFill>
                  <a:srgbClr val="000000"/>
                </a:solidFill>
              </a:rPr>
              <a:t>JavaScript is a programming language used to create dynamic content for websites. It is a lightweight, cross-platform, and single-threaded programming language. It's an interpreted language that executes code line by line, providing more flexibility.</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61" name=""/>
          <p:cNvSpPr txBox="1"/>
          <p:nvPr/>
        </p:nvSpPr>
        <p:spPr>
          <a:xfrm>
            <a:off x="0" y="494656"/>
            <a:ext cx="5221432" cy="510540"/>
          </a:xfrm>
          <a:prstGeom prst="rect"/>
        </p:spPr>
        <p:txBody>
          <a:bodyPr rtlCol="0" wrap="square">
            <a:spAutoFit/>
          </a:bodyPr>
          <a:p>
            <a:r>
              <a:rPr sz="2800" lang="en-IN">
                <a:solidFill>
                  <a:srgbClr val="000000"/>
                </a:solidFill>
              </a:rPr>
              <a:t>JavaScript Beginner Projects</a:t>
            </a:r>
            <a:endParaRPr sz="2800" lang="en-IN">
              <a:solidFill>
                <a:srgbClr val="000000"/>
              </a:solidFill>
            </a:endParaRPr>
          </a:p>
        </p:txBody>
      </p:sp>
      <p:sp>
        <p:nvSpPr>
          <p:cNvPr id="1048662" name=""/>
          <p:cNvSpPr txBox="1"/>
          <p:nvPr/>
        </p:nvSpPr>
        <p:spPr>
          <a:xfrm rot="21600000">
            <a:off x="0" y="449581"/>
            <a:ext cx="8294862" cy="5958839"/>
          </a:xfrm>
          <a:prstGeom prst="rect"/>
        </p:spPr>
        <p:txBody>
          <a:bodyPr rtlCol="0" wrap="square">
            <a:spAutoFit/>
          </a:bodyPr>
          <a:p>
            <a:r>
              <a:rPr sz="2800" lang="en-IN">
                <a:solidFill>
                  <a:srgbClr val="000000"/>
                </a:solidFill>
              </a:rPr>
              <a:t>Now you have a basic understanding of JavaScript. So start with some beginner level projects to clear your concept and to implement in real world applications.
Counter Application
Prime Number Checker
Show and Hide Password
Palindrome Checker App
JavaScript Carousel
Email Validator App
Unicode Character Value
Random Number Generator
Random Password Generator</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63" name=""/>
          <p:cNvSpPr txBox="1"/>
          <p:nvPr/>
        </p:nvSpPr>
        <p:spPr>
          <a:xfrm>
            <a:off x="857249" y="663689"/>
            <a:ext cx="4572000" cy="510540"/>
          </a:xfrm>
          <a:prstGeom prst="rect"/>
        </p:spPr>
        <p:txBody>
          <a:bodyPr rtlCol="0" wrap="square">
            <a:spAutoFit/>
          </a:bodyPr>
          <a:p>
            <a:r>
              <a:rPr sz="2800" lang="en-IN">
                <a:solidFill>
                  <a:srgbClr val="000000"/>
                </a:solidFill>
              </a:rPr>
              <a:t>JavaScript Data Structure</a:t>
            </a:r>
            <a:endParaRPr sz="2800" lang="en-IN">
              <a:solidFill>
                <a:srgbClr val="000000"/>
              </a:solidFill>
            </a:endParaRPr>
          </a:p>
        </p:txBody>
      </p:sp>
      <p:sp>
        <p:nvSpPr>
          <p:cNvPr id="1048664" name=""/>
          <p:cNvSpPr txBox="1"/>
          <p:nvPr/>
        </p:nvSpPr>
        <p:spPr>
          <a:xfrm>
            <a:off x="220806" y="1430841"/>
            <a:ext cx="9156990" cy="6797040"/>
          </a:xfrm>
          <a:prstGeom prst="rect"/>
        </p:spPr>
        <p:txBody>
          <a:bodyPr rtlCol="0" wrap="square">
            <a:spAutoFit/>
          </a:bodyPr>
          <a:p>
            <a:r>
              <a:rPr sz="2800" lang="en-IN">
                <a:solidFill>
                  <a:srgbClr val="000000"/>
                </a:solidFill>
              </a:rPr>
              <a:t>JavaScript provides a versatile set of data structures that help in efficient data storage, manipulation, and problem-solving. In this section, we will explore each data structure and algorithm in detail.
Numbers
String
Quiz: Numbers, String
Array
LinkedList
Quiz: Arrays, Linked List
Map
Stack
Queue
Quiz: Stack, Queue
Sorting Algorithms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5" name=""/>
          <p:cNvSpPr txBox="1"/>
          <p:nvPr/>
        </p:nvSpPr>
        <p:spPr>
          <a:xfrm>
            <a:off x="324715" y="299618"/>
            <a:ext cx="4572000" cy="929640"/>
          </a:xfrm>
          <a:prstGeom prst="rect"/>
        </p:spPr>
        <p:txBody>
          <a:bodyPr rtlCol="0" wrap="square">
            <a:spAutoFit/>
          </a:bodyPr>
          <a:p>
            <a:r>
              <a:rPr sz="2800" lang="en-IN">
                <a:solidFill>
                  <a:srgbClr val="000000"/>
                </a:solidFill>
              </a:rPr>
              <a:t>JavaScript Intermediate Projects</a:t>
            </a:r>
            <a:endParaRPr sz="2800" lang="en-IN">
              <a:solidFill>
                <a:srgbClr val="000000"/>
              </a:solidFill>
            </a:endParaRPr>
          </a:p>
        </p:txBody>
      </p:sp>
      <p:sp>
        <p:nvSpPr>
          <p:cNvPr id="1048666" name=""/>
          <p:cNvSpPr txBox="1"/>
          <p:nvPr/>
        </p:nvSpPr>
        <p:spPr>
          <a:xfrm>
            <a:off x="597478" y="1424340"/>
            <a:ext cx="6767079" cy="4282440"/>
          </a:xfrm>
          <a:prstGeom prst="rect"/>
        </p:spPr>
        <p:txBody>
          <a:bodyPr rtlCol="0" wrap="square">
            <a:spAutoFit/>
          </a:bodyPr>
          <a:p>
            <a:r>
              <a:rPr sz="2800" lang="en-IN">
                <a:solidFill>
                  <a:srgbClr val="000000"/>
                </a:solidFill>
              </a:rPr>
              <a:t>Now you have a good understanding of JavaScript. So let's implement all these in some real world applications.
Price Range Slider with Min-Max Input
GitHub Profile Search
Toast Notification
Multi-Step Progress Bar
Quiz App with Timer
Expense Tracker</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220333QBI</dc:creator>
  <dcterms:created xsi:type="dcterms:W3CDTF">2015-05-11T22:30:45Z</dcterms:created>
  <dcterms:modified xsi:type="dcterms:W3CDTF">2025-08-25T05:20:24Z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fd623577e0154ec2ba8cf9289a0d7e28</vt:lpwstr>
  </property>
</Properties>
</file>