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1" r:id="rId1"/>
  </p:sldMasterIdLst>
  <p:notesMasterIdLst>
    <p:notesMasterId r:id="rId38"/>
  </p:notesMasterIdLst>
  <p:handoutMasterIdLst>
    <p:handoutMasterId r:id="rId39"/>
  </p:handoutMasterIdLst>
  <p:sldIdLst>
    <p:sldId id="337" r:id="rId2"/>
    <p:sldId id="374" r:id="rId3"/>
    <p:sldId id="365" r:id="rId4"/>
    <p:sldId id="366" r:id="rId5"/>
    <p:sldId id="367" r:id="rId6"/>
    <p:sldId id="289" r:id="rId7"/>
    <p:sldId id="375" r:id="rId8"/>
    <p:sldId id="376" r:id="rId9"/>
    <p:sldId id="349" r:id="rId10"/>
    <p:sldId id="350" r:id="rId11"/>
    <p:sldId id="351" r:id="rId12"/>
    <p:sldId id="352" r:id="rId13"/>
    <p:sldId id="353" r:id="rId14"/>
    <p:sldId id="362" r:id="rId15"/>
    <p:sldId id="363" r:id="rId16"/>
    <p:sldId id="356" r:id="rId17"/>
    <p:sldId id="358" r:id="rId18"/>
    <p:sldId id="285" r:id="rId19"/>
    <p:sldId id="359" r:id="rId20"/>
    <p:sldId id="377" r:id="rId21"/>
    <p:sldId id="342" r:id="rId22"/>
    <p:sldId id="320" r:id="rId23"/>
    <p:sldId id="343" r:id="rId24"/>
    <p:sldId id="322" r:id="rId25"/>
    <p:sldId id="324" r:id="rId26"/>
    <p:sldId id="275" r:id="rId27"/>
    <p:sldId id="304" r:id="rId28"/>
    <p:sldId id="344" r:id="rId29"/>
    <p:sldId id="345" r:id="rId30"/>
    <p:sldId id="346" r:id="rId31"/>
    <p:sldId id="378" r:id="rId32"/>
    <p:sldId id="373" r:id="rId33"/>
    <p:sldId id="347" r:id="rId34"/>
    <p:sldId id="369" r:id="rId35"/>
    <p:sldId id="371" r:id="rId36"/>
    <p:sldId id="361" r:id="rId37"/>
  </p:sldIdLst>
  <p:sldSz cx="9144000" cy="5143500" type="screen16x9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eur" initials="A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77777"/>
    <a:srgbClr val="FFFFFF"/>
    <a:srgbClr val="FDCA44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907" autoAdjust="0"/>
    <p:restoredTop sz="94701" autoAdjust="0"/>
  </p:normalViewPr>
  <p:slideViewPr>
    <p:cSldViewPr>
      <p:cViewPr>
        <p:scale>
          <a:sx n="100" d="100"/>
          <a:sy n="100" d="100"/>
        </p:scale>
        <p:origin x="-786" y="-3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19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692"/>
    </p:cViewPr>
  </p:sorterViewPr>
  <p:notesViewPr>
    <p:cSldViewPr>
      <p:cViewPr varScale="1">
        <p:scale>
          <a:sx n="66" d="100"/>
          <a:sy n="66" d="100"/>
        </p:scale>
        <p:origin x="-3216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package" Target="../embeddings/Feuille_Microsoft_Office_Excel1.xlsx"/><Relationship Id="rId1" Type="http://schemas.openxmlformats.org/officeDocument/2006/relationships/themeOverride" Target="../theme/themeOverride1.xml"/><Relationship Id="rId4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9954017454850703"/>
          <c:w val="0.97638217928072879"/>
          <c:h val="0.55552500339468613"/>
        </c:manualLayout>
      </c:layout>
      <c:barChart>
        <c:barDir val="col"/>
        <c:grouping val="clustered"/>
        <c:ser>
          <c:idx val="0"/>
          <c:order val="0"/>
          <c:tx>
            <c:strRef>
              <c:f>'Presentation (2)'!$A$3</c:f>
              <c:strCache>
                <c:ptCount val="1"/>
                <c:pt idx="0">
                  <c:v>Very useful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 w="12700" cmpd="sng">
              <a:solidFill>
                <a:schemeClr val="tx1"/>
              </a:solidFill>
              <a:round/>
            </a:ln>
            <a:effectLst>
              <a:outerShdw blurRad="50800" dist="50800" dir="5400000" sx="5000" sy="5000" algn="ctr" rotWithShape="0">
                <a:srgbClr val="000000">
                  <a:alpha val="43137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 algn="ctr">
                  <a:defRPr sz="16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'Presentation (2)'!$B$2:$E$2</c:f>
              <c:strCache>
                <c:ptCount val="4"/>
                <c:pt idx="0">
                  <c:v>Global</c:v>
                </c:pt>
                <c:pt idx="1">
                  <c:v>Path &amp; Transition</c:v>
                </c:pt>
                <c:pt idx="2">
                  <c:v>Rereading</c:v>
                </c:pt>
                <c:pt idx="3">
                  <c:v>Interruption &amp; Resume</c:v>
                </c:pt>
              </c:strCache>
            </c:strRef>
          </c:cat>
          <c:val>
            <c:numRef>
              <c:f>'Presentation (2)'!$B$3:$E$3</c:f>
              <c:numCache>
                <c:formatCode>0%</c:formatCode>
                <c:ptCount val="4"/>
                <c:pt idx="0">
                  <c:v>0.26347305389221598</c:v>
                </c:pt>
                <c:pt idx="1">
                  <c:v>0.19547325102880703</c:v>
                </c:pt>
                <c:pt idx="2">
                  <c:v>0.29906542056074797</c:v>
                </c:pt>
                <c:pt idx="3">
                  <c:v>0.22373300370828203</c:v>
                </c:pt>
              </c:numCache>
            </c:numRef>
          </c:val>
          <c:extLst/>
        </c:ser>
        <c:ser>
          <c:idx val="1"/>
          <c:order val="1"/>
          <c:tx>
            <c:strRef>
              <c:f>'Presentation (2)'!$A$4</c:f>
              <c:strCache>
                <c:ptCount val="1"/>
                <c:pt idx="0">
                  <c:v>Useful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 algn="ctr">
                  <a:defRPr sz="16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'Presentation (2)'!$B$2:$E$2</c:f>
              <c:strCache>
                <c:ptCount val="4"/>
                <c:pt idx="0">
                  <c:v>Global</c:v>
                </c:pt>
                <c:pt idx="1">
                  <c:v>Path &amp; Transition</c:v>
                </c:pt>
                <c:pt idx="2">
                  <c:v>Rereading</c:v>
                </c:pt>
                <c:pt idx="3">
                  <c:v>Interruption &amp; Resume</c:v>
                </c:pt>
              </c:strCache>
            </c:strRef>
          </c:cat>
          <c:val>
            <c:numRef>
              <c:f>'Presentation (2)'!$B$4:$E$4</c:f>
              <c:numCache>
                <c:formatCode>0%</c:formatCode>
                <c:ptCount val="4"/>
                <c:pt idx="0">
                  <c:v>0.44311377245508998</c:v>
                </c:pt>
                <c:pt idx="1">
                  <c:v>0.41666666666666707</c:v>
                </c:pt>
                <c:pt idx="2">
                  <c:v>0.42056074766355106</c:v>
                </c:pt>
                <c:pt idx="3">
                  <c:v>0.40173053152039495</c:v>
                </c:pt>
              </c:numCache>
            </c:numRef>
          </c:val>
          <c:extLst/>
        </c:ser>
        <c:ser>
          <c:idx val="2"/>
          <c:order val="2"/>
          <c:tx>
            <c:strRef>
              <c:f>'Presentation (2)'!$A$5</c:f>
              <c:strCache>
                <c:ptCount val="1"/>
                <c:pt idx="0">
                  <c:v>No opinion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tx1"/>
              </a:solidFill>
            </a:ln>
            <a:effectLst/>
          </c:spPr>
          <c:dLbls>
            <c:dLbl>
              <c:idx val="0"/>
              <c:layout>
                <c:manualLayout>
                  <c:x val="0"/>
                  <c:y val="-2.3148148148148095E-2"/>
                </c:manualLayout>
              </c:layout>
              <c:dLblPos val="outEnd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 algn="ctr">
                  <a:defRPr sz="16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'Presentation (2)'!$B$2:$E$2</c:f>
              <c:strCache>
                <c:ptCount val="4"/>
                <c:pt idx="0">
                  <c:v>Global</c:v>
                </c:pt>
                <c:pt idx="1">
                  <c:v>Path &amp; Transition</c:v>
                </c:pt>
                <c:pt idx="2">
                  <c:v>Rereading</c:v>
                </c:pt>
                <c:pt idx="3">
                  <c:v>Interruption &amp; Resume</c:v>
                </c:pt>
              </c:strCache>
            </c:strRef>
          </c:cat>
          <c:val>
            <c:numRef>
              <c:f>'Presentation (2)'!$B$5:$E$5</c:f>
              <c:numCache>
                <c:formatCode>0%</c:formatCode>
                <c:ptCount val="4"/>
                <c:pt idx="0">
                  <c:v>0.129740518962076</c:v>
                </c:pt>
                <c:pt idx="1">
                  <c:v>0.25308641975308604</c:v>
                </c:pt>
                <c:pt idx="2">
                  <c:v>0.19065420560747703</c:v>
                </c:pt>
                <c:pt idx="3">
                  <c:v>0.22620519159456107</c:v>
                </c:pt>
              </c:numCache>
            </c:numRef>
          </c:val>
        </c:ser>
        <c:ser>
          <c:idx val="3"/>
          <c:order val="3"/>
          <c:tx>
            <c:strRef>
              <c:f>'Presentation (2)'!$A$6</c:f>
              <c:strCache>
                <c:ptCount val="1"/>
                <c:pt idx="0">
                  <c:v>Somewhat useful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tx1"/>
              </a:solidFill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 algn="ctr">
                  <a:defRPr sz="16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'Presentation (2)'!$B$2:$E$2</c:f>
              <c:strCache>
                <c:ptCount val="4"/>
                <c:pt idx="0">
                  <c:v>Global</c:v>
                </c:pt>
                <c:pt idx="1">
                  <c:v>Path &amp; Transition</c:v>
                </c:pt>
                <c:pt idx="2">
                  <c:v>Rereading</c:v>
                </c:pt>
                <c:pt idx="3">
                  <c:v>Interruption &amp; Resume</c:v>
                </c:pt>
              </c:strCache>
            </c:strRef>
          </c:cat>
          <c:val>
            <c:numRef>
              <c:f>'Presentation (2)'!$B$6:$E$6</c:f>
              <c:numCache>
                <c:formatCode>0%</c:formatCode>
                <c:ptCount val="4"/>
                <c:pt idx="0">
                  <c:v>0.10628742514970101</c:v>
                </c:pt>
                <c:pt idx="1">
                  <c:v>8.4362139917695506E-2</c:v>
                </c:pt>
                <c:pt idx="2">
                  <c:v>5.4205607476635512E-2</c:v>
                </c:pt>
                <c:pt idx="3">
                  <c:v>9.7651421508034714E-2</c:v>
                </c:pt>
              </c:numCache>
            </c:numRef>
          </c:val>
        </c:ser>
        <c:ser>
          <c:idx val="4"/>
          <c:order val="4"/>
          <c:tx>
            <c:strRef>
              <c:f>'Presentation (2)'!$A$7</c:f>
              <c:strCache>
                <c:ptCount val="1"/>
                <c:pt idx="0">
                  <c:v>Not useful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chemeClr val="tx1"/>
              </a:solidFill>
            </a:ln>
            <a:effectLst/>
          </c:spPr>
          <c:dLbls>
            <c:dLbl>
              <c:idx val="0"/>
              <c:layout>
                <c:manualLayout>
                  <c:x val="3.9486673247778907E-3"/>
                  <c:y val="8.4875562720134097E-17"/>
                </c:manualLayout>
              </c:layout>
              <c:dLblPos val="outEnd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9.2135570911483222E-3"/>
                  <c:y val="0"/>
                </c:manualLayout>
              </c:layout>
              <c:dLblPos val="outEnd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7.8973346495557692E-3"/>
                  <c:y val="0"/>
                </c:manualLayout>
              </c:layout>
              <c:dLblPos val="outEnd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8973346495557692E-3"/>
                  <c:y val="-1.6975112544026814E-16"/>
                </c:manualLayout>
              </c:layout>
              <c:dLblPos val="outEnd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 algn="ctr">
                  <a:defRPr sz="16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'Presentation (2)'!$B$2:$E$2</c:f>
              <c:strCache>
                <c:ptCount val="4"/>
                <c:pt idx="0">
                  <c:v>Global</c:v>
                </c:pt>
                <c:pt idx="1">
                  <c:v>Path &amp; Transition</c:v>
                </c:pt>
                <c:pt idx="2">
                  <c:v>Rereading</c:v>
                </c:pt>
                <c:pt idx="3">
                  <c:v>Interruption &amp; Resume</c:v>
                </c:pt>
              </c:strCache>
            </c:strRef>
          </c:cat>
          <c:val>
            <c:numRef>
              <c:f>'Presentation (2)'!$B$7:$E$7</c:f>
              <c:numCache>
                <c:formatCode>0%</c:formatCode>
                <c:ptCount val="4"/>
                <c:pt idx="0">
                  <c:v>5.738522954091832E-2</c:v>
                </c:pt>
                <c:pt idx="1">
                  <c:v>5.0411522633744904E-2</c:v>
                </c:pt>
                <c:pt idx="2">
                  <c:v>3.5514018691588801E-2</c:v>
                </c:pt>
                <c:pt idx="3">
                  <c:v>5.0679851668726794E-2</c:v>
                </c:pt>
              </c:numCache>
            </c:numRef>
          </c:val>
        </c:ser>
        <c:dLbls>
          <c:showVal val="1"/>
        </c:dLbls>
        <c:gapWidth val="444"/>
        <c:overlap val="-90"/>
        <c:axId val="68314240"/>
        <c:axId val="68315776"/>
      </c:barChart>
      <c:catAx>
        <c:axId val="68314240"/>
        <c:scaling>
          <c:orientation val="minMax"/>
        </c:scaling>
        <c:axPos val="b"/>
        <c:majorGridlines>
          <c:spPr>
            <a:ln w="12700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+mn-ea"/>
                <a:cs typeface="+mn-cs"/>
              </a:defRPr>
            </a:pPr>
            <a:endParaRPr lang="fr-FR"/>
          </a:p>
        </c:txPr>
        <c:crossAx val="68315776"/>
        <c:crosses val="autoZero"/>
        <c:auto val="1"/>
        <c:lblAlgn val="ctr"/>
        <c:lblOffset val="100"/>
      </c:catAx>
      <c:valAx>
        <c:axId val="68315776"/>
        <c:scaling>
          <c:orientation val="minMax"/>
        </c:scaling>
        <c:delete val="1"/>
        <c:axPos val="l"/>
        <c:numFmt formatCode="0%" sourceLinked="1"/>
        <c:majorTickMark val="none"/>
        <c:tickLblPos val="none"/>
        <c:crossAx val="6831424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layout>
        <c:manualLayout>
          <c:xMode val="edge"/>
          <c:yMode val="edge"/>
          <c:x val="1.47677509529269E-3"/>
          <c:y val="1.9747805799355607E-3"/>
          <c:w val="0.80398171124511908"/>
          <c:h val="0.10230296212973398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defRPr>
          </a:pPr>
          <a:endParaRPr lang="fr-FR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600" b="1">
          <a:latin typeface="+mj-lt"/>
        </a:defRPr>
      </a:pPr>
      <a:endParaRPr lang="fr-FR"/>
    </a:p>
  </c:txPr>
  <c:externalData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4" y="1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/>
            </a:lvl1pPr>
          </a:lstStyle>
          <a:p>
            <a:fld id="{599AA313-AD9F-424F-9835-CCA1F7645DF7}" type="datetimeFigureOut">
              <a:rPr lang="fr-FR" smtClean="0"/>
              <a:pPr/>
              <a:t>31/03/2016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/>
            </a:lvl1pPr>
          </a:lstStyle>
          <a:p>
            <a:fld id="{211A4456-7A46-445E-A038-8282F18AE7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54804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1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 latinLnBrk="0">
              <a:defRPr lang="fr-FR" sz="1200"/>
            </a:lvl1pPr>
            <a:extLst/>
          </a:lstStyle>
          <a:p>
            <a:fld id="{C238408C-6839-46EE-8131-EDA75C487F2E}" type="datetimeFigureOut">
              <a:rPr lang="fr-FR"/>
              <a:pPr/>
              <a:t>31/03/2016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9" rIns="91436" bIns="45719" rtlCol="0" anchor="ctr"/>
          <a:lstStyle>
            <a:extLst/>
          </a:lstStyle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60648" y="4343400"/>
            <a:ext cx="6336704" cy="4114800"/>
          </a:xfrm>
          <a:prstGeom prst="rect">
            <a:avLst/>
          </a:prstGeom>
        </p:spPr>
        <p:txBody>
          <a:bodyPr vert="horz" lIns="91436" tIns="45719" rIns="91436" bIns="45719" rtlCol="0">
            <a:normAutofit/>
          </a:bodyPr>
          <a:lstStyle>
            <a:extLst/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Niveau 2</a:t>
            </a:r>
          </a:p>
          <a:p>
            <a:pPr lvl="2"/>
            <a:r>
              <a:rPr lang="fr-FR" dirty="0"/>
              <a:t>Niveau 3</a:t>
            </a:r>
          </a:p>
          <a:p>
            <a:pPr lvl="3"/>
            <a:r>
              <a:rPr lang="fr-FR" dirty="0"/>
              <a:t>Niveau 4</a:t>
            </a:r>
          </a:p>
          <a:p>
            <a:pPr lvl="4"/>
            <a:r>
              <a:rPr lang="fr-FR" dirty="0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 latinLnBrk="0">
              <a:defRPr lang="fr-FR" sz="1200"/>
            </a:lvl1pPr>
            <a:extLst/>
          </a:lstStyle>
          <a:p>
            <a:fld id="{87D77045-401A-4D5E-BFE3-54C21A8A6634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82299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 latinLnBrk="0">
      <a:defRPr lang="fr-FR" sz="14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4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4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55437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03113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87328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54167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87391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22546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93773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9663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72379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03161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12122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09330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63745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00392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51199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195873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81802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90550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417814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21528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18709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4375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>
              <a:buFont typeface="Arial" pitchFamily="34" charset="0"/>
              <a:buChar char="•"/>
            </a:pPr>
            <a:endParaRPr lang="fr-FR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72751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662344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2414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12340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44533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6118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30102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19815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587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fr-FR" smtClean="0">
                <a:solidFill>
                  <a:schemeClr val="tx2"/>
                </a:solidFill>
              </a:rPr>
              <a:t>30/06/2006</a:t>
            </a:r>
            <a:endParaRPr kumimoji="0" lang="fr-FR" sz="1100">
              <a:solidFill>
                <a:schemeClr val="tx2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fr-FR" sz="1100">
              <a:solidFill>
                <a:schemeClr val="tx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fr-FR" sz="1200" smtClean="0">
                <a:solidFill>
                  <a:schemeClr val="tx2"/>
                </a:solidFill>
              </a:rPr>
              <a:pPr algn="l"/>
              <a:t>‹N°›</a:t>
            </a:fld>
            <a:endParaRPr kumimoji="0" lang="fr-F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035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fr-FR" smtClean="0">
                <a:solidFill>
                  <a:schemeClr val="tx2"/>
                </a:solidFill>
              </a:rPr>
              <a:t>30/06/2006</a:t>
            </a:r>
            <a:endParaRPr kumimoji="0" lang="fr-FR" sz="1100">
              <a:solidFill>
                <a:schemeClr val="tx2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fr-FR" sz="1100">
              <a:solidFill>
                <a:schemeClr val="tx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fr-FR" sz="1200" smtClean="0">
                <a:solidFill>
                  <a:schemeClr val="tx2"/>
                </a:solidFill>
              </a:rPr>
              <a:pPr algn="l"/>
              <a:t>‹N°›</a:t>
            </a:fld>
            <a:endParaRPr kumimoji="0" lang="fr-F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0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fr-FR" smtClean="0">
                <a:solidFill>
                  <a:schemeClr val="tx2"/>
                </a:solidFill>
              </a:rPr>
              <a:t>30/06/2006</a:t>
            </a:r>
            <a:endParaRPr kumimoji="0" lang="fr-FR" sz="1100">
              <a:solidFill>
                <a:schemeClr val="tx2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fr-FR" sz="1100">
              <a:solidFill>
                <a:schemeClr val="tx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fr-FR" sz="1200" smtClean="0">
                <a:solidFill>
                  <a:schemeClr val="tx2"/>
                </a:solidFill>
              </a:rPr>
              <a:pPr algn="l"/>
              <a:t>‹N°›</a:t>
            </a:fld>
            <a:endParaRPr kumimoji="0" lang="fr-F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29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9883"/>
            <a:ext cx="8229600" cy="769441"/>
          </a:xfrm>
        </p:spPr>
        <p:txBody>
          <a:bodyPr>
            <a:spAutoFit/>
          </a:bodyPr>
          <a:lstStyle>
            <a:lvl1pPr algn="l">
              <a:defRPr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30/06/2006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5287-1171-C540-B07D-3346F346586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78295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30/06/2006</a:t>
            </a:r>
            <a:endParaRPr kumimoji="0"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‹N°›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xmlns="" val="169014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30/06/2006</a:t>
            </a:r>
            <a:endParaRPr kumimoji="0"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‹N°›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xmlns="" val="359363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30/06/2006</a:t>
            </a:r>
            <a:endParaRPr kumimoji="0"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‹N°›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xmlns="" val="26459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30/06/2006</a:t>
            </a:r>
            <a:endParaRPr kumimoji="0"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‹N°›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xmlns="" val="243926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30/06/2006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5287-1171-C540-B07D-3346F346586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460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30/06/2006</a:t>
            </a:r>
            <a:endParaRPr kumimoji="0"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‹N°›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xmlns="" val="187969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30/06/2006</a:t>
            </a:r>
            <a:endParaRPr kumimoji="0"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fr-FR" smtClean="0"/>
              <a:pPr/>
              <a:t>‹N°›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xmlns="" val="362575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fr-FR" smtClean="0">
                <a:solidFill>
                  <a:schemeClr val="tx2"/>
                </a:solidFill>
              </a:rPr>
              <a:t>30/06/2006</a:t>
            </a:r>
            <a:endParaRPr kumimoji="0" lang="fr-FR" sz="1100">
              <a:solidFill>
                <a:schemeClr val="tx2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kumimoji="0" lang="fr-FR" sz="1100">
              <a:solidFill>
                <a:schemeClr val="tx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72AC53DF-4216-466D-99A7-94400E6C2A25}" type="slidenum">
              <a:rPr kumimoji="0" lang="fr-FR" sz="1200" smtClean="0">
                <a:solidFill>
                  <a:schemeClr val="tx2"/>
                </a:solidFill>
              </a:rPr>
              <a:pPr algn="l"/>
              <a:t>‹N°›</a:t>
            </a:fld>
            <a:endParaRPr kumimoji="0" lang="fr-FR" sz="12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7668344" y="4818186"/>
            <a:ext cx="1368152" cy="273844"/>
          </a:xfrm>
          <a:prstGeom prst="rect">
            <a:avLst/>
          </a:prstGeom>
        </p:spPr>
        <p:txBody>
          <a:bodyPr vert="horz" lIns="0" rIns="0" anchor="ctr" anchorCtr="0"/>
          <a:lstStyle>
            <a:lvl1pPr algn="ctr">
              <a:defRPr sz="2600" b="1">
                <a:solidFill>
                  <a:schemeClr val="bg1"/>
                </a:solidFill>
                <a:latin typeface="Cambria" pitchFamily="18" charset="0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C0AC0F-7BB1-496F-8D29-560333034418}" type="slidenum">
              <a:rPr kumimoji="0" lang="fr-F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/36</a:t>
            </a:r>
            <a:endParaRPr kumimoji="0" lang="fr-FR" sz="105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449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11560" y="1275606"/>
            <a:ext cx="8424936" cy="1224136"/>
          </a:xfrm>
        </p:spPr>
        <p:txBody>
          <a:bodyPr>
            <a:noAutofit/>
          </a:bodyPr>
          <a:lstStyle/>
          <a:p>
            <a:pPr algn="l"/>
            <a:r>
              <a:rPr lang="fr-FR" sz="3600" b="1" dirty="0">
                <a:solidFill>
                  <a:schemeClr val="accent1">
                    <a:lumMod val="50000"/>
                  </a:schemeClr>
                </a:solidFill>
              </a:rPr>
              <a:t>Modèles et Outils pour la Reconception et L’Évolution des Structures d’un Document Multimédia en Fonction des Usages</a:t>
            </a:r>
            <a:endParaRPr lang="en-US" sz="3600" b="1" noProof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611560" y="3129508"/>
            <a:ext cx="8136904" cy="174649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noProof="0" dirty="0" smtClean="0">
                <a:solidFill>
                  <a:schemeClr val="bg2">
                    <a:lumMod val="25000"/>
                  </a:schemeClr>
                </a:solidFill>
              </a:rPr>
              <a:t>Madjid SADALLAH 		</a:t>
            </a:r>
            <a:r>
              <a:rPr lang="en-US" i="1" noProof="0" dirty="0" smtClean="0">
                <a:solidFill>
                  <a:schemeClr val="bg2">
                    <a:lumMod val="25000"/>
                  </a:schemeClr>
                </a:solidFill>
              </a:rPr>
              <a:t>DSSM, DTISI</a:t>
            </a:r>
          </a:p>
          <a:p>
            <a:pPr algn="l"/>
            <a:r>
              <a:rPr lang="en-US" b="1" u="sng" noProof="0" dirty="0" err="1" smtClean="0">
                <a:solidFill>
                  <a:schemeClr val="bg2">
                    <a:lumMod val="25000"/>
                  </a:schemeClr>
                </a:solidFill>
              </a:rPr>
              <a:t>Directeur</a:t>
            </a:r>
            <a:r>
              <a:rPr lang="en-US" b="1" u="sng" noProof="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u="sng" noProof="0" dirty="0" smtClean="0">
                <a:solidFill>
                  <a:schemeClr val="bg2">
                    <a:lumMod val="25000"/>
                  </a:schemeClr>
                </a:solidFill>
              </a:rPr>
              <a:t>de </a:t>
            </a:r>
            <a:r>
              <a:rPr lang="en-US" b="1" u="sng" noProof="0" dirty="0" err="1" smtClean="0">
                <a:solidFill>
                  <a:schemeClr val="bg2">
                    <a:lumMod val="25000"/>
                  </a:schemeClr>
                </a:solidFill>
              </a:rPr>
              <a:t>thèse</a:t>
            </a:r>
            <a:r>
              <a:rPr lang="en-US" b="1" noProof="0" dirty="0" smtClean="0">
                <a:solidFill>
                  <a:schemeClr val="bg2">
                    <a:lumMod val="25000"/>
                  </a:schemeClr>
                </a:solidFill>
              </a:rPr>
              <a:t>: 	        	Pr. </a:t>
            </a:r>
            <a:r>
              <a:rPr lang="en-US" b="1" noProof="0" dirty="0" err="1" smtClean="0">
                <a:solidFill>
                  <a:schemeClr val="bg2">
                    <a:lumMod val="25000"/>
                  </a:schemeClr>
                </a:solidFill>
              </a:rPr>
              <a:t>Yannick</a:t>
            </a:r>
            <a:r>
              <a:rPr lang="en-US" b="1" noProof="0" dirty="0" smtClean="0">
                <a:solidFill>
                  <a:schemeClr val="bg2">
                    <a:lumMod val="25000"/>
                  </a:schemeClr>
                </a:solidFill>
              </a:rPr>
              <a:t> PRIÉ (</a:t>
            </a:r>
            <a:r>
              <a:rPr lang="en-US" i="1" noProof="0" dirty="0" err="1" smtClean="0">
                <a:solidFill>
                  <a:schemeClr val="bg2">
                    <a:lumMod val="25000"/>
                  </a:schemeClr>
                </a:solidFill>
              </a:rPr>
              <a:t>Université</a:t>
            </a:r>
            <a:r>
              <a:rPr lang="en-US" i="1" noProof="0" dirty="0" smtClean="0">
                <a:solidFill>
                  <a:schemeClr val="bg2">
                    <a:lumMod val="25000"/>
                  </a:schemeClr>
                </a:solidFill>
              </a:rPr>
              <a:t> de Nantes)</a:t>
            </a:r>
          </a:p>
          <a:p>
            <a:pPr algn="l"/>
            <a:endParaRPr lang="en-US" b="1" u="sng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b="1" u="sng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en-US" b="1" u="sng" baseline="30000" dirty="0" smtClean="0">
                <a:solidFill>
                  <a:schemeClr val="bg2">
                    <a:lumMod val="25000"/>
                  </a:schemeClr>
                </a:solidFill>
              </a:rPr>
              <a:t>ère</a:t>
            </a:r>
            <a:r>
              <a:rPr lang="en-US" b="1" u="sng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u="sng" dirty="0" smtClean="0">
                <a:solidFill>
                  <a:schemeClr val="bg2">
                    <a:lumMod val="25000"/>
                  </a:schemeClr>
                </a:solidFill>
              </a:rPr>
              <a:t>inscription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</a:rPr>
              <a:t>Décembre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 2012 (</a:t>
            </a:r>
            <a:r>
              <a:rPr lang="en-US" b="1" u="sng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en-US" b="1" u="sng" baseline="30000" dirty="0" smtClean="0">
                <a:solidFill>
                  <a:schemeClr val="bg2">
                    <a:lumMod val="25000"/>
                  </a:schemeClr>
                </a:solidFill>
              </a:rPr>
              <a:t>ème </a:t>
            </a:r>
            <a:r>
              <a:rPr lang="en-US" b="1" u="sng" dirty="0" smtClean="0">
                <a:solidFill>
                  <a:schemeClr val="bg2">
                    <a:lumMod val="25000"/>
                  </a:schemeClr>
                </a:solidFill>
              </a:rPr>
              <a:t>inscription en </a:t>
            </a:r>
            <a:r>
              <a:rPr lang="en-US" b="1" u="sng" dirty="0" err="1" smtClean="0">
                <a:solidFill>
                  <a:schemeClr val="bg2">
                    <a:lumMod val="25000"/>
                  </a:schemeClr>
                </a:solidFill>
              </a:rPr>
              <a:t>cours</a:t>
            </a:r>
            <a:r>
              <a:rPr lang="en-US" b="1" u="sng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b="1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04448" y="4299942"/>
            <a:ext cx="539552" cy="8435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69861" y="429816"/>
            <a:ext cx="5322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4008" lvl="0" algn="ctr">
              <a:spcBef>
                <a:spcPts val="300"/>
              </a:spcBef>
              <a:buClr>
                <a:schemeClr val="accent3"/>
              </a:buClr>
              <a:defRPr/>
            </a:pPr>
            <a:r>
              <a:rPr lang="fr-FR" sz="2400" b="1" dirty="0"/>
              <a:t>État </a:t>
            </a:r>
            <a:r>
              <a:rPr lang="fr-FR" sz="2400" b="1" dirty="0" smtClean="0"/>
              <a:t>d’avancement des travaux de thèse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490899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0660"/>
            <a:ext cx="8229600" cy="707886"/>
          </a:xfrm>
        </p:spPr>
        <p:txBody>
          <a:bodyPr/>
          <a:lstStyle/>
          <a:p>
            <a:r>
              <a:rPr lang="en-US" sz="4000" noProof="0" dirty="0" smtClean="0"/>
              <a:t>Issue in time-based analysis</a:t>
            </a:r>
            <a:endParaRPr lang="en-US" sz="4000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1316" y="3055268"/>
            <a:ext cx="8631951" cy="2088232"/>
          </a:xfrm>
        </p:spPr>
        <p:txBody>
          <a:bodyPr>
            <a:noAutofit/>
          </a:bodyPr>
          <a:lstStyle/>
          <a:p>
            <a:r>
              <a:rPr lang="en-US" sz="2400" noProof="0" dirty="0" smtClean="0"/>
              <a:t>Activity in time: active and inactive periods </a:t>
            </a:r>
          </a:p>
          <a:p>
            <a:r>
              <a:rPr lang="en-US" sz="2400" dirty="0"/>
              <a:t>Session = active periods</a:t>
            </a:r>
          </a:p>
          <a:p>
            <a:pPr lvl="1"/>
            <a:r>
              <a:rPr lang="en-US" sz="2000" noProof="0" dirty="0" smtClean="0"/>
              <a:t>Not logged</a:t>
            </a:r>
          </a:p>
          <a:p>
            <a:pPr lvl="1"/>
            <a:r>
              <a:rPr lang="en-US" sz="2000" noProof="0" dirty="0" smtClean="0"/>
              <a:t>No time-on-task data to reconstruct the real sessions</a:t>
            </a:r>
          </a:p>
          <a:p>
            <a:pPr lvl="1"/>
            <a:r>
              <a:rPr lang="en-US" sz="2000" noProof="0" dirty="0" smtClean="0"/>
              <a:t>Web Usage Mining methods for approaching them</a:t>
            </a:r>
          </a:p>
        </p:txBody>
      </p:sp>
      <p:grpSp>
        <p:nvGrpSpPr>
          <p:cNvPr id="34" name="Groupe 33"/>
          <p:cNvGrpSpPr/>
          <p:nvPr/>
        </p:nvGrpSpPr>
        <p:grpSpPr>
          <a:xfrm>
            <a:off x="2555776" y="2427734"/>
            <a:ext cx="523027" cy="577476"/>
            <a:chOff x="1107196" y="2067694"/>
            <a:chExt cx="1198767" cy="3729127"/>
          </a:xfrm>
        </p:grpSpPr>
        <p:grpSp>
          <p:nvGrpSpPr>
            <p:cNvPr id="35" name="Groupe 34"/>
            <p:cNvGrpSpPr/>
            <p:nvPr/>
          </p:nvGrpSpPr>
          <p:grpSpPr>
            <a:xfrm>
              <a:off x="1107196" y="2067694"/>
              <a:ext cx="1198767" cy="3729127"/>
              <a:chOff x="1364916" y="1275606"/>
              <a:chExt cx="1198767" cy="3729127"/>
            </a:xfrm>
          </p:grpSpPr>
          <p:grpSp>
            <p:nvGrpSpPr>
              <p:cNvPr id="37" name="Groupe 36"/>
              <p:cNvGrpSpPr/>
              <p:nvPr/>
            </p:nvGrpSpPr>
            <p:grpSpPr>
              <a:xfrm>
                <a:off x="1703288" y="1275606"/>
                <a:ext cx="690980" cy="1800000"/>
                <a:chOff x="1703288" y="1275606"/>
                <a:chExt cx="690980" cy="1800000"/>
              </a:xfrm>
            </p:grpSpPr>
            <p:cxnSp>
              <p:nvCxnSpPr>
                <p:cNvPr id="39" name="Connecteur droit 38"/>
                <p:cNvCxnSpPr/>
                <p:nvPr/>
              </p:nvCxnSpPr>
              <p:spPr>
                <a:xfrm flipH="1">
                  <a:off x="1703288" y="1275606"/>
                  <a:ext cx="12820" cy="1800000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>
                <a:xfrm flipH="1">
                  <a:off x="2381448" y="1275606"/>
                  <a:ext cx="12820" cy="1800000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ZoneTexte 37"/>
              <p:cNvSpPr txBox="1"/>
              <p:nvPr/>
            </p:nvSpPr>
            <p:spPr>
              <a:xfrm>
                <a:off x="1364916" y="2619723"/>
                <a:ext cx="1198767" cy="23850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i="1" dirty="0" smtClean="0"/>
                  <a:t>IDLE</a:t>
                </a:r>
              </a:p>
            </p:txBody>
          </p:sp>
        </p:grpSp>
        <p:cxnSp>
          <p:nvCxnSpPr>
            <p:cNvPr id="36" name="Connecteur droit 35"/>
            <p:cNvCxnSpPr/>
            <p:nvPr/>
          </p:nvCxnSpPr>
          <p:spPr>
            <a:xfrm>
              <a:off x="1445568" y="3738681"/>
              <a:ext cx="648072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>
            <a:off x="3173848" y="2427734"/>
            <a:ext cx="1418292" cy="577476"/>
            <a:chOff x="1445568" y="2067694"/>
            <a:chExt cx="690980" cy="3729127"/>
          </a:xfrm>
        </p:grpSpPr>
        <p:grpSp>
          <p:nvGrpSpPr>
            <p:cNvPr id="42" name="Groupe 41"/>
            <p:cNvGrpSpPr/>
            <p:nvPr/>
          </p:nvGrpSpPr>
          <p:grpSpPr>
            <a:xfrm>
              <a:off x="1445568" y="2067694"/>
              <a:ext cx="690980" cy="3729127"/>
              <a:chOff x="1703288" y="1275606"/>
              <a:chExt cx="690980" cy="3729127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1703288" y="1275606"/>
                <a:ext cx="690980" cy="1800000"/>
                <a:chOff x="1703288" y="1275606"/>
                <a:chExt cx="690980" cy="1800000"/>
              </a:xfrm>
            </p:grpSpPr>
            <p:cxnSp>
              <p:nvCxnSpPr>
                <p:cNvPr id="46" name="Connecteur droit 45"/>
                <p:cNvCxnSpPr/>
                <p:nvPr/>
              </p:nvCxnSpPr>
              <p:spPr>
                <a:xfrm flipH="1">
                  <a:off x="1703288" y="1275606"/>
                  <a:ext cx="12820" cy="1800000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/>
                <p:cNvCxnSpPr/>
                <p:nvPr/>
              </p:nvCxnSpPr>
              <p:spPr>
                <a:xfrm flipH="1">
                  <a:off x="2381448" y="1275606"/>
                  <a:ext cx="12820" cy="1800000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ZoneTexte 44"/>
              <p:cNvSpPr txBox="1"/>
              <p:nvPr/>
            </p:nvSpPr>
            <p:spPr>
              <a:xfrm>
                <a:off x="1871230" y="2619723"/>
                <a:ext cx="347092" cy="23850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/>
                  <a:t>IDLE</a:t>
                </a:r>
              </a:p>
            </p:txBody>
          </p:sp>
        </p:grpSp>
        <p:cxnSp>
          <p:nvCxnSpPr>
            <p:cNvPr id="43" name="Connecteur droit 42"/>
            <p:cNvCxnSpPr/>
            <p:nvPr/>
          </p:nvCxnSpPr>
          <p:spPr>
            <a:xfrm>
              <a:off x="1445568" y="3738681"/>
              <a:ext cx="648072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8" name="Groupe 47"/>
          <p:cNvGrpSpPr/>
          <p:nvPr/>
        </p:nvGrpSpPr>
        <p:grpSpPr>
          <a:xfrm>
            <a:off x="4926039" y="2425992"/>
            <a:ext cx="621985" cy="577476"/>
            <a:chOff x="1445568" y="2067694"/>
            <a:chExt cx="690980" cy="3729127"/>
          </a:xfrm>
        </p:grpSpPr>
        <p:grpSp>
          <p:nvGrpSpPr>
            <p:cNvPr id="49" name="Groupe 48"/>
            <p:cNvGrpSpPr/>
            <p:nvPr/>
          </p:nvGrpSpPr>
          <p:grpSpPr>
            <a:xfrm>
              <a:off x="1445568" y="2067694"/>
              <a:ext cx="690980" cy="3729127"/>
              <a:chOff x="1703288" y="1275606"/>
              <a:chExt cx="690980" cy="3729127"/>
            </a:xfrm>
          </p:grpSpPr>
          <p:grpSp>
            <p:nvGrpSpPr>
              <p:cNvPr id="51" name="Groupe 50"/>
              <p:cNvGrpSpPr/>
              <p:nvPr/>
            </p:nvGrpSpPr>
            <p:grpSpPr>
              <a:xfrm>
                <a:off x="1703288" y="1275606"/>
                <a:ext cx="690980" cy="1800000"/>
                <a:chOff x="1703288" y="1275606"/>
                <a:chExt cx="690980" cy="1800000"/>
              </a:xfrm>
            </p:grpSpPr>
            <p:cxnSp>
              <p:nvCxnSpPr>
                <p:cNvPr id="53" name="Connecteur droit 52"/>
                <p:cNvCxnSpPr/>
                <p:nvPr/>
              </p:nvCxnSpPr>
              <p:spPr>
                <a:xfrm flipH="1">
                  <a:off x="1703288" y="1275606"/>
                  <a:ext cx="12820" cy="1800000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>
                <a:xfrm flipH="1">
                  <a:off x="2381448" y="1275606"/>
                  <a:ext cx="12820" cy="1800000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ZoneTexte 51"/>
              <p:cNvSpPr txBox="1"/>
              <p:nvPr/>
            </p:nvSpPr>
            <p:spPr>
              <a:xfrm>
                <a:off x="1806387" y="2619723"/>
                <a:ext cx="548827" cy="238501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/>
                  <a:t>IDLE</a:t>
                </a:r>
              </a:p>
            </p:txBody>
          </p:sp>
        </p:grpSp>
        <p:cxnSp>
          <p:nvCxnSpPr>
            <p:cNvPr id="50" name="Connecteur droit 49"/>
            <p:cNvCxnSpPr/>
            <p:nvPr/>
          </p:nvCxnSpPr>
          <p:spPr>
            <a:xfrm>
              <a:off x="1445568" y="3738681"/>
              <a:ext cx="648072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5" name="Groupe 54"/>
          <p:cNvGrpSpPr/>
          <p:nvPr/>
        </p:nvGrpSpPr>
        <p:grpSpPr>
          <a:xfrm>
            <a:off x="5691186" y="2425992"/>
            <a:ext cx="1044000" cy="577476"/>
            <a:chOff x="1445568" y="2067694"/>
            <a:chExt cx="690980" cy="3729127"/>
          </a:xfrm>
        </p:grpSpPr>
        <p:grpSp>
          <p:nvGrpSpPr>
            <p:cNvPr id="56" name="Groupe 55"/>
            <p:cNvGrpSpPr/>
            <p:nvPr/>
          </p:nvGrpSpPr>
          <p:grpSpPr>
            <a:xfrm>
              <a:off x="1445568" y="2067694"/>
              <a:ext cx="690980" cy="3729127"/>
              <a:chOff x="1703288" y="1275606"/>
              <a:chExt cx="690980" cy="3729127"/>
            </a:xfrm>
          </p:grpSpPr>
          <p:grpSp>
            <p:nvGrpSpPr>
              <p:cNvPr id="58" name="Groupe 57"/>
              <p:cNvGrpSpPr/>
              <p:nvPr/>
            </p:nvGrpSpPr>
            <p:grpSpPr>
              <a:xfrm>
                <a:off x="1703288" y="1275606"/>
                <a:ext cx="690980" cy="1800000"/>
                <a:chOff x="1703288" y="1275606"/>
                <a:chExt cx="690980" cy="1800000"/>
              </a:xfrm>
            </p:grpSpPr>
            <p:cxnSp>
              <p:nvCxnSpPr>
                <p:cNvPr id="60" name="Connecteur droit 59"/>
                <p:cNvCxnSpPr/>
                <p:nvPr/>
              </p:nvCxnSpPr>
              <p:spPr>
                <a:xfrm flipH="1">
                  <a:off x="1703288" y="1275606"/>
                  <a:ext cx="12820" cy="1800000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/>
                <p:cNvCxnSpPr/>
                <p:nvPr/>
              </p:nvCxnSpPr>
              <p:spPr>
                <a:xfrm flipH="1">
                  <a:off x="2381448" y="1275606"/>
                  <a:ext cx="12820" cy="1800000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ZoneTexte 58"/>
              <p:cNvSpPr txBox="1"/>
              <p:nvPr/>
            </p:nvSpPr>
            <p:spPr>
              <a:xfrm>
                <a:off x="1739854" y="2619723"/>
                <a:ext cx="548827" cy="238501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/>
                  <a:t>IDLE</a:t>
                </a:r>
              </a:p>
            </p:txBody>
          </p:sp>
        </p:grpSp>
        <p:cxnSp>
          <p:nvCxnSpPr>
            <p:cNvPr id="57" name="Connecteur droit 56"/>
            <p:cNvCxnSpPr/>
            <p:nvPr/>
          </p:nvCxnSpPr>
          <p:spPr>
            <a:xfrm>
              <a:off x="1445568" y="3738681"/>
              <a:ext cx="648072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2" name="Groupe 3"/>
          <p:cNvGrpSpPr/>
          <p:nvPr/>
        </p:nvGrpSpPr>
        <p:grpSpPr>
          <a:xfrm>
            <a:off x="107504" y="1347614"/>
            <a:ext cx="8784977" cy="1264845"/>
            <a:chOff x="-321601" y="2067694"/>
            <a:chExt cx="9504799" cy="1264845"/>
          </a:xfrm>
        </p:grpSpPr>
        <p:cxnSp>
          <p:nvCxnSpPr>
            <p:cNvPr id="63" name="Connecteur droit 62"/>
            <p:cNvCxnSpPr/>
            <p:nvPr/>
          </p:nvCxnSpPr>
          <p:spPr>
            <a:xfrm>
              <a:off x="683568" y="2283718"/>
              <a:ext cx="8424936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896208" y="2283718"/>
              <a:ext cx="912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</a:t>
              </a:r>
              <a:r>
                <a:rPr lang="fr-FR" sz="1400" dirty="0" smtClean="0"/>
                <a:t>ction</a:t>
              </a:r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65" name="Connecteur droit 64"/>
            <p:cNvCxnSpPr/>
            <p:nvPr/>
          </p:nvCxnSpPr>
          <p:spPr>
            <a:xfrm>
              <a:off x="1253563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2117659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>
              <a:off x="2837739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4493923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>
              <a:off x="5574043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6870187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>
              <a:off x="7302235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7590267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>
              <a:off x="8892480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1901635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2</a:t>
              </a:r>
              <a:endParaRPr lang="fr-FR" dirty="0"/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2621715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3</a:t>
              </a:r>
              <a:endParaRPr lang="fr-FR" dirty="0"/>
            </a:p>
          </p:txBody>
        </p:sp>
        <p:sp>
          <p:nvSpPr>
            <p:cNvPr id="76" name="ZoneTexte 75"/>
            <p:cNvSpPr txBox="1"/>
            <p:nvPr/>
          </p:nvSpPr>
          <p:spPr>
            <a:xfrm>
              <a:off x="4277899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4</a:t>
              </a:r>
              <a:endParaRPr lang="fr-FR" dirty="0"/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5430027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5</a:t>
              </a:r>
              <a:endParaRPr lang="fr-FR" dirty="0"/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6654163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6</a:t>
              </a:r>
              <a:endParaRPr lang="fr-FR" dirty="0"/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7086211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7</a:t>
              </a:r>
              <a:endParaRPr lang="fr-FR" dirty="0"/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8748464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9</a:t>
              </a:r>
              <a:endParaRPr lang="fr-FR" dirty="0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7374243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8</a:t>
              </a:r>
              <a:endParaRPr lang="fr-FR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253563" y="2931790"/>
              <a:ext cx="1224136" cy="21602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837739" y="2931790"/>
              <a:ext cx="144016" cy="21602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531715" y="2931790"/>
              <a:ext cx="360040" cy="21602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574043" y="2931790"/>
              <a:ext cx="144016" cy="21602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68345" y="2931790"/>
              <a:ext cx="1752739" cy="21602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-321601" y="2787774"/>
              <a:ext cx="1036729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i="1" dirty="0" err="1" smtClean="0"/>
                <a:t>Actual</a:t>
              </a:r>
              <a:r>
                <a:rPr lang="fr-FR" i="1" dirty="0" smtClean="0"/>
                <a:t> </a:t>
              </a:r>
              <a:br>
                <a:rPr lang="fr-FR" i="1" dirty="0" smtClean="0"/>
              </a:br>
              <a:r>
                <a:rPr lang="fr-FR" i="1" dirty="0" err="1" smtClean="0"/>
                <a:t>reading</a:t>
              </a:r>
              <a:endParaRPr lang="fr-FR" i="1" dirty="0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-321601" y="2067694"/>
              <a:ext cx="798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smtClean="0"/>
                <a:t>Trace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597041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e 3"/>
          <p:cNvGrpSpPr/>
          <p:nvPr/>
        </p:nvGrpSpPr>
        <p:grpSpPr>
          <a:xfrm>
            <a:off x="107504" y="1347614"/>
            <a:ext cx="8784977" cy="1264845"/>
            <a:chOff x="-321601" y="2067694"/>
            <a:chExt cx="9504799" cy="1264845"/>
          </a:xfrm>
        </p:grpSpPr>
        <p:cxnSp>
          <p:nvCxnSpPr>
            <p:cNvPr id="112" name="Connecteur droit 111"/>
            <p:cNvCxnSpPr/>
            <p:nvPr/>
          </p:nvCxnSpPr>
          <p:spPr>
            <a:xfrm>
              <a:off x="683568" y="2283718"/>
              <a:ext cx="8424936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896208" y="2283718"/>
              <a:ext cx="912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</a:t>
              </a:r>
              <a:r>
                <a:rPr lang="fr-FR" sz="1400" dirty="0" smtClean="0"/>
                <a:t>ction</a:t>
              </a:r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114" name="Connecteur droit 113"/>
            <p:cNvCxnSpPr/>
            <p:nvPr/>
          </p:nvCxnSpPr>
          <p:spPr>
            <a:xfrm>
              <a:off x="1253563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>
              <a:off x="2117659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2837739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4493923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>
              <a:off x="5574043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6870187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>
              <a:off x="7302235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>
              <a:off x="7590267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>
              <a:off x="8892480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ZoneTexte 122"/>
            <p:cNvSpPr txBox="1"/>
            <p:nvPr/>
          </p:nvSpPr>
          <p:spPr>
            <a:xfrm>
              <a:off x="1901635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2</a:t>
              </a:r>
              <a:endParaRPr lang="fr-FR" dirty="0"/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2621715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3</a:t>
              </a:r>
              <a:endParaRPr lang="fr-FR" dirty="0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4277899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4</a:t>
              </a:r>
              <a:endParaRPr lang="fr-FR" dirty="0"/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5430027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5</a:t>
              </a:r>
              <a:endParaRPr lang="fr-FR" dirty="0"/>
            </a:p>
          </p:txBody>
        </p:sp>
        <p:sp>
          <p:nvSpPr>
            <p:cNvPr id="127" name="ZoneTexte 126"/>
            <p:cNvSpPr txBox="1"/>
            <p:nvPr/>
          </p:nvSpPr>
          <p:spPr>
            <a:xfrm>
              <a:off x="6654163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6</a:t>
              </a:r>
              <a:endParaRPr lang="fr-FR" dirty="0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7086211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7</a:t>
              </a:r>
              <a:endParaRPr lang="fr-FR" dirty="0"/>
            </a:p>
          </p:txBody>
        </p:sp>
        <p:sp>
          <p:nvSpPr>
            <p:cNvPr id="129" name="ZoneTexte 128"/>
            <p:cNvSpPr txBox="1"/>
            <p:nvPr/>
          </p:nvSpPr>
          <p:spPr>
            <a:xfrm>
              <a:off x="8748464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9</a:t>
              </a:r>
              <a:endParaRPr lang="fr-FR" dirty="0"/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7374243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8</a:t>
              </a:r>
              <a:endParaRPr lang="fr-FR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253563" y="2931790"/>
              <a:ext cx="1224136" cy="21602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837739" y="2931790"/>
              <a:ext cx="144016" cy="21602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531715" y="2931790"/>
              <a:ext cx="360040" cy="21602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574043" y="2931790"/>
              <a:ext cx="144016" cy="21602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868345" y="2931790"/>
              <a:ext cx="1752739" cy="21602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-321601" y="2787774"/>
              <a:ext cx="1036729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i="1" dirty="0" err="1" smtClean="0"/>
                <a:t>Actual</a:t>
              </a:r>
              <a:r>
                <a:rPr lang="fr-FR" i="1" dirty="0" smtClean="0"/>
                <a:t> </a:t>
              </a:r>
              <a:br>
                <a:rPr lang="fr-FR" i="1" dirty="0" smtClean="0"/>
              </a:br>
              <a:r>
                <a:rPr lang="fr-FR" i="1" dirty="0" err="1" smtClean="0"/>
                <a:t>reading</a:t>
              </a:r>
              <a:endParaRPr lang="fr-FR" i="1" dirty="0"/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-321601" y="2067694"/>
              <a:ext cx="798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smtClean="0"/>
                <a:t>Trace</a:t>
              </a: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Session duration threshold method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3286641"/>
            <a:ext cx="7920880" cy="1661373"/>
          </a:xfrm>
        </p:spPr>
        <p:txBody>
          <a:bodyPr>
            <a:normAutofit/>
          </a:bodyPr>
          <a:lstStyle/>
          <a:p>
            <a:r>
              <a:rPr lang="en-US" sz="2400" noProof="0" dirty="0" smtClean="0"/>
              <a:t>Limit on the total duration of the session: 30 min</a:t>
            </a:r>
          </a:p>
          <a:p>
            <a:pPr lvl="1"/>
            <a:r>
              <a:rPr lang="en-US" sz="2000" noProof="0" dirty="0" smtClean="0"/>
              <a:t>But: cuts continuous activities and merges separate short ones including potential in-between inactive periods</a:t>
            </a:r>
          </a:p>
        </p:txBody>
      </p:sp>
      <p:grpSp>
        <p:nvGrpSpPr>
          <p:cNvPr id="83" name="Groupe 82"/>
          <p:cNvGrpSpPr/>
          <p:nvPr/>
        </p:nvGrpSpPr>
        <p:grpSpPr>
          <a:xfrm>
            <a:off x="1546452" y="1532339"/>
            <a:ext cx="1369364" cy="1548000"/>
            <a:chOff x="1229544" y="2787774"/>
            <a:chExt cx="1369364" cy="1800000"/>
          </a:xfrm>
        </p:grpSpPr>
        <p:grpSp>
          <p:nvGrpSpPr>
            <p:cNvPr id="84" name="Groupe 83"/>
            <p:cNvGrpSpPr/>
            <p:nvPr/>
          </p:nvGrpSpPr>
          <p:grpSpPr>
            <a:xfrm>
              <a:off x="1229544" y="2787774"/>
              <a:ext cx="1369364" cy="1800000"/>
              <a:chOff x="1703288" y="1275606"/>
              <a:chExt cx="1369364" cy="1800000"/>
            </a:xfrm>
          </p:grpSpPr>
          <p:grpSp>
            <p:nvGrpSpPr>
              <p:cNvPr id="86" name="Groupe 85"/>
              <p:cNvGrpSpPr/>
              <p:nvPr/>
            </p:nvGrpSpPr>
            <p:grpSpPr>
              <a:xfrm>
                <a:off x="1703288" y="1275606"/>
                <a:ext cx="1369364" cy="1800000"/>
                <a:chOff x="1703288" y="1275606"/>
                <a:chExt cx="1369364" cy="1800000"/>
              </a:xfrm>
            </p:grpSpPr>
            <p:cxnSp>
              <p:nvCxnSpPr>
                <p:cNvPr id="88" name="Connecteur droit 87"/>
                <p:cNvCxnSpPr/>
                <p:nvPr/>
              </p:nvCxnSpPr>
              <p:spPr>
                <a:xfrm flipH="1">
                  <a:off x="1703288" y="1275606"/>
                  <a:ext cx="12820" cy="180000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 flipH="1">
                  <a:off x="3059832" y="1275606"/>
                  <a:ext cx="12820" cy="180000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ZoneTexte 86"/>
              <p:cNvSpPr txBox="1"/>
              <p:nvPr/>
            </p:nvSpPr>
            <p:spPr>
              <a:xfrm>
                <a:off x="1932132" y="2556543"/>
                <a:ext cx="805029" cy="393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/>
                  <a:t>Session</a:t>
                </a:r>
                <a:endParaRPr lang="fr-FR" dirty="0" smtClean="0"/>
              </a:p>
            </p:txBody>
          </p:sp>
        </p:grpSp>
        <p:cxnSp>
          <p:nvCxnSpPr>
            <p:cNvPr id="85" name="Connecteur droit 84"/>
            <p:cNvCxnSpPr/>
            <p:nvPr/>
          </p:nvCxnSpPr>
          <p:spPr>
            <a:xfrm>
              <a:off x="1259776" y="4443958"/>
              <a:ext cx="1296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0" name="Groupe 89"/>
          <p:cNvGrpSpPr/>
          <p:nvPr/>
        </p:nvGrpSpPr>
        <p:grpSpPr>
          <a:xfrm>
            <a:off x="3019723" y="1532339"/>
            <a:ext cx="1369364" cy="1548000"/>
            <a:chOff x="1229544" y="2787774"/>
            <a:chExt cx="1369364" cy="1800000"/>
          </a:xfrm>
        </p:grpSpPr>
        <p:grpSp>
          <p:nvGrpSpPr>
            <p:cNvPr id="91" name="Groupe 90"/>
            <p:cNvGrpSpPr/>
            <p:nvPr/>
          </p:nvGrpSpPr>
          <p:grpSpPr>
            <a:xfrm>
              <a:off x="1229544" y="2787774"/>
              <a:ext cx="1369364" cy="1800000"/>
              <a:chOff x="1703288" y="1275606"/>
              <a:chExt cx="1369364" cy="1800000"/>
            </a:xfrm>
          </p:grpSpPr>
          <p:grpSp>
            <p:nvGrpSpPr>
              <p:cNvPr id="93" name="Groupe 92"/>
              <p:cNvGrpSpPr/>
              <p:nvPr/>
            </p:nvGrpSpPr>
            <p:grpSpPr>
              <a:xfrm>
                <a:off x="1703288" y="1275606"/>
                <a:ext cx="1369364" cy="1800000"/>
                <a:chOff x="1703288" y="1275606"/>
                <a:chExt cx="1369364" cy="1800000"/>
              </a:xfrm>
            </p:grpSpPr>
            <p:cxnSp>
              <p:nvCxnSpPr>
                <p:cNvPr id="95" name="Connecteur droit 94"/>
                <p:cNvCxnSpPr/>
                <p:nvPr/>
              </p:nvCxnSpPr>
              <p:spPr>
                <a:xfrm flipH="1">
                  <a:off x="1703288" y="1275606"/>
                  <a:ext cx="12820" cy="180000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cteur droit 95"/>
                <p:cNvCxnSpPr/>
                <p:nvPr/>
              </p:nvCxnSpPr>
              <p:spPr>
                <a:xfrm flipH="1">
                  <a:off x="3059832" y="1275606"/>
                  <a:ext cx="12820" cy="180000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ZoneTexte 93"/>
              <p:cNvSpPr txBox="1"/>
              <p:nvPr/>
            </p:nvSpPr>
            <p:spPr>
              <a:xfrm>
                <a:off x="1932132" y="2556543"/>
                <a:ext cx="805029" cy="393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/>
                  <a:t>Session</a:t>
                </a:r>
                <a:endParaRPr lang="fr-FR" dirty="0" smtClean="0"/>
              </a:p>
            </p:txBody>
          </p:sp>
        </p:grpSp>
        <p:cxnSp>
          <p:nvCxnSpPr>
            <p:cNvPr id="92" name="Connecteur droit 91"/>
            <p:cNvCxnSpPr/>
            <p:nvPr/>
          </p:nvCxnSpPr>
          <p:spPr>
            <a:xfrm>
              <a:off x="1259776" y="4443958"/>
              <a:ext cx="1296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7" name="Groupe 96"/>
          <p:cNvGrpSpPr/>
          <p:nvPr/>
        </p:nvGrpSpPr>
        <p:grpSpPr>
          <a:xfrm>
            <a:off x="4563790" y="1532339"/>
            <a:ext cx="1369364" cy="1548000"/>
            <a:chOff x="1229544" y="2787774"/>
            <a:chExt cx="1369364" cy="1800000"/>
          </a:xfrm>
        </p:grpSpPr>
        <p:grpSp>
          <p:nvGrpSpPr>
            <p:cNvPr id="98" name="Groupe 97"/>
            <p:cNvGrpSpPr/>
            <p:nvPr/>
          </p:nvGrpSpPr>
          <p:grpSpPr>
            <a:xfrm>
              <a:off x="1229544" y="2787774"/>
              <a:ext cx="1369364" cy="1800000"/>
              <a:chOff x="1703288" y="1275606"/>
              <a:chExt cx="1369364" cy="1800000"/>
            </a:xfrm>
          </p:grpSpPr>
          <p:grpSp>
            <p:nvGrpSpPr>
              <p:cNvPr id="100" name="Groupe 99"/>
              <p:cNvGrpSpPr/>
              <p:nvPr/>
            </p:nvGrpSpPr>
            <p:grpSpPr>
              <a:xfrm>
                <a:off x="1703288" y="1275606"/>
                <a:ext cx="1369364" cy="1800000"/>
                <a:chOff x="1703288" y="1275606"/>
                <a:chExt cx="1369364" cy="1800000"/>
              </a:xfrm>
            </p:grpSpPr>
            <p:cxnSp>
              <p:nvCxnSpPr>
                <p:cNvPr id="102" name="Connecteur droit 101"/>
                <p:cNvCxnSpPr/>
                <p:nvPr/>
              </p:nvCxnSpPr>
              <p:spPr>
                <a:xfrm flipH="1">
                  <a:off x="1703288" y="1275606"/>
                  <a:ext cx="12820" cy="180000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necteur droit 102"/>
                <p:cNvCxnSpPr/>
                <p:nvPr/>
              </p:nvCxnSpPr>
              <p:spPr>
                <a:xfrm flipH="1">
                  <a:off x="3059832" y="1275606"/>
                  <a:ext cx="12820" cy="180000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ZoneTexte 100"/>
              <p:cNvSpPr txBox="1"/>
              <p:nvPr/>
            </p:nvSpPr>
            <p:spPr>
              <a:xfrm>
                <a:off x="1932132" y="2556543"/>
                <a:ext cx="805029" cy="393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/>
                  <a:t>Session</a:t>
                </a:r>
                <a:endParaRPr lang="fr-FR" dirty="0" smtClean="0"/>
              </a:p>
            </p:txBody>
          </p:sp>
        </p:grpSp>
        <p:cxnSp>
          <p:nvCxnSpPr>
            <p:cNvPr id="99" name="Connecteur droit 98"/>
            <p:cNvCxnSpPr/>
            <p:nvPr/>
          </p:nvCxnSpPr>
          <p:spPr>
            <a:xfrm>
              <a:off x="1259776" y="4443958"/>
              <a:ext cx="1296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4" name="Groupe 103"/>
          <p:cNvGrpSpPr/>
          <p:nvPr/>
        </p:nvGrpSpPr>
        <p:grpSpPr>
          <a:xfrm>
            <a:off x="6731028" y="1532339"/>
            <a:ext cx="1369364" cy="1548000"/>
            <a:chOff x="1229544" y="2787774"/>
            <a:chExt cx="1369364" cy="180000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229544" y="2787774"/>
              <a:ext cx="1369364" cy="1800000"/>
              <a:chOff x="1703288" y="1275606"/>
              <a:chExt cx="1369364" cy="1800000"/>
            </a:xfrm>
          </p:grpSpPr>
          <p:grpSp>
            <p:nvGrpSpPr>
              <p:cNvPr id="107" name="Groupe 106"/>
              <p:cNvGrpSpPr/>
              <p:nvPr/>
            </p:nvGrpSpPr>
            <p:grpSpPr>
              <a:xfrm>
                <a:off x="1703288" y="1275606"/>
                <a:ext cx="1369364" cy="1800000"/>
                <a:chOff x="1703288" y="1275606"/>
                <a:chExt cx="1369364" cy="1800000"/>
              </a:xfrm>
            </p:grpSpPr>
            <p:cxnSp>
              <p:nvCxnSpPr>
                <p:cNvPr id="109" name="Connecteur droit 108"/>
                <p:cNvCxnSpPr/>
                <p:nvPr/>
              </p:nvCxnSpPr>
              <p:spPr>
                <a:xfrm flipH="1">
                  <a:off x="1703288" y="1275606"/>
                  <a:ext cx="12820" cy="180000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Connecteur droit 109"/>
                <p:cNvCxnSpPr/>
                <p:nvPr/>
              </p:nvCxnSpPr>
              <p:spPr>
                <a:xfrm flipH="1">
                  <a:off x="3059832" y="1275606"/>
                  <a:ext cx="12820" cy="180000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ZoneTexte 107"/>
              <p:cNvSpPr txBox="1"/>
              <p:nvPr/>
            </p:nvSpPr>
            <p:spPr>
              <a:xfrm>
                <a:off x="1932132" y="2556543"/>
                <a:ext cx="805029" cy="393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/>
                  <a:t>Session</a:t>
                </a:r>
                <a:endParaRPr lang="fr-FR" dirty="0" smtClean="0"/>
              </a:p>
            </p:txBody>
          </p:sp>
        </p:grpSp>
        <p:cxnSp>
          <p:nvCxnSpPr>
            <p:cNvPr id="106" name="Connecteur droit 105"/>
            <p:cNvCxnSpPr/>
            <p:nvPr/>
          </p:nvCxnSpPr>
          <p:spPr>
            <a:xfrm>
              <a:off x="1259776" y="4443958"/>
              <a:ext cx="1296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0422701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e 3"/>
          <p:cNvGrpSpPr/>
          <p:nvPr/>
        </p:nvGrpSpPr>
        <p:grpSpPr>
          <a:xfrm>
            <a:off x="107504" y="1347614"/>
            <a:ext cx="8784977" cy="1264845"/>
            <a:chOff x="-321601" y="2067694"/>
            <a:chExt cx="9504799" cy="1264845"/>
          </a:xfrm>
        </p:grpSpPr>
        <p:cxnSp>
          <p:nvCxnSpPr>
            <p:cNvPr id="263" name="Connecteur droit 262"/>
            <p:cNvCxnSpPr/>
            <p:nvPr/>
          </p:nvCxnSpPr>
          <p:spPr>
            <a:xfrm>
              <a:off x="683568" y="2283718"/>
              <a:ext cx="8424936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ZoneTexte 263"/>
            <p:cNvSpPr txBox="1"/>
            <p:nvPr/>
          </p:nvSpPr>
          <p:spPr>
            <a:xfrm>
              <a:off x="896208" y="2283718"/>
              <a:ext cx="912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</a:t>
              </a:r>
              <a:r>
                <a:rPr lang="fr-FR" sz="1400" dirty="0" smtClean="0"/>
                <a:t>ction</a:t>
              </a:r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265" name="Connecteur droit 264"/>
            <p:cNvCxnSpPr/>
            <p:nvPr/>
          </p:nvCxnSpPr>
          <p:spPr>
            <a:xfrm>
              <a:off x="1253563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cteur droit 265"/>
            <p:cNvCxnSpPr/>
            <p:nvPr/>
          </p:nvCxnSpPr>
          <p:spPr>
            <a:xfrm>
              <a:off x="2117659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cteur droit 266"/>
            <p:cNvCxnSpPr/>
            <p:nvPr/>
          </p:nvCxnSpPr>
          <p:spPr>
            <a:xfrm>
              <a:off x="2837739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eur droit 267"/>
            <p:cNvCxnSpPr/>
            <p:nvPr/>
          </p:nvCxnSpPr>
          <p:spPr>
            <a:xfrm>
              <a:off x="4493923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cteur droit 268"/>
            <p:cNvCxnSpPr/>
            <p:nvPr/>
          </p:nvCxnSpPr>
          <p:spPr>
            <a:xfrm>
              <a:off x="5574043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/>
            <p:nvPr/>
          </p:nvCxnSpPr>
          <p:spPr>
            <a:xfrm>
              <a:off x="6870187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/>
            <p:nvPr/>
          </p:nvCxnSpPr>
          <p:spPr>
            <a:xfrm>
              <a:off x="7302235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>
              <a:off x="7590267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>
              <a:off x="8892480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ZoneTexte 273"/>
            <p:cNvSpPr txBox="1"/>
            <p:nvPr/>
          </p:nvSpPr>
          <p:spPr>
            <a:xfrm>
              <a:off x="1901635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2</a:t>
              </a:r>
              <a:endParaRPr lang="fr-FR" dirty="0"/>
            </a:p>
          </p:txBody>
        </p:sp>
        <p:sp>
          <p:nvSpPr>
            <p:cNvPr id="275" name="ZoneTexte 274"/>
            <p:cNvSpPr txBox="1"/>
            <p:nvPr/>
          </p:nvSpPr>
          <p:spPr>
            <a:xfrm>
              <a:off x="2621715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3</a:t>
              </a:r>
              <a:endParaRPr lang="fr-FR" dirty="0"/>
            </a:p>
          </p:txBody>
        </p:sp>
        <p:sp>
          <p:nvSpPr>
            <p:cNvPr id="276" name="ZoneTexte 275"/>
            <p:cNvSpPr txBox="1"/>
            <p:nvPr/>
          </p:nvSpPr>
          <p:spPr>
            <a:xfrm>
              <a:off x="4277899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4</a:t>
              </a:r>
              <a:endParaRPr lang="fr-FR" dirty="0"/>
            </a:p>
          </p:txBody>
        </p:sp>
        <p:sp>
          <p:nvSpPr>
            <p:cNvPr id="277" name="ZoneTexte 276"/>
            <p:cNvSpPr txBox="1"/>
            <p:nvPr/>
          </p:nvSpPr>
          <p:spPr>
            <a:xfrm>
              <a:off x="5430027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5</a:t>
              </a:r>
              <a:endParaRPr lang="fr-FR" dirty="0"/>
            </a:p>
          </p:txBody>
        </p:sp>
        <p:sp>
          <p:nvSpPr>
            <p:cNvPr id="278" name="ZoneTexte 277"/>
            <p:cNvSpPr txBox="1"/>
            <p:nvPr/>
          </p:nvSpPr>
          <p:spPr>
            <a:xfrm>
              <a:off x="6654163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6</a:t>
              </a:r>
              <a:endParaRPr lang="fr-FR" dirty="0"/>
            </a:p>
          </p:txBody>
        </p:sp>
        <p:sp>
          <p:nvSpPr>
            <p:cNvPr id="279" name="ZoneTexte 278"/>
            <p:cNvSpPr txBox="1"/>
            <p:nvPr/>
          </p:nvSpPr>
          <p:spPr>
            <a:xfrm>
              <a:off x="7086211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7</a:t>
              </a:r>
              <a:endParaRPr lang="fr-FR" dirty="0"/>
            </a:p>
          </p:txBody>
        </p:sp>
        <p:sp>
          <p:nvSpPr>
            <p:cNvPr id="280" name="ZoneTexte 279"/>
            <p:cNvSpPr txBox="1"/>
            <p:nvPr/>
          </p:nvSpPr>
          <p:spPr>
            <a:xfrm>
              <a:off x="8748464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9</a:t>
              </a:r>
              <a:endParaRPr lang="fr-FR" dirty="0"/>
            </a:p>
          </p:txBody>
        </p:sp>
        <p:sp>
          <p:nvSpPr>
            <p:cNvPr id="281" name="ZoneTexte 280"/>
            <p:cNvSpPr txBox="1"/>
            <p:nvPr/>
          </p:nvSpPr>
          <p:spPr>
            <a:xfrm>
              <a:off x="7374243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8</a:t>
              </a:r>
              <a:endParaRPr lang="fr-FR" dirty="0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253563" y="2931790"/>
              <a:ext cx="1224136" cy="21602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837739" y="2931790"/>
              <a:ext cx="144016" cy="21602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31715" y="2931790"/>
              <a:ext cx="360040" cy="21602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5574043" y="2931790"/>
              <a:ext cx="144016" cy="21602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6868345" y="2931790"/>
              <a:ext cx="1752739" cy="21602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7" name="ZoneTexte 286"/>
            <p:cNvSpPr txBox="1"/>
            <p:nvPr/>
          </p:nvSpPr>
          <p:spPr>
            <a:xfrm>
              <a:off x="-321601" y="2787774"/>
              <a:ext cx="1036729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i="1" dirty="0" err="1" smtClean="0"/>
                <a:t>Actual</a:t>
              </a:r>
              <a:r>
                <a:rPr lang="fr-FR" i="1" dirty="0" smtClean="0"/>
                <a:t> </a:t>
              </a:r>
              <a:br>
                <a:rPr lang="fr-FR" i="1" dirty="0" smtClean="0"/>
              </a:br>
              <a:r>
                <a:rPr lang="fr-FR" i="1" dirty="0" err="1" smtClean="0"/>
                <a:t>reading</a:t>
              </a:r>
              <a:endParaRPr lang="fr-FR" i="1" dirty="0"/>
            </a:p>
          </p:txBody>
        </p:sp>
        <p:sp>
          <p:nvSpPr>
            <p:cNvPr id="288" name="ZoneTexte 287"/>
            <p:cNvSpPr txBox="1"/>
            <p:nvPr/>
          </p:nvSpPr>
          <p:spPr>
            <a:xfrm>
              <a:off x="-321601" y="2067694"/>
              <a:ext cx="798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smtClean="0"/>
                <a:t>Trace</a:t>
              </a: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0660"/>
            <a:ext cx="8229600" cy="707886"/>
          </a:xfrm>
        </p:spPr>
        <p:txBody>
          <a:bodyPr/>
          <a:lstStyle/>
          <a:p>
            <a:r>
              <a:rPr lang="en-US" sz="4000" noProof="0" dirty="0" smtClean="0"/>
              <a:t>Page-stay threshold method</a:t>
            </a:r>
            <a:endParaRPr lang="en-US" sz="4000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3576415"/>
            <a:ext cx="8676456" cy="1011559"/>
          </a:xfrm>
        </p:spPr>
        <p:txBody>
          <a:bodyPr>
            <a:noAutofit/>
          </a:bodyPr>
          <a:lstStyle/>
          <a:p>
            <a:r>
              <a:rPr lang="en-US" sz="2400" noProof="0" dirty="0" smtClean="0"/>
              <a:t>Limit on the page-stay time with a predefined threshold: 10 min</a:t>
            </a:r>
          </a:p>
          <a:p>
            <a:pPr lvl="1"/>
            <a:r>
              <a:rPr lang="en-US" sz="2000" noProof="0" dirty="0" smtClean="0"/>
              <a:t>But: </a:t>
            </a:r>
            <a:r>
              <a:rPr lang="en-US" sz="2000" noProof="0" dirty="0"/>
              <a:t>s</a:t>
            </a:r>
            <a:r>
              <a:rPr lang="en-US" sz="2000" noProof="0" dirty="0" smtClean="0"/>
              <a:t>ome pages may be read faster or slower</a:t>
            </a:r>
          </a:p>
        </p:txBody>
      </p:sp>
      <p:grpSp>
        <p:nvGrpSpPr>
          <p:cNvPr id="161" name="Groupe 160"/>
          <p:cNvGrpSpPr/>
          <p:nvPr/>
        </p:nvGrpSpPr>
        <p:grpSpPr>
          <a:xfrm>
            <a:off x="1475656" y="1566061"/>
            <a:ext cx="793807" cy="1548000"/>
            <a:chOff x="1385771" y="2067694"/>
            <a:chExt cx="793807" cy="1800000"/>
          </a:xfrm>
        </p:grpSpPr>
        <p:grpSp>
          <p:nvGrpSpPr>
            <p:cNvPr id="162" name="Groupe 161"/>
            <p:cNvGrpSpPr/>
            <p:nvPr/>
          </p:nvGrpSpPr>
          <p:grpSpPr>
            <a:xfrm>
              <a:off x="1385771" y="2067694"/>
              <a:ext cx="793807" cy="1800000"/>
              <a:chOff x="1643491" y="1275606"/>
              <a:chExt cx="793807" cy="1800000"/>
            </a:xfrm>
          </p:grpSpPr>
          <p:grpSp>
            <p:nvGrpSpPr>
              <p:cNvPr id="164" name="Groupe 163"/>
              <p:cNvGrpSpPr/>
              <p:nvPr/>
            </p:nvGrpSpPr>
            <p:grpSpPr>
              <a:xfrm>
                <a:off x="1703288" y="1275606"/>
                <a:ext cx="690980" cy="1800000"/>
                <a:chOff x="1703288" y="1275606"/>
                <a:chExt cx="690980" cy="1800000"/>
              </a:xfrm>
            </p:grpSpPr>
            <p:cxnSp>
              <p:nvCxnSpPr>
                <p:cNvPr id="166" name="Connecteur droit 165"/>
                <p:cNvCxnSpPr/>
                <p:nvPr/>
              </p:nvCxnSpPr>
              <p:spPr>
                <a:xfrm flipH="1">
                  <a:off x="1703288" y="1275606"/>
                  <a:ext cx="12820" cy="180000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Connecteur droit 166"/>
                <p:cNvCxnSpPr/>
                <p:nvPr/>
              </p:nvCxnSpPr>
              <p:spPr>
                <a:xfrm flipH="1">
                  <a:off x="2381448" y="1275606"/>
                  <a:ext cx="12820" cy="180000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/>
              <p:cNvSpPr txBox="1"/>
              <p:nvPr/>
            </p:nvSpPr>
            <p:spPr>
              <a:xfrm>
                <a:off x="1643491" y="2619721"/>
                <a:ext cx="793807" cy="393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i="1" dirty="0" smtClean="0"/>
                  <a:t>Session</a:t>
                </a:r>
              </a:p>
            </p:txBody>
          </p:sp>
        </p:grpSp>
        <p:cxnSp>
          <p:nvCxnSpPr>
            <p:cNvPr id="163" name="Connecteur droit 162"/>
            <p:cNvCxnSpPr/>
            <p:nvPr/>
          </p:nvCxnSpPr>
          <p:spPr>
            <a:xfrm>
              <a:off x="1445568" y="3738681"/>
              <a:ext cx="648072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8" name="Groupe 167"/>
          <p:cNvGrpSpPr/>
          <p:nvPr/>
        </p:nvGrpSpPr>
        <p:grpSpPr>
          <a:xfrm>
            <a:off x="2292593" y="1566061"/>
            <a:ext cx="616099" cy="1548000"/>
            <a:chOff x="1414876" y="2067694"/>
            <a:chExt cx="721672" cy="1800000"/>
          </a:xfrm>
        </p:grpSpPr>
        <p:grpSp>
          <p:nvGrpSpPr>
            <p:cNvPr id="169" name="Groupe 168"/>
            <p:cNvGrpSpPr/>
            <p:nvPr/>
          </p:nvGrpSpPr>
          <p:grpSpPr>
            <a:xfrm>
              <a:off x="1414876" y="2067694"/>
              <a:ext cx="721672" cy="1800000"/>
              <a:chOff x="1672596" y="1275606"/>
              <a:chExt cx="721672" cy="1800000"/>
            </a:xfrm>
          </p:grpSpPr>
          <p:grpSp>
            <p:nvGrpSpPr>
              <p:cNvPr id="171" name="Groupe 170"/>
              <p:cNvGrpSpPr/>
              <p:nvPr/>
            </p:nvGrpSpPr>
            <p:grpSpPr>
              <a:xfrm>
                <a:off x="1703288" y="1275606"/>
                <a:ext cx="690980" cy="1800000"/>
                <a:chOff x="1703288" y="1275606"/>
                <a:chExt cx="690980" cy="1800000"/>
              </a:xfrm>
            </p:grpSpPr>
            <p:cxnSp>
              <p:nvCxnSpPr>
                <p:cNvPr id="173" name="Connecteur droit 172"/>
                <p:cNvCxnSpPr/>
                <p:nvPr/>
              </p:nvCxnSpPr>
              <p:spPr>
                <a:xfrm flipH="1">
                  <a:off x="1703288" y="1275606"/>
                  <a:ext cx="12820" cy="180000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Connecteur droit 173"/>
                <p:cNvCxnSpPr/>
                <p:nvPr/>
              </p:nvCxnSpPr>
              <p:spPr>
                <a:xfrm flipH="1">
                  <a:off x="2381448" y="1275606"/>
                  <a:ext cx="12820" cy="180000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2" name="ZoneTexte 171"/>
              <p:cNvSpPr txBox="1"/>
              <p:nvPr/>
            </p:nvSpPr>
            <p:spPr>
              <a:xfrm>
                <a:off x="1672596" y="2619721"/>
                <a:ext cx="687609" cy="393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 err="1" smtClean="0"/>
                  <a:t>Sess</a:t>
                </a:r>
                <a:r>
                  <a:rPr lang="fr-FR" sz="1600" i="1" dirty="0" smtClean="0"/>
                  <a:t>.</a:t>
                </a:r>
              </a:p>
            </p:txBody>
          </p:sp>
        </p:grpSp>
        <p:cxnSp>
          <p:nvCxnSpPr>
            <p:cNvPr id="170" name="Connecteur droit 169"/>
            <p:cNvCxnSpPr/>
            <p:nvPr/>
          </p:nvCxnSpPr>
          <p:spPr>
            <a:xfrm>
              <a:off x="1445568" y="3738681"/>
              <a:ext cx="648072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7" name="Groupe 206"/>
          <p:cNvGrpSpPr/>
          <p:nvPr/>
        </p:nvGrpSpPr>
        <p:grpSpPr>
          <a:xfrm>
            <a:off x="2937082" y="1566061"/>
            <a:ext cx="328936" cy="1548000"/>
            <a:chOff x="2915816" y="2139902"/>
            <a:chExt cx="328936" cy="1800000"/>
          </a:xfrm>
        </p:grpSpPr>
        <p:grpSp>
          <p:nvGrpSpPr>
            <p:cNvPr id="208" name="Groupe 207"/>
            <p:cNvGrpSpPr/>
            <p:nvPr/>
          </p:nvGrpSpPr>
          <p:grpSpPr>
            <a:xfrm>
              <a:off x="2983389" y="2139902"/>
              <a:ext cx="176077" cy="1800000"/>
              <a:chOff x="1720059" y="1275606"/>
              <a:chExt cx="637297" cy="1800000"/>
            </a:xfrm>
          </p:grpSpPr>
          <p:cxnSp>
            <p:nvCxnSpPr>
              <p:cNvPr id="211" name="Connecteur droit 210"/>
              <p:cNvCxnSpPr/>
              <p:nvPr/>
            </p:nvCxnSpPr>
            <p:spPr>
              <a:xfrm flipH="1">
                <a:off x="1720059" y="1275606"/>
                <a:ext cx="12820" cy="180000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/>
              <p:cNvCxnSpPr/>
              <p:nvPr/>
            </p:nvCxnSpPr>
            <p:spPr>
              <a:xfrm flipH="1">
                <a:off x="2344535" y="1275606"/>
                <a:ext cx="12821" cy="180000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ZoneTexte 208"/>
            <p:cNvSpPr txBox="1"/>
            <p:nvPr/>
          </p:nvSpPr>
          <p:spPr>
            <a:xfrm>
              <a:off x="2915816" y="3484017"/>
              <a:ext cx="328936" cy="393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i="1" dirty="0" smtClean="0"/>
                <a:t>S.</a:t>
              </a:r>
            </a:p>
          </p:txBody>
        </p:sp>
        <p:cxnSp>
          <p:nvCxnSpPr>
            <p:cNvPr id="210" name="Connecteur droit 209"/>
            <p:cNvCxnSpPr/>
            <p:nvPr/>
          </p:nvCxnSpPr>
          <p:spPr>
            <a:xfrm>
              <a:off x="2987824" y="3796086"/>
              <a:ext cx="180000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13" name="Groupe 212"/>
          <p:cNvGrpSpPr/>
          <p:nvPr/>
        </p:nvGrpSpPr>
        <p:grpSpPr>
          <a:xfrm>
            <a:off x="4538760" y="1566061"/>
            <a:ext cx="497187" cy="1548000"/>
            <a:chOff x="4454614" y="2139702"/>
            <a:chExt cx="497187" cy="1800000"/>
          </a:xfrm>
        </p:grpSpPr>
        <p:grpSp>
          <p:nvGrpSpPr>
            <p:cNvPr id="214" name="Groupe 213"/>
            <p:cNvGrpSpPr/>
            <p:nvPr/>
          </p:nvGrpSpPr>
          <p:grpSpPr>
            <a:xfrm>
              <a:off x="4467931" y="2139702"/>
              <a:ext cx="483870" cy="1800000"/>
              <a:chOff x="4467931" y="2139702"/>
              <a:chExt cx="483870" cy="1800000"/>
            </a:xfrm>
          </p:grpSpPr>
          <p:grpSp>
            <p:nvGrpSpPr>
              <p:cNvPr id="216" name="Groupe 215"/>
              <p:cNvGrpSpPr/>
              <p:nvPr/>
            </p:nvGrpSpPr>
            <p:grpSpPr>
              <a:xfrm>
                <a:off x="4467931" y="2139702"/>
                <a:ext cx="483870" cy="1800000"/>
                <a:chOff x="1720059" y="1275606"/>
                <a:chExt cx="637297" cy="1800000"/>
              </a:xfrm>
            </p:grpSpPr>
            <p:cxnSp>
              <p:nvCxnSpPr>
                <p:cNvPr id="218" name="Connecteur droit 217"/>
                <p:cNvCxnSpPr/>
                <p:nvPr/>
              </p:nvCxnSpPr>
              <p:spPr>
                <a:xfrm flipH="1">
                  <a:off x="1720059" y="1275606"/>
                  <a:ext cx="12820" cy="180000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Connecteur droit 218"/>
                <p:cNvCxnSpPr/>
                <p:nvPr/>
              </p:nvCxnSpPr>
              <p:spPr>
                <a:xfrm flipH="1">
                  <a:off x="2344535" y="1275606"/>
                  <a:ext cx="12821" cy="180000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7" name="ZoneTexte 216"/>
              <p:cNvSpPr txBox="1"/>
              <p:nvPr/>
            </p:nvSpPr>
            <p:spPr>
              <a:xfrm>
                <a:off x="4585470" y="3501296"/>
                <a:ext cx="328936" cy="393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i="1" dirty="0" smtClean="0"/>
                  <a:t>S.</a:t>
                </a:r>
              </a:p>
            </p:txBody>
          </p:sp>
        </p:grpSp>
        <p:cxnSp>
          <p:nvCxnSpPr>
            <p:cNvPr id="215" name="Connecteur droit 214"/>
            <p:cNvCxnSpPr/>
            <p:nvPr/>
          </p:nvCxnSpPr>
          <p:spPr>
            <a:xfrm>
              <a:off x="4454614" y="3795886"/>
              <a:ext cx="468000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20" name="Groupe 219"/>
          <p:cNvGrpSpPr/>
          <p:nvPr/>
        </p:nvGrpSpPr>
        <p:grpSpPr>
          <a:xfrm>
            <a:off x="5496104" y="1566061"/>
            <a:ext cx="328936" cy="1548000"/>
            <a:chOff x="5474838" y="2139702"/>
            <a:chExt cx="328936" cy="1800000"/>
          </a:xfrm>
        </p:grpSpPr>
        <p:grpSp>
          <p:nvGrpSpPr>
            <p:cNvPr id="221" name="Groupe 220"/>
            <p:cNvGrpSpPr/>
            <p:nvPr/>
          </p:nvGrpSpPr>
          <p:grpSpPr>
            <a:xfrm>
              <a:off x="5474838" y="2139702"/>
              <a:ext cx="328936" cy="1800000"/>
              <a:chOff x="5474838" y="2139702"/>
              <a:chExt cx="328936" cy="1800000"/>
            </a:xfrm>
          </p:grpSpPr>
          <p:grpSp>
            <p:nvGrpSpPr>
              <p:cNvPr id="223" name="Groupe 222"/>
              <p:cNvGrpSpPr/>
              <p:nvPr/>
            </p:nvGrpSpPr>
            <p:grpSpPr>
              <a:xfrm>
                <a:off x="5528290" y="2139702"/>
                <a:ext cx="189595" cy="1800000"/>
                <a:chOff x="1720059" y="1275606"/>
                <a:chExt cx="637297" cy="1800000"/>
              </a:xfrm>
            </p:grpSpPr>
            <p:cxnSp>
              <p:nvCxnSpPr>
                <p:cNvPr id="225" name="Connecteur droit 224"/>
                <p:cNvCxnSpPr/>
                <p:nvPr/>
              </p:nvCxnSpPr>
              <p:spPr>
                <a:xfrm flipH="1">
                  <a:off x="1720059" y="1275606"/>
                  <a:ext cx="12820" cy="180000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Connecteur droit 225"/>
                <p:cNvCxnSpPr/>
                <p:nvPr/>
              </p:nvCxnSpPr>
              <p:spPr>
                <a:xfrm flipH="1">
                  <a:off x="2344535" y="1275606"/>
                  <a:ext cx="12821" cy="180000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4" name="ZoneTexte 223"/>
              <p:cNvSpPr txBox="1"/>
              <p:nvPr/>
            </p:nvSpPr>
            <p:spPr>
              <a:xfrm>
                <a:off x="5474838" y="3501296"/>
                <a:ext cx="328936" cy="393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i="1" dirty="0" smtClean="0"/>
                  <a:t>S.</a:t>
                </a:r>
              </a:p>
            </p:txBody>
          </p:sp>
        </p:grpSp>
        <p:cxnSp>
          <p:nvCxnSpPr>
            <p:cNvPr id="222" name="Connecteur droit 221"/>
            <p:cNvCxnSpPr/>
            <p:nvPr/>
          </p:nvCxnSpPr>
          <p:spPr>
            <a:xfrm>
              <a:off x="5544128" y="3795886"/>
              <a:ext cx="180000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27" name="Groupe 226"/>
          <p:cNvGrpSpPr/>
          <p:nvPr/>
        </p:nvGrpSpPr>
        <p:grpSpPr>
          <a:xfrm>
            <a:off x="6718361" y="1566061"/>
            <a:ext cx="352653" cy="1548000"/>
            <a:chOff x="6444208" y="2139702"/>
            <a:chExt cx="352653" cy="1800000"/>
          </a:xfrm>
        </p:grpSpPr>
        <p:grpSp>
          <p:nvGrpSpPr>
            <p:cNvPr id="228" name="Groupe 227"/>
            <p:cNvGrpSpPr/>
            <p:nvPr/>
          </p:nvGrpSpPr>
          <p:grpSpPr>
            <a:xfrm>
              <a:off x="6444208" y="2139702"/>
              <a:ext cx="352653" cy="1800000"/>
              <a:chOff x="1631466" y="1275606"/>
              <a:chExt cx="762802" cy="1800000"/>
            </a:xfrm>
          </p:grpSpPr>
          <p:grpSp>
            <p:nvGrpSpPr>
              <p:cNvPr id="230" name="Groupe 229"/>
              <p:cNvGrpSpPr/>
              <p:nvPr/>
            </p:nvGrpSpPr>
            <p:grpSpPr>
              <a:xfrm>
                <a:off x="1703288" y="1275606"/>
                <a:ext cx="690980" cy="1800000"/>
                <a:chOff x="1703288" y="1275606"/>
                <a:chExt cx="690980" cy="1800000"/>
              </a:xfrm>
            </p:grpSpPr>
            <p:cxnSp>
              <p:nvCxnSpPr>
                <p:cNvPr id="232" name="Connecteur droit 231"/>
                <p:cNvCxnSpPr/>
                <p:nvPr/>
              </p:nvCxnSpPr>
              <p:spPr>
                <a:xfrm flipH="1">
                  <a:off x="1703288" y="1275606"/>
                  <a:ext cx="12820" cy="180000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Connecteur droit 232"/>
                <p:cNvCxnSpPr/>
                <p:nvPr/>
              </p:nvCxnSpPr>
              <p:spPr>
                <a:xfrm flipH="1">
                  <a:off x="2381448" y="1275606"/>
                  <a:ext cx="12820" cy="180000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1" name="ZoneTexte 230"/>
              <p:cNvSpPr txBox="1"/>
              <p:nvPr/>
            </p:nvSpPr>
            <p:spPr>
              <a:xfrm>
                <a:off x="1631466" y="2619721"/>
                <a:ext cx="711501" cy="393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i="1" dirty="0" smtClean="0"/>
                  <a:t>S.</a:t>
                </a:r>
              </a:p>
            </p:txBody>
          </p:sp>
        </p:grpSp>
        <p:cxnSp>
          <p:nvCxnSpPr>
            <p:cNvPr id="229" name="Connecteur droit 228"/>
            <p:cNvCxnSpPr/>
            <p:nvPr/>
          </p:nvCxnSpPr>
          <p:spPr>
            <a:xfrm>
              <a:off x="6486128" y="3795886"/>
              <a:ext cx="288000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" name="Groupe 3"/>
          <p:cNvGrpSpPr/>
          <p:nvPr/>
        </p:nvGrpSpPr>
        <p:grpSpPr>
          <a:xfrm>
            <a:off x="7343567" y="1566061"/>
            <a:ext cx="793807" cy="1548000"/>
            <a:chOff x="7524328" y="3147814"/>
            <a:chExt cx="793807" cy="1548000"/>
          </a:xfrm>
        </p:grpSpPr>
        <p:grpSp>
          <p:nvGrpSpPr>
            <p:cNvPr id="156" name="Groupe 155"/>
            <p:cNvGrpSpPr/>
            <p:nvPr/>
          </p:nvGrpSpPr>
          <p:grpSpPr>
            <a:xfrm>
              <a:off x="7524328" y="3147814"/>
              <a:ext cx="793807" cy="1548000"/>
              <a:chOff x="1631466" y="1275606"/>
              <a:chExt cx="793807" cy="1800000"/>
            </a:xfrm>
          </p:grpSpPr>
          <p:grpSp>
            <p:nvGrpSpPr>
              <p:cNvPr id="157" name="Groupe 156"/>
              <p:cNvGrpSpPr/>
              <p:nvPr/>
            </p:nvGrpSpPr>
            <p:grpSpPr>
              <a:xfrm>
                <a:off x="1703288" y="1275606"/>
                <a:ext cx="690980" cy="1800000"/>
                <a:chOff x="1703288" y="1275606"/>
                <a:chExt cx="690980" cy="1800000"/>
              </a:xfrm>
            </p:grpSpPr>
            <p:cxnSp>
              <p:nvCxnSpPr>
                <p:cNvPr id="159" name="Connecteur droit 158"/>
                <p:cNvCxnSpPr/>
                <p:nvPr/>
              </p:nvCxnSpPr>
              <p:spPr>
                <a:xfrm flipH="1">
                  <a:off x="1703288" y="1275606"/>
                  <a:ext cx="12820" cy="180000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Connecteur droit 159"/>
                <p:cNvCxnSpPr/>
                <p:nvPr/>
              </p:nvCxnSpPr>
              <p:spPr>
                <a:xfrm flipH="1">
                  <a:off x="2381448" y="1275606"/>
                  <a:ext cx="12820" cy="180000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" name="ZoneTexte 157"/>
              <p:cNvSpPr txBox="1"/>
              <p:nvPr/>
            </p:nvSpPr>
            <p:spPr>
              <a:xfrm>
                <a:off x="1631466" y="2619721"/>
                <a:ext cx="793807" cy="393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i="1" dirty="0" smtClean="0"/>
                  <a:t>Session</a:t>
                </a:r>
                <a:endParaRPr lang="fr-FR" i="1" dirty="0" smtClean="0"/>
              </a:p>
            </p:txBody>
          </p:sp>
        </p:grpSp>
        <p:cxnSp>
          <p:nvCxnSpPr>
            <p:cNvPr id="234" name="Connecteur droit 233"/>
            <p:cNvCxnSpPr/>
            <p:nvPr/>
          </p:nvCxnSpPr>
          <p:spPr>
            <a:xfrm>
              <a:off x="7596336" y="4587974"/>
              <a:ext cx="648072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8494963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Requirements &amp; proposals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7614"/>
            <a:ext cx="7920880" cy="3394472"/>
          </a:xfrm>
        </p:spPr>
        <p:txBody>
          <a:bodyPr>
            <a:noAutofit/>
          </a:bodyPr>
          <a:lstStyle/>
          <a:p>
            <a:r>
              <a:rPr lang="en-US" sz="2800" noProof="0" dirty="0" smtClean="0"/>
              <a:t>Each course/course part has its inner-complexity</a:t>
            </a:r>
          </a:p>
          <a:p>
            <a:pPr lvl="1"/>
            <a:r>
              <a:rPr lang="en-US" sz="2400" noProof="0" dirty="0" smtClean="0"/>
              <a:t>Limit sessions by a threshold on page-stay</a:t>
            </a:r>
          </a:p>
          <a:p>
            <a:pPr lvl="1"/>
            <a:r>
              <a:rPr lang="en-US" sz="2400" noProof="0" dirty="0" smtClean="0"/>
              <a:t>Each page has its own threshold value</a:t>
            </a:r>
          </a:p>
          <a:p>
            <a:r>
              <a:rPr lang="en-US" sz="2800" noProof="0" dirty="0" smtClean="0"/>
              <a:t>Reading depends on its context (courses, pages, readers) which changes over time </a:t>
            </a:r>
          </a:p>
          <a:p>
            <a:pPr lvl="1"/>
            <a:r>
              <a:rPr lang="en-US" sz="2400" noProof="0" dirty="0" smtClean="0"/>
              <a:t>Thresholds grounded from users logs and updated with new incoming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307871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686800" cy="857250"/>
          </a:xfrm>
        </p:spPr>
        <p:txBody>
          <a:bodyPr>
            <a:normAutofit/>
          </a:bodyPr>
          <a:lstStyle/>
          <a:p>
            <a:r>
              <a:rPr lang="en-US" sz="3200" noProof="0" dirty="0" smtClean="0"/>
              <a:t>An algorithm for extracting reading sessions</a:t>
            </a:r>
            <a:endParaRPr lang="en-US" sz="3200" noProof="0" dirty="0"/>
          </a:p>
        </p:txBody>
      </p:sp>
      <p:grpSp>
        <p:nvGrpSpPr>
          <p:cNvPr id="11" name="Groupe 10"/>
          <p:cNvGrpSpPr/>
          <p:nvPr/>
        </p:nvGrpSpPr>
        <p:grpSpPr>
          <a:xfrm>
            <a:off x="3635896" y="2283718"/>
            <a:ext cx="5394092" cy="2555991"/>
            <a:chOff x="3635896" y="2283718"/>
            <a:chExt cx="5394092" cy="2555991"/>
          </a:xfrm>
        </p:grpSpPr>
        <p:grpSp>
          <p:nvGrpSpPr>
            <p:cNvPr id="8" name="Groupe 7"/>
            <p:cNvGrpSpPr/>
            <p:nvPr/>
          </p:nvGrpSpPr>
          <p:grpSpPr>
            <a:xfrm>
              <a:off x="3701988" y="2283718"/>
              <a:ext cx="5328000" cy="2555991"/>
              <a:chOff x="3701988" y="2517031"/>
              <a:chExt cx="5328000" cy="2059068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701988" y="2796983"/>
                <a:ext cx="5328000" cy="1779116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701988" y="2517031"/>
                <a:ext cx="5328000" cy="24794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b="1" dirty="0" err="1" smtClean="0">
                    <a:solidFill>
                      <a:schemeClr val="bg1"/>
                    </a:solidFill>
                  </a:rPr>
                  <a:t>Compute</a:t>
                </a:r>
                <a:r>
                  <a:rPr lang="fr-FR" sz="1400" b="1" dirty="0" smtClean="0">
                    <a:solidFill>
                      <a:schemeClr val="bg1"/>
                    </a:solidFill>
                  </a:rPr>
                  <a:t> durations</a:t>
                </a:r>
                <a:endParaRPr lang="fr-FR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7" name="Groupe 66"/>
            <p:cNvGrpSpPr/>
            <p:nvPr/>
          </p:nvGrpSpPr>
          <p:grpSpPr>
            <a:xfrm>
              <a:off x="3635896" y="3313896"/>
              <a:ext cx="5256583" cy="830997"/>
              <a:chOff x="3563889" y="2244809"/>
              <a:chExt cx="5256583" cy="830997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3707904" y="2499742"/>
                <a:ext cx="5112568" cy="288032"/>
                <a:chOff x="1187624" y="2787774"/>
                <a:chExt cx="2448272" cy="144016"/>
              </a:xfrm>
            </p:grpSpPr>
            <p:cxnSp>
              <p:nvCxnSpPr>
                <p:cNvPr id="22" name="Connecteur droit 21"/>
                <p:cNvCxnSpPr/>
                <p:nvPr/>
              </p:nvCxnSpPr>
              <p:spPr>
                <a:xfrm>
                  <a:off x="1187624" y="2931790"/>
                  <a:ext cx="2448272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cteur droit 22"/>
                <p:cNvCxnSpPr/>
                <p:nvPr/>
              </p:nvCxnSpPr>
              <p:spPr>
                <a:xfrm>
                  <a:off x="1187624" y="2787774"/>
                  <a:ext cx="0" cy="1440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eur droit 24"/>
                <p:cNvCxnSpPr/>
                <p:nvPr/>
              </p:nvCxnSpPr>
              <p:spPr>
                <a:xfrm>
                  <a:off x="1532451" y="2787774"/>
                  <a:ext cx="0" cy="1440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26"/>
                <p:cNvCxnSpPr/>
                <p:nvPr/>
              </p:nvCxnSpPr>
              <p:spPr>
                <a:xfrm>
                  <a:off x="1877278" y="2787774"/>
                  <a:ext cx="0" cy="1440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/>
                <p:cNvCxnSpPr/>
                <p:nvPr/>
              </p:nvCxnSpPr>
              <p:spPr>
                <a:xfrm>
                  <a:off x="2911759" y="2787774"/>
                  <a:ext cx="0" cy="1440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/>
                <p:cNvCxnSpPr/>
                <p:nvPr/>
              </p:nvCxnSpPr>
              <p:spPr>
                <a:xfrm>
                  <a:off x="3394517" y="2787774"/>
                  <a:ext cx="0" cy="1440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ZoneTexte 60"/>
              <p:cNvSpPr txBox="1"/>
              <p:nvPr/>
            </p:nvSpPr>
            <p:spPr>
              <a:xfrm>
                <a:off x="3563889" y="2244809"/>
                <a:ext cx="52565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t1                 t2                      t3                                                   t4 t5          …         </a:t>
                </a:r>
                <a:r>
                  <a:rPr lang="fr-FR" sz="1200" dirty="0" err="1" smtClean="0"/>
                  <a:t>tn</a:t>
                </a:r>
                <a:r>
                  <a:rPr lang="fr-FR" sz="1200" dirty="0" smtClean="0"/>
                  <a:t>            </a:t>
                </a:r>
              </a:p>
              <a:p>
                <a:endParaRPr lang="fr-FR" sz="1200" dirty="0" smtClean="0"/>
              </a:p>
              <a:p>
                <a:endParaRPr lang="fr-FR" sz="1200" dirty="0" smtClean="0"/>
              </a:p>
              <a:p>
                <a:r>
                  <a:rPr lang="fr-FR" sz="12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d1=t2 – t1    </a:t>
                </a:r>
                <a:r>
                  <a:rPr lang="fr-FR" sz="1200" b="1" dirty="0">
                    <a:solidFill>
                      <a:schemeClr val="accent3">
                        <a:lumMod val="75000"/>
                      </a:schemeClr>
                    </a:solidFill>
                  </a:rPr>
                  <a:t>d2=t3-t2     d3= t4 – t3                                        d4= t5 – t4           </a:t>
                </a:r>
                <a:r>
                  <a:rPr lang="fr-FR" sz="120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dn</a:t>
                </a:r>
                <a:r>
                  <a:rPr lang="fr-FR" sz="1200" b="1" dirty="0">
                    <a:solidFill>
                      <a:schemeClr val="accent3">
                        <a:lumMod val="75000"/>
                      </a:schemeClr>
                    </a:solidFill>
                  </a:rPr>
                  <a:t> = ?  </a:t>
                </a:r>
              </a:p>
            </p:txBody>
          </p:sp>
          <p:cxnSp>
            <p:nvCxnSpPr>
              <p:cNvPr id="64" name="Connecteur droit 63"/>
              <p:cNvCxnSpPr/>
              <p:nvPr/>
            </p:nvCxnSpPr>
            <p:spPr>
              <a:xfrm>
                <a:off x="7380312" y="2499742"/>
                <a:ext cx="0" cy="2880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e 94"/>
          <p:cNvGrpSpPr/>
          <p:nvPr/>
        </p:nvGrpSpPr>
        <p:grpSpPr>
          <a:xfrm>
            <a:off x="5148064" y="3867894"/>
            <a:ext cx="3921001" cy="551089"/>
            <a:chOff x="5148063" y="3748853"/>
            <a:chExt cx="3921001" cy="551089"/>
          </a:xfrm>
        </p:grpSpPr>
        <p:sp>
          <p:nvSpPr>
            <p:cNvPr id="68" name="Rectangle 67"/>
            <p:cNvSpPr/>
            <p:nvPr/>
          </p:nvSpPr>
          <p:spPr>
            <a:xfrm>
              <a:off x="5148063" y="3748853"/>
              <a:ext cx="792088" cy="25202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252637" y="3766853"/>
              <a:ext cx="792088" cy="25202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272227" y="3748853"/>
              <a:ext cx="620252" cy="25202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5169407" y="3992165"/>
              <a:ext cx="3899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chemeClr val="bg2">
                      <a:lumMod val="25000"/>
                    </a:schemeClr>
                  </a:solidFill>
                </a:rPr>
                <a:t>Very long                                   Very short     Unknown</a:t>
              </a:r>
              <a:endParaRPr lang="en-US" sz="1400" i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100396" y="2283718"/>
            <a:ext cx="1248136" cy="2555991"/>
            <a:chOff x="100396" y="2283719"/>
            <a:chExt cx="1248136" cy="2555991"/>
          </a:xfrm>
        </p:grpSpPr>
        <p:grpSp>
          <p:nvGrpSpPr>
            <p:cNvPr id="5" name="Groupe 4"/>
            <p:cNvGrpSpPr/>
            <p:nvPr/>
          </p:nvGrpSpPr>
          <p:grpSpPr>
            <a:xfrm>
              <a:off x="100396" y="2283719"/>
              <a:ext cx="1248136" cy="2555991"/>
              <a:chOff x="100396" y="2516779"/>
              <a:chExt cx="1080000" cy="20501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00396" y="2787775"/>
                <a:ext cx="1080000" cy="1779116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0396" y="2516779"/>
                <a:ext cx="1080000" cy="2483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i="1" dirty="0" err="1" smtClean="0">
                    <a:solidFill>
                      <a:schemeClr val="bg1"/>
                    </a:solidFill>
                  </a:rPr>
                  <a:t>Raw</a:t>
                </a:r>
                <a:r>
                  <a:rPr lang="fr-FR" sz="1400" i="1" dirty="0" smtClean="0">
                    <a:solidFill>
                      <a:schemeClr val="bg1"/>
                    </a:solidFill>
                  </a:rPr>
                  <a:t> data</a:t>
                </a:r>
                <a:endParaRPr lang="fr-FR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5" name="Forme libre 74"/>
            <p:cNvSpPr/>
            <p:nvPr/>
          </p:nvSpPr>
          <p:spPr>
            <a:xfrm>
              <a:off x="182742" y="2888156"/>
              <a:ext cx="1001356" cy="1567825"/>
            </a:xfrm>
            <a:custGeom>
              <a:avLst/>
              <a:gdLst>
                <a:gd name="connsiteX0" fmla="*/ 126908 w 765263"/>
                <a:gd name="connsiteY0" fmla="*/ 801766 h 1776551"/>
                <a:gd name="connsiteX1" fmla="*/ 92403 w 765263"/>
                <a:gd name="connsiteY1" fmla="*/ 758634 h 1776551"/>
                <a:gd name="connsiteX2" fmla="*/ 92403 w 765263"/>
                <a:gd name="connsiteY2" fmla="*/ 491216 h 1776551"/>
                <a:gd name="connsiteX3" fmla="*/ 101029 w 765263"/>
                <a:gd name="connsiteY3" fmla="*/ 465336 h 1776551"/>
                <a:gd name="connsiteX4" fmla="*/ 161414 w 765263"/>
                <a:gd name="connsiteY4" fmla="*/ 413578 h 1776551"/>
                <a:gd name="connsiteX5" fmla="*/ 195920 w 765263"/>
                <a:gd name="connsiteY5" fmla="*/ 422204 h 1776551"/>
                <a:gd name="connsiteX6" fmla="*/ 230425 w 765263"/>
                <a:gd name="connsiteY6" fmla="*/ 534348 h 1776551"/>
                <a:gd name="connsiteX7" fmla="*/ 239052 w 765263"/>
                <a:gd name="connsiteY7" fmla="*/ 1483253 h 1776551"/>
                <a:gd name="connsiteX8" fmla="*/ 264931 w 765263"/>
                <a:gd name="connsiteY8" fmla="*/ 1612649 h 1776551"/>
                <a:gd name="connsiteX9" fmla="*/ 325316 w 765263"/>
                <a:gd name="connsiteY9" fmla="*/ 1422868 h 1776551"/>
                <a:gd name="connsiteX10" fmla="*/ 342569 w 765263"/>
                <a:gd name="connsiteY10" fmla="*/ 1146823 h 1776551"/>
                <a:gd name="connsiteX11" fmla="*/ 325316 w 765263"/>
                <a:gd name="connsiteY11" fmla="*/ 577480 h 1776551"/>
                <a:gd name="connsiteX12" fmla="*/ 290810 w 765263"/>
                <a:gd name="connsiteY12" fmla="*/ 284182 h 1776551"/>
                <a:gd name="connsiteX13" fmla="*/ 333942 w 765263"/>
                <a:gd name="connsiteY13" fmla="*/ 8136 h 1776551"/>
                <a:gd name="connsiteX14" fmla="*/ 402954 w 765263"/>
                <a:gd name="connsiteY14" fmla="*/ 25389 h 1776551"/>
                <a:gd name="connsiteX15" fmla="*/ 411580 w 765263"/>
                <a:gd name="connsiteY15" fmla="*/ 51268 h 1776551"/>
                <a:gd name="connsiteX16" fmla="*/ 437459 w 765263"/>
                <a:gd name="connsiteY16" fmla="*/ 103027 h 1776551"/>
                <a:gd name="connsiteX17" fmla="*/ 540976 w 765263"/>
                <a:gd name="connsiteY17" fmla="*/ 422204 h 1776551"/>
                <a:gd name="connsiteX18" fmla="*/ 575482 w 765263"/>
                <a:gd name="connsiteY18" fmla="*/ 542974 h 1776551"/>
                <a:gd name="connsiteX19" fmla="*/ 592735 w 765263"/>
                <a:gd name="connsiteY19" fmla="*/ 663744 h 1776551"/>
                <a:gd name="connsiteX20" fmla="*/ 618614 w 765263"/>
                <a:gd name="connsiteY20" fmla="*/ 793140 h 1776551"/>
                <a:gd name="connsiteX21" fmla="*/ 644493 w 765263"/>
                <a:gd name="connsiteY21" fmla="*/ 1181329 h 1776551"/>
                <a:gd name="connsiteX22" fmla="*/ 653120 w 765263"/>
                <a:gd name="connsiteY22" fmla="*/ 1267593 h 1776551"/>
                <a:gd name="connsiteX23" fmla="*/ 635867 w 765263"/>
                <a:gd name="connsiteY23" fmla="*/ 430831 h 1776551"/>
                <a:gd name="connsiteX24" fmla="*/ 618614 w 765263"/>
                <a:gd name="connsiteY24" fmla="*/ 344566 h 1776551"/>
                <a:gd name="connsiteX25" fmla="*/ 601361 w 765263"/>
                <a:gd name="connsiteY25" fmla="*/ 318687 h 1776551"/>
                <a:gd name="connsiteX26" fmla="*/ 566856 w 765263"/>
                <a:gd name="connsiteY26" fmla="*/ 301434 h 1776551"/>
                <a:gd name="connsiteX27" fmla="*/ 515097 w 765263"/>
                <a:gd name="connsiteY27" fmla="*/ 844899 h 1776551"/>
                <a:gd name="connsiteX28" fmla="*/ 489218 w 765263"/>
                <a:gd name="connsiteY28" fmla="*/ 957042 h 1776551"/>
                <a:gd name="connsiteX29" fmla="*/ 480591 w 765263"/>
                <a:gd name="connsiteY29" fmla="*/ 1008800 h 1776551"/>
                <a:gd name="connsiteX30" fmla="*/ 394327 w 765263"/>
                <a:gd name="connsiteY30" fmla="*/ 1155449 h 1776551"/>
                <a:gd name="connsiteX31" fmla="*/ 377074 w 765263"/>
                <a:gd name="connsiteY31" fmla="*/ 1181329 h 1776551"/>
                <a:gd name="connsiteX32" fmla="*/ 351195 w 765263"/>
                <a:gd name="connsiteY32" fmla="*/ 1189955 h 1776551"/>
                <a:gd name="connsiteX33" fmla="*/ 316690 w 765263"/>
                <a:gd name="connsiteY33" fmla="*/ 1207208 h 1776551"/>
                <a:gd name="connsiteX34" fmla="*/ 282184 w 765263"/>
                <a:gd name="connsiteY34" fmla="*/ 1164076 h 1776551"/>
                <a:gd name="connsiteX35" fmla="*/ 264931 w 765263"/>
                <a:gd name="connsiteY35" fmla="*/ 1112317 h 1776551"/>
                <a:gd name="connsiteX36" fmla="*/ 264931 w 765263"/>
                <a:gd name="connsiteY36" fmla="*/ 974295 h 1776551"/>
                <a:gd name="connsiteX37" fmla="*/ 333942 w 765263"/>
                <a:gd name="connsiteY37" fmla="*/ 896657 h 1776551"/>
                <a:gd name="connsiteX38" fmla="*/ 420207 w 765263"/>
                <a:gd name="connsiteY38" fmla="*/ 853525 h 1776551"/>
                <a:gd name="connsiteX39" fmla="*/ 515097 w 765263"/>
                <a:gd name="connsiteY39" fmla="*/ 862151 h 1776551"/>
                <a:gd name="connsiteX40" fmla="*/ 575482 w 765263"/>
                <a:gd name="connsiteY40" fmla="*/ 939789 h 1776551"/>
                <a:gd name="connsiteX41" fmla="*/ 592735 w 765263"/>
                <a:gd name="connsiteY41" fmla="*/ 991548 h 1776551"/>
                <a:gd name="connsiteX42" fmla="*/ 584108 w 765263"/>
                <a:gd name="connsiteY42" fmla="*/ 1276219 h 1776551"/>
                <a:gd name="connsiteX43" fmla="*/ 497844 w 765263"/>
                <a:gd name="connsiteY43" fmla="*/ 1448748 h 1776551"/>
                <a:gd name="connsiteX44" fmla="*/ 351195 w 765263"/>
                <a:gd name="connsiteY44" fmla="*/ 1595397 h 1776551"/>
                <a:gd name="connsiteX45" fmla="*/ 204546 w 765263"/>
                <a:gd name="connsiteY45" fmla="*/ 1629902 h 1776551"/>
                <a:gd name="connsiteX46" fmla="*/ 109656 w 765263"/>
                <a:gd name="connsiteY46" fmla="*/ 1595397 h 1776551"/>
                <a:gd name="connsiteX47" fmla="*/ 75150 w 765263"/>
                <a:gd name="connsiteY47" fmla="*/ 1535012 h 1776551"/>
                <a:gd name="connsiteX48" fmla="*/ 32018 w 765263"/>
                <a:gd name="connsiteY48" fmla="*/ 1362483 h 1776551"/>
                <a:gd name="connsiteX49" fmla="*/ 23391 w 765263"/>
                <a:gd name="connsiteY49" fmla="*/ 1250340 h 1776551"/>
                <a:gd name="connsiteX50" fmla="*/ 32018 w 765263"/>
                <a:gd name="connsiteY50" fmla="*/ 646491 h 1776551"/>
                <a:gd name="connsiteX51" fmla="*/ 101029 w 765263"/>
                <a:gd name="connsiteY51" fmla="*/ 430831 h 1776551"/>
                <a:gd name="connsiteX52" fmla="*/ 135535 w 765263"/>
                <a:gd name="connsiteY52" fmla="*/ 387699 h 1776551"/>
                <a:gd name="connsiteX53" fmla="*/ 152788 w 765263"/>
                <a:gd name="connsiteY53" fmla="*/ 361819 h 1776551"/>
                <a:gd name="connsiteX54" fmla="*/ 221799 w 765263"/>
                <a:gd name="connsiteY54" fmla="*/ 335940 h 1776551"/>
                <a:gd name="connsiteX55" fmla="*/ 308063 w 765263"/>
                <a:gd name="connsiteY55" fmla="*/ 361819 h 1776551"/>
                <a:gd name="connsiteX56" fmla="*/ 325316 w 765263"/>
                <a:gd name="connsiteY56" fmla="*/ 404951 h 1776551"/>
                <a:gd name="connsiteX57" fmla="*/ 368448 w 765263"/>
                <a:gd name="connsiteY57" fmla="*/ 629238 h 1776551"/>
                <a:gd name="connsiteX58" fmla="*/ 351195 w 765263"/>
                <a:gd name="connsiteY58" fmla="*/ 862151 h 1776551"/>
                <a:gd name="connsiteX59" fmla="*/ 333942 w 765263"/>
                <a:gd name="connsiteY59" fmla="*/ 905283 h 1776551"/>
                <a:gd name="connsiteX60" fmla="*/ 273557 w 765263"/>
                <a:gd name="connsiteY60" fmla="*/ 939789 h 1776551"/>
                <a:gd name="connsiteX61" fmla="*/ 195920 w 765263"/>
                <a:gd name="connsiteY61" fmla="*/ 931163 h 1776551"/>
                <a:gd name="connsiteX62" fmla="*/ 170040 w 765263"/>
                <a:gd name="connsiteY62" fmla="*/ 896657 h 1776551"/>
                <a:gd name="connsiteX63" fmla="*/ 152788 w 765263"/>
                <a:gd name="connsiteY63" fmla="*/ 801766 h 1776551"/>
                <a:gd name="connsiteX64" fmla="*/ 178667 w 765263"/>
                <a:gd name="connsiteY64" fmla="*/ 611985 h 1776551"/>
                <a:gd name="connsiteX65" fmla="*/ 230425 w 765263"/>
                <a:gd name="connsiteY65" fmla="*/ 560227 h 1776551"/>
                <a:gd name="connsiteX66" fmla="*/ 299437 w 765263"/>
                <a:gd name="connsiteY66" fmla="*/ 517095 h 1776551"/>
                <a:gd name="connsiteX67" fmla="*/ 402954 w 765263"/>
                <a:gd name="connsiteY67" fmla="*/ 525721 h 1776551"/>
                <a:gd name="connsiteX68" fmla="*/ 454712 w 765263"/>
                <a:gd name="connsiteY68" fmla="*/ 594733 h 1776551"/>
                <a:gd name="connsiteX69" fmla="*/ 471965 w 765263"/>
                <a:gd name="connsiteY69" fmla="*/ 646491 h 1776551"/>
                <a:gd name="connsiteX70" fmla="*/ 463339 w 765263"/>
                <a:gd name="connsiteY70" fmla="*/ 905283 h 1776551"/>
                <a:gd name="connsiteX71" fmla="*/ 428833 w 765263"/>
                <a:gd name="connsiteY71" fmla="*/ 965668 h 1776551"/>
                <a:gd name="connsiteX72" fmla="*/ 282184 w 765263"/>
                <a:gd name="connsiteY72" fmla="*/ 1146823 h 1776551"/>
                <a:gd name="connsiteX73" fmla="*/ 230425 w 765263"/>
                <a:gd name="connsiteY73" fmla="*/ 1164076 h 1776551"/>
                <a:gd name="connsiteX74" fmla="*/ 144161 w 765263"/>
                <a:gd name="connsiteY74" fmla="*/ 1155449 h 1776551"/>
                <a:gd name="connsiteX75" fmla="*/ 83776 w 765263"/>
                <a:gd name="connsiteY75" fmla="*/ 1086438 h 1776551"/>
                <a:gd name="connsiteX76" fmla="*/ 75150 w 765263"/>
                <a:gd name="connsiteY76" fmla="*/ 1051933 h 1776551"/>
                <a:gd name="connsiteX77" fmla="*/ 118282 w 765263"/>
                <a:gd name="connsiteY77" fmla="*/ 801766 h 1776551"/>
                <a:gd name="connsiteX78" fmla="*/ 239052 w 765263"/>
                <a:gd name="connsiteY78" fmla="*/ 646491 h 1776551"/>
                <a:gd name="connsiteX79" fmla="*/ 316690 w 765263"/>
                <a:gd name="connsiteY79" fmla="*/ 568853 h 1776551"/>
                <a:gd name="connsiteX80" fmla="*/ 532350 w 765263"/>
                <a:gd name="connsiteY80" fmla="*/ 456710 h 1776551"/>
                <a:gd name="connsiteX81" fmla="*/ 661746 w 765263"/>
                <a:gd name="connsiteY81" fmla="*/ 465336 h 1776551"/>
                <a:gd name="connsiteX82" fmla="*/ 687625 w 765263"/>
                <a:gd name="connsiteY82" fmla="*/ 499842 h 1776551"/>
                <a:gd name="connsiteX83" fmla="*/ 722131 w 765263"/>
                <a:gd name="connsiteY83" fmla="*/ 551600 h 1776551"/>
                <a:gd name="connsiteX84" fmla="*/ 756637 w 765263"/>
                <a:gd name="connsiteY84" fmla="*/ 698249 h 1776551"/>
                <a:gd name="connsiteX85" fmla="*/ 765263 w 765263"/>
                <a:gd name="connsiteY85" fmla="*/ 775887 h 1776551"/>
                <a:gd name="connsiteX86" fmla="*/ 730757 w 765263"/>
                <a:gd name="connsiteY86" fmla="*/ 1112317 h 1776551"/>
                <a:gd name="connsiteX87" fmla="*/ 704878 w 765263"/>
                <a:gd name="connsiteY87" fmla="*/ 1189955 h 1776551"/>
                <a:gd name="connsiteX88" fmla="*/ 678999 w 765263"/>
                <a:gd name="connsiteY88" fmla="*/ 1241714 h 1776551"/>
                <a:gd name="connsiteX89" fmla="*/ 515097 w 765263"/>
                <a:gd name="connsiteY89" fmla="*/ 1319351 h 1776551"/>
                <a:gd name="connsiteX90" fmla="*/ 368448 w 765263"/>
                <a:gd name="connsiteY90" fmla="*/ 1302099 h 1776551"/>
                <a:gd name="connsiteX91" fmla="*/ 290810 w 765263"/>
                <a:gd name="connsiteY91" fmla="*/ 1189955 h 1776551"/>
                <a:gd name="connsiteX92" fmla="*/ 256305 w 765263"/>
                <a:gd name="connsiteY92" fmla="*/ 1086438 h 1776551"/>
                <a:gd name="connsiteX93" fmla="*/ 273557 w 765263"/>
                <a:gd name="connsiteY93" fmla="*/ 819019 h 1776551"/>
                <a:gd name="connsiteX94" fmla="*/ 299437 w 765263"/>
                <a:gd name="connsiteY94" fmla="*/ 741382 h 1776551"/>
                <a:gd name="connsiteX95" fmla="*/ 351195 w 765263"/>
                <a:gd name="connsiteY95" fmla="*/ 689623 h 1776551"/>
                <a:gd name="connsiteX96" fmla="*/ 394327 w 765263"/>
                <a:gd name="connsiteY96" fmla="*/ 680997 h 1776551"/>
                <a:gd name="connsiteX97" fmla="*/ 480591 w 765263"/>
                <a:gd name="connsiteY97" fmla="*/ 689623 h 1776551"/>
                <a:gd name="connsiteX98" fmla="*/ 609988 w 765263"/>
                <a:gd name="connsiteY98" fmla="*/ 827646 h 1776551"/>
                <a:gd name="connsiteX99" fmla="*/ 678999 w 765263"/>
                <a:gd name="connsiteY99" fmla="*/ 991548 h 1776551"/>
                <a:gd name="connsiteX100" fmla="*/ 670373 w 765263"/>
                <a:gd name="connsiteY100" fmla="*/ 1371110 h 1776551"/>
                <a:gd name="connsiteX101" fmla="*/ 653120 w 765263"/>
                <a:gd name="connsiteY101" fmla="*/ 1466000 h 1776551"/>
                <a:gd name="connsiteX102" fmla="*/ 523724 w 765263"/>
                <a:gd name="connsiteY102" fmla="*/ 1664408 h 1776551"/>
                <a:gd name="connsiteX103" fmla="*/ 420207 w 765263"/>
                <a:gd name="connsiteY103" fmla="*/ 1759299 h 1776551"/>
                <a:gd name="connsiteX104" fmla="*/ 368448 w 765263"/>
                <a:gd name="connsiteY104" fmla="*/ 1776551 h 1776551"/>
                <a:gd name="connsiteX105" fmla="*/ 273557 w 765263"/>
                <a:gd name="connsiteY105" fmla="*/ 1759299 h 1776551"/>
                <a:gd name="connsiteX106" fmla="*/ 230425 w 765263"/>
                <a:gd name="connsiteY106" fmla="*/ 1664408 h 1776551"/>
                <a:gd name="connsiteX107" fmla="*/ 195920 w 765263"/>
                <a:gd name="connsiteY107" fmla="*/ 1595397 h 1776551"/>
                <a:gd name="connsiteX108" fmla="*/ 170040 w 765263"/>
                <a:gd name="connsiteY108" fmla="*/ 1284846 h 1776551"/>
                <a:gd name="connsiteX109" fmla="*/ 195920 w 765263"/>
                <a:gd name="connsiteY109" fmla="*/ 888031 h 1776551"/>
                <a:gd name="connsiteX110" fmla="*/ 290810 w 765263"/>
                <a:gd name="connsiteY110" fmla="*/ 672370 h 1776551"/>
                <a:gd name="connsiteX111" fmla="*/ 368448 w 765263"/>
                <a:gd name="connsiteY111" fmla="*/ 525721 h 1776551"/>
                <a:gd name="connsiteX112" fmla="*/ 394327 w 765263"/>
                <a:gd name="connsiteY112" fmla="*/ 499842 h 1776551"/>
                <a:gd name="connsiteX113" fmla="*/ 428833 w 765263"/>
                <a:gd name="connsiteY113" fmla="*/ 491216 h 1776551"/>
                <a:gd name="connsiteX114" fmla="*/ 463339 w 765263"/>
                <a:gd name="connsiteY114" fmla="*/ 525721 h 1776551"/>
                <a:gd name="connsiteX115" fmla="*/ 471965 w 765263"/>
                <a:gd name="connsiteY115" fmla="*/ 551600 h 1776551"/>
                <a:gd name="connsiteX116" fmla="*/ 489218 w 765263"/>
                <a:gd name="connsiteY116" fmla="*/ 594733 h 1776551"/>
                <a:gd name="connsiteX117" fmla="*/ 506471 w 765263"/>
                <a:gd name="connsiteY117" fmla="*/ 689623 h 1776551"/>
                <a:gd name="connsiteX118" fmla="*/ 515097 w 765263"/>
                <a:gd name="connsiteY118" fmla="*/ 741382 h 1776551"/>
                <a:gd name="connsiteX119" fmla="*/ 463339 w 765263"/>
                <a:gd name="connsiteY119" fmla="*/ 1095065 h 1776551"/>
                <a:gd name="connsiteX120" fmla="*/ 428833 w 765263"/>
                <a:gd name="connsiteY120" fmla="*/ 1138197 h 1776551"/>
                <a:gd name="connsiteX121" fmla="*/ 325316 w 765263"/>
                <a:gd name="connsiteY121" fmla="*/ 1112317 h 1776551"/>
                <a:gd name="connsiteX122" fmla="*/ 195920 w 765263"/>
                <a:gd name="connsiteY122" fmla="*/ 1017427 h 1776551"/>
                <a:gd name="connsiteX123" fmla="*/ 118282 w 765263"/>
                <a:gd name="connsiteY123" fmla="*/ 931163 h 1776551"/>
                <a:gd name="connsiteX124" fmla="*/ 75150 w 765263"/>
                <a:gd name="connsiteY124" fmla="*/ 879404 h 1776551"/>
                <a:gd name="connsiteX125" fmla="*/ 14765 w 765263"/>
                <a:gd name="connsiteY125" fmla="*/ 698249 h 1776551"/>
                <a:gd name="connsiteX126" fmla="*/ 83776 w 765263"/>
                <a:gd name="connsiteY126" fmla="*/ 491216 h 1776551"/>
                <a:gd name="connsiteX127" fmla="*/ 101029 w 765263"/>
                <a:gd name="connsiteY127" fmla="*/ 456710 h 1776551"/>
                <a:gd name="connsiteX128" fmla="*/ 290810 w 765263"/>
                <a:gd name="connsiteY128" fmla="*/ 335940 h 1776551"/>
                <a:gd name="connsiteX129" fmla="*/ 342569 w 765263"/>
                <a:gd name="connsiteY129" fmla="*/ 318687 h 1776551"/>
                <a:gd name="connsiteX130" fmla="*/ 394327 w 765263"/>
                <a:gd name="connsiteY130" fmla="*/ 310061 h 1776551"/>
                <a:gd name="connsiteX131" fmla="*/ 428833 w 765263"/>
                <a:gd name="connsiteY131" fmla="*/ 301434 h 1776551"/>
                <a:gd name="connsiteX132" fmla="*/ 566856 w 765263"/>
                <a:gd name="connsiteY132" fmla="*/ 327314 h 1776551"/>
                <a:gd name="connsiteX133" fmla="*/ 601361 w 765263"/>
                <a:gd name="connsiteY133" fmla="*/ 379072 h 1776551"/>
                <a:gd name="connsiteX134" fmla="*/ 609988 w 765263"/>
                <a:gd name="connsiteY134" fmla="*/ 413578 h 1776551"/>
                <a:gd name="connsiteX135" fmla="*/ 627240 w 765263"/>
                <a:gd name="connsiteY135" fmla="*/ 465336 h 1776551"/>
                <a:gd name="connsiteX136" fmla="*/ 601361 w 765263"/>
                <a:gd name="connsiteY136" fmla="*/ 879404 h 1776551"/>
                <a:gd name="connsiteX137" fmla="*/ 575482 w 765263"/>
                <a:gd name="connsiteY137" fmla="*/ 931163 h 1776551"/>
                <a:gd name="connsiteX138" fmla="*/ 489218 w 765263"/>
                <a:gd name="connsiteY138" fmla="*/ 1034680 h 1776551"/>
                <a:gd name="connsiteX139" fmla="*/ 446086 w 765263"/>
                <a:gd name="connsiteY139" fmla="*/ 1060559 h 1776551"/>
                <a:gd name="connsiteX140" fmla="*/ 394327 w 765263"/>
                <a:gd name="connsiteY140" fmla="*/ 1086438 h 1776551"/>
                <a:gd name="connsiteX141" fmla="*/ 333942 w 765263"/>
                <a:gd name="connsiteY141" fmla="*/ 1095065 h 1776551"/>
                <a:gd name="connsiteX142" fmla="*/ 170040 w 765263"/>
                <a:gd name="connsiteY142" fmla="*/ 1069185 h 1776551"/>
                <a:gd name="connsiteX143" fmla="*/ 144161 w 765263"/>
                <a:gd name="connsiteY143" fmla="*/ 1034680 h 1776551"/>
                <a:gd name="connsiteX144" fmla="*/ 152788 w 765263"/>
                <a:gd name="connsiteY144" fmla="*/ 896657 h 177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765263" h="1776551">
                  <a:moveTo>
                    <a:pt x="126908" y="801766"/>
                  </a:moveTo>
                  <a:cubicBezTo>
                    <a:pt x="115406" y="787389"/>
                    <a:pt x="102616" y="773954"/>
                    <a:pt x="92403" y="758634"/>
                  </a:cubicBezTo>
                  <a:cubicBezTo>
                    <a:pt x="38985" y="678507"/>
                    <a:pt x="82364" y="591603"/>
                    <a:pt x="92403" y="491216"/>
                  </a:cubicBezTo>
                  <a:cubicBezTo>
                    <a:pt x="93308" y="482168"/>
                    <a:pt x="95985" y="472902"/>
                    <a:pt x="101029" y="465336"/>
                  </a:cubicBezTo>
                  <a:cubicBezTo>
                    <a:pt x="113044" y="447313"/>
                    <a:pt x="145469" y="425537"/>
                    <a:pt x="161414" y="413578"/>
                  </a:cubicBezTo>
                  <a:cubicBezTo>
                    <a:pt x="172916" y="416453"/>
                    <a:pt x="186918" y="414488"/>
                    <a:pt x="195920" y="422204"/>
                  </a:cubicBezTo>
                  <a:cubicBezTo>
                    <a:pt x="229442" y="450937"/>
                    <a:pt x="225644" y="496095"/>
                    <a:pt x="230425" y="534348"/>
                  </a:cubicBezTo>
                  <a:cubicBezTo>
                    <a:pt x="233301" y="850650"/>
                    <a:pt x="231276" y="1167034"/>
                    <a:pt x="239052" y="1483253"/>
                  </a:cubicBezTo>
                  <a:cubicBezTo>
                    <a:pt x="240545" y="1543973"/>
                    <a:pt x="249728" y="1567039"/>
                    <a:pt x="264931" y="1612649"/>
                  </a:cubicBezTo>
                  <a:cubicBezTo>
                    <a:pt x="271438" y="1593129"/>
                    <a:pt x="319932" y="1451134"/>
                    <a:pt x="325316" y="1422868"/>
                  </a:cubicBezTo>
                  <a:cubicBezTo>
                    <a:pt x="334267" y="1375875"/>
                    <a:pt x="342230" y="1153939"/>
                    <a:pt x="342569" y="1146823"/>
                  </a:cubicBezTo>
                  <a:cubicBezTo>
                    <a:pt x="336818" y="957042"/>
                    <a:pt x="336688" y="767007"/>
                    <a:pt x="325316" y="577480"/>
                  </a:cubicBezTo>
                  <a:cubicBezTo>
                    <a:pt x="319420" y="479216"/>
                    <a:pt x="290810" y="284182"/>
                    <a:pt x="290810" y="284182"/>
                  </a:cubicBezTo>
                  <a:cubicBezTo>
                    <a:pt x="305187" y="192167"/>
                    <a:pt x="296912" y="93590"/>
                    <a:pt x="333942" y="8136"/>
                  </a:cubicBezTo>
                  <a:cubicBezTo>
                    <a:pt x="343370" y="-13621"/>
                    <a:pt x="382226" y="13873"/>
                    <a:pt x="402954" y="25389"/>
                  </a:cubicBezTo>
                  <a:cubicBezTo>
                    <a:pt x="410903" y="29805"/>
                    <a:pt x="407887" y="42959"/>
                    <a:pt x="411580" y="51268"/>
                  </a:cubicBezTo>
                  <a:cubicBezTo>
                    <a:pt x="419414" y="68895"/>
                    <a:pt x="430496" y="85038"/>
                    <a:pt x="437459" y="103027"/>
                  </a:cubicBezTo>
                  <a:cubicBezTo>
                    <a:pt x="535830" y="357151"/>
                    <a:pt x="492524" y="242238"/>
                    <a:pt x="540976" y="422204"/>
                  </a:cubicBezTo>
                  <a:cubicBezTo>
                    <a:pt x="551860" y="462632"/>
                    <a:pt x="566709" y="502036"/>
                    <a:pt x="575482" y="542974"/>
                  </a:cubicBezTo>
                  <a:cubicBezTo>
                    <a:pt x="584003" y="582737"/>
                    <a:pt x="585826" y="623670"/>
                    <a:pt x="592735" y="663744"/>
                  </a:cubicBezTo>
                  <a:cubicBezTo>
                    <a:pt x="600209" y="707091"/>
                    <a:pt x="609988" y="750008"/>
                    <a:pt x="618614" y="793140"/>
                  </a:cubicBezTo>
                  <a:cubicBezTo>
                    <a:pt x="627240" y="922536"/>
                    <a:pt x="635086" y="1051987"/>
                    <a:pt x="644493" y="1181329"/>
                  </a:cubicBezTo>
                  <a:cubicBezTo>
                    <a:pt x="646589" y="1210151"/>
                    <a:pt x="653452" y="1296489"/>
                    <a:pt x="653120" y="1267593"/>
                  </a:cubicBezTo>
                  <a:cubicBezTo>
                    <a:pt x="649914" y="988631"/>
                    <a:pt x="643911" y="709695"/>
                    <a:pt x="635867" y="430831"/>
                  </a:cubicBezTo>
                  <a:cubicBezTo>
                    <a:pt x="635381" y="413968"/>
                    <a:pt x="629454" y="366245"/>
                    <a:pt x="618614" y="344566"/>
                  </a:cubicBezTo>
                  <a:cubicBezTo>
                    <a:pt x="613978" y="335293"/>
                    <a:pt x="609326" y="325324"/>
                    <a:pt x="601361" y="318687"/>
                  </a:cubicBezTo>
                  <a:cubicBezTo>
                    <a:pt x="591482" y="310455"/>
                    <a:pt x="578358" y="307185"/>
                    <a:pt x="566856" y="301434"/>
                  </a:cubicBezTo>
                  <a:cubicBezTo>
                    <a:pt x="348300" y="345148"/>
                    <a:pt x="531066" y="293980"/>
                    <a:pt x="515097" y="844899"/>
                  </a:cubicBezTo>
                  <a:cubicBezTo>
                    <a:pt x="513127" y="912849"/>
                    <a:pt x="504646" y="895330"/>
                    <a:pt x="489218" y="957042"/>
                  </a:cubicBezTo>
                  <a:cubicBezTo>
                    <a:pt x="484976" y="974010"/>
                    <a:pt x="486930" y="992499"/>
                    <a:pt x="480591" y="1008800"/>
                  </a:cubicBezTo>
                  <a:cubicBezTo>
                    <a:pt x="440020" y="1113126"/>
                    <a:pt x="443664" y="1089666"/>
                    <a:pt x="394327" y="1155449"/>
                  </a:cubicBezTo>
                  <a:cubicBezTo>
                    <a:pt x="388106" y="1163743"/>
                    <a:pt x="385170" y="1174852"/>
                    <a:pt x="377074" y="1181329"/>
                  </a:cubicBezTo>
                  <a:cubicBezTo>
                    <a:pt x="369974" y="1187009"/>
                    <a:pt x="359553" y="1186373"/>
                    <a:pt x="351195" y="1189955"/>
                  </a:cubicBezTo>
                  <a:cubicBezTo>
                    <a:pt x="339375" y="1195021"/>
                    <a:pt x="328192" y="1201457"/>
                    <a:pt x="316690" y="1207208"/>
                  </a:cubicBezTo>
                  <a:cubicBezTo>
                    <a:pt x="277716" y="1194218"/>
                    <a:pt x="295423" y="1208206"/>
                    <a:pt x="282184" y="1164076"/>
                  </a:cubicBezTo>
                  <a:cubicBezTo>
                    <a:pt x="276958" y="1146657"/>
                    <a:pt x="264931" y="1112317"/>
                    <a:pt x="264931" y="1112317"/>
                  </a:cubicBezTo>
                  <a:cubicBezTo>
                    <a:pt x="257069" y="1057284"/>
                    <a:pt x="248365" y="1032277"/>
                    <a:pt x="264931" y="974295"/>
                  </a:cubicBezTo>
                  <a:cubicBezTo>
                    <a:pt x="275307" y="937978"/>
                    <a:pt x="305144" y="916815"/>
                    <a:pt x="333942" y="896657"/>
                  </a:cubicBezTo>
                  <a:cubicBezTo>
                    <a:pt x="371548" y="870333"/>
                    <a:pt x="378874" y="870058"/>
                    <a:pt x="420207" y="853525"/>
                  </a:cubicBezTo>
                  <a:cubicBezTo>
                    <a:pt x="451837" y="856400"/>
                    <a:pt x="487333" y="846727"/>
                    <a:pt x="515097" y="862151"/>
                  </a:cubicBezTo>
                  <a:cubicBezTo>
                    <a:pt x="543757" y="878073"/>
                    <a:pt x="575482" y="939789"/>
                    <a:pt x="575482" y="939789"/>
                  </a:cubicBezTo>
                  <a:cubicBezTo>
                    <a:pt x="581233" y="957042"/>
                    <a:pt x="587950" y="974003"/>
                    <a:pt x="592735" y="991548"/>
                  </a:cubicBezTo>
                  <a:cubicBezTo>
                    <a:pt x="617109" y="1080920"/>
                    <a:pt x="602854" y="1201235"/>
                    <a:pt x="584108" y="1276219"/>
                  </a:cubicBezTo>
                  <a:cubicBezTo>
                    <a:pt x="568514" y="1338597"/>
                    <a:pt x="543309" y="1403283"/>
                    <a:pt x="497844" y="1448748"/>
                  </a:cubicBezTo>
                  <a:cubicBezTo>
                    <a:pt x="448961" y="1497631"/>
                    <a:pt x="417411" y="1575532"/>
                    <a:pt x="351195" y="1595397"/>
                  </a:cubicBezTo>
                  <a:cubicBezTo>
                    <a:pt x="245456" y="1627119"/>
                    <a:pt x="294650" y="1617031"/>
                    <a:pt x="204546" y="1629902"/>
                  </a:cubicBezTo>
                  <a:cubicBezTo>
                    <a:pt x="172916" y="1618400"/>
                    <a:pt x="136797" y="1615300"/>
                    <a:pt x="109656" y="1595397"/>
                  </a:cubicBezTo>
                  <a:cubicBezTo>
                    <a:pt x="90961" y="1581688"/>
                    <a:pt x="84442" y="1556251"/>
                    <a:pt x="75150" y="1535012"/>
                  </a:cubicBezTo>
                  <a:cubicBezTo>
                    <a:pt x="47115" y="1470933"/>
                    <a:pt x="44710" y="1432290"/>
                    <a:pt x="32018" y="1362483"/>
                  </a:cubicBezTo>
                  <a:cubicBezTo>
                    <a:pt x="29142" y="1325102"/>
                    <a:pt x="23391" y="1287831"/>
                    <a:pt x="23391" y="1250340"/>
                  </a:cubicBezTo>
                  <a:cubicBezTo>
                    <a:pt x="23391" y="1049036"/>
                    <a:pt x="26923" y="847730"/>
                    <a:pt x="32018" y="646491"/>
                  </a:cubicBezTo>
                  <a:cubicBezTo>
                    <a:pt x="34323" y="555426"/>
                    <a:pt x="53092" y="522347"/>
                    <a:pt x="101029" y="430831"/>
                  </a:cubicBezTo>
                  <a:cubicBezTo>
                    <a:pt x="109572" y="414521"/>
                    <a:pt x="124488" y="402429"/>
                    <a:pt x="135535" y="387699"/>
                  </a:cubicBezTo>
                  <a:cubicBezTo>
                    <a:pt x="141756" y="379405"/>
                    <a:pt x="144351" y="367845"/>
                    <a:pt x="152788" y="361819"/>
                  </a:cubicBezTo>
                  <a:cubicBezTo>
                    <a:pt x="161815" y="355371"/>
                    <a:pt x="206214" y="341135"/>
                    <a:pt x="221799" y="335940"/>
                  </a:cubicBezTo>
                  <a:cubicBezTo>
                    <a:pt x="240769" y="339102"/>
                    <a:pt x="291346" y="342316"/>
                    <a:pt x="308063" y="361819"/>
                  </a:cubicBezTo>
                  <a:cubicBezTo>
                    <a:pt x="318140" y="373576"/>
                    <a:pt x="321407" y="389968"/>
                    <a:pt x="325316" y="404951"/>
                  </a:cubicBezTo>
                  <a:cubicBezTo>
                    <a:pt x="358526" y="532255"/>
                    <a:pt x="356011" y="529740"/>
                    <a:pt x="368448" y="629238"/>
                  </a:cubicBezTo>
                  <a:cubicBezTo>
                    <a:pt x="362697" y="706876"/>
                    <a:pt x="360851" y="784902"/>
                    <a:pt x="351195" y="862151"/>
                  </a:cubicBezTo>
                  <a:cubicBezTo>
                    <a:pt x="349274" y="877516"/>
                    <a:pt x="343233" y="892895"/>
                    <a:pt x="333942" y="905283"/>
                  </a:cubicBezTo>
                  <a:cubicBezTo>
                    <a:pt x="316532" y="928497"/>
                    <a:pt x="297664" y="931754"/>
                    <a:pt x="273557" y="939789"/>
                  </a:cubicBezTo>
                  <a:cubicBezTo>
                    <a:pt x="247678" y="936914"/>
                    <a:pt x="219955" y="941178"/>
                    <a:pt x="195920" y="931163"/>
                  </a:cubicBezTo>
                  <a:cubicBezTo>
                    <a:pt x="182648" y="925633"/>
                    <a:pt x="175879" y="909795"/>
                    <a:pt x="170040" y="896657"/>
                  </a:cubicBezTo>
                  <a:cubicBezTo>
                    <a:pt x="166825" y="889423"/>
                    <a:pt x="153277" y="804703"/>
                    <a:pt x="152788" y="801766"/>
                  </a:cubicBezTo>
                  <a:cubicBezTo>
                    <a:pt x="161414" y="738506"/>
                    <a:pt x="166610" y="674682"/>
                    <a:pt x="178667" y="611985"/>
                  </a:cubicBezTo>
                  <a:cubicBezTo>
                    <a:pt x="187458" y="566273"/>
                    <a:pt x="198632" y="582937"/>
                    <a:pt x="230425" y="560227"/>
                  </a:cubicBezTo>
                  <a:cubicBezTo>
                    <a:pt x="300733" y="510007"/>
                    <a:pt x="202485" y="555876"/>
                    <a:pt x="299437" y="517095"/>
                  </a:cubicBezTo>
                  <a:cubicBezTo>
                    <a:pt x="333943" y="519970"/>
                    <a:pt x="371984" y="510236"/>
                    <a:pt x="402954" y="525721"/>
                  </a:cubicBezTo>
                  <a:cubicBezTo>
                    <a:pt x="428673" y="538581"/>
                    <a:pt x="454712" y="594733"/>
                    <a:pt x="454712" y="594733"/>
                  </a:cubicBezTo>
                  <a:cubicBezTo>
                    <a:pt x="460463" y="611986"/>
                    <a:pt x="467554" y="628848"/>
                    <a:pt x="471965" y="646491"/>
                  </a:cubicBezTo>
                  <a:cubicBezTo>
                    <a:pt x="492820" y="729910"/>
                    <a:pt x="478700" y="825917"/>
                    <a:pt x="463339" y="905283"/>
                  </a:cubicBezTo>
                  <a:cubicBezTo>
                    <a:pt x="458934" y="928043"/>
                    <a:pt x="441120" y="946009"/>
                    <a:pt x="428833" y="965668"/>
                  </a:cubicBezTo>
                  <a:cubicBezTo>
                    <a:pt x="370575" y="1058880"/>
                    <a:pt x="365329" y="1105250"/>
                    <a:pt x="282184" y="1146823"/>
                  </a:cubicBezTo>
                  <a:cubicBezTo>
                    <a:pt x="265918" y="1154956"/>
                    <a:pt x="247678" y="1158325"/>
                    <a:pt x="230425" y="1164076"/>
                  </a:cubicBezTo>
                  <a:cubicBezTo>
                    <a:pt x="201670" y="1161200"/>
                    <a:pt x="171376" y="1165169"/>
                    <a:pt x="144161" y="1155449"/>
                  </a:cubicBezTo>
                  <a:cubicBezTo>
                    <a:pt x="128908" y="1150001"/>
                    <a:pt x="93412" y="1099286"/>
                    <a:pt x="83776" y="1086438"/>
                  </a:cubicBezTo>
                  <a:cubicBezTo>
                    <a:pt x="80901" y="1074936"/>
                    <a:pt x="73723" y="1063702"/>
                    <a:pt x="75150" y="1051933"/>
                  </a:cubicBezTo>
                  <a:cubicBezTo>
                    <a:pt x="85332" y="967929"/>
                    <a:pt x="94753" y="883048"/>
                    <a:pt x="118282" y="801766"/>
                  </a:cubicBezTo>
                  <a:cubicBezTo>
                    <a:pt x="129125" y="764307"/>
                    <a:pt x="216307" y="670573"/>
                    <a:pt x="239052" y="646491"/>
                  </a:cubicBezTo>
                  <a:cubicBezTo>
                    <a:pt x="264182" y="619883"/>
                    <a:pt x="285963" y="588735"/>
                    <a:pt x="316690" y="568853"/>
                  </a:cubicBezTo>
                  <a:cubicBezTo>
                    <a:pt x="384716" y="524836"/>
                    <a:pt x="460463" y="494091"/>
                    <a:pt x="532350" y="456710"/>
                  </a:cubicBezTo>
                  <a:cubicBezTo>
                    <a:pt x="575482" y="459585"/>
                    <a:pt x="620095" y="453766"/>
                    <a:pt x="661746" y="465336"/>
                  </a:cubicBezTo>
                  <a:cubicBezTo>
                    <a:pt x="675599" y="469184"/>
                    <a:pt x="679380" y="488064"/>
                    <a:pt x="687625" y="499842"/>
                  </a:cubicBezTo>
                  <a:cubicBezTo>
                    <a:pt x="699516" y="516829"/>
                    <a:pt x="710629" y="534347"/>
                    <a:pt x="722131" y="551600"/>
                  </a:cubicBezTo>
                  <a:cubicBezTo>
                    <a:pt x="740264" y="615066"/>
                    <a:pt x="745330" y="626638"/>
                    <a:pt x="756637" y="698249"/>
                  </a:cubicBezTo>
                  <a:cubicBezTo>
                    <a:pt x="760698" y="723969"/>
                    <a:pt x="762388" y="750008"/>
                    <a:pt x="765263" y="775887"/>
                  </a:cubicBezTo>
                  <a:cubicBezTo>
                    <a:pt x="757655" y="882399"/>
                    <a:pt x="757696" y="1004561"/>
                    <a:pt x="730757" y="1112317"/>
                  </a:cubicBezTo>
                  <a:cubicBezTo>
                    <a:pt x="724141" y="1138782"/>
                    <a:pt x="715009" y="1164627"/>
                    <a:pt x="704878" y="1189955"/>
                  </a:cubicBezTo>
                  <a:cubicBezTo>
                    <a:pt x="697714" y="1207865"/>
                    <a:pt x="693516" y="1229012"/>
                    <a:pt x="678999" y="1241714"/>
                  </a:cubicBezTo>
                  <a:cubicBezTo>
                    <a:pt x="598522" y="1312132"/>
                    <a:pt x="591596" y="1306602"/>
                    <a:pt x="515097" y="1319351"/>
                  </a:cubicBezTo>
                  <a:cubicBezTo>
                    <a:pt x="466214" y="1313600"/>
                    <a:pt x="411082" y="1326695"/>
                    <a:pt x="368448" y="1302099"/>
                  </a:cubicBezTo>
                  <a:cubicBezTo>
                    <a:pt x="329066" y="1279379"/>
                    <a:pt x="311785" y="1230293"/>
                    <a:pt x="290810" y="1189955"/>
                  </a:cubicBezTo>
                  <a:cubicBezTo>
                    <a:pt x="274030" y="1157685"/>
                    <a:pt x="256305" y="1086438"/>
                    <a:pt x="256305" y="1086438"/>
                  </a:cubicBezTo>
                  <a:cubicBezTo>
                    <a:pt x="262056" y="997298"/>
                    <a:pt x="266139" y="908035"/>
                    <a:pt x="273557" y="819019"/>
                  </a:cubicBezTo>
                  <a:cubicBezTo>
                    <a:pt x="275552" y="795080"/>
                    <a:pt x="283655" y="761109"/>
                    <a:pt x="299437" y="741382"/>
                  </a:cubicBezTo>
                  <a:cubicBezTo>
                    <a:pt x="314679" y="722329"/>
                    <a:pt x="327270" y="694408"/>
                    <a:pt x="351195" y="689623"/>
                  </a:cubicBezTo>
                  <a:lnTo>
                    <a:pt x="394327" y="680997"/>
                  </a:lnTo>
                  <a:cubicBezTo>
                    <a:pt x="423082" y="683872"/>
                    <a:pt x="456694" y="673373"/>
                    <a:pt x="480591" y="689623"/>
                  </a:cubicBezTo>
                  <a:cubicBezTo>
                    <a:pt x="532741" y="725085"/>
                    <a:pt x="571829" y="777437"/>
                    <a:pt x="609988" y="827646"/>
                  </a:cubicBezTo>
                  <a:cubicBezTo>
                    <a:pt x="619927" y="840723"/>
                    <a:pt x="674596" y="980539"/>
                    <a:pt x="678999" y="991548"/>
                  </a:cubicBezTo>
                  <a:cubicBezTo>
                    <a:pt x="695856" y="1160130"/>
                    <a:pt x="694450" y="1100243"/>
                    <a:pt x="670373" y="1371110"/>
                  </a:cubicBezTo>
                  <a:cubicBezTo>
                    <a:pt x="667527" y="1403132"/>
                    <a:pt x="667497" y="1437245"/>
                    <a:pt x="653120" y="1466000"/>
                  </a:cubicBezTo>
                  <a:cubicBezTo>
                    <a:pt x="617809" y="1536622"/>
                    <a:pt x="569003" y="1599723"/>
                    <a:pt x="523724" y="1664408"/>
                  </a:cubicBezTo>
                  <a:cubicBezTo>
                    <a:pt x="493817" y="1707132"/>
                    <a:pt x="466377" y="1736214"/>
                    <a:pt x="420207" y="1759299"/>
                  </a:cubicBezTo>
                  <a:cubicBezTo>
                    <a:pt x="403941" y="1767432"/>
                    <a:pt x="385701" y="1770800"/>
                    <a:pt x="368448" y="1776551"/>
                  </a:cubicBezTo>
                  <a:cubicBezTo>
                    <a:pt x="336818" y="1770800"/>
                    <a:pt x="303833" y="1770112"/>
                    <a:pt x="273557" y="1759299"/>
                  </a:cubicBezTo>
                  <a:cubicBezTo>
                    <a:pt x="236779" y="1746164"/>
                    <a:pt x="239232" y="1687894"/>
                    <a:pt x="230425" y="1664408"/>
                  </a:cubicBezTo>
                  <a:cubicBezTo>
                    <a:pt x="221395" y="1640327"/>
                    <a:pt x="207422" y="1618401"/>
                    <a:pt x="195920" y="1595397"/>
                  </a:cubicBezTo>
                  <a:cubicBezTo>
                    <a:pt x="170226" y="1454083"/>
                    <a:pt x="170040" y="1478113"/>
                    <a:pt x="170040" y="1284846"/>
                  </a:cubicBezTo>
                  <a:cubicBezTo>
                    <a:pt x="170040" y="1278792"/>
                    <a:pt x="163704" y="977245"/>
                    <a:pt x="195920" y="888031"/>
                  </a:cubicBezTo>
                  <a:cubicBezTo>
                    <a:pt x="222595" y="814162"/>
                    <a:pt x="258020" y="743736"/>
                    <a:pt x="290810" y="672370"/>
                  </a:cubicBezTo>
                  <a:cubicBezTo>
                    <a:pt x="296066" y="660931"/>
                    <a:pt x="346190" y="555398"/>
                    <a:pt x="368448" y="525721"/>
                  </a:cubicBezTo>
                  <a:cubicBezTo>
                    <a:pt x="375768" y="515961"/>
                    <a:pt x="383735" y="505895"/>
                    <a:pt x="394327" y="499842"/>
                  </a:cubicBezTo>
                  <a:cubicBezTo>
                    <a:pt x="404621" y="493960"/>
                    <a:pt x="417331" y="494091"/>
                    <a:pt x="428833" y="491216"/>
                  </a:cubicBezTo>
                  <a:cubicBezTo>
                    <a:pt x="440335" y="502718"/>
                    <a:pt x="453884" y="512485"/>
                    <a:pt x="463339" y="525721"/>
                  </a:cubicBezTo>
                  <a:cubicBezTo>
                    <a:pt x="468624" y="533120"/>
                    <a:pt x="468772" y="543086"/>
                    <a:pt x="471965" y="551600"/>
                  </a:cubicBezTo>
                  <a:cubicBezTo>
                    <a:pt x="477402" y="566099"/>
                    <a:pt x="483467" y="580355"/>
                    <a:pt x="489218" y="594733"/>
                  </a:cubicBezTo>
                  <a:cubicBezTo>
                    <a:pt x="514639" y="747268"/>
                    <a:pt x="482355" y="556984"/>
                    <a:pt x="506471" y="689623"/>
                  </a:cubicBezTo>
                  <a:cubicBezTo>
                    <a:pt x="509600" y="706832"/>
                    <a:pt x="512222" y="724129"/>
                    <a:pt x="515097" y="741382"/>
                  </a:cubicBezTo>
                  <a:cubicBezTo>
                    <a:pt x="497844" y="859276"/>
                    <a:pt x="488650" y="978634"/>
                    <a:pt x="463339" y="1095065"/>
                  </a:cubicBezTo>
                  <a:cubicBezTo>
                    <a:pt x="459428" y="1113057"/>
                    <a:pt x="447103" y="1135913"/>
                    <a:pt x="428833" y="1138197"/>
                  </a:cubicBezTo>
                  <a:cubicBezTo>
                    <a:pt x="393540" y="1142608"/>
                    <a:pt x="359822" y="1120944"/>
                    <a:pt x="325316" y="1112317"/>
                  </a:cubicBezTo>
                  <a:cubicBezTo>
                    <a:pt x="283508" y="1087233"/>
                    <a:pt x="223018" y="1053557"/>
                    <a:pt x="195920" y="1017427"/>
                  </a:cubicBezTo>
                  <a:cubicBezTo>
                    <a:pt x="141714" y="945153"/>
                    <a:pt x="203433" y="1024056"/>
                    <a:pt x="118282" y="931163"/>
                  </a:cubicBezTo>
                  <a:cubicBezTo>
                    <a:pt x="103106" y="914608"/>
                    <a:pt x="89527" y="896657"/>
                    <a:pt x="75150" y="879404"/>
                  </a:cubicBezTo>
                  <a:cubicBezTo>
                    <a:pt x="55022" y="819019"/>
                    <a:pt x="24692" y="761121"/>
                    <a:pt x="14765" y="698249"/>
                  </a:cubicBezTo>
                  <a:cubicBezTo>
                    <a:pt x="-23385" y="456635"/>
                    <a:pt x="16929" y="624911"/>
                    <a:pt x="83776" y="491216"/>
                  </a:cubicBezTo>
                  <a:cubicBezTo>
                    <a:pt x="89527" y="479714"/>
                    <a:pt x="93134" y="466861"/>
                    <a:pt x="101029" y="456710"/>
                  </a:cubicBezTo>
                  <a:cubicBezTo>
                    <a:pt x="150337" y="393314"/>
                    <a:pt x="215784" y="371822"/>
                    <a:pt x="290810" y="335940"/>
                  </a:cubicBezTo>
                  <a:cubicBezTo>
                    <a:pt x="307216" y="328093"/>
                    <a:pt x="324926" y="323098"/>
                    <a:pt x="342569" y="318687"/>
                  </a:cubicBezTo>
                  <a:cubicBezTo>
                    <a:pt x="359537" y="314445"/>
                    <a:pt x="377176" y="313491"/>
                    <a:pt x="394327" y="310061"/>
                  </a:cubicBezTo>
                  <a:cubicBezTo>
                    <a:pt x="405953" y="307736"/>
                    <a:pt x="417331" y="304310"/>
                    <a:pt x="428833" y="301434"/>
                  </a:cubicBezTo>
                  <a:cubicBezTo>
                    <a:pt x="474841" y="310061"/>
                    <a:pt x="524169" y="308105"/>
                    <a:pt x="566856" y="327314"/>
                  </a:cubicBezTo>
                  <a:cubicBezTo>
                    <a:pt x="585765" y="335823"/>
                    <a:pt x="592088" y="360526"/>
                    <a:pt x="601361" y="379072"/>
                  </a:cubicBezTo>
                  <a:cubicBezTo>
                    <a:pt x="606663" y="389676"/>
                    <a:pt x="606581" y="402222"/>
                    <a:pt x="609988" y="413578"/>
                  </a:cubicBezTo>
                  <a:cubicBezTo>
                    <a:pt x="615214" y="430997"/>
                    <a:pt x="621489" y="448083"/>
                    <a:pt x="627240" y="465336"/>
                  </a:cubicBezTo>
                  <a:cubicBezTo>
                    <a:pt x="618614" y="603359"/>
                    <a:pt x="616633" y="741958"/>
                    <a:pt x="601361" y="879404"/>
                  </a:cubicBezTo>
                  <a:cubicBezTo>
                    <a:pt x="599231" y="898575"/>
                    <a:pt x="585591" y="914735"/>
                    <a:pt x="575482" y="931163"/>
                  </a:cubicBezTo>
                  <a:cubicBezTo>
                    <a:pt x="553398" y="967051"/>
                    <a:pt x="522825" y="1007794"/>
                    <a:pt x="489218" y="1034680"/>
                  </a:cubicBezTo>
                  <a:cubicBezTo>
                    <a:pt x="476125" y="1045154"/>
                    <a:pt x="460805" y="1052530"/>
                    <a:pt x="446086" y="1060559"/>
                  </a:cubicBezTo>
                  <a:cubicBezTo>
                    <a:pt x="429152" y="1069796"/>
                    <a:pt x="412763" y="1080765"/>
                    <a:pt x="394327" y="1086438"/>
                  </a:cubicBezTo>
                  <a:cubicBezTo>
                    <a:pt x="374893" y="1092418"/>
                    <a:pt x="354070" y="1092189"/>
                    <a:pt x="333942" y="1095065"/>
                  </a:cubicBezTo>
                  <a:cubicBezTo>
                    <a:pt x="279308" y="1086438"/>
                    <a:pt x="222747" y="1085955"/>
                    <a:pt x="170040" y="1069185"/>
                  </a:cubicBezTo>
                  <a:cubicBezTo>
                    <a:pt x="156340" y="1064826"/>
                    <a:pt x="145592" y="1048986"/>
                    <a:pt x="144161" y="1034680"/>
                  </a:cubicBezTo>
                  <a:cubicBezTo>
                    <a:pt x="139574" y="988811"/>
                    <a:pt x="152788" y="896657"/>
                    <a:pt x="152788" y="896657"/>
                  </a:cubicBezTo>
                </a:path>
              </a:pathLst>
            </a:cu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Signalisation droite 2"/>
          <p:cNvSpPr/>
          <p:nvPr/>
        </p:nvSpPr>
        <p:spPr>
          <a:xfrm>
            <a:off x="539551" y="1203598"/>
            <a:ext cx="2705985" cy="72008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 smtClean="0">
                <a:solidFill>
                  <a:schemeClr val="tx1"/>
                </a:solidFill>
              </a:rPr>
              <a:t>Pre-process</a:t>
            </a:r>
            <a:endParaRPr lang="fr-FR" sz="20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Data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2843808" y="1203598"/>
            <a:ext cx="2808312" cy="720080"/>
          </a:xfrm>
          <a:prstGeom prst="chevron">
            <a:avLst/>
          </a:prstGeom>
          <a:solidFill>
            <a:srgbClr val="FFFFFF"/>
          </a:solidFill>
          <a:ln w="190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 err="1">
                <a:solidFill>
                  <a:schemeClr val="bg1">
                    <a:lumMod val="65000"/>
                  </a:schemeClr>
                </a:solidFill>
              </a:rPr>
              <a:t>Calculate</a:t>
            </a:r>
            <a:r>
              <a:rPr lang="fr-FR" sz="2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algn="ctr"/>
            <a:r>
              <a:rPr lang="fr-FR" sz="2000" i="1" dirty="0" err="1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fr-FR" sz="2000" i="1" dirty="0" err="1" smtClean="0">
                <a:solidFill>
                  <a:schemeClr val="bg1">
                    <a:lumMod val="65000"/>
                  </a:schemeClr>
                </a:solidFill>
              </a:rPr>
              <a:t>resholds</a:t>
            </a:r>
            <a:endParaRPr lang="fr-FR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Chevron 72"/>
          <p:cNvSpPr/>
          <p:nvPr/>
        </p:nvSpPr>
        <p:spPr>
          <a:xfrm>
            <a:off x="5220072" y="1203598"/>
            <a:ext cx="2808312" cy="720080"/>
          </a:xfrm>
          <a:prstGeom prst="chevron">
            <a:avLst/>
          </a:prstGeom>
          <a:solidFill>
            <a:srgbClr val="FFFFFF"/>
          </a:solidFill>
          <a:ln w="190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 err="1" smtClean="0">
                <a:solidFill>
                  <a:schemeClr val="bg1">
                    <a:lumMod val="65000"/>
                  </a:schemeClr>
                </a:solidFill>
              </a:rPr>
              <a:t>Delimit</a:t>
            </a:r>
            <a:endParaRPr lang="fr-FR" sz="20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2000" i="1" dirty="0" smtClean="0">
                <a:solidFill>
                  <a:schemeClr val="bg1">
                    <a:lumMod val="65000"/>
                  </a:schemeClr>
                </a:solidFill>
              </a:rPr>
              <a:t>Reading Sessions</a:t>
            </a:r>
            <a:endParaRPr lang="fr-FR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6" name="Groupe 85"/>
          <p:cNvGrpSpPr/>
          <p:nvPr/>
        </p:nvGrpSpPr>
        <p:grpSpPr>
          <a:xfrm>
            <a:off x="1457883" y="2283718"/>
            <a:ext cx="2068661" cy="2555991"/>
            <a:chOff x="107504" y="1419622"/>
            <a:chExt cx="2068661" cy="2555991"/>
          </a:xfrm>
        </p:grpSpPr>
        <p:grpSp>
          <p:nvGrpSpPr>
            <p:cNvPr id="87" name="Groupe 86"/>
            <p:cNvGrpSpPr/>
            <p:nvPr/>
          </p:nvGrpSpPr>
          <p:grpSpPr>
            <a:xfrm>
              <a:off x="124165" y="1419622"/>
              <a:ext cx="2052000" cy="2555991"/>
              <a:chOff x="1450167" y="2516779"/>
              <a:chExt cx="2052000" cy="2050111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1450167" y="2787774"/>
                <a:ext cx="2052000" cy="1779116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450167" y="2516779"/>
                <a:ext cx="2052000" cy="24686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b="1" dirty="0" err="1" smtClean="0">
                    <a:solidFill>
                      <a:schemeClr val="bg1"/>
                    </a:solidFill>
                  </a:rPr>
                  <a:t>Identify</a:t>
                </a:r>
                <a:r>
                  <a:rPr lang="fr-FR" sz="14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fr-FR" sz="1400" b="1" dirty="0" err="1" smtClean="0">
                    <a:solidFill>
                      <a:schemeClr val="bg1"/>
                    </a:solidFill>
                  </a:rPr>
                  <a:t>users</a:t>
                </a:r>
                <a:endParaRPr lang="fr-FR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8" name="Groupe 87"/>
            <p:cNvGrpSpPr/>
            <p:nvPr/>
          </p:nvGrpSpPr>
          <p:grpSpPr>
            <a:xfrm>
              <a:off x="107504" y="1987763"/>
              <a:ext cx="1992893" cy="1757574"/>
              <a:chOff x="3095418" y="1910999"/>
              <a:chExt cx="1992893" cy="1757574"/>
            </a:xfrm>
          </p:grpSpPr>
          <p:grpSp>
            <p:nvGrpSpPr>
              <p:cNvPr id="89" name="Groupe 88"/>
              <p:cNvGrpSpPr/>
              <p:nvPr/>
            </p:nvGrpSpPr>
            <p:grpSpPr>
              <a:xfrm>
                <a:off x="3095418" y="1910999"/>
                <a:ext cx="1992893" cy="382092"/>
                <a:chOff x="3095418" y="1910999"/>
                <a:chExt cx="1992893" cy="382092"/>
              </a:xfrm>
            </p:grpSpPr>
            <p:grpSp>
              <p:nvGrpSpPr>
                <p:cNvPr id="140" name="Groupe 139"/>
                <p:cNvGrpSpPr/>
                <p:nvPr/>
              </p:nvGrpSpPr>
              <p:grpSpPr>
                <a:xfrm>
                  <a:off x="3792311" y="2084045"/>
                  <a:ext cx="1296000" cy="36000"/>
                  <a:chOff x="1187624" y="2787774"/>
                  <a:chExt cx="2448272" cy="144016"/>
                </a:xfrm>
              </p:grpSpPr>
              <p:cxnSp>
                <p:nvCxnSpPr>
                  <p:cNvPr id="142" name="Connecteur droit 141"/>
                  <p:cNvCxnSpPr/>
                  <p:nvPr/>
                </p:nvCxnSpPr>
                <p:spPr>
                  <a:xfrm>
                    <a:off x="1187624" y="2931790"/>
                    <a:ext cx="2448272" cy="0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Connecteur droit 142"/>
                  <p:cNvCxnSpPr/>
                  <p:nvPr/>
                </p:nvCxnSpPr>
                <p:spPr>
                  <a:xfrm>
                    <a:off x="1203146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Connecteur droit 143"/>
                  <p:cNvCxnSpPr/>
                  <p:nvPr/>
                </p:nvCxnSpPr>
                <p:spPr>
                  <a:xfrm>
                    <a:off x="1355546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/>
                  <p:cNvCxnSpPr/>
                  <p:nvPr/>
                </p:nvCxnSpPr>
                <p:spPr>
                  <a:xfrm>
                    <a:off x="1691680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Connecteur droit 145"/>
                  <p:cNvCxnSpPr/>
                  <p:nvPr/>
                </p:nvCxnSpPr>
                <p:spPr>
                  <a:xfrm>
                    <a:off x="2555776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Connecteur droit 146"/>
                  <p:cNvCxnSpPr/>
                  <p:nvPr/>
                </p:nvCxnSpPr>
                <p:spPr>
                  <a:xfrm>
                    <a:off x="2123728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Connecteur droit 147"/>
                  <p:cNvCxnSpPr/>
                  <p:nvPr/>
                </p:nvCxnSpPr>
                <p:spPr>
                  <a:xfrm>
                    <a:off x="2843808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148"/>
                  <p:cNvCxnSpPr/>
                  <p:nvPr/>
                </p:nvCxnSpPr>
                <p:spPr>
                  <a:xfrm>
                    <a:off x="3203848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149"/>
                  <p:cNvCxnSpPr/>
                  <p:nvPr/>
                </p:nvCxnSpPr>
                <p:spPr>
                  <a:xfrm>
                    <a:off x="3419872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1" name="ZoneTexte 140"/>
                <p:cNvSpPr txBox="1"/>
                <p:nvPr/>
              </p:nvSpPr>
              <p:spPr>
                <a:xfrm>
                  <a:off x="3095418" y="1910999"/>
                  <a:ext cx="654346" cy="38209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1400" b="1" i="1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User 1</a:t>
                  </a:r>
                </a:p>
              </p:txBody>
            </p:sp>
          </p:grpSp>
          <p:grpSp>
            <p:nvGrpSpPr>
              <p:cNvPr id="90" name="Groupe 89"/>
              <p:cNvGrpSpPr/>
              <p:nvPr/>
            </p:nvGrpSpPr>
            <p:grpSpPr>
              <a:xfrm>
                <a:off x="3095418" y="2137462"/>
                <a:ext cx="1992893" cy="382092"/>
                <a:chOff x="3095418" y="1910999"/>
                <a:chExt cx="1992893" cy="382092"/>
              </a:xfrm>
            </p:grpSpPr>
            <p:grpSp>
              <p:nvGrpSpPr>
                <p:cNvPr id="129" name="Groupe 128"/>
                <p:cNvGrpSpPr/>
                <p:nvPr/>
              </p:nvGrpSpPr>
              <p:grpSpPr>
                <a:xfrm>
                  <a:off x="3792311" y="2084045"/>
                  <a:ext cx="1296000" cy="36000"/>
                  <a:chOff x="1187624" y="2787774"/>
                  <a:chExt cx="2448272" cy="144016"/>
                </a:xfrm>
              </p:grpSpPr>
              <p:cxnSp>
                <p:nvCxnSpPr>
                  <p:cNvPr id="131" name="Connecteur droit 130"/>
                  <p:cNvCxnSpPr/>
                  <p:nvPr/>
                </p:nvCxnSpPr>
                <p:spPr>
                  <a:xfrm>
                    <a:off x="1187624" y="2931790"/>
                    <a:ext cx="2448272" cy="0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Connecteur droit 131"/>
                  <p:cNvCxnSpPr/>
                  <p:nvPr/>
                </p:nvCxnSpPr>
                <p:spPr>
                  <a:xfrm>
                    <a:off x="1203146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Connecteur droit 132"/>
                  <p:cNvCxnSpPr/>
                  <p:nvPr/>
                </p:nvCxnSpPr>
                <p:spPr>
                  <a:xfrm>
                    <a:off x="1355546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Connecteur droit 133"/>
                  <p:cNvCxnSpPr/>
                  <p:nvPr/>
                </p:nvCxnSpPr>
                <p:spPr>
                  <a:xfrm>
                    <a:off x="1691680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Connecteur droit 134"/>
                  <p:cNvCxnSpPr/>
                  <p:nvPr/>
                </p:nvCxnSpPr>
                <p:spPr>
                  <a:xfrm>
                    <a:off x="2555776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Connecteur droit 135"/>
                  <p:cNvCxnSpPr/>
                  <p:nvPr/>
                </p:nvCxnSpPr>
                <p:spPr>
                  <a:xfrm>
                    <a:off x="2123728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Connecteur droit 136"/>
                  <p:cNvCxnSpPr/>
                  <p:nvPr/>
                </p:nvCxnSpPr>
                <p:spPr>
                  <a:xfrm>
                    <a:off x="2843808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137"/>
                  <p:cNvCxnSpPr/>
                  <p:nvPr/>
                </p:nvCxnSpPr>
                <p:spPr>
                  <a:xfrm>
                    <a:off x="3203848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138"/>
                  <p:cNvCxnSpPr/>
                  <p:nvPr/>
                </p:nvCxnSpPr>
                <p:spPr>
                  <a:xfrm>
                    <a:off x="3419872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0" name="ZoneTexte 129"/>
                <p:cNvSpPr txBox="1"/>
                <p:nvPr/>
              </p:nvSpPr>
              <p:spPr>
                <a:xfrm>
                  <a:off x="3095418" y="1910999"/>
                  <a:ext cx="654346" cy="38209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1400" b="1" i="1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User </a:t>
                  </a:r>
                  <a:r>
                    <a:rPr lang="fr-FR" sz="1400" b="1" i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</a:t>
                  </a:r>
                  <a:endParaRPr lang="fr-FR" sz="1400" b="1" i="1" dirty="0" smtClean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91" name="Groupe 90"/>
              <p:cNvGrpSpPr/>
              <p:nvPr/>
            </p:nvGrpSpPr>
            <p:grpSpPr>
              <a:xfrm>
                <a:off x="3095418" y="2363925"/>
                <a:ext cx="1992893" cy="382092"/>
                <a:chOff x="3095418" y="1910999"/>
                <a:chExt cx="1992893" cy="382092"/>
              </a:xfrm>
            </p:grpSpPr>
            <p:grpSp>
              <p:nvGrpSpPr>
                <p:cNvPr id="118" name="Groupe 117"/>
                <p:cNvGrpSpPr/>
                <p:nvPr/>
              </p:nvGrpSpPr>
              <p:grpSpPr>
                <a:xfrm>
                  <a:off x="3792311" y="2084045"/>
                  <a:ext cx="1296000" cy="36000"/>
                  <a:chOff x="1187624" y="2787774"/>
                  <a:chExt cx="2448272" cy="144016"/>
                </a:xfrm>
              </p:grpSpPr>
              <p:cxnSp>
                <p:nvCxnSpPr>
                  <p:cNvPr id="120" name="Connecteur droit 119"/>
                  <p:cNvCxnSpPr/>
                  <p:nvPr/>
                </p:nvCxnSpPr>
                <p:spPr>
                  <a:xfrm>
                    <a:off x="1187624" y="2931790"/>
                    <a:ext cx="2448272" cy="0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Connecteur droit 120"/>
                  <p:cNvCxnSpPr/>
                  <p:nvPr/>
                </p:nvCxnSpPr>
                <p:spPr>
                  <a:xfrm>
                    <a:off x="1203146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Connecteur droit 121"/>
                  <p:cNvCxnSpPr/>
                  <p:nvPr/>
                </p:nvCxnSpPr>
                <p:spPr>
                  <a:xfrm>
                    <a:off x="1355546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Connecteur droit 122"/>
                  <p:cNvCxnSpPr/>
                  <p:nvPr/>
                </p:nvCxnSpPr>
                <p:spPr>
                  <a:xfrm>
                    <a:off x="1691680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Connecteur droit 123"/>
                  <p:cNvCxnSpPr/>
                  <p:nvPr/>
                </p:nvCxnSpPr>
                <p:spPr>
                  <a:xfrm>
                    <a:off x="2555776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Connecteur droit 124"/>
                  <p:cNvCxnSpPr/>
                  <p:nvPr/>
                </p:nvCxnSpPr>
                <p:spPr>
                  <a:xfrm>
                    <a:off x="2123728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Connecteur droit 125"/>
                  <p:cNvCxnSpPr/>
                  <p:nvPr/>
                </p:nvCxnSpPr>
                <p:spPr>
                  <a:xfrm>
                    <a:off x="2843808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/>
                  <p:cNvCxnSpPr/>
                  <p:nvPr/>
                </p:nvCxnSpPr>
                <p:spPr>
                  <a:xfrm>
                    <a:off x="3203848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Connecteur droit 127"/>
                  <p:cNvCxnSpPr/>
                  <p:nvPr/>
                </p:nvCxnSpPr>
                <p:spPr>
                  <a:xfrm>
                    <a:off x="3419872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9" name="ZoneTexte 118"/>
                <p:cNvSpPr txBox="1"/>
                <p:nvPr/>
              </p:nvSpPr>
              <p:spPr>
                <a:xfrm>
                  <a:off x="3095418" y="1910999"/>
                  <a:ext cx="654346" cy="38209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1400" b="1" i="1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User 3</a:t>
                  </a:r>
                </a:p>
              </p:txBody>
            </p:sp>
          </p:grpSp>
          <p:sp>
            <p:nvSpPr>
              <p:cNvPr id="92" name="ZoneTexte 91"/>
              <p:cNvSpPr txBox="1"/>
              <p:nvPr/>
            </p:nvSpPr>
            <p:spPr>
              <a:xfrm>
                <a:off x="3203848" y="2804324"/>
                <a:ext cx="312906" cy="41549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1400" b="1" i="1" dirty="0" smtClean="0">
                    <a:solidFill>
                      <a:schemeClr val="bg2">
                        <a:lumMod val="25000"/>
                      </a:schemeClr>
                    </a:solidFill>
                  </a:rPr>
                  <a:t>…</a:t>
                </a:r>
              </a:p>
            </p:txBody>
          </p:sp>
          <p:grpSp>
            <p:nvGrpSpPr>
              <p:cNvPr id="93" name="Groupe 92"/>
              <p:cNvGrpSpPr/>
              <p:nvPr/>
            </p:nvGrpSpPr>
            <p:grpSpPr>
              <a:xfrm>
                <a:off x="3095418" y="2573684"/>
                <a:ext cx="1992893" cy="415498"/>
                <a:chOff x="3095418" y="1894296"/>
                <a:chExt cx="1992893" cy="415498"/>
              </a:xfrm>
            </p:grpSpPr>
            <p:grpSp>
              <p:nvGrpSpPr>
                <p:cNvPr id="107" name="Groupe 106"/>
                <p:cNvGrpSpPr/>
                <p:nvPr/>
              </p:nvGrpSpPr>
              <p:grpSpPr>
                <a:xfrm>
                  <a:off x="3792311" y="2084045"/>
                  <a:ext cx="1296000" cy="36000"/>
                  <a:chOff x="1187624" y="2787774"/>
                  <a:chExt cx="2448272" cy="144016"/>
                </a:xfrm>
              </p:grpSpPr>
              <p:cxnSp>
                <p:nvCxnSpPr>
                  <p:cNvPr id="109" name="Connecteur droit 108"/>
                  <p:cNvCxnSpPr/>
                  <p:nvPr/>
                </p:nvCxnSpPr>
                <p:spPr>
                  <a:xfrm>
                    <a:off x="1187624" y="2931790"/>
                    <a:ext cx="2448272" cy="0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Connecteur droit 109"/>
                  <p:cNvCxnSpPr/>
                  <p:nvPr/>
                </p:nvCxnSpPr>
                <p:spPr>
                  <a:xfrm>
                    <a:off x="1203146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Connecteur droit 110"/>
                  <p:cNvCxnSpPr/>
                  <p:nvPr/>
                </p:nvCxnSpPr>
                <p:spPr>
                  <a:xfrm>
                    <a:off x="1355546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onnecteur droit 111"/>
                  <p:cNvCxnSpPr/>
                  <p:nvPr/>
                </p:nvCxnSpPr>
                <p:spPr>
                  <a:xfrm>
                    <a:off x="1691680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/>
                  <p:cNvCxnSpPr/>
                  <p:nvPr/>
                </p:nvCxnSpPr>
                <p:spPr>
                  <a:xfrm>
                    <a:off x="2555776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Connecteur droit 113"/>
                  <p:cNvCxnSpPr/>
                  <p:nvPr/>
                </p:nvCxnSpPr>
                <p:spPr>
                  <a:xfrm>
                    <a:off x="2123728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Connecteur droit 114"/>
                  <p:cNvCxnSpPr/>
                  <p:nvPr/>
                </p:nvCxnSpPr>
                <p:spPr>
                  <a:xfrm>
                    <a:off x="2843808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Connecteur droit 115"/>
                  <p:cNvCxnSpPr/>
                  <p:nvPr/>
                </p:nvCxnSpPr>
                <p:spPr>
                  <a:xfrm>
                    <a:off x="3203848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Connecteur droit 116"/>
                  <p:cNvCxnSpPr/>
                  <p:nvPr/>
                </p:nvCxnSpPr>
                <p:spPr>
                  <a:xfrm>
                    <a:off x="3419872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ZoneTexte 107"/>
                <p:cNvSpPr txBox="1"/>
                <p:nvPr/>
              </p:nvSpPr>
              <p:spPr>
                <a:xfrm>
                  <a:off x="3095418" y="1894296"/>
                  <a:ext cx="654346" cy="41549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1400" b="1" i="1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User </a:t>
                  </a:r>
                  <a:r>
                    <a:rPr lang="fr-FR" sz="1400" b="1" i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4</a:t>
                  </a:r>
                  <a:endParaRPr lang="fr-FR" sz="1400" b="1" i="1" dirty="0" smtClean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94" name="Groupe 93"/>
              <p:cNvGrpSpPr/>
              <p:nvPr/>
            </p:nvGrpSpPr>
            <p:grpSpPr>
              <a:xfrm>
                <a:off x="3095418" y="3253075"/>
                <a:ext cx="1992893" cy="415498"/>
                <a:chOff x="3095418" y="1894296"/>
                <a:chExt cx="1992893" cy="415498"/>
              </a:xfrm>
            </p:grpSpPr>
            <p:grpSp>
              <p:nvGrpSpPr>
                <p:cNvPr id="96" name="Groupe 95"/>
                <p:cNvGrpSpPr/>
                <p:nvPr/>
              </p:nvGrpSpPr>
              <p:grpSpPr>
                <a:xfrm>
                  <a:off x="3792311" y="2084045"/>
                  <a:ext cx="1296000" cy="36000"/>
                  <a:chOff x="1187624" y="2787774"/>
                  <a:chExt cx="2448272" cy="144016"/>
                </a:xfrm>
              </p:grpSpPr>
              <p:cxnSp>
                <p:nvCxnSpPr>
                  <p:cNvPr id="98" name="Connecteur droit 97"/>
                  <p:cNvCxnSpPr/>
                  <p:nvPr/>
                </p:nvCxnSpPr>
                <p:spPr>
                  <a:xfrm>
                    <a:off x="1187624" y="2931790"/>
                    <a:ext cx="2448272" cy="0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/>
                  <p:cNvCxnSpPr/>
                  <p:nvPr/>
                </p:nvCxnSpPr>
                <p:spPr>
                  <a:xfrm>
                    <a:off x="1203146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onnecteur droit 99"/>
                  <p:cNvCxnSpPr/>
                  <p:nvPr/>
                </p:nvCxnSpPr>
                <p:spPr>
                  <a:xfrm>
                    <a:off x="1355546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Connecteur droit 100"/>
                  <p:cNvCxnSpPr/>
                  <p:nvPr/>
                </p:nvCxnSpPr>
                <p:spPr>
                  <a:xfrm>
                    <a:off x="1691680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Connecteur droit 101"/>
                  <p:cNvCxnSpPr/>
                  <p:nvPr/>
                </p:nvCxnSpPr>
                <p:spPr>
                  <a:xfrm>
                    <a:off x="2555776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Connecteur droit 102"/>
                  <p:cNvCxnSpPr/>
                  <p:nvPr/>
                </p:nvCxnSpPr>
                <p:spPr>
                  <a:xfrm>
                    <a:off x="2123728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Connecteur droit 103"/>
                  <p:cNvCxnSpPr/>
                  <p:nvPr/>
                </p:nvCxnSpPr>
                <p:spPr>
                  <a:xfrm>
                    <a:off x="2843808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Connecteur droit 104"/>
                  <p:cNvCxnSpPr/>
                  <p:nvPr/>
                </p:nvCxnSpPr>
                <p:spPr>
                  <a:xfrm>
                    <a:off x="3203848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Connecteur droit 105"/>
                  <p:cNvCxnSpPr/>
                  <p:nvPr/>
                </p:nvCxnSpPr>
                <p:spPr>
                  <a:xfrm>
                    <a:off x="3419872" y="2787774"/>
                    <a:ext cx="0" cy="144016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7" name="ZoneTexte 96"/>
                <p:cNvSpPr txBox="1"/>
                <p:nvPr/>
              </p:nvSpPr>
              <p:spPr>
                <a:xfrm>
                  <a:off x="3095418" y="1894296"/>
                  <a:ext cx="657552" cy="41549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1400" b="1" i="1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User n</a:t>
                  </a: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351572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noProof="0" dirty="0" smtClean="0">
                <a:solidFill>
                  <a:srgbClr val="1F497D"/>
                </a:solidFill>
              </a:rPr>
              <a:t>An algorithm for extracting reading sessions</a:t>
            </a:r>
            <a:endParaRPr lang="en-US" noProof="0" dirty="0"/>
          </a:p>
        </p:txBody>
      </p:sp>
      <p:sp>
        <p:nvSpPr>
          <p:cNvPr id="42" name="Signalisation droite 41"/>
          <p:cNvSpPr/>
          <p:nvPr/>
        </p:nvSpPr>
        <p:spPr>
          <a:xfrm>
            <a:off x="539551" y="1203598"/>
            <a:ext cx="2705985" cy="720080"/>
          </a:xfrm>
          <a:prstGeom prst="homePlate">
            <a:avLst/>
          </a:prstGeom>
          <a:noFill/>
          <a:ln w="190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>
                <a:solidFill>
                  <a:schemeClr val="tx1"/>
                </a:solidFill>
              </a:rPr>
              <a:t>Pre-process</a:t>
            </a:r>
            <a:endParaRPr lang="fr-FR" sz="2000" dirty="0" smtClean="0">
              <a:solidFill>
                <a:schemeClr val="tx1"/>
              </a:solidFill>
            </a:endParaRPr>
          </a:p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Data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2843808" y="1203598"/>
            <a:ext cx="2808312" cy="72008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Calculate</a:t>
            </a:r>
            <a:r>
              <a:rPr lang="fr-FR" sz="20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T</a:t>
            </a:r>
            <a:r>
              <a:rPr lang="fr-FR" sz="2000" b="1" dirty="0" err="1" smtClean="0">
                <a:solidFill>
                  <a:schemeClr val="tx1"/>
                </a:solidFill>
              </a:rPr>
              <a:t>resholds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44" name="Chevron 43"/>
          <p:cNvSpPr/>
          <p:nvPr/>
        </p:nvSpPr>
        <p:spPr>
          <a:xfrm>
            <a:off x="5220072" y="1203598"/>
            <a:ext cx="2808312" cy="720080"/>
          </a:xfrm>
          <a:prstGeom prst="chevron">
            <a:avLst/>
          </a:prstGeom>
          <a:solidFill>
            <a:srgbClr val="FFFFFF"/>
          </a:solidFill>
          <a:ln w="190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 err="1" smtClean="0">
                <a:solidFill>
                  <a:schemeClr val="bg1">
                    <a:lumMod val="65000"/>
                  </a:schemeClr>
                </a:solidFill>
              </a:rPr>
              <a:t>Delimit</a:t>
            </a:r>
            <a:endParaRPr lang="fr-FR" sz="20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2000" i="1" dirty="0" smtClean="0">
                <a:solidFill>
                  <a:schemeClr val="bg1">
                    <a:lumMod val="65000"/>
                  </a:schemeClr>
                </a:solidFill>
              </a:rPr>
              <a:t>Reading Sessions</a:t>
            </a:r>
            <a:endParaRPr lang="fr-FR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78" name="Groupe 177"/>
          <p:cNvGrpSpPr/>
          <p:nvPr/>
        </p:nvGrpSpPr>
        <p:grpSpPr>
          <a:xfrm>
            <a:off x="3701988" y="2283718"/>
            <a:ext cx="5328000" cy="2555991"/>
            <a:chOff x="3701988" y="2517031"/>
            <a:chExt cx="5328000" cy="2059068"/>
          </a:xfrm>
        </p:grpSpPr>
        <p:sp>
          <p:nvSpPr>
            <p:cNvPr id="179" name="Rectangle 178"/>
            <p:cNvSpPr/>
            <p:nvPr/>
          </p:nvSpPr>
          <p:spPr>
            <a:xfrm>
              <a:off x="3701988" y="2796983"/>
              <a:ext cx="5328000" cy="1779116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701988" y="2517031"/>
              <a:ext cx="5328000" cy="24794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FR" sz="1400" b="1" dirty="0" err="1" smtClean="0">
                  <a:solidFill>
                    <a:schemeClr val="bg1"/>
                  </a:solidFill>
                </a:rPr>
                <a:t>Compute</a:t>
              </a:r>
              <a:r>
                <a:rPr lang="fr-FR" sz="1400" b="1" dirty="0" smtClean="0">
                  <a:solidFill>
                    <a:schemeClr val="bg1"/>
                  </a:solidFill>
                </a:rPr>
                <a:t> </a:t>
              </a:r>
              <a:r>
                <a:rPr lang="fr-FR" sz="1400" b="1" dirty="0" err="1" smtClean="0">
                  <a:solidFill>
                    <a:schemeClr val="bg1"/>
                  </a:solidFill>
                </a:rPr>
                <a:t>thresholds</a:t>
              </a:r>
              <a:r>
                <a:rPr lang="fr-FR" sz="1400" b="1" dirty="0" smtClean="0">
                  <a:solidFill>
                    <a:schemeClr val="bg1"/>
                  </a:solidFill>
                </a:rPr>
                <a:t> values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107504" y="2283719"/>
            <a:ext cx="3394663" cy="2555991"/>
            <a:chOff x="107504" y="2283719"/>
            <a:chExt cx="3394663" cy="2555991"/>
          </a:xfrm>
        </p:grpSpPr>
        <p:grpSp>
          <p:nvGrpSpPr>
            <p:cNvPr id="175" name="Groupe 174"/>
            <p:cNvGrpSpPr/>
            <p:nvPr/>
          </p:nvGrpSpPr>
          <p:grpSpPr>
            <a:xfrm>
              <a:off x="107504" y="2283719"/>
              <a:ext cx="3394663" cy="2555991"/>
              <a:chOff x="1450167" y="2516779"/>
              <a:chExt cx="2052000" cy="2050111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1450167" y="2787774"/>
                <a:ext cx="2052000" cy="1779116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1450167" y="2516779"/>
                <a:ext cx="2052000" cy="24686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b="1" dirty="0" err="1">
                    <a:solidFill>
                      <a:schemeClr val="bg1"/>
                    </a:solidFill>
                  </a:rPr>
                  <a:t>Eliminate</a:t>
                </a:r>
                <a:r>
                  <a:rPr lang="fr-FR" sz="1400" b="1" dirty="0">
                    <a:solidFill>
                      <a:schemeClr val="bg1"/>
                    </a:solidFill>
                  </a:rPr>
                  <a:t> </a:t>
                </a:r>
                <a:r>
                  <a:rPr lang="fr-FR" sz="1400" b="1" dirty="0" err="1">
                    <a:solidFill>
                      <a:schemeClr val="bg1"/>
                    </a:solidFill>
                  </a:rPr>
                  <a:t>outliers</a:t>
                </a:r>
                <a:endParaRPr lang="fr-FR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8" name="Groupe 237"/>
            <p:cNvGrpSpPr/>
            <p:nvPr/>
          </p:nvGrpSpPr>
          <p:grpSpPr>
            <a:xfrm>
              <a:off x="683568" y="2787774"/>
              <a:ext cx="1728192" cy="1656184"/>
              <a:chOff x="683568" y="2787774"/>
              <a:chExt cx="1728192" cy="1656184"/>
            </a:xfrm>
          </p:grpSpPr>
          <p:cxnSp>
            <p:nvCxnSpPr>
              <p:cNvPr id="239" name="Connecteur droit 238"/>
              <p:cNvCxnSpPr/>
              <p:nvPr/>
            </p:nvCxnSpPr>
            <p:spPr>
              <a:xfrm>
                <a:off x="683568" y="2787774"/>
                <a:ext cx="0" cy="1656184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necteur droit 239"/>
              <p:cNvCxnSpPr/>
              <p:nvPr/>
            </p:nvCxnSpPr>
            <p:spPr>
              <a:xfrm>
                <a:off x="683568" y="4443958"/>
                <a:ext cx="1728192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Ellipse 240"/>
              <p:cNvSpPr/>
              <p:nvPr/>
            </p:nvSpPr>
            <p:spPr>
              <a:xfrm>
                <a:off x="1076352" y="3701684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2" name="Ellipse 241"/>
              <p:cNvSpPr/>
              <p:nvPr/>
            </p:nvSpPr>
            <p:spPr>
              <a:xfrm>
                <a:off x="1053492" y="3898844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3" name="Ellipse 242"/>
              <p:cNvSpPr/>
              <p:nvPr/>
            </p:nvSpPr>
            <p:spPr>
              <a:xfrm>
                <a:off x="1292376" y="3970480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4" name="Ellipse 243"/>
              <p:cNvSpPr/>
              <p:nvPr/>
            </p:nvSpPr>
            <p:spPr>
              <a:xfrm>
                <a:off x="1246657" y="3837316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5" name="Ellipse 244"/>
              <p:cNvSpPr/>
              <p:nvPr/>
            </p:nvSpPr>
            <p:spPr>
              <a:xfrm>
                <a:off x="1573953" y="3826836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6" name="Ellipse 245"/>
              <p:cNvSpPr/>
              <p:nvPr/>
            </p:nvSpPr>
            <p:spPr>
              <a:xfrm>
                <a:off x="1390315" y="3738060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7" name="Ellipse 246"/>
              <p:cNvSpPr/>
              <p:nvPr/>
            </p:nvSpPr>
            <p:spPr>
              <a:xfrm>
                <a:off x="1485541" y="3999241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8" name="Ellipse 247"/>
              <p:cNvSpPr/>
              <p:nvPr/>
            </p:nvSpPr>
            <p:spPr>
              <a:xfrm>
                <a:off x="1223797" y="3750167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9" name="Ellipse 248"/>
              <p:cNvSpPr/>
              <p:nvPr/>
            </p:nvSpPr>
            <p:spPr>
              <a:xfrm>
                <a:off x="1403648" y="4083918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0" name="Ellipse 249"/>
              <p:cNvSpPr/>
              <p:nvPr/>
            </p:nvSpPr>
            <p:spPr>
              <a:xfrm>
                <a:off x="967792" y="3678159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1" name="Ellipse 250"/>
              <p:cNvSpPr/>
              <p:nvPr/>
            </p:nvSpPr>
            <p:spPr>
              <a:xfrm>
                <a:off x="862043" y="3801312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2" name="Ellipse 251"/>
              <p:cNvSpPr/>
              <p:nvPr/>
            </p:nvSpPr>
            <p:spPr>
              <a:xfrm>
                <a:off x="1259632" y="2931790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3" name="Ellipse 252"/>
              <p:cNvSpPr/>
              <p:nvPr/>
            </p:nvSpPr>
            <p:spPr>
              <a:xfrm>
                <a:off x="1501945" y="3084190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4" name="Ellipse 253"/>
              <p:cNvSpPr/>
              <p:nvPr/>
            </p:nvSpPr>
            <p:spPr>
              <a:xfrm>
                <a:off x="1043608" y="4371950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Ellipse 254"/>
              <p:cNvSpPr/>
              <p:nvPr/>
            </p:nvSpPr>
            <p:spPr>
              <a:xfrm>
                <a:off x="1196008" y="4371950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6" name="Ellipse 255"/>
              <p:cNvSpPr/>
              <p:nvPr/>
            </p:nvSpPr>
            <p:spPr>
              <a:xfrm>
                <a:off x="1228752" y="3747403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Ellipse 256"/>
              <p:cNvSpPr/>
              <p:nvPr/>
            </p:nvSpPr>
            <p:spPr>
              <a:xfrm>
                <a:off x="1205892" y="3944563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8" name="Ellipse 257"/>
              <p:cNvSpPr/>
              <p:nvPr/>
            </p:nvSpPr>
            <p:spPr>
              <a:xfrm>
                <a:off x="1120192" y="3723878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Ellipse 258"/>
              <p:cNvSpPr/>
              <p:nvPr/>
            </p:nvSpPr>
            <p:spPr>
              <a:xfrm>
                <a:off x="1014443" y="3847031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0" name="Ellipse 259"/>
              <p:cNvSpPr/>
              <p:nvPr/>
            </p:nvSpPr>
            <p:spPr>
              <a:xfrm>
                <a:off x="1429937" y="3675395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1" name="Ellipse 260"/>
              <p:cNvSpPr/>
              <p:nvPr/>
            </p:nvSpPr>
            <p:spPr>
              <a:xfrm>
                <a:off x="1407077" y="3872555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2" name="Ellipse 261"/>
              <p:cNvSpPr/>
              <p:nvPr/>
            </p:nvSpPr>
            <p:spPr>
              <a:xfrm>
                <a:off x="1321377" y="3651870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Ellipse 262"/>
              <p:cNvSpPr/>
              <p:nvPr/>
            </p:nvSpPr>
            <p:spPr>
              <a:xfrm>
                <a:off x="1215628" y="3775023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Ellipse 263"/>
              <p:cNvSpPr/>
              <p:nvPr/>
            </p:nvSpPr>
            <p:spPr>
              <a:xfrm>
                <a:off x="1861985" y="3675395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5" name="Ellipse 264"/>
              <p:cNvSpPr/>
              <p:nvPr/>
            </p:nvSpPr>
            <p:spPr>
              <a:xfrm>
                <a:off x="1839125" y="3872555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Ellipse 265"/>
              <p:cNvSpPr/>
              <p:nvPr/>
            </p:nvSpPr>
            <p:spPr>
              <a:xfrm>
                <a:off x="1753425" y="3651870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Ellipse 266"/>
              <p:cNvSpPr/>
              <p:nvPr/>
            </p:nvSpPr>
            <p:spPr>
              <a:xfrm>
                <a:off x="1647676" y="3775023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68" name="Rectangle 267"/>
            <p:cNvSpPr/>
            <p:nvPr/>
          </p:nvSpPr>
          <p:spPr>
            <a:xfrm>
              <a:off x="678462" y="4443958"/>
              <a:ext cx="223735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dirty="0" smtClean="0">
                  <a:solidFill>
                    <a:schemeClr val="bg2">
                      <a:lumMod val="25000"/>
                    </a:schemeClr>
                  </a:solidFill>
                </a:rPr>
                <a:t>Duration distribution</a:t>
              </a:r>
              <a:endParaRPr lang="fr-FR" sz="1400" i="1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457200" y="2673611"/>
            <a:ext cx="2962672" cy="1647597"/>
            <a:chOff x="457200" y="2673611"/>
            <a:chExt cx="2962672" cy="1647597"/>
          </a:xfrm>
        </p:grpSpPr>
        <p:cxnSp>
          <p:nvCxnSpPr>
            <p:cNvPr id="269" name="Connecteur droit 268"/>
            <p:cNvCxnSpPr/>
            <p:nvPr/>
          </p:nvCxnSpPr>
          <p:spPr>
            <a:xfrm>
              <a:off x="457200" y="4321208"/>
              <a:ext cx="1954560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/>
            <p:nvPr/>
          </p:nvCxnSpPr>
          <p:spPr>
            <a:xfrm>
              <a:off x="467544" y="3529120"/>
              <a:ext cx="1954560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1839125" y="2673611"/>
              <a:ext cx="158074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i="1" dirty="0">
                  <a:solidFill>
                    <a:schemeClr val="bg2">
                      <a:lumMod val="25000"/>
                    </a:schemeClr>
                  </a:solidFill>
                </a:rPr>
                <a:t>Peirce </a:t>
              </a:r>
              <a:r>
                <a:rPr lang="fr-FR" sz="1600" i="1" dirty="0" err="1" smtClean="0">
                  <a:solidFill>
                    <a:schemeClr val="bg2">
                      <a:lumMod val="25000"/>
                    </a:schemeClr>
                  </a:solidFill>
                </a:rPr>
                <a:t>criterions</a:t>
              </a:r>
              <a:r>
                <a:rPr lang="fr-FR" sz="1600" i="1" dirty="0" smtClean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en-US" sz="1400" dirty="0" smtClean="0"/>
                <a:t>[</a:t>
              </a:r>
              <a:r>
                <a:rPr lang="en-US" sz="1400" dirty="0"/>
                <a:t>Ross, 2003]</a:t>
              </a:r>
              <a:endParaRPr lang="fr-FR" sz="1600" dirty="0"/>
            </a:p>
          </p:txBody>
        </p:sp>
      </p:grpSp>
      <p:graphicFrame>
        <p:nvGraphicFramePr>
          <p:cNvPr id="273" name="Tableau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210541"/>
              </p:ext>
            </p:extLst>
          </p:nvPr>
        </p:nvGraphicFramePr>
        <p:xfrm>
          <a:off x="3851920" y="2796056"/>
          <a:ext cx="3672410" cy="182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3"/>
                <a:gridCol w="2856317"/>
              </a:tblGrid>
              <a:tr h="365298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Parts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Durations</a:t>
                      </a:r>
                      <a:endParaRPr lang="fr-FR" sz="1400" dirty="0"/>
                    </a:p>
                  </a:txBody>
                  <a:tcPr/>
                </a:tc>
              </a:tr>
              <a:tr h="365298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Part 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d11, d12, d13,……</a:t>
                      </a:r>
                      <a:endParaRPr lang="fr-FR" sz="1400" dirty="0"/>
                    </a:p>
                  </a:txBody>
                  <a:tcPr/>
                </a:tc>
              </a:tr>
              <a:tr h="3652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Part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d21, d22, d23,……</a:t>
                      </a:r>
                    </a:p>
                  </a:txBody>
                  <a:tcPr/>
                </a:tc>
              </a:tr>
              <a:tr h="365298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…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……</a:t>
                      </a:r>
                    </a:p>
                  </a:txBody>
                  <a:tcPr/>
                </a:tc>
              </a:tr>
              <a:tr h="365298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Part 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dn1, dn2, dn3,……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4" name="Tableau 2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6020355"/>
              </p:ext>
            </p:extLst>
          </p:nvPr>
        </p:nvGraphicFramePr>
        <p:xfrm>
          <a:off x="7596336" y="2787774"/>
          <a:ext cx="1368152" cy="182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365298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Threshold</a:t>
                      </a:r>
                      <a:endParaRPr lang="fr-FR" sz="1400" dirty="0"/>
                    </a:p>
                  </a:txBody>
                  <a:tcPr/>
                </a:tc>
              </a:tr>
              <a:tr h="365298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=MAX(d11,…)</a:t>
                      </a:r>
                      <a:endParaRPr lang="fr-FR" sz="1400" dirty="0"/>
                    </a:p>
                  </a:txBody>
                  <a:tcPr/>
                </a:tc>
              </a:tr>
              <a:tr h="3652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=MAX(d21,…)</a:t>
                      </a:r>
                    </a:p>
                  </a:txBody>
                  <a:tcPr/>
                </a:tc>
              </a:tr>
              <a:tr h="365298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…</a:t>
                      </a:r>
                      <a:endParaRPr lang="fr-FR" sz="1400" dirty="0"/>
                    </a:p>
                  </a:txBody>
                  <a:tcPr/>
                </a:tc>
              </a:tr>
              <a:tr h="365298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=MAX(dn1,…)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4121311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686800" cy="857250"/>
          </a:xfrm>
        </p:spPr>
        <p:txBody>
          <a:bodyPr>
            <a:normAutofit/>
          </a:bodyPr>
          <a:lstStyle/>
          <a:p>
            <a:r>
              <a:rPr lang="en-US" sz="3200" noProof="0" dirty="0">
                <a:solidFill>
                  <a:srgbClr val="1F497D"/>
                </a:solidFill>
              </a:rPr>
              <a:t>An algorithm for extracting reading sessions</a:t>
            </a:r>
            <a:endParaRPr lang="en-US" noProof="0" dirty="0"/>
          </a:p>
        </p:txBody>
      </p:sp>
      <p:sp>
        <p:nvSpPr>
          <p:cNvPr id="52" name="Signalisation droite 51"/>
          <p:cNvSpPr/>
          <p:nvPr/>
        </p:nvSpPr>
        <p:spPr>
          <a:xfrm>
            <a:off x="539551" y="1203598"/>
            <a:ext cx="2705985" cy="720080"/>
          </a:xfrm>
          <a:prstGeom prst="homePlate">
            <a:avLst/>
          </a:prstGeom>
          <a:solidFill>
            <a:srgbClr val="FFFFFF"/>
          </a:solidFill>
          <a:ln w="190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>
                <a:solidFill>
                  <a:schemeClr val="tx1"/>
                </a:solidFill>
              </a:rPr>
              <a:t>Pre-process</a:t>
            </a:r>
            <a:endParaRPr lang="fr-FR" sz="2000" dirty="0" smtClean="0">
              <a:solidFill>
                <a:schemeClr val="tx1"/>
              </a:solidFill>
            </a:endParaRPr>
          </a:p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Data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2843808" y="1203598"/>
            <a:ext cx="2808312" cy="720080"/>
          </a:xfrm>
          <a:prstGeom prst="chevron">
            <a:avLst/>
          </a:prstGeom>
          <a:solidFill>
            <a:srgbClr val="FFFFFF"/>
          </a:solidFill>
          <a:ln w="190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</a:rPr>
              <a:t>Calculate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fr-FR" sz="2000" dirty="0" err="1">
                <a:solidFill>
                  <a:schemeClr val="tx1"/>
                </a:solidFill>
              </a:rPr>
              <a:t>T</a:t>
            </a:r>
            <a:r>
              <a:rPr lang="fr-FR" sz="2000" dirty="0" err="1" smtClean="0">
                <a:solidFill>
                  <a:schemeClr val="tx1"/>
                </a:solidFill>
              </a:rPr>
              <a:t>resholds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56" name="Chevron 55"/>
          <p:cNvSpPr/>
          <p:nvPr/>
        </p:nvSpPr>
        <p:spPr>
          <a:xfrm>
            <a:off x="5220072" y="1203598"/>
            <a:ext cx="2808312" cy="720080"/>
          </a:xfrm>
          <a:prstGeom prst="chevron">
            <a:avLst/>
          </a:prstGeom>
          <a:solidFill>
            <a:srgbClr val="C6D9F1"/>
          </a:solidFill>
          <a:ln w="190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i="1" dirty="0" err="1" smtClean="0">
                <a:solidFill>
                  <a:srgbClr val="000000"/>
                </a:solidFill>
              </a:rPr>
              <a:t>Delimit</a:t>
            </a:r>
            <a:endParaRPr lang="fr-FR" sz="2000" b="1" i="1" dirty="0" smtClean="0">
              <a:solidFill>
                <a:srgbClr val="000000"/>
              </a:solidFill>
            </a:endParaRPr>
          </a:p>
          <a:p>
            <a:pPr algn="ctr"/>
            <a:r>
              <a:rPr lang="fr-FR" sz="2000" b="1" i="1" dirty="0" smtClean="0">
                <a:solidFill>
                  <a:srgbClr val="000000"/>
                </a:solidFill>
              </a:rPr>
              <a:t>Reading Sessions</a:t>
            </a:r>
            <a:endParaRPr lang="fr-FR" sz="2000" b="1" i="1" dirty="0">
              <a:solidFill>
                <a:srgbClr val="000000"/>
              </a:solidFill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107504" y="2283719"/>
            <a:ext cx="3394663" cy="2555991"/>
            <a:chOff x="107504" y="2283719"/>
            <a:chExt cx="3394663" cy="2555991"/>
          </a:xfrm>
        </p:grpSpPr>
        <p:grpSp>
          <p:nvGrpSpPr>
            <p:cNvPr id="58" name="Groupe 57"/>
            <p:cNvGrpSpPr/>
            <p:nvPr/>
          </p:nvGrpSpPr>
          <p:grpSpPr>
            <a:xfrm>
              <a:off x="107504" y="2283719"/>
              <a:ext cx="3394663" cy="2555991"/>
              <a:chOff x="1450167" y="2516779"/>
              <a:chExt cx="2052000" cy="2050111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450167" y="2787774"/>
                <a:ext cx="2052000" cy="1779116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450167" y="2516779"/>
                <a:ext cx="2052000" cy="24686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b="1" dirty="0" smtClean="0">
                    <a:solidFill>
                      <a:schemeClr val="bg1"/>
                    </a:solidFill>
                  </a:rPr>
                  <a:t>Deal </a:t>
                </a:r>
                <a:r>
                  <a:rPr lang="fr-FR" sz="1400" b="1" dirty="0" err="1" smtClean="0">
                    <a:solidFill>
                      <a:schemeClr val="bg1"/>
                    </a:solidFill>
                  </a:rPr>
                  <a:t>with</a:t>
                </a:r>
                <a:r>
                  <a:rPr lang="fr-FR" sz="14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fr-FR" sz="1400" b="1" dirty="0" err="1" smtClean="0">
                    <a:solidFill>
                      <a:schemeClr val="bg1"/>
                    </a:solidFill>
                  </a:rPr>
                  <a:t>unknown</a:t>
                </a:r>
                <a:r>
                  <a:rPr lang="fr-FR" sz="1400" b="1" dirty="0" smtClean="0">
                    <a:solidFill>
                      <a:schemeClr val="bg1"/>
                    </a:solidFill>
                  </a:rPr>
                  <a:t> durations</a:t>
                </a:r>
                <a:endParaRPr lang="fr-FR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0" name="Groupe 79"/>
            <p:cNvGrpSpPr/>
            <p:nvPr/>
          </p:nvGrpSpPr>
          <p:grpSpPr>
            <a:xfrm>
              <a:off x="251519" y="3426554"/>
              <a:ext cx="2016225" cy="403567"/>
              <a:chOff x="-108521" y="3125553"/>
              <a:chExt cx="2016225" cy="403567"/>
            </a:xfrm>
          </p:grpSpPr>
          <p:grpSp>
            <p:nvGrpSpPr>
              <p:cNvPr id="81" name="Groupe 80"/>
              <p:cNvGrpSpPr/>
              <p:nvPr/>
            </p:nvGrpSpPr>
            <p:grpSpPr>
              <a:xfrm>
                <a:off x="-108521" y="3125553"/>
                <a:ext cx="2016225" cy="403567"/>
                <a:chOff x="-108521" y="3125553"/>
                <a:chExt cx="2016225" cy="403567"/>
              </a:xfrm>
            </p:grpSpPr>
            <p:grpSp>
              <p:nvGrpSpPr>
                <p:cNvPr id="84" name="Groupe 83"/>
                <p:cNvGrpSpPr/>
                <p:nvPr/>
              </p:nvGrpSpPr>
              <p:grpSpPr>
                <a:xfrm>
                  <a:off x="-108521" y="3300214"/>
                  <a:ext cx="2003818" cy="228906"/>
                  <a:chOff x="-56774" y="3300214"/>
                  <a:chExt cx="1763819" cy="228906"/>
                </a:xfrm>
              </p:grpSpPr>
              <p:cxnSp>
                <p:nvCxnSpPr>
                  <p:cNvPr id="88" name="Connecteur droit 87"/>
                  <p:cNvCxnSpPr/>
                  <p:nvPr/>
                </p:nvCxnSpPr>
                <p:spPr>
                  <a:xfrm>
                    <a:off x="1147514" y="3300214"/>
                    <a:ext cx="0" cy="216024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Connecteur droit 88"/>
                  <p:cNvCxnSpPr/>
                  <p:nvPr/>
                </p:nvCxnSpPr>
                <p:spPr>
                  <a:xfrm flipH="1">
                    <a:off x="-56774" y="3529120"/>
                    <a:ext cx="1763819" cy="0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7" name="Rectangle 86"/>
                <p:cNvSpPr/>
                <p:nvPr/>
              </p:nvSpPr>
              <p:spPr>
                <a:xfrm>
                  <a:off x="1330713" y="3125553"/>
                  <a:ext cx="57699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fr-FR" dirty="0" smtClean="0"/>
                    <a:t>P</a:t>
                  </a:r>
                  <a:endParaRPr lang="fr-FR" dirty="0"/>
                </a:p>
              </p:txBody>
            </p:sp>
          </p:grpSp>
          <p:cxnSp>
            <p:nvCxnSpPr>
              <p:cNvPr id="82" name="Connecteur droit 81"/>
              <p:cNvCxnSpPr/>
              <p:nvPr/>
            </p:nvCxnSpPr>
            <p:spPr>
              <a:xfrm>
                <a:off x="611560" y="3291830"/>
                <a:ext cx="0" cy="216024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e 89"/>
          <p:cNvGrpSpPr/>
          <p:nvPr/>
        </p:nvGrpSpPr>
        <p:grpSpPr>
          <a:xfrm>
            <a:off x="1331640" y="3939902"/>
            <a:ext cx="1270797" cy="338554"/>
            <a:chOff x="975263" y="3504757"/>
            <a:chExt cx="1270797" cy="338554"/>
          </a:xfrm>
        </p:grpSpPr>
        <p:sp>
          <p:nvSpPr>
            <p:cNvPr id="91" name="Rectangle 90"/>
            <p:cNvSpPr/>
            <p:nvPr/>
          </p:nvSpPr>
          <p:spPr>
            <a:xfrm>
              <a:off x="975263" y="3504757"/>
              <a:ext cx="12707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b="1" dirty="0" err="1" smtClean="0">
                  <a:solidFill>
                    <a:srgbClr val="00B0F0"/>
                  </a:solidFill>
                </a:rPr>
                <a:t>Threshold</a:t>
              </a:r>
              <a:r>
                <a:rPr lang="fr-FR" sz="1600" b="1" dirty="0" smtClean="0">
                  <a:solidFill>
                    <a:srgbClr val="00B0F0"/>
                  </a:solidFill>
                </a:rPr>
                <a:t>(P)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96" name="Connecteur droit 95"/>
            <p:cNvCxnSpPr/>
            <p:nvPr/>
          </p:nvCxnSpPr>
          <p:spPr>
            <a:xfrm>
              <a:off x="1242029" y="3504757"/>
              <a:ext cx="695740" cy="0"/>
            </a:xfrm>
            <a:prstGeom prst="line">
              <a:avLst/>
            </a:prstGeom>
            <a:ln w="76200">
              <a:solidFill>
                <a:srgbClr val="777777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01" name="Connecteur droit 100"/>
          <p:cNvCxnSpPr/>
          <p:nvPr/>
        </p:nvCxnSpPr>
        <p:spPr>
          <a:xfrm>
            <a:off x="2267744" y="3630604"/>
            <a:ext cx="0" cy="21602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3701988" y="2283718"/>
            <a:ext cx="5622540" cy="2555991"/>
            <a:chOff x="3701988" y="2283718"/>
            <a:chExt cx="5622540" cy="2555991"/>
          </a:xfrm>
        </p:grpSpPr>
        <p:grpSp>
          <p:nvGrpSpPr>
            <p:cNvPr id="64" name="Groupe 63"/>
            <p:cNvGrpSpPr/>
            <p:nvPr/>
          </p:nvGrpSpPr>
          <p:grpSpPr>
            <a:xfrm>
              <a:off x="3701988" y="2283718"/>
              <a:ext cx="5328000" cy="2555991"/>
              <a:chOff x="3701988" y="2517031"/>
              <a:chExt cx="5328000" cy="2059068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3701988" y="2796983"/>
                <a:ext cx="5328000" cy="1779116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701988" y="2517031"/>
                <a:ext cx="5328000" cy="24794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b="1" dirty="0" err="1" smtClean="0">
                    <a:solidFill>
                      <a:schemeClr val="bg1"/>
                    </a:solidFill>
                  </a:rPr>
                  <a:t>Delimit</a:t>
                </a:r>
                <a:r>
                  <a:rPr lang="fr-FR" sz="1400" b="1" dirty="0" smtClean="0">
                    <a:solidFill>
                      <a:schemeClr val="bg1"/>
                    </a:solidFill>
                  </a:rPr>
                  <a:t> sessions</a:t>
                </a:r>
                <a:endParaRPr lang="fr-FR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2" name="Groupe 101"/>
            <p:cNvGrpSpPr/>
            <p:nvPr/>
          </p:nvGrpSpPr>
          <p:grpSpPr>
            <a:xfrm>
              <a:off x="3809738" y="2787774"/>
              <a:ext cx="5514790" cy="1179126"/>
              <a:chOff x="3377690" y="3003798"/>
              <a:chExt cx="5514790" cy="1179126"/>
            </a:xfrm>
          </p:grpSpPr>
          <p:cxnSp>
            <p:nvCxnSpPr>
              <p:cNvPr id="103" name="Connecteur droit 102"/>
              <p:cNvCxnSpPr/>
              <p:nvPr/>
            </p:nvCxnSpPr>
            <p:spPr>
              <a:xfrm>
                <a:off x="8532440" y="3092574"/>
                <a:ext cx="0" cy="216024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/>
              <p:cNvCxnSpPr/>
              <p:nvPr/>
            </p:nvCxnSpPr>
            <p:spPr>
              <a:xfrm flipH="1">
                <a:off x="3419872" y="3300214"/>
                <a:ext cx="5112000" cy="838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/>
              <p:cNvCxnSpPr/>
              <p:nvPr/>
            </p:nvCxnSpPr>
            <p:spPr>
              <a:xfrm>
                <a:off x="4067944" y="3075806"/>
                <a:ext cx="0" cy="21602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105"/>
              <p:cNvCxnSpPr/>
              <p:nvPr/>
            </p:nvCxnSpPr>
            <p:spPr>
              <a:xfrm>
                <a:off x="4427984" y="3075806"/>
                <a:ext cx="0" cy="21602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106"/>
              <p:cNvCxnSpPr/>
              <p:nvPr/>
            </p:nvCxnSpPr>
            <p:spPr>
              <a:xfrm>
                <a:off x="5580112" y="3075806"/>
                <a:ext cx="0" cy="21602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107"/>
              <p:cNvCxnSpPr/>
              <p:nvPr/>
            </p:nvCxnSpPr>
            <p:spPr>
              <a:xfrm>
                <a:off x="5868144" y="3075806"/>
                <a:ext cx="0" cy="21602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/>
              <p:cNvCxnSpPr/>
              <p:nvPr/>
            </p:nvCxnSpPr>
            <p:spPr>
              <a:xfrm>
                <a:off x="6300192" y="3075806"/>
                <a:ext cx="0" cy="21602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ectangle 109"/>
              <p:cNvSpPr/>
              <p:nvPr/>
            </p:nvSpPr>
            <p:spPr>
              <a:xfrm>
                <a:off x="3456384" y="3003798"/>
                <a:ext cx="543609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d1         d2         d3             d4    d5          d6              …           </a:t>
                </a:r>
                <a:r>
                  <a:rPr lang="fr-FR" sz="1600" b="1" dirty="0" err="1" smtClean="0">
                    <a:solidFill>
                      <a:schemeClr val="accent3">
                        <a:lumMod val="75000"/>
                      </a:schemeClr>
                    </a:solidFill>
                  </a:rPr>
                  <a:t>dn</a:t>
                </a:r>
                <a:r>
                  <a:rPr lang="fr-FR" sz="16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  </a:t>
                </a:r>
                <a:endParaRPr lang="fr-FR" sz="16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11" name="Groupe 110"/>
              <p:cNvGrpSpPr/>
              <p:nvPr/>
            </p:nvGrpSpPr>
            <p:grpSpPr>
              <a:xfrm>
                <a:off x="3377690" y="3292030"/>
                <a:ext cx="1580318" cy="882041"/>
                <a:chOff x="1399678" y="2067694"/>
                <a:chExt cx="736870" cy="882041"/>
              </a:xfrm>
            </p:grpSpPr>
            <p:grpSp>
              <p:nvGrpSpPr>
                <p:cNvPr id="129" name="Groupe 128"/>
                <p:cNvGrpSpPr/>
                <p:nvPr/>
              </p:nvGrpSpPr>
              <p:grpSpPr>
                <a:xfrm>
                  <a:off x="1399678" y="2067694"/>
                  <a:ext cx="736870" cy="882041"/>
                  <a:chOff x="1657398" y="1275606"/>
                  <a:chExt cx="736870" cy="882041"/>
                </a:xfrm>
              </p:grpSpPr>
              <p:grpSp>
                <p:nvGrpSpPr>
                  <p:cNvPr id="131" name="Groupe 130"/>
                  <p:cNvGrpSpPr/>
                  <p:nvPr/>
                </p:nvGrpSpPr>
                <p:grpSpPr>
                  <a:xfrm>
                    <a:off x="1657398" y="1275606"/>
                    <a:ext cx="736870" cy="864000"/>
                    <a:chOff x="1657398" y="1275606"/>
                    <a:chExt cx="736870" cy="864000"/>
                  </a:xfrm>
                </p:grpSpPr>
                <p:cxnSp>
                  <p:nvCxnSpPr>
                    <p:cNvPr id="133" name="Connecteur droit 132"/>
                    <p:cNvCxnSpPr/>
                    <p:nvPr/>
                  </p:nvCxnSpPr>
                  <p:spPr>
                    <a:xfrm flipH="1">
                      <a:off x="1657398" y="1275606"/>
                      <a:ext cx="12820" cy="864000"/>
                    </a:xfrm>
                    <a:prstGeom prst="line">
                      <a:avLst/>
                    </a:prstGeom>
                    <a:ln>
                      <a:solidFill>
                        <a:srgbClr val="FFC000"/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Connecteur droit 133"/>
                    <p:cNvCxnSpPr/>
                    <p:nvPr/>
                  </p:nvCxnSpPr>
                  <p:spPr>
                    <a:xfrm flipH="1">
                      <a:off x="2381448" y="1275606"/>
                      <a:ext cx="12820" cy="864000"/>
                    </a:xfrm>
                    <a:prstGeom prst="line">
                      <a:avLst/>
                    </a:prstGeom>
                    <a:ln>
                      <a:solidFill>
                        <a:srgbClr val="FFC000"/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2" name="ZoneTexte 131"/>
                  <p:cNvSpPr txBox="1"/>
                  <p:nvPr/>
                </p:nvSpPr>
                <p:spPr>
                  <a:xfrm>
                    <a:off x="1881844" y="1788315"/>
                    <a:ext cx="4052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fr-FR" i="1" dirty="0" smtClean="0"/>
                      <a:t>Session</a:t>
                    </a:r>
                  </a:p>
                </p:txBody>
              </p:sp>
            </p:grpSp>
            <p:cxnSp>
              <p:nvCxnSpPr>
                <p:cNvPr id="130" name="Connecteur droit 129"/>
                <p:cNvCxnSpPr/>
                <p:nvPr/>
              </p:nvCxnSpPr>
              <p:spPr>
                <a:xfrm>
                  <a:off x="1445568" y="2907275"/>
                  <a:ext cx="648072" cy="0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" name="Connecteur droit 111"/>
              <p:cNvCxnSpPr/>
              <p:nvPr/>
            </p:nvCxnSpPr>
            <p:spPr>
              <a:xfrm>
                <a:off x="3419872" y="3075806"/>
                <a:ext cx="0" cy="21602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/>
              <p:cNvCxnSpPr/>
              <p:nvPr/>
            </p:nvCxnSpPr>
            <p:spPr>
              <a:xfrm>
                <a:off x="3419872" y="3435846"/>
                <a:ext cx="864000" cy="0"/>
              </a:xfrm>
              <a:prstGeom prst="line">
                <a:avLst/>
              </a:prstGeom>
              <a:ln w="76200">
                <a:solidFill>
                  <a:srgbClr val="777777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/>
              <p:cNvCxnSpPr/>
              <p:nvPr/>
            </p:nvCxnSpPr>
            <p:spPr>
              <a:xfrm flipV="1">
                <a:off x="4067944" y="3579862"/>
                <a:ext cx="576064" cy="8384"/>
              </a:xfrm>
              <a:prstGeom prst="line">
                <a:avLst/>
              </a:prstGeom>
              <a:ln w="76200">
                <a:solidFill>
                  <a:srgbClr val="777777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/>
              <p:nvPr/>
            </p:nvCxnSpPr>
            <p:spPr>
              <a:xfrm>
                <a:off x="4500088" y="3723878"/>
                <a:ext cx="432000" cy="0"/>
              </a:xfrm>
              <a:prstGeom prst="line">
                <a:avLst/>
              </a:prstGeom>
              <a:ln w="76200">
                <a:solidFill>
                  <a:srgbClr val="777777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>
              <a:xfrm flipV="1">
                <a:off x="5580112" y="3377647"/>
                <a:ext cx="612000" cy="8384"/>
              </a:xfrm>
              <a:prstGeom prst="line">
                <a:avLst/>
              </a:prstGeom>
              <a:ln w="76200">
                <a:solidFill>
                  <a:srgbClr val="777777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 flipV="1">
                <a:off x="5904216" y="3530047"/>
                <a:ext cx="612000" cy="8384"/>
              </a:xfrm>
              <a:prstGeom prst="line">
                <a:avLst/>
              </a:prstGeom>
              <a:ln w="76200">
                <a:solidFill>
                  <a:srgbClr val="777777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>
              <a:xfrm>
                <a:off x="7236296" y="3075806"/>
                <a:ext cx="0" cy="21602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>
              <a:xfrm flipV="1">
                <a:off x="6336264" y="3682447"/>
                <a:ext cx="324000" cy="8384"/>
              </a:xfrm>
              <a:prstGeom prst="line">
                <a:avLst/>
              </a:prstGeom>
              <a:ln w="76200">
                <a:solidFill>
                  <a:srgbClr val="777777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>
              <a:xfrm>
                <a:off x="5539749" y="3300883"/>
                <a:ext cx="1143062" cy="882041"/>
                <a:chOff x="1399678" y="2067694"/>
                <a:chExt cx="736870" cy="882041"/>
              </a:xfrm>
            </p:grpSpPr>
            <p:grpSp>
              <p:nvGrpSpPr>
                <p:cNvPr id="122" name="Groupe 121"/>
                <p:cNvGrpSpPr/>
                <p:nvPr/>
              </p:nvGrpSpPr>
              <p:grpSpPr>
                <a:xfrm>
                  <a:off x="1399678" y="2067694"/>
                  <a:ext cx="736870" cy="882041"/>
                  <a:chOff x="1657398" y="1275606"/>
                  <a:chExt cx="736870" cy="882041"/>
                </a:xfrm>
              </p:grpSpPr>
              <p:grpSp>
                <p:nvGrpSpPr>
                  <p:cNvPr id="125" name="Groupe 124"/>
                  <p:cNvGrpSpPr/>
                  <p:nvPr/>
                </p:nvGrpSpPr>
                <p:grpSpPr>
                  <a:xfrm>
                    <a:off x="1657398" y="1275606"/>
                    <a:ext cx="736870" cy="864000"/>
                    <a:chOff x="1657398" y="1275606"/>
                    <a:chExt cx="736870" cy="864000"/>
                  </a:xfrm>
                </p:grpSpPr>
                <p:cxnSp>
                  <p:nvCxnSpPr>
                    <p:cNvPr id="127" name="Connecteur droit 126"/>
                    <p:cNvCxnSpPr/>
                    <p:nvPr/>
                  </p:nvCxnSpPr>
                  <p:spPr>
                    <a:xfrm flipH="1">
                      <a:off x="1657398" y="1275606"/>
                      <a:ext cx="12820" cy="864000"/>
                    </a:xfrm>
                    <a:prstGeom prst="line">
                      <a:avLst/>
                    </a:prstGeom>
                    <a:ln>
                      <a:solidFill>
                        <a:srgbClr val="FFC000"/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Connecteur droit 127"/>
                    <p:cNvCxnSpPr/>
                    <p:nvPr/>
                  </p:nvCxnSpPr>
                  <p:spPr>
                    <a:xfrm flipH="1">
                      <a:off x="2381448" y="1275606"/>
                      <a:ext cx="12820" cy="864000"/>
                    </a:xfrm>
                    <a:prstGeom prst="line">
                      <a:avLst/>
                    </a:prstGeom>
                    <a:ln>
                      <a:solidFill>
                        <a:srgbClr val="FFC000"/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6" name="ZoneTexte 125"/>
                  <p:cNvSpPr txBox="1"/>
                  <p:nvPr/>
                </p:nvSpPr>
                <p:spPr>
                  <a:xfrm>
                    <a:off x="1804331" y="1788315"/>
                    <a:ext cx="56029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fr-FR" i="1" dirty="0" smtClean="0"/>
                      <a:t>Session</a:t>
                    </a:r>
                  </a:p>
                </p:txBody>
              </p:sp>
            </p:grpSp>
            <p:cxnSp>
              <p:nvCxnSpPr>
                <p:cNvPr id="124" name="Connecteur droit 123"/>
                <p:cNvCxnSpPr/>
                <p:nvPr/>
              </p:nvCxnSpPr>
              <p:spPr>
                <a:xfrm>
                  <a:off x="1445568" y="2907275"/>
                  <a:ext cx="648072" cy="0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>
              <a:xfrm>
                <a:off x="8100392" y="3075806"/>
                <a:ext cx="0" cy="21602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3779912" y="4219223"/>
              <a:ext cx="5184008" cy="58477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u="sng" dirty="0"/>
                <a:t>Session ends on an action if:</a:t>
              </a:r>
            </a:p>
            <a:p>
              <a:pPr algn="ctr"/>
              <a:r>
                <a:rPr lang="en-US" sz="1600" b="1" dirty="0"/>
                <a:t>Action duration &gt; time threshold of the read part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641773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06519"/>
            <a:ext cx="8229600" cy="1200329"/>
          </a:xfrm>
        </p:spPr>
        <p:txBody>
          <a:bodyPr/>
          <a:lstStyle/>
          <a:p>
            <a:r>
              <a:rPr lang="en-US" sz="3600" noProof="0" dirty="0" smtClean="0"/>
              <a:t>How to evaluate the quality of </a:t>
            </a:r>
            <a:br>
              <a:rPr lang="en-US" sz="3600" noProof="0" dirty="0" smtClean="0"/>
            </a:br>
            <a:r>
              <a:rPr lang="en-US" sz="3600" noProof="0" dirty="0" smtClean="0"/>
              <a:t>reading sessions?</a:t>
            </a:r>
            <a:endParaRPr lang="en-US" sz="3600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63637"/>
            <a:ext cx="8229600" cy="3030985"/>
          </a:xfrm>
        </p:spPr>
        <p:txBody>
          <a:bodyPr>
            <a:normAutofit/>
          </a:bodyPr>
          <a:lstStyle/>
          <a:p>
            <a:r>
              <a:rPr lang="en-US" sz="2800" noProof="0" dirty="0" smtClean="0"/>
              <a:t>Build a </a:t>
            </a:r>
            <a:r>
              <a:rPr lang="en-US" sz="2800" noProof="0" dirty="0" err="1" smtClean="0"/>
              <a:t>groundtruth</a:t>
            </a:r>
            <a:endParaRPr lang="en-US" sz="2800" noProof="0" dirty="0" smtClean="0"/>
          </a:p>
          <a:p>
            <a:pPr lvl="1"/>
            <a:r>
              <a:rPr lang="en-US" sz="2400" noProof="0" dirty="0" smtClean="0">
                <a:sym typeface="Wingdings" panose="05000000000000000000" pitchFamily="2" charset="2"/>
              </a:rPr>
              <a:t>not always feasible </a:t>
            </a:r>
            <a:endParaRPr lang="en-US" sz="2400" noProof="0" dirty="0" smtClean="0"/>
          </a:p>
          <a:p>
            <a:r>
              <a:rPr lang="en-US" sz="2800" noProof="0" dirty="0" smtClean="0"/>
              <a:t>Use quality metrics</a:t>
            </a:r>
          </a:p>
          <a:p>
            <a:pPr lvl="1"/>
            <a:r>
              <a:rPr lang="en-US" sz="2400" noProof="0" dirty="0" smtClean="0"/>
              <a:t>compliance with parts complexity</a:t>
            </a:r>
          </a:p>
          <a:p>
            <a:pPr lvl="1"/>
            <a:r>
              <a:rPr lang="en-US" sz="2400" noProof="0" dirty="0" smtClean="0"/>
              <a:t>quality of the reconstruction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08740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1. Compliance with parts complexity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394472"/>
          </a:xfrm>
        </p:spPr>
        <p:txBody>
          <a:bodyPr/>
          <a:lstStyle/>
          <a:p>
            <a:r>
              <a:rPr lang="en-US" noProof="0" dirty="0" smtClean="0"/>
              <a:t>Complexity in terms of size</a:t>
            </a:r>
          </a:p>
          <a:p>
            <a:pPr lvl="1"/>
            <a:r>
              <a:rPr lang="en-US" noProof="0" dirty="0" smtClean="0"/>
              <a:t>Important part size </a:t>
            </a:r>
            <a:r>
              <a:rPr lang="en-US" noProof="0" dirty="0" smtClean="0">
                <a:sym typeface="Wingdings" panose="05000000000000000000" pitchFamily="2" charset="2"/>
              </a:rPr>
              <a:t> Important threshold value ?</a:t>
            </a:r>
            <a:endParaRPr lang="en-US" noProof="0" dirty="0" smtClean="0"/>
          </a:p>
          <a:p>
            <a:r>
              <a:rPr lang="en-US" noProof="0" dirty="0" smtClean="0"/>
              <a:t>Pearson correlation coefficient between </a:t>
            </a:r>
            <a:br>
              <a:rPr lang="en-US" noProof="0" dirty="0" smtClean="0"/>
            </a:br>
            <a:r>
              <a:rPr lang="en-US" noProof="0" dirty="0" smtClean="0"/>
              <a:t>part size ⇆ part threshold :</a:t>
            </a:r>
          </a:p>
          <a:p>
            <a:pPr marL="457200" lvl="1" indent="0">
              <a:buNone/>
            </a:pPr>
            <a:r>
              <a:rPr lang="en-US" noProof="0" dirty="0" smtClean="0"/>
              <a:t>r = 0,82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2. Quality of the reconstruction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noProof="0" dirty="0" smtClean="0"/>
              <a:t>Power Law distribution</a:t>
            </a:r>
            <a:endParaRPr lang="en-US" sz="2000" noProof="0" dirty="0" smtClean="0"/>
          </a:p>
          <a:p>
            <a:pPr lvl="1"/>
            <a:r>
              <a:rPr lang="en-US" sz="2400" noProof="0" dirty="0" smtClean="0"/>
              <a:t>most visits to a website are concentrated on a small number of pages</a:t>
            </a:r>
          </a:p>
          <a:p>
            <a:r>
              <a:rPr lang="en-US" sz="2800" noProof="0" dirty="0" smtClean="0"/>
              <a:t>Linear regression: Log(number of distinct read parts) on Log(total number of reading sessions) </a:t>
            </a:r>
          </a:p>
          <a:p>
            <a:pPr lvl="1"/>
            <a:r>
              <a:rPr lang="en-US" sz="2400" noProof="0" dirty="0" smtClean="0"/>
              <a:t>Good results → regression correlation coefficient  </a:t>
            </a:r>
            <a:r>
              <a:rPr lang="en-US" sz="2400" b="1" noProof="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b="1" baseline="30000" noProof="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="1" noProof="0" dirty="0" smtClean="0">
                <a:latin typeface="Courier New" pitchFamily="49" charset="0"/>
                <a:cs typeface="Courier New" pitchFamily="49" charset="0"/>
              </a:rPr>
              <a:t>~1   </a:t>
            </a:r>
            <a:r>
              <a:rPr lang="en-US" sz="2400" noProof="0" dirty="0" smtClean="0"/>
              <a:t>&amp;   std. error </a:t>
            </a:r>
            <a:r>
              <a:rPr lang="en-US" sz="2400" b="1" noProof="0" dirty="0" smtClean="0">
                <a:latin typeface="Courier New" pitchFamily="49" charset="0"/>
                <a:cs typeface="Courier New" pitchFamily="49" charset="0"/>
              </a:rPr>
              <a:t>err~0 </a:t>
            </a:r>
          </a:p>
        </p:txBody>
      </p:sp>
      <p:pic>
        <p:nvPicPr>
          <p:cNvPr id="4" name="Picture 4" descr="D:\Slides EC-TEL 2015\data\powerla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59" y="2585156"/>
            <a:ext cx="8353865" cy="17867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3458536"/>
              </p:ext>
            </p:extLst>
          </p:nvPr>
        </p:nvGraphicFramePr>
        <p:xfrm>
          <a:off x="457200" y="2499742"/>
          <a:ext cx="8568951" cy="2315461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477406"/>
                <a:gridCol w="970691"/>
                <a:gridCol w="1164373"/>
                <a:gridCol w="1632320"/>
                <a:gridCol w="1255795"/>
                <a:gridCol w="843706"/>
                <a:gridCol w="1224660"/>
              </a:tblGrid>
              <a:tr h="65290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effectLst/>
                          <a:latin typeface="+mj-lt"/>
                        </a:rPr>
                        <a:t> </a:t>
                      </a:r>
                      <a:endParaRPr lang="fr-FR" sz="11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effectLst/>
                          <a:latin typeface="+mj-lt"/>
                        </a:rPr>
                        <a:t>Reading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effectLst/>
                          <a:latin typeface="+mj-lt"/>
                        </a:rPr>
                        <a:t>session</a:t>
                      </a:r>
                      <a:endParaRPr lang="fr-FR" sz="16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effectLst/>
                          <a:latin typeface="+mj-lt"/>
                        </a:rPr>
                        <a:t>30 mn- Session-duration </a:t>
                      </a:r>
                      <a:r>
                        <a:rPr lang="fr-FR" sz="1600" b="1" dirty="0" err="1" smtClean="0">
                          <a:effectLst/>
                          <a:latin typeface="+mj-lt"/>
                        </a:rPr>
                        <a:t>Threshold</a:t>
                      </a:r>
                      <a:endParaRPr lang="fr-FR" sz="16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>
                          <a:effectLst/>
                          <a:latin typeface="+mj-lt"/>
                        </a:rPr>
                        <a:t>10 mn</a:t>
                      </a:r>
                      <a:r>
                        <a:rPr lang="fr-FR" sz="1600" b="1" baseline="0" dirty="0" smtClean="0">
                          <a:effectLst/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600" b="1" dirty="0" smtClean="0">
                          <a:effectLst/>
                          <a:latin typeface="+mj-lt"/>
                        </a:rPr>
                        <a:t>Page-</a:t>
                      </a:r>
                      <a:r>
                        <a:rPr lang="fr-FR" sz="1600" b="1" dirty="0" err="1" smtClean="0">
                          <a:effectLst/>
                          <a:latin typeface="+mj-lt"/>
                        </a:rPr>
                        <a:t>stay</a:t>
                      </a:r>
                      <a:r>
                        <a:rPr lang="fr-FR" sz="1600" b="1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fr-FR" sz="1600" b="1" dirty="0" err="1" smtClean="0">
                          <a:effectLst/>
                          <a:latin typeface="+mj-lt"/>
                        </a:rPr>
                        <a:t>Threshold</a:t>
                      </a:r>
                      <a:endParaRPr lang="fr-FR" sz="16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70365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984" marR="599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</a:t>
                      </a:r>
                      <a:r>
                        <a:rPr lang="fr-FR" sz="1800" b="1" i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fr-FR" sz="1800" b="1" i="1" baseline="300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fr-FR" sz="1800" b="1" i="1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Err</a:t>
                      </a:r>
                      <a:r>
                        <a:rPr lang="fr-FR" sz="1800" b="1" i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 </a:t>
                      </a:r>
                      <a:r>
                        <a:rPr lang="fr-FR" sz="1800" b="1" i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fr-FR" sz="1800" b="1" i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</a:t>
                      </a:r>
                      <a:r>
                        <a:rPr lang="fr-FR" sz="1800" b="1" i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fr-FR" sz="1800" b="1" i="1" baseline="300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fr-FR" sz="1800" b="1" i="1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Err</a:t>
                      </a:r>
                      <a:r>
                        <a:rPr lang="fr-FR" sz="1800" b="1" i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 </a:t>
                      </a:r>
                      <a:r>
                        <a:rPr lang="fr-FR" sz="1800" b="1" i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fr-FR" sz="1800" b="1" i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</a:t>
                      </a:r>
                      <a:r>
                        <a:rPr lang="fr-FR" sz="1800" b="1" i="1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fr-FR" sz="1800" b="1" i="1" baseline="300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fr-FR" sz="1800" b="1" i="1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Err</a:t>
                      </a:r>
                      <a:r>
                        <a:rPr lang="fr-FR" sz="1800" b="1" i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 </a:t>
                      </a:r>
                      <a:r>
                        <a:rPr lang="fr-FR" sz="1800" b="1" i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fr-FR" sz="1800" b="1" i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  <a:tr h="3386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  <a:latin typeface="+mj-lt"/>
                        </a:rPr>
                        <a:t> </a:t>
                      </a:r>
                      <a:r>
                        <a:rPr lang="fr-FR" sz="1800" b="1" dirty="0" err="1" smtClean="0">
                          <a:effectLst/>
                          <a:latin typeface="+mj-lt"/>
                        </a:rPr>
                        <a:t>Nodejs</a:t>
                      </a:r>
                      <a:endParaRPr lang="fr-FR" sz="18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0.94</a:t>
                      </a:r>
                      <a:r>
                        <a:rPr lang="fr-FR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fr-FR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0.40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0.92</a:t>
                      </a:r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0.42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0.87</a:t>
                      </a:r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0.31</a:t>
                      </a:r>
                      <a:r>
                        <a:rPr lang="fr-FR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fr-FR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</a:tr>
              <a:tr h="3442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err="1" smtClean="0">
                          <a:effectLst/>
                          <a:latin typeface="+mj-lt"/>
                        </a:rPr>
                        <a:t>Screensaver</a:t>
                      </a:r>
                      <a:r>
                        <a:rPr lang="fr-FR" sz="1800" b="1" dirty="0">
                          <a:effectLst/>
                          <a:latin typeface="+mj-lt"/>
                        </a:rPr>
                        <a:t> </a:t>
                      </a:r>
                      <a:endParaRPr lang="fr-FR" sz="18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0.86</a:t>
                      </a:r>
                      <a:r>
                        <a:rPr lang="fr-FR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fr-FR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0.33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0.76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0.48</a:t>
                      </a:r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0.27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0.20</a:t>
                      </a:r>
                      <a:r>
                        <a:rPr lang="fr-FR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fr-FR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  <a:latin typeface="+mj-lt"/>
                        </a:rPr>
                        <a:t> </a:t>
                      </a:r>
                      <a:r>
                        <a:rPr lang="fr-FR" sz="1800" b="1" dirty="0" smtClean="0">
                          <a:effectLst/>
                          <a:latin typeface="+mj-lt"/>
                        </a:rPr>
                        <a:t>XML</a:t>
                      </a:r>
                      <a:endParaRPr lang="fr-FR" sz="18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fr-FR" sz="20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0.89</a:t>
                      </a:r>
                      <a:endParaRPr lang="fr-FR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0.47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0.82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fr-FR" sz="20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0.45</a:t>
                      </a:r>
                      <a:endParaRPr lang="fr-FR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0.79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</a:tr>
              <a:tr h="304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  <a:latin typeface="+mj-lt"/>
                        </a:rPr>
                        <a:t> </a:t>
                      </a:r>
                      <a:r>
                        <a:rPr lang="fr-FR" sz="1800" b="1" dirty="0" smtClean="0">
                          <a:effectLst/>
                          <a:latin typeface="+mj-lt"/>
                        </a:rPr>
                        <a:t>Java</a:t>
                      </a:r>
                      <a:endParaRPr lang="fr-FR" sz="18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fr-FR" sz="20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0.95</a:t>
                      </a:r>
                      <a:endParaRPr lang="fr-FR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0.24</a:t>
                      </a:r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0.94</a:t>
                      </a:r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fr-FR" sz="20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0.23</a:t>
                      </a:r>
                      <a:endParaRPr lang="fr-FR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0.94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0.25</a:t>
                      </a:r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</a:tr>
            </a:tbl>
          </a:graphicData>
        </a:graphic>
      </p:graphicFrame>
      <p:sp>
        <p:nvSpPr>
          <p:cNvPr id="6" name="Ellipse 5"/>
          <p:cNvSpPr/>
          <p:nvPr/>
        </p:nvSpPr>
        <p:spPr>
          <a:xfrm>
            <a:off x="1938616" y="3422399"/>
            <a:ext cx="936104" cy="13896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1149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8696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noProof="0" dirty="0" smtClean="0"/>
              <a:t>Context &amp; goals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noProof="0" dirty="0" smtClean="0"/>
              <a:t>An approach for time –based analysis of logs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noProof="0" dirty="0" smtClean="0"/>
              <a:t>Towards Reading Session-based Indicators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CoReaDa</a:t>
            </a:r>
            <a:r>
              <a:rPr lang="en-US" dirty="0"/>
              <a:t> : the Course Reading Analysis Dashboard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noProof="0" dirty="0" smtClean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32614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8696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noProof="0" dirty="0" smtClean="0"/>
              <a:t>Context &amp; goals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noProof="0" dirty="0" smtClean="0"/>
              <a:t>An approach for time –based analysis of logs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noProof="0" dirty="0" smtClean="0"/>
              <a:t>Towards Reading Session-based Indicators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CoReaDa</a:t>
            </a:r>
            <a:r>
              <a:rPr lang="en-US" dirty="0"/>
              <a:t> : the Course Reading Analysis Dashboard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noProof="0" dirty="0" smtClean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2532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0660"/>
            <a:ext cx="8229600" cy="707886"/>
          </a:xfrm>
        </p:spPr>
        <p:txBody>
          <a:bodyPr/>
          <a:lstStyle/>
          <a:p>
            <a:r>
              <a:rPr lang="en-US" sz="4000" noProof="0" dirty="0" smtClean="0"/>
              <a:t>Reading session-based Indicators</a:t>
            </a:r>
            <a:endParaRPr lang="en-US" sz="4000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27 basic indicators </a:t>
            </a:r>
          </a:p>
          <a:p>
            <a:pPr lvl="1"/>
            <a:r>
              <a:rPr lang="en-US" noProof="0" dirty="0" smtClean="0"/>
              <a:t>leading to 21 reading indications (higher level)</a:t>
            </a:r>
          </a:p>
          <a:p>
            <a:pPr lvl="1"/>
            <a:r>
              <a:rPr lang="en-US" noProof="0" dirty="0" smtClean="0"/>
              <a:t>within 4 categories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3075806"/>
            <a:ext cx="1711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Global Facts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4696583" y="3075806"/>
            <a:ext cx="3907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/>
              <a:t>Reading paths and transitions</a:t>
            </a:r>
            <a:endParaRPr lang="en-US" sz="2400" i="1" dirty="0"/>
          </a:p>
        </p:txBody>
      </p:sp>
      <p:sp>
        <p:nvSpPr>
          <p:cNvPr id="6" name="Rectangle 5"/>
          <p:cNvSpPr/>
          <p:nvPr/>
        </p:nvSpPr>
        <p:spPr>
          <a:xfrm>
            <a:off x="683568" y="3723878"/>
            <a:ext cx="274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/>
              <a:t>Rereading indicators</a:t>
            </a:r>
            <a:endParaRPr lang="fr-FR" sz="2400" i="1" dirty="0"/>
          </a:p>
        </p:txBody>
      </p:sp>
      <p:sp>
        <p:nvSpPr>
          <p:cNvPr id="7" name="Rectangle 6"/>
          <p:cNvSpPr/>
          <p:nvPr/>
        </p:nvSpPr>
        <p:spPr>
          <a:xfrm>
            <a:off x="4760382" y="3723878"/>
            <a:ext cx="3844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i="1" dirty="0"/>
              <a:t>Reading session interruptions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784927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0660"/>
            <a:ext cx="8229600" cy="707886"/>
          </a:xfrm>
        </p:spPr>
        <p:txBody>
          <a:bodyPr/>
          <a:lstStyle/>
          <a:p>
            <a:r>
              <a:rPr lang="en-US" sz="4000" noProof="0" dirty="0" smtClean="0"/>
              <a:t>1 : Global Facts</a:t>
            </a:r>
            <a:endParaRPr lang="en-US" sz="4000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noProof="0" dirty="0" smtClean="0"/>
              <a:t>Basic statistics and hints to characterize reading</a:t>
            </a:r>
          </a:p>
          <a:p>
            <a:endParaRPr lang="en-US" sz="1600" noProof="0" dirty="0" smtClean="0"/>
          </a:p>
          <a:p>
            <a:endParaRPr lang="en-US" noProof="0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851670"/>
            <a:ext cx="2952328" cy="3100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7267" y="1851670"/>
            <a:ext cx="3589149" cy="3100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477144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0660"/>
            <a:ext cx="8229600" cy="707886"/>
          </a:xfrm>
        </p:spPr>
        <p:txBody>
          <a:bodyPr/>
          <a:lstStyle/>
          <a:p>
            <a:r>
              <a:rPr lang="en-US" sz="4000" noProof="0" dirty="0" smtClean="0"/>
              <a:t>2 :  Reading paths and transitions</a:t>
            </a:r>
            <a:endParaRPr lang="en-US" sz="4800" noProof="0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 cstate="print"/>
          <a:stretch/>
        </p:blipFill>
        <p:spPr bwMode="auto">
          <a:xfrm>
            <a:off x="467544" y="1851670"/>
            <a:ext cx="83343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3579862"/>
            <a:ext cx="8242944" cy="12241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395536" y="1275606"/>
            <a:ext cx="8341310" cy="720080"/>
          </a:xfrm>
          <a:prstGeom prst="rect">
            <a:avLst/>
          </a:prstGeom>
        </p:spPr>
        <p:txBody>
          <a:bodyPr vert="horz" lIns="72000" tIns="36000" rIns="36000" bIns="0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SzPct val="95000"/>
              <a:buFont typeface="Wingdings"/>
              <a:buChar char=""/>
              <a:defRPr kumimoji="0" lang="fr-FR" sz="3000" kern="1200">
                <a:solidFill>
                  <a:schemeClr val="bg1"/>
                </a:solidFill>
                <a:latin typeface="Cambria" pitchFamily="18" charset="0"/>
                <a:ea typeface="+mn-ea"/>
                <a:cs typeface="Times New Roman" pitchFamily="18" charset="0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lang="fr-FR" sz="2600" kern="1200">
                <a:solidFill>
                  <a:schemeClr val="bg1"/>
                </a:solidFill>
                <a:latin typeface="Cambria" pitchFamily="18" charset="0"/>
                <a:ea typeface="+mn-ea"/>
                <a:cs typeface="Times New Roman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lang="fr-FR" sz="2400" kern="1200">
                <a:solidFill>
                  <a:schemeClr val="bg1"/>
                </a:solidFill>
                <a:latin typeface="Cambria" pitchFamily="18" charset="0"/>
                <a:ea typeface="+mn-ea"/>
                <a:cs typeface="Times New Roman" pitchFamily="18" charset="0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lang="fr-FR" sz="2200" kern="1200">
                <a:solidFill>
                  <a:schemeClr val="bg1"/>
                </a:solidFill>
                <a:latin typeface="Cambria" pitchFamily="18" charset="0"/>
                <a:ea typeface="+mn-ea"/>
                <a:cs typeface="Times New Roman" pitchFamily="18" charset="0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lang="fr-FR" sz="2000" kern="1200">
                <a:solidFill>
                  <a:schemeClr val="bg1"/>
                </a:solidFill>
                <a:latin typeface="Cambria" pitchFamily="18" charset="0"/>
                <a:ea typeface="+mn-ea"/>
                <a:cs typeface="Times New Roman" pitchFamily="18" charset="0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Path :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sequence of parts read in a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reading session 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67544" y="3003798"/>
            <a:ext cx="8125286" cy="648072"/>
          </a:xfrm>
          <a:prstGeom prst="rect">
            <a:avLst/>
          </a:prstGeom>
        </p:spPr>
        <p:txBody>
          <a:bodyPr vert="horz" lIns="72000" tIns="36000" rIns="36000" bIns="0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SzPct val="95000"/>
              <a:buFont typeface="Wingdings"/>
              <a:buChar char=""/>
              <a:defRPr kumimoji="0" lang="fr-FR" sz="3000" kern="1200">
                <a:solidFill>
                  <a:schemeClr val="bg1"/>
                </a:solidFill>
                <a:latin typeface="Cambria" pitchFamily="18" charset="0"/>
                <a:ea typeface="+mn-ea"/>
                <a:cs typeface="Times New Roman" pitchFamily="18" charset="0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lang="fr-FR" sz="2600" kern="1200">
                <a:solidFill>
                  <a:schemeClr val="bg1"/>
                </a:solidFill>
                <a:latin typeface="Cambria" pitchFamily="18" charset="0"/>
                <a:ea typeface="+mn-ea"/>
                <a:cs typeface="Times New Roman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lang="fr-FR" sz="2400" kern="1200">
                <a:solidFill>
                  <a:schemeClr val="bg1"/>
                </a:solidFill>
                <a:latin typeface="Cambria" pitchFamily="18" charset="0"/>
                <a:ea typeface="+mn-ea"/>
                <a:cs typeface="Times New Roman" pitchFamily="18" charset="0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lang="fr-FR" sz="2200" kern="1200">
                <a:solidFill>
                  <a:schemeClr val="bg1"/>
                </a:solidFill>
                <a:latin typeface="Cambria" pitchFamily="18" charset="0"/>
                <a:ea typeface="+mn-ea"/>
                <a:cs typeface="Times New Roman" pitchFamily="18" charset="0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lang="fr-FR" sz="2000" kern="1200">
                <a:solidFill>
                  <a:schemeClr val="bg1"/>
                </a:solidFill>
                <a:latin typeface="Cambria" pitchFamily="18" charset="0"/>
                <a:ea typeface="+mn-ea"/>
                <a:cs typeface="Times New Roman" pitchFamily="18" charset="0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Transition → a relation between parts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91185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0660"/>
            <a:ext cx="8229600" cy="707886"/>
          </a:xfrm>
        </p:spPr>
        <p:txBody>
          <a:bodyPr/>
          <a:lstStyle/>
          <a:p>
            <a:r>
              <a:rPr lang="en-US" sz="4000" noProof="0" dirty="0" smtClean="0"/>
              <a:t>3 :  Rereading indicators</a:t>
            </a:r>
            <a:endParaRPr lang="en-US" sz="4000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5566"/>
            <a:ext cx="8686800" cy="3394472"/>
          </a:xfrm>
        </p:spPr>
        <p:txBody>
          <a:bodyPr>
            <a:normAutofit/>
          </a:bodyPr>
          <a:lstStyle/>
          <a:p>
            <a:pPr lvl="0"/>
            <a:r>
              <a:rPr lang="en-US" sz="2700" noProof="0" dirty="0" smtClean="0">
                <a:solidFill>
                  <a:prstClr val="black"/>
                </a:solidFill>
              </a:rPr>
              <a:t>Within-session rereads. </a:t>
            </a:r>
            <a:r>
              <a:rPr lang="en-US" sz="2700" i="1" noProof="0" dirty="0" smtClean="0">
                <a:solidFill>
                  <a:prstClr val="black"/>
                </a:solidFill>
              </a:rPr>
              <a:t>Readers struggling with the part? </a:t>
            </a:r>
          </a:p>
          <a:p>
            <a:pPr lvl="0"/>
            <a:r>
              <a:rPr lang="en-US" sz="2700" noProof="0" dirty="0" smtClean="0">
                <a:solidFill>
                  <a:prstClr val="black"/>
                </a:solidFill>
              </a:rPr>
              <a:t>Between-session rereads. </a:t>
            </a:r>
            <a:r>
              <a:rPr lang="en-US" sz="2700" i="1" noProof="0" dirty="0" smtClean="0">
                <a:solidFill>
                  <a:prstClr val="black"/>
                </a:solidFill>
              </a:rPr>
              <a:t>Reminder needed?</a:t>
            </a:r>
            <a:r>
              <a:rPr lang="en-US" sz="2700" noProof="0" dirty="0" smtClean="0">
                <a:solidFill>
                  <a:prstClr val="black"/>
                </a:solidFill>
              </a:rPr>
              <a:t> </a:t>
            </a:r>
            <a:endParaRPr lang="en-US" sz="2700" noProof="0" dirty="0">
              <a:solidFill>
                <a:prstClr val="black"/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59" y="1896048"/>
            <a:ext cx="3854475" cy="3117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929464"/>
            <a:ext cx="3312368" cy="3090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771187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0660"/>
            <a:ext cx="8229600" cy="707886"/>
          </a:xfrm>
        </p:spPr>
        <p:txBody>
          <a:bodyPr/>
          <a:lstStyle/>
          <a:p>
            <a:r>
              <a:rPr lang="en-US" sz="4000" noProof="0" dirty="0" smtClean="0"/>
              <a:t>4 : Reading session interruption</a:t>
            </a:r>
            <a:endParaRPr lang="en-US" sz="4000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5566"/>
            <a:ext cx="8363272" cy="3394472"/>
          </a:xfrm>
        </p:spPr>
        <p:txBody>
          <a:bodyPr>
            <a:normAutofit/>
          </a:bodyPr>
          <a:lstStyle/>
          <a:p>
            <a:r>
              <a:rPr lang="en-US" sz="2800" noProof="0" dirty="0" smtClean="0"/>
              <a:t>Interruptions : </a:t>
            </a:r>
            <a:r>
              <a:rPr lang="en-US" sz="2400" i="1" noProof="0" dirty="0" smtClean="0"/>
              <a:t>Final</a:t>
            </a:r>
            <a:r>
              <a:rPr lang="en-US" sz="2400" noProof="0" dirty="0" smtClean="0"/>
              <a:t> or </a:t>
            </a:r>
            <a:r>
              <a:rPr lang="en-US" sz="2400" i="1" noProof="0" dirty="0" smtClean="0"/>
              <a:t>With Resume </a:t>
            </a:r>
            <a:endParaRPr lang="en-US" sz="2800" i="1" noProof="0" dirty="0" smtClean="0"/>
          </a:p>
          <a:p>
            <a:r>
              <a:rPr lang="en-US" sz="2800" noProof="0" dirty="0" smtClean="0"/>
              <a:t>Resume: </a:t>
            </a:r>
            <a:r>
              <a:rPr lang="en-US" sz="2400" i="1" noProof="0" dirty="0" smtClean="0"/>
              <a:t>Same part, Next or Previous part, Distant part</a:t>
            </a:r>
            <a:endParaRPr lang="en-US" sz="2800" i="1" noProof="0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95686"/>
            <a:ext cx="4007276" cy="2723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1995686"/>
            <a:ext cx="3928052" cy="2744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849823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11510"/>
            <a:ext cx="8229600" cy="85725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noProof="0" dirty="0" smtClean="0"/>
              <a:t>Evaluation of the suggested indicators &amp; classes usefulness for reconception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35646"/>
            <a:ext cx="8229600" cy="3168352"/>
          </a:xfrm>
        </p:spPr>
        <p:txBody>
          <a:bodyPr/>
          <a:lstStyle/>
          <a:p>
            <a:r>
              <a:rPr lang="en-US" noProof="0" dirty="0" smtClean="0"/>
              <a:t>Method</a:t>
            </a:r>
          </a:p>
          <a:p>
            <a:pPr lvl="1"/>
            <a:r>
              <a:rPr lang="en-US" noProof="0" dirty="0" smtClean="0"/>
              <a:t>online survey </a:t>
            </a:r>
          </a:p>
          <a:p>
            <a:pPr lvl="1"/>
            <a:r>
              <a:rPr lang="en-US" noProof="0" dirty="0" err="1" smtClean="0"/>
              <a:t>likert</a:t>
            </a:r>
            <a:r>
              <a:rPr lang="en-US" noProof="0" dirty="0" smtClean="0"/>
              <a:t> scales + free comments</a:t>
            </a:r>
          </a:p>
          <a:p>
            <a:r>
              <a:rPr lang="en-US" noProof="0" dirty="0" smtClean="0"/>
              <a:t>Participants </a:t>
            </a:r>
          </a:p>
          <a:p>
            <a:pPr lvl="1"/>
            <a:r>
              <a:rPr lang="en-US" noProof="0" dirty="0" smtClean="0"/>
              <a:t>105 OpenClassrooms course authors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0660"/>
            <a:ext cx="8229600" cy="707886"/>
          </a:xfrm>
        </p:spPr>
        <p:txBody>
          <a:bodyPr/>
          <a:lstStyle/>
          <a:p>
            <a:r>
              <a:rPr lang="en-US" sz="4000" noProof="0" dirty="0" smtClean="0"/>
              <a:t>Authors survey: indicators rating</a:t>
            </a:r>
            <a:endParaRPr lang="en-US" sz="4000" noProof="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67544" y="4011910"/>
            <a:ext cx="8229600" cy="65472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noProof="0" dirty="0" smtClean="0"/>
              <a:t>Top indicators</a:t>
            </a:r>
            <a:r>
              <a:rPr lang="en-US" noProof="0" dirty="0" smtClean="0"/>
              <a:t>: #parts per session, </a:t>
            </a:r>
            <a:r>
              <a:rPr lang="en-US" noProof="0" dirty="0" err="1" smtClean="0"/>
              <a:t>rereaders</a:t>
            </a:r>
            <a:r>
              <a:rPr lang="en-US" noProof="0" dirty="0" smtClean="0"/>
              <a:t> count and definitive stops </a:t>
            </a:r>
          </a:p>
          <a:p>
            <a:pPr marL="0" indent="0">
              <a:buNone/>
            </a:pPr>
            <a:r>
              <a:rPr lang="en-US" b="1" noProof="0" dirty="0" smtClean="0"/>
              <a:t>Flop indicators</a:t>
            </a:r>
            <a:r>
              <a:rPr lang="en-US" noProof="0" dirty="0" smtClean="0"/>
              <a:t>: reading speed per part, session count </a:t>
            </a:r>
            <a:endParaRPr lang="en-US" noProof="0" dirty="0"/>
          </a:p>
        </p:txBody>
      </p:sp>
      <p:graphicFrame>
        <p:nvGraphicFramePr>
          <p:cNvPr id="5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08676954"/>
              </p:ext>
            </p:extLst>
          </p:nvPr>
        </p:nvGraphicFramePr>
        <p:xfrm>
          <a:off x="395536" y="1131590"/>
          <a:ext cx="8783356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323528" y="3939903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3464" indent="-285750">
              <a:spcBef>
                <a:spcPct val="20000"/>
              </a:spcBef>
              <a:buClr>
                <a:srgbClr val="9B2D1F"/>
              </a:buClr>
              <a:buSzPct val="90000"/>
              <a:buFont typeface="Wingdings"/>
              <a:buChar char=""/>
            </a:pPr>
            <a:endParaRPr lang="fr-FR" sz="2000" dirty="0">
              <a:solidFill>
                <a:prstClr val="black"/>
              </a:solidFill>
              <a:latin typeface="Cambr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899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507288" cy="857250"/>
          </a:xfrm>
        </p:spPr>
        <p:txBody>
          <a:bodyPr>
            <a:noAutofit/>
          </a:bodyPr>
          <a:lstStyle/>
          <a:p>
            <a:r>
              <a:rPr lang="en-US" sz="4000" noProof="0" dirty="0" smtClean="0"/>
              <a:t>Authors survey: comments &amp; opinions</a:t>
            </a:r>
            <a:endParaRPr lang="en-US" sz="4000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795536"/>
          </a:xfrm>
        </p:spPr>
        <p:txBody>
          <a:bodyPr>
            <a:noAutofit/>
          </a:bodyPr>
          <a:lstStyle/>
          <a:p>
            <a:r>
              <a:rPr lang="en-US" sz="2400" noProof="0" dirty="0" smtClean="0"/>
              <a:t>Exchanges between authors and readers are important</a:t>
            </a:r>
            <a:endParaRPr lang="en-US" sz="1800" noProof="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1560" y="1923678"/>
            <a:ext cx="6408712" cy="1200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i="1" dirty="0" smtClean="0"/>
              <a:t>“Making </a:t>
            </a:r>
            <a:r>
              <a:rPr lang="en-US" sz="2400" i="1" dirty="0"/>
              <a:t>possible for authors and readers to communicate is essential if we want to produce more interesting and productive </a:t>
            </a:r>
            <a:r>
              <a:rPr lang="en-US" sz="2400" i="1" dirty="0" smtClean="0"/>
              <a:t>documents”</a:t>
            </a:r>
            <a:endParaRPr lang="fr-FR" sz="2400" i="1" dirty="0"/>
          </a:p>
        </p:txBody>
      </p:sp>
      <p:sp>
        <p:nvSpPr>
          <p:cNvPr id="5" name="Rectangle 4"/>
          <p:cNvSpPr/>
          <p:nvPr/>
        </p:nvSpPr>
        <p:spPr>
          <a:xfrm>
            <a:off x="2195736" y="3579862"/>
            <a:ext cx="5292080" cy="1200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i="1" dirty="0"/>
              <a:t>“Why not to include direct exchanges between authors and readers through comments and forums ?”</a:t>
            </a:r>
          </a:p>
        </p:txBody>
      </p:sp>
    </p:spTree>
    <p:extLst>
      <p:ext uri="{BB962C8B-B14F-4D97-AF65-F5344CB8AC3E}">
        <p14:creationId xmlns:p14="http://schemas.microsoft.com/office/powerpoint/2010/main" xmlns="" val="767953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507288" cy="857250"/>
          </a:xfrm>
        </p:spPr>
        <p:txBody>
          <a:bodyPr>
            <a:noAutofit/>
          </a:bodyPr>
          <a:lstStyle/>
          <a:p>
            <a:r>
              <a:rPr lang="en-US" sz="4000" noProof="0" dirty="0" smtClean="0"/>
              <a:t>Authors survey: comments &amp; opinions</a:t>
            </a:r>
            <a:endParaRPr lang="en-US" sz="4000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47863"/>
          </a:xfrm>
        </p:spPr>
        <p:txBody>
          <a:bodyPr>
            <a:noAutofit/>
          </a:bodyPr>
          <a:lstStyle/>
          <a:p>
            <a:r>
              <a:rPr lang="en-US" sz="2400" noProof="0" dirty="0" smtClean="0"/>
              <a:t>Exchanges between authors and readers are important</a:t>
            </a:r>
            <a:endParaRPr lang="en-US" sz="1800" noProof="0" dirty="0" smtClean="0"/>
          </a:p>
          <a:p>
            <a:r>
              <a:rPr lang="en-US" sz="2400" noProof="0" dirty="0" smtClean="0"/>
              <a:t>Proposed indicators: relevant for reconception. Too many?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2355726"/>
            <a:ext cx="7056784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i="1" dirty="0"/>
              <a:t>“These are important metrics and yes, they would help me understand how to rethink my course document”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1835696" y="3579862"/>
            <a:ext cx="6768752" cy="1200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i="1" dirty="0" smtClean="0"/>
              <a:t>“While </a:t>
            </a:r>
            <a:r>
              <a:rPr lang="en-US" sz="2400" i="1" dirty="0"/>
              <a:t>they seem interesting, I think you would have to select the more interesting to present to authors. The other ones can serve for deeper analysis”</a:t>
            </a:r>
          </a:p>
        </p:txBody>
      </p:sp>
    </p:spTree>
    <p:extLst>
      <p:ext uri="{BB962C8B-B14F-4D97-AF65-F5344CB8AC3E}">
        <p14:creationId xmlns:p14="http://schemas.microsoft.com/office/powerpoint/2010/main" xmlns="" val="14862625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07504" y="51470"/>
            <a:ext cx="8229600" cy="769441"/>
          </a:xfrm>
        </p:spPr>
        <p:txBody>
          <a:bodyPr/>
          <a:lstStyle/>
          <a:p>
            <a:r>
              <a:rPr lang="fr-FR" b="1" dirty="0" err="1" smtClean="0"/>
              <a:t>CEMaDoM</a:t>
            </a:r>
            <a:endParaRPr lang="fr-FR" b="1" dirty="0"/>
          </a:p>
        </p:txBody>
      </p:sp>
      <p:pic>
        <p:nvPicPr>
          <p:cNvPr id="6" name="tu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2466" y="1445789"/>
            <a:ext cx="2521983" cy="181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learner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3568" y="3335998"/>
            <a:ext cx="1008112" cy="108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learner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3568" y="2255878"/>
            <a:ext cx="1008112" cy="108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learner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3568" y="1175758"/>
            <a:ext cx="1008112" cy="108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document 2" descr="https://encrypted-tbn3.gstatic.com/images?q=tbn:ANd9GcRa3rrZ-jee2Hhb95UBEUd6zvSwklhhixeEwGLPb07TyTGlVFHqKw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979077" y="2182961"/>
            <a:ext cx="753702" cy="648000"/>
          </a:xfrm>
          <a:prstGeom prst="rect">
            <a:avLst/>
          </a:prstGeom>
          <a:noFill/>
        </p:spPr>
      </p:pic>
      <p:pic>
        <p:nvPicPr>
          <p:cNvPr id="11" name="document 3" descr="https://encrypted-tbn3.gstatic.com/images?q=tbn:ANd9GcRa3rrZ-jee2Hhb95UBEUd6zvSwklhhixeEwGLPb07TyTGlVFHqKw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979077" y="2182961"/>
            <a:ext cx="753702" cy="648000"/>
          </a:xfrm>
          <a:prstGeom prst="rect">
            <a:avLst/>
          </a:prstGeom>
          <a:noFill/>
        </p:spPr>
      </p:pic>
      <p:pic>
        <p:nvPicPr>
          <p:cNvPr id="12" name="document 4" descr="https://encrypted-tbn3.gstatic.com/images?q=tbn:ANd9GcRa3rrZ-jee2Hhb95UBEUd6zvSwklhhixeEwGLPb07TyTGlVFHqKw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979077" y="2182961"/>
            <a:ext cx="753702" cy="648000"/>
          </a:xfrm>
          <a:prstGeom prst="rect">
            <a:avLst/>
          </a:prstGeom>
          <a:noFill/>
        </p:spPr>
      </p:pic>
      <p:pic>
        <p:nvPicPr>
          <p:cNvPr id="13" name="document 1" descr="https://encrypted-tbn3.gstatic.com/images?q=tbn:ANd9GcRa3rrZ-jee2Hhb95UBEUd6zvSwklhhixeEwGLPb07TyTGlVFHqKw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979077" y="2182961"/>
            <a:ext cx="753702" cy="648000"/>
          </a:xfrm>
          <a:prstGeom prst="rect">
            <a:avLst/>
          </a:prstGeom>
          <a:noFill/>
        </p:spPr>
      </p:pic>
      <p:sp>
        <p:nvSpPr>
          <p:cNvPr id="18" name="ZoneTexte 17"/>
          <p:cNvSpPr txBox="1"/>
          <p:nvPr/>
        </p:nvSpPr>
        <p:spPr>
          <a:xfrm>
            <a:off x="2643174" y="1428742"/>
            <a:ext cx="4071966" cy="369332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08000" rIns="0" rtlCol="0">
            <a:spAutoFit/>
          </a:bodyPr>
          <a:lstStyle/>
          <a:p>
            <a:r>
              <a:rPr lang="fr-FR" i="1" dirty="0" smtClean="0"/>
              <a:t>Not </a:t>
            </a:r>
            <a:r>
              <a:rPr lang="fr-FR" i="1" dirty="0" err="1" smtClean="0"/>
              <a:t>supported</a:t>
            </a:r>
            <a:r>
              <a:rPr lang="fr-FR" i="1" dirty="0" smtClean="0"/>
              <a:t> by the </a:t>
            </a:r>
            <a:r>
              <a:rPr lang="fr-FR" i="1" dirty="0" err="1" smtClean="0"/>
              <a:t>learning</a:t>
            </a:r>
            <a:r>
              <a:rPr lang="fr-FR" i="1" dirty="0" smtClean="0"/>
              <a:t> </a:t>
            </a:r>
            <a:r>
              <a:rPr lang="fr-FR" i="1" dirty="0" err="1" smtClean="0"/>
              <a:t>equipments</a:t>
            </a:r>
            <a:endParaRPr lang="fr-FR" i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2643174" y="2841780"/>
            <a:ext cx="3143272" cy="369332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08000" rIns="0" rtlCol="0">
            <a:spAutoFit/>
          </a:bodyPr>
          <a:lstStyle/>
          <a:p>
            <a:r>
              <a:rPr lang="fr-FR" i="1" dirty="0" err="1"/>
              <a:t>Well</a:t>
            </a:r>
            <a:r>
              <a:rPr lang="fr-FR" i="1" dirty="0"/>
              <a:t> </a:t>
            </a:r>
            <a:r>
              <a:rPr lang="fr-FR" i="1" dirty="0" err="1"/>
              <a:t>received</a:t>
            </a:r>
            <a:r>
              <a:rPr lang="fr-FR" i="1" dirty="0"/>
              <a:t>, </a:t>
            </a:r>
            <a:r>
              <a:rPr lang="fr-FR" i="1" dirty="0" err="1" smtClean="0"/>
              <a:t>well</a:t>
            </a:r>
            <a:r>
              <a:rPr lang="fr-FR" i="1" dirty="0" smtClean="0"/>
              <a:t> </a:t>
            </a:r>
            <a:r>
              <a:rPr lang="fr-FR" i="1" dirty="0" err="1" smtClean="0"/>
              <a:t>understood</a:t>
            </a:r>
            <a:endParaRPr lang="fr-FR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2643174" y="3968937"/>
            <a:ext cx="4500594" cy="369332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08000" rIns="0" rtlCol="0">
            <a:spAutoFit/>
          </a:bodyPr>
          <a:lstStyle/>
          <a:p>
            <a:r>
              <a:rPr lang="fr-FR" i="1" dirty="0" err="1"/>
              <a:t>Well</a:t>
            </a:r>
            <a:r>
              <a:rPr lang="fr-FR" i="1" dirty="0"/>
              <a:t> </a:t>
            </a:r>
            <a:r>
              <a:rPr lang="fr-FR" i="1" dirty="0" err="1"/>
              <a:t>received</a:t>
            </a:r>
            <a:r>
              <a:rPr lang="fr-FR" i="1" dirty="0"/>
              <a:t>, </a:t>
            </a:r>
            <a:r>
              <a:rPr lang="fr-FR" i="1" dirty="0" err="1" smtClean="0"/>
              <a:t>reading</a:t>
            </a:r>
            <a:r>
              <a:rPr lang="fr-FR" i="1" dirty="0" smtClean="0"/>
              <a:t>/</a:t>
            </a:r>
            <a:r>
              <a:rPr lang="fr-FR" i="1" dirty="0" err="1" smtClean="0"/>
              <a:t>understanding</a:t>
            </a:r>
            <a:r>
              <a:rPr lang="fr-FR" i="1" dirty="0" smtClean="0"/>
              <a:t> </a:t>
            </a:r>
            <a:r>
              <a:rPr lang="fr-FR" i="1" dirty="0" err="1" smtClean="0"/>
              <a:t>concerns</a:t>
            </a:r>
            <a:endParaRPr lang="fr-FR" i="1" dirty="0"/>
          </a:p>
        </p:txBody>
      </p:sp>
      <p:sp>
        <p:nvSpPr>
          <p:cNvPr id="14" name="Ellipse 13"/>
          <p:cNvSpPr/>
          <p:nvPr/>
        </p:nvSpPr>
        <p:spPr>
          <a:xfrm>
            <a:off x="1285852" y="3375808"/>
            <a:ext cx="6715172" cy="1500198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67027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-0.22049 -0.1238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0" y="-62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-0.22049 0.0629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0" y="31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-0.22049 0.2856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0" y="1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507288" cy="857250"/>
          </a:xfrm>
        </p:spPr>
        <p:txBody>
          <a:bodyPr>
            <a:noAutofit/>
          </a:bodyPr>
          <a:lstStyle/>
          <a:p>
            <a:r>
              <a:rPr lang="en-US" sz="4000" noProof="0" dirty="0" smtClean="0"/>
              <a:t>Authors survey: comments &amp; opinions</a:t>
            </a:r>
            <a:endParaRPr lang="en-US" sz="4000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47863"/>
          </a:xfrm>
        </p:spPr>
        <p:txBody>
          <a:bodyPr>
            <a:noAutofit/>
          </a:bodyPr>
          <a:lstStyle/>
          <a:p>
            <a:r>
              <a:rPr lang="en-US" sz="2400" noProof="0" dirty="0" smtClean="0"/>
              <a:t>Exchanges between authors and readers are important</a:t>
            </a:r>
            <a:endParaRPr lang="en-US" sz="1800" noProof="0" dirty="0" smtClean="0"/>
          </a:p>
          <a:p>
            <a:r>
              <a:rPr lang="en-US" sz="2400" noProof="0" dirty="0" smtClean="0"/>
              <a:t>Proposed indicators: relevant for reconception. Too many?</a:t>
            </a:r>
          </a:p>
          <a:p>
            <a:r>
              <a:rPr lang="en-US" sz="2400" noProof="0" dirty="0" smtClean="0"/>
              <a:t>Privacy</a:t>
            </a:r>
            <a:endParaRPr lang="en-US" sz="2400" noProof="0" dirty="0"/>
          </a:p>
        </p:txBody>
      </p:sp>
      <p:sp>
        <p:nvSpPr>
          <p:cNvPr id="7" name="Rectangle 6"/>
          <p:cNvSpPr/>
          <p:nvPr/>
        </p:nvSpPr>
        <p:spPr>
          <a:xfrm>
            <a:off x="611560" y="2859782"/>
            <a:ext cx="6696744" cy="1200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i="1" dirty="0"/>
              <a:t>“Be careful not to abuse the personal data of users. The reader should actually be informed that his reading is logged and analyzed”</a:t>
            </a:r>
            <a:r>
              <a:rPr lang="fr-FR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727111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8696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noProof="0" dirty="0" smtClean="0"/>
              <a:t>Context &amp; goals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noProof="0" dirty="0" smtClean="0"/>
              <a:t>An approach for time –based analysis of logs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noProof="0" dirty="0" smtClean="0"/>
              <a:t>Towards Reading Session-based Indicators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 err="1"/>
              <a:t>CoReaDa</a:t>
            </a:r>
            <a:r>
              <a:rPr lang="en-US" b="1" dirty="0"/>
              <a:t> : the Course Reading Analysis Dashboard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noProof="0" dirty="0" smtClean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25782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Logging engine</a:t>
            </a:r>
          </a:p>
          <a:p>
            <a:pPr lvl="1"/>
            <a:r>
              <a:rPr lang="en-US" dirty="0" smtClean="0"/>
              <a:t>By the OC stuff. Basically server log data enhanced with client one</a:t>
            </a:r>
          </a:p>
          <a:p>
            <a:r>
              <a:rPr lang="en-US" dirty="0" smtClean="0"/>
              <a:t>Analysis engine</a:t>
            </a:r>
          </a:p>
          <a:p>
            <a:pPr lvl="1"/>
            <a:r>
              <a:rPr lang="en-US" dirty="0" smtClean="0"/>
              <a:t>R (python code also available </a:t>
            </a:r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*)</a:t>
            </a:r>
            <a:endParaRPr lang="en-US" dirty="0" smtClean="0"/>
          </a:p>
          <a:p>
            <a:r>
              <a:rPr lang="en-US" dirty="0" smtClean="0"/>
              <a:t>Assistance engine</a:t>
            </a:r>
          </a:p>
          <a:p>
            <a:pPr lvl="1"/>
            <a:r>
              <a:rPr lang="en-US" dirty="0" smtClean="0"/>
              <a:t>Within a dashboard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034" y="4572014"/>
            <a:ext cx="4291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i="1" smtClean="0"/>
              <a:t>* https</a:t>
            </a:r>
            <a:r>
              <a:rPr i="1" smtClean="0"/>
              <a:t>://github.com/smadjid/CoReaDa-dev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xmlns="" val="2460522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L.A. Dashboard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049486"/>
            <a:ext cx="8643998" cy="3394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noProof="0" dirty="0" smtClean="0"/>
              <a:t>Dashboards</a:t>
            </a:r>
          </a:p>
          <a:p>
            <a:pPr lvl="1"/>
            <a:r>
              <a:rPr lang="en-US" sz="2400" dirty="0" smtClean="0"/>
              <a:t>Visual </a:t>
            </a:r>
            <a:r>
              <a:rPr lang="en-US" sz="2400" dirty="0" smtClean="0"/>
              <a:t>display </a:t>
            </a:r>
            <a:r>
              <a:rPr lang="en-US" sz="2400" dirty="0"/>
              <a:t>of the most important information needed to </a:t>
            </a:r>
            <a:r>
              <a:rPr lang="en-US" sz="2400" dirty="0" smtClean="0"/>
              <a:t>achieve one </a:t>
            </a:r>
            <a:r>
              <a:rPr lang="en-US" sz="2400" dirty="0"/>
              <a:t>or more learning </a:t>
            </a:r>
            <a:r>
              <a:rPr lang="en-US" sz="2400" dirty="0" smtClean="0"/>
              <a:t>objectives, consolidated </a:t>
            </a:r>
            <a:r>
              <a:rPr lang="en-US" sz="2400" dirty="0"/>
              <a:t>and </a:t>
            </a:r>
            <a:r>
              <a:rPr lang="en-US" sz="2400" dirty="0" smtClean="0"/>
              <a:t>arranged on </a:t>
            </a:r>
            <a:r>
              <a:rPr lang="en-US" sz="2400" dirty="0"/>
              <a:t>a single screen so the information can be monitored </a:t>
            </a:r>
            <a:r>
              <a:rPr lang="en-US" sz="2400" dirty="0" smtClean="0"/>
              <a:t>at a glance</a:t>
            </a:r>
          </a:p>
          <a:p>
            <a:pPr marL="457200" lvl="1" indent="-457200">
              <a:buNone/>
            </a:pPr>
            <a:r>
              <a:rPr lang="en-US" b="1" dirty="0" err="1" smtClean="0"/>
              <a:t>CoReaDa</a:t>
            </a:r>
            <a:endParaRPr lang="en-US" b="1" dirty="0" smtClean="0"/>
          </a:p>
          <a:p>
            <a:pPr lvl="1"/>
            <a:r>
              <a:rPr lang="en-US" sz="2400" b="1" noProof="0" dirty="0" smtClean="0"/>
              <a:t>Co</a:t>
            </a:r>
            <a:r>
              <a:rPr lang="en-US" sz="2400" noProof="0" dirty="0" smtClean="0"/>
              <a:t>urse </a:t>
            </a:r>
            <a:r>
              <a:rPr lang="en-US" sz="2400" b="1" noProof="0" dirty="0" smtClean="0"/>
              <a:t>Rea</a:t>
            </a:r>
            <a:r>
              <a:rPr lang="en-US" sz="2400" noProof="0" dirty="0" smtClean="0"/>
              <a:t>ding </a:t>
            </a:r>
            <a:r>
              <a:rPr lang="en-US" sz="2400" b="1" noProof="0" dirty="0" smtClean="0"/>
              <a:t>Da</a:t>
            </a:r>
            <a:r>
              <a:rPr lang="en-US" sz="2400" noProof="0" dirty="0" smtClean="0"/>
              <a:t>shboard</a:t>
            </a:r>
          </a:p>
          <a:p>
            <a:pPr lvl="1"/>
            <a:r>
              <a:rPr lang="en-US" sz="2400" noProof="0" dirty="0" smtClean="0"/>
              <a:t>                 </a:t>
            </a:r>
            <a:r>
              <a:rPr lang="en-US" sz="2400" noProof="0" dirty="0" smtClean="0"/>
              <a:t>  </a:t>
            </a:r>
            <a:r>
              <a:rPr lang="en-US" sz="2400" baseline="30000" noProof="0" dirty="0" smtClean="0"/>
              <a:t>*</a:t>
            </a:r>
            <a:r>
              <a:rPr lang="en-US" sz="2400" noProof="0" dirty="0" smtClean="0"/>
              <a:t> </a:t>
            </a:r>
            <a:r>
              <a:rPr lang="en-US" sz="2400" noProof="0" dirty="0" smtClean="0"/>
              <a:t>+ </a:t>
            </a:r>
            <a:r>
              <a:rPr lang="en-US" sz="2400" noProof="0" dirty="0" smtClean="0"/>
              <a:t>       </a:t>
            </a:r>
            <a:r>
              <a:rPr lang="en-US" sz="2400" baseline="30000" noProof="0" dirty="0" smtClean="0"/>
              <a:t>**</a:t>
            </a:r>
            <a:r>
              <a:rPr lang="en-US" sz="2400" noProof="0" dirty="0" smtClean="0"/>
              <a:t> </a:t>
            </a:r>
            <a:r>
              <a:rPr lang="en-US" sz="2400" noProof="0" dirty="0" smtClean="0"/>
              <a:t>App </a:t>
            </a:r>
            <a:r>
              <a:rPr lang="fr-FR" sz="2400" dirty="0" smtClean="0"/>
              <a:t>(</a:t>
            </a:r>
            <a:r>
              <a:rPr lang="fr-FR" sz="2200" i="1" dirty="0" smtClean="0">
                <a:solidFill>
                  <a:srgbClr val="0070C0"/>
                </a:solidFill>
              </a:rPr>
              <a:t>https://github.com/smadjid/CoReaDa</a:t>
            </a:r>
            <a:r>
              <a:rPr lang="fr-FR" sz="2400" dirty="0" smtClean="0"/>
              <a:t>)</a:t>
            </a:r>
            <a:endParaRPr lang="en-US" sz="2400" noProof="0" dirty="0" smtClean="0"/>
          </a:p>
          <a:p>
            <a:pPr lvl="1"/>
            <a:r>
              <a:rPr lang="en-US" sz="2400" dirty="0"/>
              <a:t>Hosted on Amazon EC2 </a:t>
            </a:r>
            <a:r>
              <a:rPr lang="en-US" sz="2400" dirty="0" smtClean="0"/>
              <a:t> </a:t>
            </a:r>
            <a:r>
              <a:rPr lang="en-US" sz="2400" dirty="0" smtClean="0"/>
              <a:t>(</a:t>
            </a:r>
            <a:r>
              <a:rPr lang="en-US" sz="2200" i="1" dirty="0" smtClean="0">
                <a:solidFill>
                  <a:srgbClr val="0070C0"/>
                </a:solidFill>
              </a:rPr>
              <a:t>http</a:t>
            </a:r>
            <a:r>
              <a:rPr lang="en-US" sz="2200" i="1" dirty="0" smtClean="0">
                <a:solidFill>
                  <a:srgbClr val="0070C0"/>
                </a:solidFill>
              </a:rPr>
              <a:t>://</a:t>
            </a:r>
            <a:r>
              <a:rPr lang="en-US" sz="2200" i="1" dirty="0" smtClean="0">
                <a:solidFill>
                  <a:srgbClr val="0070C0"/>
                </a:solidFill>
              </a:rPr>
              <a:t>54.154.169.214</a:t>
            </a:r>
            <a:r>
              <a:rPr lang="fr-FR" sz="2400" dirty="0" smtClean="0"/>
              <a:t>)</a:t>
            </a:r>
            <a:endParaRPr lang="en-US" sz="2400" noProof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241083"/>
            <a:ext cx="8892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i="1" dirty="0" smtClean="0"/>
              <a:t>*</a:t>
            </a:r>
            <a:r>
              <a:rPr lang="fr-FR" sz="1600" b="1" i="1" dirty="0" err="1" smtClean="0"/>
              <a:t>MongoDB</a:t>
            </a:r>
            <a:r>
              <a:rPr lang="fr-FR" sz="1600" b="1" i="1" dirty="0"/>
              <a:t>, </a:t>
            </a:r>
            <a:r>
              <a:rPr lang="fr-FR" sz="1600" b="1" i="1" dirty="0" err="1"/>
              <a:t>ExpressJS</a:t>
            </a:r>
            <a:r>
              <a:rPr lang="fr-FR" sz="1600" b="1" i="1" dirty="0"/>
              <a:t>, </a:t>
            </a:r>
            <a:r>
              <a:rPr lang="fr-FR" sz="1600" b="1" i="1" dirty="0" err="1"/>
              <a:t>AngularJS</a:t>
            </a:r>
            <a:r>
              <a:rPr lang="fr-FR" sz="1600" b="1" i="1" dirty="0"/>
              <a:t>, </a:t>
            </a:r>
            <a:r>
              <a:rPr lang="fr-FR" sz="1600" b="1" i="1" dirty="0" err="1"/>
              <a:t>NodeJS</a:t>
            </a:r>
            <a:r>
              <a:rPr lang="fr-FR" sz="1600" i="1" dirty="0" smtClean="0"/>
              <a:t>. </a:t>
            </a:r>
            <a:r>
              <a:rPr lang="en-US" sz="1600" i="1" dirty="0" smtClean="0"/>
              <a:t>Open-source </a:t>
            </a:r>
            <a:r>
              <a:rPr lang="en-US" sz="1600" i="1" dirty="0"/>
              <a:t>JavaScript </a:t>
            </a:r>
            <a:r>
              <a:rPr lang="en-US" sz="1600" i="1" dirty="0" smtClean="0"/>
              <a:t>stack </a:t>
            </a:r>
            <a:r>
              <a:rPr lang="en-US" sz="1600" i="1" dirty="0"/>
              <a:t>for building </a:t>
            </a:r>
            <a:r>
              <a:rPr lang="en-US" sz="1600" i="1" dirty="0" smtClean="0"/>
              <a:t>dynamic </a:t>
            </a:r>
            <a:r>
              <a:rPr lang="en-US" sz="1600" i="1" dirty="0" err="1" smtClean="0"/>
              <a:t>webapps</a:t>
            </a:r>
            <a:endParaRPr lang="en-US" sz="1600" i="1" dirty="0" smtClean="0"/>
          </a:p>
          <a:p>
            <a:r>
              <a:rPr lang="fr-FR" sz="1600" i="1" dirty="0" smtClean="0"/>
              <a:t> ** </a:t>
            </a:r>
            <a:r>
              <a:rPr lang="fr-FR" sz="1600" b="1" i="1" dirty="0"/>
              <a:t>Data-</a:t>
            </a:r>
            <a:r>
              <a:rPr lang="fr-FR" sz="1600" b="1" i="1" dirty="0" err="1"/>
              <a:t>Driven</a:t>
            </a:r>
            <a:r>
              <a:rPr lang="fr-FR" sz="1600" b="1" i="1" dirty="0"/>
              <a:t> </a:t>
            </a:r>
            <a:r>
              <a:rPr lang="fr-FR" sz="1600" b="1" i="1" dirty="0" smtClean="0"/>
              <a:t>Documents</a:t>
            </a:r>
            <a:r>
              <a:rPr lang="fr-FR" sz="1600" i="1" dirty="0" smtClean="0"/>
              <a:t>. </a:t>
            </a:r>
            <a:r>
              <a:rPr lang="en-US" sz="1600" i="1" dirty="0"/>
              <a:t>JavaScript library for producing </a:t>
            </a:r>
            <a:r>
              <a:rPr lang="en-US" sz="1600" i="1" dirty="0" smtClean="0"/>
              <a:t>interactive and dynamic data </a:t>
            </a:r>
            <a:r>
              <a:rPr lang="en-US" sz="1600" i="1" dirty="0"/>
              <a:t>visualizations in web </a:t>
            </a:r>
            <a:r>
              <a:rPr lang="en-US" sz="1600" i="1" dirty="0" smtClean="0"/>
              <a:t>browsers (implemented using SVG, CSS &amp; HTML5)</a:t>
            </a:r>
            <a:endParaRPr lang="fr-FR" sz="1600" i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3534815"/>
            <a:ext cx="1080120" cy="217802"/>
          </a:xfrm>
          <a:prstGeom prst="rect">
            <a:avLst/>
          </a:prstGeom>
        </p:spPr>
      </p:pic>
      <p:pic>
        <p:nvPicPr>
          <p:cNvPr id="1030" name="Picture 6" descr="Logo D3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V="1">
            <a:off x="2763442" y="3500444"/>
            <a:ext cx="301625" cy="28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localhost/courses/assets/img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9586" y="142858"/>
            <a:ext cx="1066741" cy="9286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1318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/>
          <a:srcRect b="5304"/>
          <a:stretch/>
        </p:blipFill>
        <p:spPr>
          <a:xfrm>
            <a:off x="72009" y="1019324"/>
            <a:ext cx="9036495" cy="40006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/>
          <a:srcRect l="1243" r="391"/>
          <a:stretch/>
        </p:blipFill>
        <p:spPr>
          <a:xfrm>
            <a:off x="107504" y="1076325"/>
            <a:ext cx="8928992" cy="4067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6"/>
          <a:srcRect t="2671" b="1"/>
          <a:stretch/>
        </p:blipFill>
        <p:spPr>
          <a:xfrm>
            <a:off x="4543363" y="1779662"/>
            <a:ext cx="3019425" cy="2623567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609600" y="4250581"/>
            <a:ext cx="8229600" cy="769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a:rPr>
              <a:t>Ongoing theoretical &amp; practical validation</a:t>
            </a:r>
            <a:endParaRPr 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a:endParaRPr>
          </a:p>
        </p:txBody>
      </p:sp>
      <p:pic>
        <p:nvPicPr>
          <p:cNvPr id="9" name="Picture 10" descr="http://localhost/courses/assets/img/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43901" y="71420"/>
            <a:ext cx="928693" cy="808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319238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State of completion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noProof="0" dirty="0" smtClean="0"/>
              <a:t>Theoretical (80%)</a:t>
            </a:r>
          </a:p>
          <a:p>
            <a:pPr lvl="1"/>
            <a:r>
              <a:rPr lang="en-US" sz="2400" dirty="0" smtClean="0"/>
              <a:t>Mostly </a:t>
            </a:r>
            <a:r>
              <a:rPr lang="en-US" sz="2400" dirty="0" smtClean="0"/>
              <a:t>refinement of the indicators and the reading issues &amp; suggestions</a:t>
            </a:r>
            <a:endParaRPr lang="en-US" sz="2400" dirty="0" smtClean="0"/>
          </a:p>
          <a:p>
            <a:pPr marL="0" indent="0">
              <a:buNone/>
            </a:pPr>
            <a:r>
              <a:rPr lang="en-US" sz="2800" dirty="0"/>
              <a:t>Practical </a:t>
            </a:r>
            <a:r>
              <a:rPr lang="en-US" sz="2800" dirty="0" smtClean="0"/>
              <a:t>(~ 85</a:t>
            </a:r>
            <a:r>
              <a:rPr lang="en-US" sz="2800" dirty="0" smtClean="0"/>
              <a:t>%)</a:t>
            </a:r>
            <a:endParaRPr lang="en-US" sz="2800" dirty="0"/>
          </a:p>
          <a:p>
            <a:pPr lvl="1"/>
            <a:r>
              <a:rPr lang="en-US" sz="2400" dirty="0" smtClean="0"/>
              <a:t>Rewording and translation</a:t>
            </a:r>
          </a:p>
          <a:p>
            <a:pPr lvl="1"/>
            <a:r>
              <a:rPr lang="en-US" sz="2400" dirty="0" smtClean="0"/>
              <a:t>auto update of logs from OC when deployed on their machines</a:t>
            </a:r>
          </a:p>
          <a:p>
            <a:pPr marL="0" indent="0">
              <a:buNone/>
            </a:pPr>
            <a:r>
              <a:rPr lang="en-US" sz="2800" dirty="0" smtClean="0"/>
              <a:t>Currently</a:t>
            </a:r>
            <a:endParaRPr lang="en-US" sz="2800" dirty="0"/>
          </a:p>
          <a:p>
            <a:pPr lvl="1"/>
            <a:r>
              <a:rPr lang="en-US" sz="2400" dirty="0" smtClean="0"/>
              <a:t>Journal paper almost ready for submission</a:t>
            </a:r>
          </a:p>
          <a:p>
            <a:pPr lvl="1"/>
            <a:r>
              <a:rPr lang="en-US" sz="2400" dirty="0" smtClean="0"/>
              <a:t>Ongoing dissertation writing  (~ 30</a:t>
            </a:r>
            <a:r>
              <a:rPr lang="en-US" sz="2400" dirty="0" smtClean="0"/>
              <a:t>% 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endParaRPr lang="en-US" sz="2400" noProof="0" dirty="0"/>
          </a:p>
          <a:p>
            <a:pPr lvl="1"/>
            <a:endParaRPr lang="en-US" sz="2400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2049334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2" y="-18"/>
            <a:ext cx="8229600" cy="769441"/>
          </a:xfrm>
        </p:spPr>
        <p:txBody>
          <a:bodyPr/>
          <a:lstStyle/>
          <a:p>
            <a:r>
              <a:rPr lang="en-US" noProof="0" dirty="0" smtClean="0"/>
              <a:t>Thank you!</a:t>
            </a:r>
            <a:endParaRPr lang="en-US" noProof="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42844" y="714362"/>
            <a:ext cx="8858312" cy="428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Sadallah</a:t>
            </a:r>
            <a:r>
              <a:rPr lang="en-US" sz="1600" dirty="0"/>
              <a:t>, M., </a:t>
            </a:r>
            <a:r>
              <a:rPr lang="en-US" sz="1600" dirty="0" err="1"/>
              <a:t>Encelle</a:t>
            </a:r>
            <a:r>
              <a:rPr lang="en-US" sz="1600" dirty="0"/>
              <a:t>, B., </a:t>
            </a:r>
            <a:r>
              <a:rPr lang="en-US" sz="1600" dirty="0" err="1"/>
              <a:t>Mared</a:t>
            </a:r>
            <a:r>
              <a:rPr lang="en-US" sz="1600" dirty="0"/>
              <a:t>, A. E., &amp; </a:t>
            </a:r>
            <a:r>
              <a:rPr lang="en-US" sz="1600" dirty="0" err="1"/>
              <a:t>Prié</a:t>
            </a:r>
            <a:r>
              <a:rPr lang="en-US" sz="1600" dirty="0"/>
              <a:t>, Y. (</a:t>
            </a:r>
            <a:r>
              <a:rPr lang="en-US" sz="1600" dirty="0" smtClean="0"/>
              <a:t>2013</a:t>
            </a:r>
            <a:r>
              <a:rPr lang="en-US" sz="1600" i="1" dirty="0" smtClean="0"/>
              <a:t>). </a:t>
            </a:r>
            <a:r>
              <a:rPr lang="en-US" sz="1600" i="1" dirty="0"/>
              <a:t>A framework for usage-based document </a:t>
            </a:r>
            <a:r>
              <a:rPr lang="en-US" sz="1600" i="1" dirty="0" smtClean="0"/>
              <a:t>	reengineering</a:t>
            </a:r>
            <a:r>
              <a:rPr lang="en-US" sz="1600" dirty="0"/>
              <a:t>. In Proceedings of the 2013 ACM symposium on Document engineering (pp. </a:t>
            </a:r>
            <a:r>
              <a:rPr lang="en-US" sz="1600" dirty="0" smtClean="0"/>
              <a:t>99-	</a:t>
            </a:r>
            <a:r>
              <a:rPr lang="en-US" sz="1600" smtClean="0"/>
              <a:t>102).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Sadallah</a:t>
            </a:r>
            <a:r>
              <a:rPr lang="en-US" sz="1600" dirty="0"/>
              <a:t>, M., </a:t>
            </a:r>
            <a:r>
              <a:rPr lang="en-US" sz="1600" dirty="0" err="1"/>
              <a:t>Encelle</a:t>
            </a:r>
            <a:r>
              <a:rPr lang="en-US" sz="1600" dirty="0"/>
              <a:t>, B., </a:t>
            </a:r>
            <a:r>
              <a:rPr lang="en-US" sz="1600" dirty="0" err="1"/>
              <a:t>Maredj</a:t>
            </a:r>
            <a:r>
              <a:rPr lang="en-US" sz="1600" dirty="0"/>
              <a:t>, A. E., &amp; </a:t>
            </a:r>
            <a:r>
              <a:rPr lang="en-US" sz="1600" dirty="0" err="1"/>
              <a:t>Prié</a:t>
            </a:r>
            <a:r>
              <a:rPr lang="en-US" sz="1600" dirty="0"/>
              <a:t>, Y. (2015).</a:t>
            </a:r>
            <a:r>
              <a:rPr lang="en-US" sz="1600" i="1" dirty="0"/>
              <a:t> Towards Reading Session-Based Indicators in </a:t>
            </a:r>
            <a:r>
              <a:rPr lang="en-US" sz="1600" i="1" dirty="0" smtClean="0"/>
              <a:t>	Educational </a:t>
            </a:r>
            <a:r>
              <a:rPr lang="en-US" sz="1600" i="1" dirty="0"/>
              <a:t>Reading Analytics</a:t>
            </a:r>
            <a:r>
              <a:rPr lang="en-US" sz="1600" dirty="0"/>
              <a:t>. In Design for Teaching and Learning in a Networked World.  </a:t>
            </a:r>
            <a:r>
              <a:rPr lang="en-US" sz="1600" dirty="0" smtClean="0"/>
              <a:t>	Proceedings </a:t>
            </a:r>
            <a:r>
              <a:rPr lang="en-US" sz="1600" dirty="0"/>
              <a:t>of the 10th European Conference on Technology Enhanced Learning, EC-TEL 2015, </a:t>
            </a:r>
            <a:r>
              <a:rPr lang="en-US" sz="1600" dirty="0" smtClean="0"/>
              <a:t>	Toledo</a:t>
            </a:r>
            <a:r>
              <a:rPr lang="en-US" sz="1600" dirty="0"/>
              <a:t>, Spain, September 15-18, 2015 (pp. 297-310). Springer International Publishing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noProof="0" dirty="0" smtClean="0"/>
              <a:t>---------</a:t>
            </a:r>
          </a:p>
          <a:p>
            <a:pPr>
              <a:buNone/>
            </a:pPr>
            <a:r>
              <a:rPr lang="fr-FR" sz="1600" i="1" dirty="0" smtClean="0"/>
              <a:t>Théorie </a:t>
            </a:r>
            <a:r>
              <a:rPr lang="fr-FR" sz="1600" i="1" dirty="0" smtClean="0"/>
              <a:t>et Ingénierie des Documents </a:t>
            </a:r>
            <a:r>
              <a:rPr lang="fr-FR" sz="1600" i="1" dirty="0" smtClean="0"/>
              <a:t>Numériques, des Usages Documentaires et des Annotations</a:t>
            </a:r>
            <a:r>
              <a:rPr lang="fr-FR" sz="1600" dirty="0" smtClean="0"/>
              <a:t>. Rapport de recherche interne. Mai 2013</a:t>
            </a:r>
          </a:p>
          <a:p>
            <a:pPr>
              <a:buNone/>
            </a:pPr>
            <a:r>
              <a:rPr lang="fr-FR" sz="1600" i="1" dirty="0" smtClean="0"/>
              <a:t>De l’ingénierie </a:t>
            </a:r>
            <a:r>
              <a:rPr lang="fr-FR" sz="1600" i="1" dirty="0" smtClean="0"/>
              <a:t>des traces </a:t>
            </a:r>
            <a:r>
              <a:rPr lang="fr-FR" sz="1600" i="1" dirty="0" smtClean="0"/>
              <a:t>informatiques à la réingénierie documentaire</a:t>
            </a:r>
            <a:r>
              <a:rPr lang="fr-FR" sz="1600" dirty="0" smtClean="0"/>
              <a:t>. </a:t>
            </a:r>
            <a:r>
              <a:rPr lang="fr-FR" sz="1600" dirty="0" smtClean="0"/>
              <a:t>Rapport de recherche interne. </a:t>
            </a:r>
            <a:r>
              <a:rPr lang="fr-FR" sz="1600" dirty="0" smtClean="0"/>
              <a:t>janvier 2014</a:t>
            </a:r>
          </a:p>
          <a:p>
            <a:pPr>
              <a:buNone/>
            </a:pPr>
            <a:r>
              <a:rPr lang="en-US" sz="1600" i="1" dirty="0" smtClean="0"/>
              <a:t>Towards Educational Reading Analytics: a Study on Course Reading </a:t>
            </a:r>
            <a:r>
              <a:rPr lang="en-US" sz="1600" i="1" dirty="0" smtClean="0"/>
              <a:t>Logs</a:t>
            </a:r>
            <a:r>
              <a:rPr lang="fr-FR" sz="1600" dirty="0" smtClean="0"/>
              <a:t>. </a:t>
            </a:r>
            <a:r>
              <a:rPr lang="fr-FR" sz="1600" dirty="0" smtClean="0"/>
              <a:t>Rapport de recherche interne.</a:t>
            </a:r>
            <a:r>
              <a:rPr lang="en-US" sz="1600" dirty="0" smtClean="0"/>
              <a:t> </a:t>
            </a:r>
            <a:r>
              <a:rPr lang="en-US" sz="1600" dirty="0" err="1" smtClean="0"/>
              <a:t>Juin</a:t>
            </a:r>
            <a:r>
              <a:rPr lang="en-US" sz="1600" dirty="0" smtClean="0"/>
              <a:t> 2015</a:t>
            </a:r>
          </a:p>
          <a:p>
            <a:pPr>
              <a:buNone/>
            </a:pPr>
            <a:r>
              <a:rPr lang="en-US" sz="1600" i="1" dirty="0" smtClean="0"/>
              <a:t>Reading Dashboard Requirements in Learning Analytics</a:t>
            </a:r>
            <a:r>
              <a:rPr lang="en-US" sz="1600" dirty="0" smtClean="0"/>
              <a:t>. </a:t>
            </a:r>
            <a:r>
              <a:rPr lang="fr-FR" sz="1600" dirty="0" smtClean="0"/>
              <a:t>Rapport </a:t>
            </a:r>
            <a:r>
              <a:rPr lang="fr-FR" sz="1600" dirty="0" smtClean="0"/>
              <a:t>de recherche interne.</a:t>
            </a:r>
            <a:r>
              <a:rPr lang="en-US" sz="1600" dirty="0" smtClean="0"/>
              <a:t> </a:t>
            </a:r>
            <a:r>
              <a:rPr lang="en-US" sz="1600" dirty="0" smtClean="0"/>
              <a:t>Mars 2016</a:t>
            </a:r>
            <a:endParaRPr lang="fr-FR" sz="1600" dirty="0" smtClean="0"/>
          </a:p>
          <a:p>
            <a:pPr marL="0" indent="0">
              <a:buNone/>
            </a:pPr>
            <a:endParaRPr lang="en-US" sz="1600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2163891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document 7" descr="https://encrypted-tbn3.gstatic.com/images?q=tbn:ANd9GcRa3rrZ-jee2Hhb95UBEUd6zvSwklhhixeEwGLPb07TyTGlVFHqKw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923928" y="3428721"/>
            <a:ext cx="753702" cy="648072"/>
          </a:xfrm>
          <a:prstGeom prst="rect">
            <a:avLst/>
          </a:prstGeom>
          <a:noFill/>
        </p:spPr>
      </p:pic>
      <p:pic>
        <p:nvPicPr>
          <p:cNvPr id="48" name="tut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2466" y="1445997"/>
            <a:ext cx="2521983" cy="181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learner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3568" y="3336207"/>
            <a:ext cx="1008112" cy="108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learner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3568" y="2256087"/>
            <a:ext cx="1008112" cy="108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learner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3568" y="1175967"/>
            <a:ext cx="1008112" cy="108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document 2" descr="https://encrypted-tbn3.gstatic.com/images?q=tbn:ANd9GcRa3rrZ-jee2Hhb95UBEUd6zvSwklhhixeEwGLPb07TyTGlVFHqKw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979077" y="2186739"/>
            <a:ext cx="753702" cy="648000"/>
          </a:xfrm>
          <a:prstGeom prst="rect">
            <a:avLst/>
          </a:prstGeom>
          <a:noFill/>
        </p:spPr>
      </p:pic>
      <p:pic>
        <p:nvPicPr>
          <p:cNvPr id="53" name="document 3" descr="https://encrypted-tbn3.gstatic.com/images?q=tbn:ANd9GcRa3rrZ-jee2Hhb95UBEUd6zvSwklhhixeEwGLPb07TyTGlVFHqKw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979077" y="2186739"/>
            <a:ext cx="753702" cy="648000"/>
          </a:xfrm>
          <a:prstGeom prst="rect">
            <a:avLst/>
          </a:prstGeom>
          <a:noFill/>
        </p:spPr>
      </p:pic>
      <p:pic>
        <p:nvPicPr>
          <p:cNvPr id="55" name="document 1" descr="https://encrypted-tbn3.gstatic.com/images?q=tbn:ANd9GcRa3rrZ-jee2Hhb95UBEUd6zvSwklhhixeEwGLPb07TyTGlVFHqKw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979077" y="2186739"/>
            <a:ext cx="753702" cy="648000"/>
          </a:xfrm>
          <a:prstGeom prst="rect">
            <a:avLst/>
          </a:prstGeom>
          <a:noFill/>
        </p:spPr>
      </p:pic>
      <p:sp>
        <p:nvSpPr>
          <p:cNvPr id="56" name="ZoneTexte 55" hidden="1"/>
          <p:cNvSpPr txBox="1"/>
          <p:nvPr/>
        </p:nvSpPr>
        <p:spPr>
          <a:xfrm>
            <a:off x="2734962" y="1437625"/>
            <a:ext cx="2952328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Document non supporté par l’équipement</a:t>
            </a:r>
            <a:endParaRPr lang="fr-FR" b="1" dirty="0"/>
          </a:p>
        </p:txBody>
      </p:sp>
      <p:sp>
        <p:nvSpPr>
          <p:cNvPr id="57" name="ZoneTexte 56" hidden="1"/>
          <p:cNvSpPr txBox="1"/>
          <p:nvPr/>
        </p:nvSpPr>
        <p:spPr>
          <a:xfrm>
            <a:off x="2734962" y="2618787"/>
            <a:ext cx="295232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Bien reçu, bien compris</a:t>
            </a:r>
            <a:endParaRPr lang="fr-FR" b="1" dirty="0"/>
          </a:p>
        </p:txBody>
      </p:sp>
      <p:sp>
        <p:nvSpPr>
          <p:cNvPr id="58" name="ZoneTexte 57" hidden="1"/>
          <p:cNvSpPr txBox="1"/>
          <p:nvPr/>
        </p:nvSpPr>
        <p:spPr>
          <a:xfrm>
            <a:off x="2734962" y="3644901"/>
            <a:ext cx="295232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Difficulté d’assimilation.  </a:t>
            </a:r>
            <a:endParaRPr lang="fr-FR" b="1" dirty="0"/>
          </a:p>
        </p:txBody>
      </p:sp>
      <p:pic>
        <p:nvPicPr>
          <p:cNvPr id="65" name="document 5" descr="https://encrypted-tbn3.gstatic.com/images?q=tbn:ANd9GcRa3rrZ-jee2Hhb95UBEUd6zvSwklhhixeEwGLPb07TyTGlVFHqKw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4067944" y="836589"/>
            <a:ext cx="752516" cy="648000"/>
          </a:xfrm>
          <a:prstGeom prst="rect">
            <a:avLst/>
          </a:prstGeom>
          <a:noFill/>
        </p:spPr>
      </p:pic>
      <p:pic>
        <p:nvPicPr>
          <p:cNvPr id="67" name="document 6" descr="https://encrypted-tbn3.gstatic.com/images?q=tbn:ANd9GcRa3rrZ-jee2Hhb95UBEUd6zvSwklhhixeEwGLPb07TyTGlVFHqKw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979077" y="2186739"/>
            <a:ext cx="753702" cy="648000"/>
          </a:xfrm>
          <a:prstGeom prst="rect">
            <a:avLst/>
          </a:prstGeom>
          <a:noFill/>
        </p:spPr>
      </p:pic>
      <p:sp>
        <p:nvSpPr>
          <p:cNvPr id="66" name="Étoile à 16 branches 65"/>
          <p:cNvSpPr/>
          <p:nvPr/>
        </p:nvSpPr>
        <p:spPr>
          <a:xfrm>
            <a:off x="3632066" y="3274890"/>
            <a:ext cx="1440000" cy="1440000"/>
          </a:xfrm>
          <a:prstGeom prst="star16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fr-FR" sz="1400" dirty="0"/>
          </a:p>
        </p:txBody>
      </p:sp>
      <p:sp>
        <p:nvSpPr>
          <p:cNvPr id="69" name="Rectangle 68"/>
          <p:cNvSpPr/>
          <p:nvPr/>
        </p:nvSpPr>
        <p:spPr>
          <a:xfrm>
            <a:off x="3491880" y="720195"/>
            <a:ext cx="1944216" cy="4066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Étoile à 16 branches 59"/>
          <p:cNvSpPr/>
          <p:nvPr/>
        </p:nvSpPr>
        <p:spPr>
          <a:xfrm>
            <a:off x="3632066" y="774560"/>
            <a:ext cx="1440000" cy="1440000"/>
          </a:xfrm>
          <a:prstGeom prst="star16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71" name="reconception"/>
          <p:cNvSpPr txBox="1"/>
          <p:nvPr/>
        </p:nvSpPr>
        <p:spPr>
          <a:xfrm>
            <a:off x="3643306" y="3786196"/>
            <a:ext cx="1404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r>
              <a:rPr lang="fr-FR" dirty="0" smtClean="0"/>
              <a:t>Reconception</a:t>
            </a:r>
            <a:endParaRPr lang="fr-FR" dirty="0"/>
          </a:p>
        </p:txBody>
      </p:sp>
      <p:sp>
        <p:nvSpPr>
          <p:cNvPr id="72" name="adaptation"/>
          <p:cNvSpPr txBox="1"/>
          <p:nvPr/>
        </p:nvSpPr>
        <p:spPr>
          <a:xfrm>
            <a:off x="3643306" y="1285866"/>
            <a:ext cx="1404000" cy="3497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dirty="0" smtClean="0"/>
              <a:t>Adaptation</a:t>
            </a:r>
            <a:endParaRPr lang="fr-FR" dirty="0"/>
          </a:p>
        </p:txBody>
      </p:sp>
      <p:sp>
        <p:nvSpPr>
          <p:cNvPr id="29" name="Titre 1"/>
          <p:cNvSpPr>
            <a:spLocks noGrp="1"/>
          </p:cNvSpPr>
          <p:nvPr>
            <p:ph type="title"/>
          </p:nvPr>
        </p:nvSpPr>
        <p:spPr>
          <a:xfrm>
            <a:off x="107504" y="51470"/>
            <a:ext cx="8229600" cy="769441"/>
          </a:xfrm>
        </p:spPr>
        <p:txBody>
          <a:bodyPr/>
          <a:lstStyle/>
          <a:p>
            <a:r>
              <a:rPr lang="fr-FR" b="1" dirty="0" smtClean="0"/>
              <a:t>Part of the </a:t>
            </a:r>
            <a:r>
              <a:rPr lang="fr-FR" b="1" i="1" dirty="0" err="1" smtClean="0"/>
              <a:t>CEMaDoM</a:t>
            </a:r>
            <a:r>
              <a:rPr lang="fr-FR" b="1" i="1" dirty="0" smtClean="0"/>
              <a:t> </a:t>
            </a:r>
            <a:r>
              <a:rPr lang="fr-FR" b="1" dirty="0" err="1" smtClean="0"/>
              <a:t>project</a:t>
            </a:r>
            <a:endParaRPr lang="fr-FR" b="1" dirty="0"/>
          </a:p>
        </p:txBody>
      </p:sp>
      <p:sp>
        <p:nvSpPr>
          <p:cNvPr id="25" name="Arc 24"/>
          <p:cNvSpPr/>
          <p:nvPr/>
        </p:nvSpPr>
        <p:spPr>
          <a:xfrm rot="10456255" flipH="1">
            <a:off x="863313" y="4059407"/>
            <a:ext cx="2623954" cy="253294"/>
          </a:xfrm>
          <a:prstGeom prst="arc">
            <a:avLst>
              <a:gd name="adj1" fmla="val 11619371"/>
              <a:gd name="adj2" fmla="val 21461907"/>
            </a:avLst>
          </a:prstGeom>
          <a:ln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2214546" y="4286262"/>
            <a:ext cx="121863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rgbClr val="7030A0"/>
                </a:solidFill>
              </a:rPr>
              <a:t>Usage logs</a:t>
            </a:r>
            <a:endParaRPr lang="fr-FR" b="1" i="1" dirty="0">
              <a:solidFill>
                <a:srgbClr val="7030A0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1285852" y="3375808"/>
            <a:ext cx="6715172" cy="1500198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37324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00608 -0.2310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-11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09066E-6 L 1.11111E-6 0.3043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87 0.03149 L -0.21875 0.0736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" y="2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33333E-6 L -0.21267 0.0203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" y="1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-0.21267 0.05255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69" grpId="0" animBg="1"/>
      <p:bldP spid="60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Assumptions</a:t>
            </a:r>
            <a:endParaRPr lang="fr-FR" dirty="0"/>
          </a:p>
        </p:txBody>
      </p:sp>
      <p:pic>
        <p:nvPicPr>
          <p:cNvPr id="1026" name="Picture 2" descr="E:\Thesis\DocEng 2013\Presentation - DocEng2013\communic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0377" y="1200150"/>
            <a:ext cx="3490135" cy="229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200150"/>
            <a:ext cx="5482952" cy="3747864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Digital </a:t>
            </a:r>
            <a:r>
              <a:rPr lang="fr-FR" dirty="0" smtClean="0"/>
              <a:t>world	</a:t>
            </a:r>
          </a:p>
          <a:p>
            <a:pPr lvl="1"/>
            <a:r>
              <a:rPr lang="en-US" dirty="0"/>
              <a:t>Documents: complex </a:t>
            </a:r>
            <a:r>
              <a:rPr lang="en-US" i="1" dirty="0"/>
              <a:t>but</a:t>
            </a:r>
            <a:r>
              <a:rPr lang="en-US" dirty="0"/>
              <a:t> </a:t>
            </a:r>
            <a:r>
              <a:rPr lang="en-US" i="1" dirty="0"/>
              <a:t>also </a:t>
            </a:r>
            <a:r>
              <a:rPr lang="en-US" dirty="0"/>
              <a:t>easily </a:t>
            </a:r>
            <a:r>
              <a:rPr lang="en-US" dirty="0" smtClean="0"/>
              <a:t>editable/updatable/alterable</a:t>
            </a:r>
          </a:p>
          <a:p>
            <a:pPr lvl="1"/>
            <a:r>
              <a:rPr lang="en-US" dirty="0"/>
              <a:t>Persistent, two-ways communication between authors and </a:t>
            </a:r>
            <a:r>
              <a:rPr lang="en-US" dirty="0" smtClean="0"/>
              <a:t>readers</a:t>
            </a:r>
          </a:p>
          <a:p>
            <a:r>
              <a:rPr lang="fr-FR" dirty="0"/>
              <a:t>2-ways </a:t>
            </a:r>
            <a:r>
              <a:rPr lang="fr-FR" dirty="0" smtClean="0"/>
              <a:t>communication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author may use reading logs as </a:t>
            </a:r>
            <a:r>
              <a:rPr lang="en-US" dirty="0"/>
              <a:t>a knowledge source for </a:t>
            </a:r>
            <a:r>
              <a:rPr lang="en-US" dirty="0" smtClean="0"/>
              <a:t>reengineering documents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1640805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7579"/>
          </a:xfrm>
        </p:spPr>
        <p:txBody>
          <a:bodyPr>
            <a:noAutofit/>
          </a:bodyPr>
          <a:lstStyle/>
          <a:p>
            <a:r>
              <a:rPr lang="en-US" noProof="0" dirty="0" smtClean="0"/>
              <a:t>Usage-based document reengineering</a:t>
            </a:r>
            <a:endParaRPr lang="en-US" noProof="0" dirty="0"/>
          </a:p>
        </p:txBody>
      </p:sp>
      <p:sp>
        <p:nvSpPr>
          <p:cNvPr id="30" name="Forme libre 29"/>
          <p:cNvSpPr/>
          <p:nvPr/>
        </p:nvSpPr>
        <p:spPr>
          <a:xfrm>
            <a:off x="5024281" y="1446569"/>
            <a:ext cx="1559929" cy="567368"/>
          </a:xfrm>
          <a:custGeom>
            <a:avLst/>
            <a:gdLst>
              <a:gd name="connsiteX0" fmla="*/ 0 w 1559929"/>
              <a:gd name="connsiteY0" fmla="*/ 94563 h 567368"/>
              <a:gd name="connsiteX1" fmla="*/ 27697 w 1559929"/>
              <a:gd name="connsiteY1" fmla="*/ 27697 h 567368"/>
              <a:gd name="connsiteX2" fmla="*/ 94563 w 1559929"/>
              <a:gd name="connsiteY2" fmla="*/ 0 h 567368"/>
              <a:gd name="connsiteX3" fmla="*/ 1465366 w 1559929"/>
              <a:gd name="connsiteY3" fmla="*/ 0 h 567368"/>
              <a:gd name="connsiteX4" fmla="*/ 1532232 w 1559929"/>
              <a:gd name="connsiteY4" fmla="*/ 27697 h 567368"/>
              <a:gd name="connsiteX5" fmla="*/ 1559929 w 1559929"/>
              <a:gd name="connsiteY5" fmla="*/ 94563 h 567368"/>
              <a:gd name="connsiteX6" fmla="*/ 1559929 w 1559929"/>
              <a:gd name="connsiteY6" fmla="*/ 472805 h 567368"/>
              <a:gd name="connsiteX7" fmla="*/ 1532232 w 1559929"/>
              <a:gd name="connsiteY7" fmla="*/ 539671 h 567368"/>
              <a:gd name="connsiteX8" fmla="*/ 1465366 w 1559929"/>
              <a:gd name="connsiteY8" fmla="*/ 567368 h 567368"/>
              <a:gd name="connsiteX9" fmla="*/ 94563 w 1559929"/>
              <a:gd name="connsiteY9" fmla="*/ 567368 h 567368"/>
              <a:gd name="connsiteX10" fmla="*/ 27697 w 1559929"/>
              <a:gd name="connsiteY10" fmla="*/ 539671 h 567368"/>
              <a:gd name="connsiteX11" fmla="*/ 0 w 1559929"/>
              <a:gd name="connsiteY11" fmla="*/ 472805 h 567368"/>
              <a:gd name="connsiteX12" fmla="*/ 0 w 1559929"/>
              <a:gd name="connsiteY12" fmla="*/ 94563 h 56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59929" h="567368">
                <a:moveTo>
                  <a:pt x="0" y="94563"/>
                </a:moveTo>
                <a:cubicBezTo>
                  <a:pt x="0" y="69483"/>
                  <a:pt x="9963" y="45431"/>
                  <a:pt x="27697" y="27697"/>
                </a:cubicBezTo>
                <a:cubicBezTo>
                  <a:pt x="45431" y="9963"/>
                  <a:pt x="69484" y="0"/>
                  <a:pt x="94563" y="0"/>
                </a:cubicBezTo>
                <a:lnTo>
                  <a:pt x="1465366" y="0"/>
                </a:lnTo>
                <a:cubicBezTo>
                  <a:pt x="1490446" y="0"/>
                  <a:pt x="1514498" y="9963"/>
                  <a:pt x="1532232" y="27697"/>
                </a:cubicBezTo>
                <a:cubicBezTo>
                  <a:pt x="1549966" y="45431"/>
                  <a:pt x="1559929" y="69484"/>
                  <a:pt x="1559929" y="94563"/>
                </a:cubicBezTo>
                <a:lnTo>
                  <a:pt x="1559929" y="472805"/>
                </a:lnTo>
                <a:cubicBezTo>
                  <a:pt x="1559929" y="497885"/>
                  <a:pt x="1549966" y="521937"/>
                  <a:pt x="1532232" y="539671"/>
                </a:cubicBezTo>
                <a:cubicBezTo>
                  <a:pt x="1514498" y="557405"/>
                  <a:pt x="1490446" y="567368"/>
                  <a:pt x="1465366" y="567368"/>
                </a:cubicBezTo>
                <a:lnTo>
                  <a:pt x="94563" y="567368"/>
                </a:lnTo>
                <a:cubicBezTo>
                  <a:pt x="69483" y="567368"/>
                  <a:pt x="45431" y="557405"/>
                  <a:pt x="27697" y="539671"/>
                </a:cubicBezTo>
                <a:cubicBezTo>
                  <a:pt x="9963" y="521937"/>
                  <a:pt x="0" y="497884"/>
                  <a:pt x="0" y="472805"/>
                </a:cubicBezTo>
                <a:lnTo>
                  <a:pt x="0" y="94563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19137" tIns="119137" rIns="119137" bIns="1191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Editing</a:t>
            </a:r>
            <a:endParaRPr lang="en-US" sz="24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2" name="Forme libre 31"/>
          <p:cNvSpPr/>
          <p:nvPr/>
        </p:nvSpPr>
        <p:spPr>
          <a:xfrm>
            <a:off x="6194771" y="3445400"/>
            <a:ext cx="1559929" cy="624403"/>
          </a:xfrm>
          <a:custGeom>
            <a:avLst/>
            <a:gdLst>
              <a:gd name="connsiteX0" fmla="*/ 0 w 1559929"/>
              <a:gd name="connsiteY0" fmla="*/ 104069 h 624403"/>
              <a:gd name="connsiteX1" fmla="*/ 30481 w 1559929"/>
              <a:gd name="connsiteY1" fmla="*/ 30481 h 624403"/>
              <a:gd name="connsiteX2" fmla="*/ 104069 w 1559929"/>
              <a:gd name="connsiteY2" fmla="*/ 0 h 624403"/>
              <a:gd name="connsiteX3" fmla="*/ 1455860 w 1559929"/>
              <a:gd name="connsiteY3" fmla="*/ 0 h 624403"/>
              <a:gd name="connsiteX4" fmla="*/ 1529448 w 1559929"/>
              <a:gd name="connsiteY4" fmla="*/ 30481 h 624403"/>
              <a:gd name="connsiteX5" fmla="*/ 1559929 w 1559929"/>
              <a:gd name="connsiteY5" fmla="*/ 104069 h 624403"/>
              <a:gd name="connsiteX6" fmla="*/ 1559929 w 1559929"/>
              <a:gd name="connsiteY6" fmla="*/ 520334 h 624403"/>
              <a:gd name="connsiteX7" fmla="*/ 1529448 w 1559929"/>
              <a:gd name="connsiteY7" fmla="*/ 593922 h 624403"/>
              <a:gd name="connsiteX8" fmla="*/ 1455860 w 1559929"/>
              <a:gd name="connsiteY8" fmla="*/ 624403 h 624403"/>
              <a:gd name="connsiteX9" fmla="*/ 104069 w 1559929"/>
              <a:gd name="connsiteY9" fmla="*/ 624403 h 624403"/>
              <a:gd name="connsiteX10" fmla="*/ 30481 w 1559929"/>
              <a:gd name="connsiteY10" fmla="*/ 593922 h 624403"/>
              <a:gd name="connsiteX11" fmla="*/ 0 w 1559929"/>
              <a:gd name="connsiteY11" fmla="*/ 520334 h 624403"/>
              <a:gd name="connsiteX12" fmla="*/ 0 w 1559929"/>
              <a:gd name="connsiteY12" fmla="*/ 104069 h 62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59929" h="624403">
                <a:moveTo>
                  <a:pt x="0" y="104069"/>
                </a:moveTo>
                <a:cubicBezTo>
                  <a:pt x="0" y="76468"/>
                  <a:pt x="10964" y="49998"/>
                  <a:pt x="30481" y="30481"/>
                </a:cubicBezTo>
                <a:cubicBezTo>
                  <a:pt x="49998" y="10964"/>
                  <a:pt x="76468" y="0"/>
                  <a:pt x="104069" y="0"/>
                </a:cubicBezTo>
                <a:lnTo>
                  <a:pt x="1455860" y="0"/>
                </a:lnTo>
                <a:cubicBezTo>
                  <a:pt x="1483461" y="0"/>
                  <a:pt x="1509931" y="10964"/>
                  <a:pt x="1529448" y="30481"/>
                </a:cubicBezTo>
                <a:cubicBezTo>
                  <a:pt x="1548965" y="49998"/>
                  <a:pt x="1559929" y="76468"/>
                  <a:pt x="1559929" y="104069"/>
                </a:cubicBezTo>
                <a:lnTo>
                  <a:pt x="1559929" y="520334"/>
                </a:lnTo>
                <a:cubicBezTo>
                  <a:pt x="1559929" y="547935"/>
                  <a:pt x="1548965" y="574405"/>
                  <a:pt x="1529448" y="593922"/>
                </a:cubicBezTo>
                <a:cubicBezTo>
                  <a:pt x="1509931" y="613439"/>
                  <a:pt x="1483461" y="624403"/>
                  <a:pt x="1455860" y="624403"/>
                </a:cubicBezTo>
                <a:lnTo>
                  <a:pt x="104069" y="624403"/>
                </a:lnTo>
                <a:cubicBezTo>
                  <a:pt x="76468" y="624403"/>
                  <a:pt x="49998" y="613439"/>
                  <a:pt x="30481" y="593922"/>
                </a:cubicBezTo>
                <a:cubicBezTo>
                  <a:pt x="10964" y="574405"/>
                  <a:pt x="0" y="547935"/>
                  <a:pt x="0" y="520334"/>
                </a:cubicBezTo>
                <a:lnTo>
                  <a:pt x="0" y="104069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19137" tIns="119137" rIns="119137" bIns="119137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Reading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586606" y="4083918"/>
            <a:ext cx="817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Logs</a:t>
            </a:r>
            <a:endParaRPr lang="fr-FR" sz="2000" b="1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272247" y="2476124"/>
            <a:ext cx="132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Delivery</a:t>
            </a:r>
            <a:endParaRPr lang="en-US" sz="2000" b="1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442115" y="2221841"/>
            <a:ext cx="134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Indicators</a:t>
            </a:r>
            <a:endParaRPr lang="en-US" sz="2000" b="1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6666726" y="771550"/>
            <a:ext cx="1119227" cy="1327308"/>
            <a:chOff x="5788051" y="727748"/>
            <a:chExt cx="1626796" cy="1894761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788051" y="727748"/>
              <a:ext cx="1152128" cy="1559271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5788051" y="2027980"/>
              <a:ext cx="1626796" cy="594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anose="02020603050405020304" pitchFamily="18" charset="0"/>
                </a:rPr>
                <a:t>Author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7818854" y="3075805"/>
            <a:ext cx="1289650" cy="1489533"/>
            <a:chOff x="7092280" y="2931790"/>
            <a:chExt cx="1437624" cy="1667910"/>
          </a:xfrm>
        </p:grpSpPr>
        <p:grpSp>
          <p:nvGrpSpPr>
            <p:cNvPr id="14" name="Groupe 13"/>
            <p:cNvGrpSpPr/>
            <p:nvPr/>
          </p:nvGrpSpPr>
          <p:grpSpPr>
            <a:xfrm>
              <a:off x="7092280" y="2931790"/>
              <a:ext cx="1364593" cy="1309784"/>
              <a:chOff x="6052677" y="3044288"/>
              <a:chExt cx="1364593" cy="1309784"/>
            </a:xfrm>
          </p:grpSpPr>
          <p:pic>
            <p:nvPicPr>
              <p:cNvPr id="12" name="Imag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6052677" y="3044288"/>
                <a:ext cx="788529" cy="1041673"/>
              </a:xfrm>
              <a:prstGeom prst="rect">
                <a:avLst/>
              </a:prstGeom>
            </p:spPr>
          </p:pic>
          <p:grpSp>
            <p:nvGrpSpPr>
              <p:cNvPr id="13" name="Groupe 12"/>
              <p:cNvGrpSpPr/>
              <p:nvPr/>
            </p:nvGrpSpPr>
            <p:grpSpPr>
              <a:xfrm>
                <a:off x="6265142" y="3147814"/>
                <a:ext cx="1152128" cy="1206258"/>
                <a:chOff x="6228184" y="3127245"/>
                <a:chExt cx="1152128" cy="1206258"/>
              </a:xfrm>
            </p:grpSpPr>
            <p:pic>
              <p:nvPicPr>
                <p:cNvPr id="9" name="Image 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47234" y="3127245"/>
                  <a:ext cx="933078" cy="938699"/>
                </a:xfrm>
                <a:prstGeom prst="rect">
                  <a:avLst/>
                </a:prstGeom>
              </p:spPr>
            </p:pic>
            <p:pic>
              <p:nvPicPr>
                <p:cNvPr id="10" name="Image 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28184" y="3363838"/>
                  <a:ext cx="893825" cy="969665"/>
                </a:xfrm>
                <a:prstGeom prst="rect">
                  <a:avLst/>
                </a:prstGeom>
              </p:spPr>
            </p:pic>
          </p:grpSp>
        </p:grpSp>
        <p:sp>
          <p:nvSpPr>
            <p:cNvPr id="28" name="ZoneTexte 27"/>
            <p:cNvSpPr txBox="1"/>
            <p:nvPr/>
          </p:nvSpPr>
          <p:spPr>
            <a:xfrm>
              <a:off x="7173154" y="4082749"/>
              <a:ext cx="1356750" cy="516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anose="02020603050405020304" pitchFamily="18" charset="0"/>
                </a:rPr>
                <a:t>Readers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Ellipse 41"/>
          <p:cNvSpPr/>
          <p:nvPr/>
        </p:nvSpPr>
        <p:spPr>
          <a:xfrm>
            <a:off x="3786406" y="3507854"/>
            <a:ext cx="1728192" cy="720080"/>
          </a:xfrm>
          <a:prstGeom prst="ellipse">
            <a:avLst/>
          </a:prstGeom>
          <a:solidFill>
            <a:srgbClr val="FFFFFF"/>
          </a:solidFill>
          <a:ln w="34925" cmpd="sng">
            <a:solidFill>
              <a:srgbClr val="F796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endParaRPr 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Forme libre 50"/>
          <p:cNvSpPr/>
          <p:nvPr/>
        </p:nvSpPr>
        <p:spPr>
          <a:xfrm>
            <a:off x="4578494" y="1812834"/>
            <a:ext cx="2703132" cy="270313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63044" y="455105"/>
                </a:moveTo>
                <a:arcTo wR="1351566" hR="1351566" stAng="19106991" swAng="2637067"/>
              </a:path>
            </a:pathLst>
          </a:custGeom>
          <a:noFill/>
          <a:ln w="25400">
            <a:solidFill>
              <a:schemeClr val="tx1"/>
            </a:solidFill>
            <a:headEnd type="none"/>
            <a:tailEnd type="arrow"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1">
            <a:schemeClr val="dk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3" name="Forme libre 52"/>
          <p:cNvSpPr/>
          <p:nvPr/>
        </p:nvSpPr>
        <p:spPr>
          <a:xfrm>
            <a:off x="4500562" y="1812834"/>
            <a:ext cx="2703132" cy="270313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018415" y="2527169"/>
                </a:moveTo>
                <a:arcTo wR="1351566" hR="1351566" stAng="3626181" swAng="2702383"/>
              </a:path>
            </a:pathLst>
          </a:custGeom>
          <a:noFill/>
          <a:ln w="25400">
            <a:solidFill>
              <a:schemeClr val="tx1"/>
            </a:solidFill>
            <a:headEnd type="none"/>
            <a:tailEnd type="arrow"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1">
            <a:schemeClr val="dk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Forme libre 54"/>
          <p:cNvSpPr/>
          <p:nvPr/>
        </p:nvSpPr>
        <p:spPr>
          <a:xfrm>
            <a:off x="4539658" y="1812834"/>
            <a:ext cx="2703132" cy="270313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385" y="1242774"/>
                </a:moveTo>
                <a:arcTo wR="1351566" hR="1351566" stAng="11077013" swAng="2300752"/>
              </a:path>
            </a:pathLst>
          </a:custGeom>
          <a:noFill/>
          <a:ln w="25400">
            <a:solidFill>
              <a:schemeClr val="tx1"/>
            </a:solidFill>
            <a:headEnd type="none"/>
            <a:tailEnd type="arrow"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1">
            <a:schemeClr val="dk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oupe 3"/>
          <p:cNvGrpSpPr/>
          <p:nvPr/>
        </p:nvGrpSpPr>
        <p:grpSpPr>
          <a:xfrm>
            <a:off x="549862" y="1925419"/>
            <a:ext cx="2181394" cy="1652702"/>
            <a:chOff x="251520" y="1135072"/>
            <a:chExt cx="2181394" cy="1652702"/>
          </a:xfrm>
        </p:grpSpPr>
        <p:cxnSp>
          <p:nvCxnSpPr>
            <p:cNvPr id="62" name="Connecteur droit 61"/>
            <p:cNvCxnSpPr>
              <a:endCxn id="59" idx="3"/>
            </p:cNvCxnSpPr>
            <p:nvPr/>
          </p:nvCxnSpPr>
          <p:spPr>
            <a:xfrm flipH="1">
              <a:off x="1256732" y="2285458"/>
              <a:ext cx="1025833" cy="17915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283794" y="1135072"/>
              <a:ext cx="176202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79646"/>
                  </a:solidFill>
                </a:rPr>
                <a:t>Reading-session </a:t>
              </a:r>
              <a:r>
                <a:rPr lang="en-US" b="1" dirty="0" smtClean="0">
                  <a:solidFill>
                    <a:srgbClr val="F79646"/>
                  </a:solidFill>
                </a:rPr>
                <a:t/>
              </a:r>
              <a:br>
                <a:rPr lang="en-US" b="1" dirty="0" smtClean="0">
                  <a:solidFill>
                    <a:srgbClr val="F79646"/>
                  </a:solidFill>
                </a:rPr>
              </a:br>
              <a:r>
                <a:rPr lang="en-US" b="1" dirty="0" smtClean="0">
                  <a:solidFill>
                    <a:srgbClr val="F79646"/>
                  </a:solidFill>
                </a:rPr>
                <a:t>based </a:t>
              </a:r>
              <a:r>
                <a:rPr lang="en-US" b="1" dirty="0">
                  <a:solidFill>
                    <a:srgbClr val="F79646"/>
                  </a:solidFill>
                </a:rPr>
                <a:t>Indicators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1520" y="2141443"/>
              <a:ext cx="100521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79646"/>
                  </a:solidFill>
                </a:rPr>
                <a:t>Reading </a:t>
              </a:r>
              <a:endParaRPr lang="en-US" b="1" dirty="0" smtClean="0">
                <a:solidFill>
                  <a:srgbClr val="F79646"/>
                </a:solidFill>
              </a:endParaRPr>
            </a:p>
            <a:p>
              <a:r>
                <a:rPr lang="en-US" b="1" dirty="0" smtClean="0">
                  <a:solidFill>
                    <a:srgbClr val="F79646"/>
                  </a:solidFill>
                </a:rPr>
                <a:t>sessions</a:t>
              </a:r>
              <a:endParaRPr lang="en-US" b="1" dirty="0">
                <a:solidFill>
                  <a:srgbClr val="F79646"/>
                </a:solidFill>
              </a:endParaRPr>
            </a:p>
          </p:txBody>
        </p:sp>
        <p:cxnSp>
          <p:nvCxnSpPr>
            <p:cNvPr id="61" name="Connecteur droit 60"/>
            <p:cNvCxnSpPr>
              <a:endCxn id="58" idx="2"/>
            </p:cNvCxnSpPr>
            <p:nvPr/>
          </p:nvCxnSpPr>
          <p:spPr>
            <a:xfrm flipH="1" flipV="1">
              <a:off x="1164805" y="1781403"/>
              <a:ext cx="1268109" cy="40970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rganigramme : Processus 33"/>
          <p:cNvSpPr/>
          <p:nvPr/>
        </p:nvSpPr>
        <p:spPr>
          <a:xfrm>
            <a:off x="772426" y="4517707"/>
            <a:ext cx="4303629" cy="6463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Target: User, Course,  page,…</a:t>
            </a:r>
          </a:p>
          <a:p>
            <a:pPr lvl="0" algn="ctr"/>
            <a:r>
              <a:rPr lang="en-US" b="1" dirty="0" smtClean="0">
                <a:solidFill>
                  <a:srgbClr val="0070C0"/>
                </a:solidFill>
                <a:latin typeface="+mj-lt"/>
              </a:rPr>
              <a:t>Based on the events sequence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2157500" y="2715766"/>
            <a:ext cx="1988946" cy="1833361"/>
            <a:chOff x="1318366" y="2931790"/>
            <a:chExt cx="1988946" cy="1833361"/>
          </a:xfrm>
        </p:grpSpPr>
        <p:sp>
          <p:nvSpPr>
            <p:cNvPr id="26" name="ZoneTexte 25"/>
            <p:cNvSpPr txBox="1"/>
            <p:nvPr/>
          </p:nvSpPr>
          <p:spPr>
            <a:xfrm>
              <a:off x="1318366" y="4303486"/>
              <a:ext cx="1988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anose="02020603050405020304" pitchFamily="18" charset="0"/>
                </a:rPr>
                <a:t>Analysis tools</a:t>
              </a:r>
            </a:p>
          </p:txBody>
        </p:sp>
        <p:pic>
          <p:nvPicPr>
            <p:cNvPr id="46" name="Picture 4" descr="http://www.tagra.co.uk/wpimages/wp10cb9265_0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691680" y="2931790"/>
              <a:ext cx="1394792" cy="1394792"/>
            </a:xfrm>
            <a:prstGeom prst="rect">
              <a:avLst/>
            </a:prstGeom>
            <a:noFill/>
          </p:spPr>
        </p:pic>
      </p:grpSp>
      <p:sp>
        <p:nvSpPr>
          <p:cNvPr id="8" name="Rectangle 7"/>
          <p:cNvSpPr/>
          <p:nvPr/>
        </p:nvSpPr>
        <p:spPr>
          <a:xfrm>
            <a:off x="3698460" y="717580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[</a:t>
            </a:r>
            <a:r>
              <a:rPr lang="en-US" b="1" dirty="0" err="1" smtClean="0"/>
              <a:t>Sadallah</a:t>
            </a:r>
            <a:r>
              <a:rPr lang="en-US" b="1" dirty="0" smtClean="0"/>
              <a:t>, 2013]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42294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23" grpId="0"/>
      <p:bldP spid="24" grpId="0"/>
      <p:bldP spid="25" grpId="0"/>
      <p:bldP spid="42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&amp; data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707654"/>
            <a:ext cx="5667375" cy="1733550"/>
          </a:xfrm>
          <a:prstGeom prst="rect">
            <a:avLst/>
          </a:prstGeom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6728" y="2158667"/>
            <a:ext cx="1757040" cy="113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" y="1200150"/>
            <a:ext cx="8686800" cy="36758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Representative courses over a period of 6 months</a:t>
            </a:r>
            <a:endParaRPr lang="en-US" sz="3000" dirty="0" smtClean="0"/>
          </a:p>
          <a:p>
            <a:pPr lvl="1"/>
            <a:r>
              <a:rPr lang="en-US" sz="2400" dirty="0" err="1" smtClean="0"/>
              <a:t>NodeJS</a:t>
            </a:r>
            <a:r>
              <a:rPr lang="en-US" sz="2400" dirty="0" smtClean="0"/>
              <a:t> (36 parts)</a:t>
            </a:r>
          </a:p>
          <a:p>
            <a:pPr lvl="1"/>
            <a:r>
              <a:rPr lang="en-US" sz="2400" dirty="0" smtClean="0"/>
              <a:t>Screensaver (11 parts)</a:t>
            </a:r>
          </a:p>
          <a:p>
            <a:pPr lvl="1"/>
            <a:r>
              <a:rPr lang="en-US" sz="2400" dirty="0" smtClean="0"/>
              <a:t>XML  (107 parts)</a:t>
            </a:r>
          </a:p>
          <a:p>
            <a:pPr lvl="1"/>
            <a:r>
              <a:rPr lang="en-US" sz="2400" dirty="0" smtClean="0"/>
              <a:t>JAVA (164 parts)</a:t>
            </a:r>
          </a:p>
          <a:p>
            <a:r>
              <a:rPr lang="en-US" dirty="0" smtClean="0"/>
              <a:t>Log structure</a:t>
            </a:r>
          </a:p>
          <a:p>
            <a:pPr marL="57150" indent="0">
              <a:buFont typeface="Arial"/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&lt;id, user,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server_session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course, part, date&gt;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223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7284E-6 L 0.68681 -0.37994 " pathEditMode="relative" rAng="0" ptsTypes="AA">
                                      <p:cBhvr>
                                        <p:cTn id="1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40" y="-1901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8696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noProof="0" dirty="0" smtClean="0"/>
              <a:t>Context &amp; goals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noProof="0" dirty="0" smtClean="0"/>
              <a:t>An approach for time –based analysis of logs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noProof="0" dirty="0" smtClean="0"/>
              <a:t>Towards Reading Session-based Indicators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CoReaDa</a:t>
            </a:r>
            <a:r>
              <a:rPr lang="en-US" dirty="0"/>
              <a:t> : the Course Reading Analysis Dashboard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noProof="0" dirty="0" smtClean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8796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0660"/>
            <a:ext cx="8229600" cy="707886"/>
          </a:xfrm>
        </p:spPr>
        <p:txBody>
          <a:bodyPr/>
          <a:lstStyle/>
          <a:p>
            <a:r>
              <a:rPr lang="en-US" sz="4000" noProof="0" dirty="0" smtClean="0"/>
              <a:t>Why time-based indicators?</a:t>
            </a:r>
            <a:endParaRPr lang="en-US" sz="4000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3003798"/>
            <a:ext cx="8213706" cy="1944216"/>
          </a:xfrm>
        </p:spPr>
        <p:txBody>
          <a:bodyPr>
            <a:noAutofit/>
          </a:bodyPr>
          <a:lstStyle/>
          <a:p>
            <a:r>
              <a:rPr lang="en-US" sz="2800" dirty="0"/>
              <a:t>More "accurate" estimate of student learning </a:t>
            </a:r>
            <a:r>
              <a:rPr lang="en-US" sz="2000" b="1" dirty="0"/>
              <a:t>[</a:t>
            </a:r>
            <a:r>
              <a:rPr lang="en-US" sz="2000" b="1" dirty="0" err="1"/>
              <a:t>Kovanovic</a:t>
            </a:r>
            <a:r>
              <a:rPr lang="en-US" sz="2000" b="1" dirty="0"/>
              <a:t>, 2015]</a:t>
            </a:r>
            <a:endParaRPr lang="en-US" sz="2000" dirty="0"/>
          </a:p>
          <a:p>
            <a:r>
              <a:rPr lang="en-US" sz="2800" noProof="0" dirty="0" smtClean="0"/>
              <a:t>Best reflect and predict user behavior and environment over time </a:t>
            </a:r>
            <a:r>
              <a:rPr lang="en-US" sz="2000" b="1" noProof="0" dirty="0" smtClean="0"/>
              <a:t>[Hofmann, 2006]</a:t>
            </a:r>
            <a:endParaRPr lang="en-US" sz="2000" noProof="0" dirty="0" smtClean="0"/>
          </a:p>
        </p:txBody>
      </p:sp>
      <p:grpSp>
        <p:nvGrpSpPr>
          <p:cNvPr id="31" name="Groupe 3"/>
          <p:cNvGrpSpPr/>
          <p:nvPr/>
        </p:nvGrpSpPr>
        <p:grpSpPr>
          <a:xfrm>
            <a:off x="107504" y="1347614"/>
            <a:ext cx="8784977" cy="1261126"/>
            <a:chOff x="-321601" y="2067694"/>
            <a:chExt cx="9504799" cy="1261126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683568" y="2283718"/>
              <a:ext cx="8424936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896208" y="2283718"/>
              <a:ext cx="912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</a:t>
              </a:r>
              <a:r>
                <a:rPr lang="fr-FR" sz="1400" dirty="0" smtClean="0"/>
                <a:t>ction</a:t>
              </a:r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34" name="Connecteur droit 33"/>
            <p:cNvCxnSpPr/>
            <p:nvPr/>
          </p:nvCxnSpPr>
          <p:spPr>
            <a:xfrm>
              <a:off x="1253563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2117659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2837739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4493923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5574043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6870187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7302235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7590267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8892480" y="2067694"/>
              <a:ext cx="0" cy="2160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1901635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2</a:t>
              </a:r>
              <a:endParaRPr lang="fr-FR" dirty="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2621715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3</a:t>
              </a:r>
              <a:endParaRPr lang="fr-FR" dirty="0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4277899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4</a:t>
              </a:r>
              <a:endParaRPr lang="fr-FR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5430027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5</a:t>
              </a:r>
              <a:endParaRPr lang="fr-FR" dirty="0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6654163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6</a:t>
              </a:r>
              <a:endParaRPr lang="fr-FR" dirty="0"/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7086211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7</a:t>
              </a:r>
              <a:endParaRPr lang="fr-FR" dirty="0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8748464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9</a:t>
              </a:r>
              <a:endParaRPr lang="fr-FR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7374243" y="22837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8</a:t>
              </a:r>
              <a:endParaRPr lang="fr-FR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253563" y="2931790"/>
              <a:ext cx="1224136" cy="21602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837739" y="2931790"/>
              <a:ext cx="144016" cy="21602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531715" y="2931790"/>
              <a:ext cx="360040" cy="21602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574043" y="2931790"/>
              <a:ext cx="144016" cy="21602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68345" y="2931790"/>
              <a:ext cx="1752739" cy="21602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-321601" y="2787774"/>
              <a:ext cx="975052" cy="541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i="1" dirty="0" smtClean="0"/>
                <a:t>Actual </a:t>
              </a:r>
              <a:br>
                <a:rPr lang="en-US" i="1" dirty="0" smtClean="0"/>
              </a:br>
              <a:r>
                <a:rPr lang="en-US" i="1" dirty="0" smtClean="0"/>
                <a:t>reading</a:t>
              </a:r>
              <a:endParaRPr lang="en-US" i="1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-321601" y="2067694"/>
              <a:ext cx="798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smtClean="0"/>
                <a:t>Trace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447022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64.4|5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64.4|5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64.4|5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1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1366</Words>
  <Application>Microsoft Office PowerPoint</Application>
  <PresentationFormat>Affichage à l'écran (16:9)</PresentationFormat>
  <Paragraphs>378</Paragraphs>
  <Slides>36</Slides>
  <Notes>31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7" baseType="lpstr">
      <vt:lpstr>Thème Office</vt:lpstr>
      <vt:lpstr>Modèles et Outils pour la Reconception et L’Évolution des Structures d’un Document Multimédia en Fonction des Usages</vt:lpstr>
      <vt:lpstr>Outline</vt:lpstr>
      <vt:lpstr>CEMaDoM</vt:lpstr>
      <vt:lpstr>Part of the CEMaDoM project</vt:lpstr>
      <vt:lpstr>Assumptions</vt:lpstr>
      <vt:lpstr>Usage-based document reengineering</vt:lpstr>
      <vt:lpstr>Platform &amp; data</vt:lpstr>
      <vt:lpstr>Outline</vt:lpstr>
      <vt:lpstr>Why time-based indicators?</vt:lpstr>
      <vt:lpstr>Issue in time-based analysis</vt:lpstr>
      <vt:lpstr>Session duration threshold method</vt:lpstr>
      <vt:lpstr>Page-stay threshold method</vt:lpstr>
      <vt:lpstr>Requirements &amp; proposals</vt:lpstr>
      <vt:lpstr>An algorithm for extracting reading sessions</vt:lpstr>
      <vt:lpstr>An algorithm for extracting reading sessions</vt:lpstr>
      <vt:lpstr>An algorithm for extracting reading sessions</vt:lpstr>
      <vt:lpstr>How to evaluate the quality of  reading sessions?</vt:lpstr>
      <vt:lpstr>1. Compliance with parts complexity</vt:lpstr>
      <vt:lpstr>2. Quality of the reconstruction</vt:lpstr>
      <vt:lpstr>Outline</vt:lpstr>
      <vt:lpstr>Reading session-based Indicators</vt:lpstr>
      <vt:lpstr>1 : Global Facts</vt:lpstr>
      <vt:lpstr>2 :  Reading paths and transitions</vt:lpstr>
      <vt:lpstr>3 :  Rereading indicators</vt:lpstr>
      <vt:lpstr>4 : Reading session interruption</vt:lpstr>
      <vt:lpstr>Evaluation of the suggested indicators &amp; classes usefulness for reconception</vt:lpstr>
      <vt:lpstr>Authors survey: indicators rating</vt:lpstr>
      <vt:lpstr>Authors survey: comments &amp; opinions</vt:lpstr>
      <vt:lpstr>Authors survey: comments &amp; opinions</vt:lpstr>
      <vt:lpstr>Authors survey: comments &amp; opinions</vt:lpstr>
      <vt:lpstr>Outline</vt:lpstr>
      <vt:lpstr>Overview</vt:lpstr>
      <vt:lpstr>L.A. Dashboard</vt:lpstr>
      <vt:lpstr>Interface</vt:lpstr>
      <vt:lpstr>State of completion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2015-09-09T09:51:11Z</dcterms:created>
  <dcterms:modified xsi:type="dcterms:W3CDTF">2016-03-31T08:05:36Z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