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479" r:id="rId5"/>
    <p:sldId id="506" r:id="rId6"/>
    <p:sldId id="509" r:id="rId7"/>
    <p:sldId id="510" r:id="rId8"/>
    <p:sldId id="516" r:id="rId9"/>
    <p:sldId id="503" r:id="rId10"/>
    <p:sldId id="517" r:id="rId11"/>
    <p:sldId id="520" r:id="rId12"/>
    <p:sldId id="498" r:id="rId13"/>
    <p:sldId id="493" r:id="rId14"/>
    <p:sldId id="511" r:id="rId15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es Coppin" initials="G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CCFF66"/>
    <a:srgbClr val="FFCC66"/>
    <a:srgbClr val="FFFFFF"/>
    <a:srgbClr val="197517"/>
    <a:srgbClr val="F9F337"/>
    <a:srgbClr val="D8D8D8"/>
    <a:srgbClr val="FFD9E9"/>
    <a:srgbClr val="BFCFD8"/>
    <a:srgbClr val="BC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F909BC-FC3C-42EE-8836-6D498C82BEC6}" v="509" dt="2021-06-06T16:11:32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82384" autoAdjust="0"/>
  </p:normalViewPr>
  <p:slideViewPr>
    <p:cSldViewPr>
      <p:cViewPr varScale="1">
        <p:scale>
          <a:sx n="53" d="100"/>
          <a:sy n="53" d="100"/>
        </p:scale>
        <p:origin x="980" y="36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464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288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B06629-8E99-4642-8DED-680ADBBE4D3A}" type="doc">
      <dgm:prSet loTypeId="urn:microsoft.com/office/officeart/2005/8/layout/process5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249B12B7-2F3E-4C11-8B5C-088A7D324A7E}">
      <dgm:prSet phldrT="[Texte]"/>
      <dgm:spPr/>
      <dgm:t>
        <a:bodyPr/>
        <a:lstStyle/>
        <a:p>
          <a:r>
            <a:rPr lang="fr-FR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TBA(0)</a:t>
          </a:r>
        </a:p>
      </dgm:t>
    </dgm:pt>
    <dgm:pt modelId="{4124844E-0D74-427D-A385-81CC5BD1BE86}" type="parTrans" cxnId="{FB042D30-A6F7-4618-BF6F-D1FC926D2FB9}">
      <dgm:prSet/>
      <dgm:spPr/>
      <dgm:t>
        <a:bodyPr/>
        <a:lstStyle/>
        <a:p>
          <a:endParaRPr lang="fr-FR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352280FB-CF77-4D56-B329-D47A69D105AF}" type="sibTrans" cxnId="{FB042D30-A6F7-4618-BF6F-D1FC926D2FB9}">
      <dgm:prSet/>
      <dgm:spPr/>
      <dgm:t>
        <a:bodyPr/>
        <a:lstStyle/>
        <a:p>
          <a:endParaRPr lang="fr-FR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9CC20588-09EB-4268-AA8B-9BD0067D74D4}">
      <dgm:prSet phldrT="[Texte]"/>
      <dgm:spPr/>
      <dgm:t>
        <a:bodyPr/>
        <a:lstStyle/>
        <a:p>
          <a:r>
            <a:rPr lang="fr-FR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TBA(1)</a:t>
          </a:r>
        </a:p>
      </dgm:t>
    </dgm:pt>
    <dgm:pt modelId="{7BF91E55-EA3F-4712-A96E-70569EB9B4AB}" type="parTrans" cxnId="{C2D6F5DA-5FD3-4232-A0DB-94EEAB37568B}">
      <dgm:prSet/>
      <dgm:spPr/>
      <dgm:t>
        <a:bodyPr/>
        <a:lstStyle/>
        <a:p>
          <a:endParaRPr lang="fr-FR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B58957EF-C2FE-493F-ABB8-58DC5477A075}" type="sibTrans" cxnId="{C2D6F5DA-5FD3-4232-A0DB-94EEAB37568B}">
      <dgm:prSet/>
      <dgm:spPr/>
      <dgm:t>
        <a:bodyPr/>
        <a:lstStyle/>
        <a:p>
          <a:endParaRPr lang="fr-FR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24D3E2AF-74DC-40AE-A5FE-B8301FCF7B4B}">
      <dgm:prSet phldrT="[Texte]"/>
      <dgm:spPr/>
      <dgm:t>
        <a:bodyPr/>
        <a:lstStyle/>
        <a:p>
          <a:r>
            <a:rPr lang="fr-FR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TBA(2)</a:t>
          </a:r>
        </a:p>
      </dgm:t>
    </dgm:pt>
    <dgm:pt modelId="{0B571776-63BC-4F59-8088-3322E18D2261}" type="parTrans" cxnId="{99D0ACCB-FE3E-4E65-AFD2-37B36D63F9EB}">
      <dgm:prSet/>
      <dgm:spPr/>
      <dgm:t>
        <a:bodyPr/>
        <a:lstStyle/>
        <a:p>
          <a:endParaRPr lang="fr-FR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5C7120B9-5DD7-48E5-A37A-F0A85C629F60}" type="sibTrans" cxnId="{99D0ACCB-FE3E-4E65-AFD2-37B36D63F9EB}">
      <dgm:prSet/>
      <dgm:spPr/>
      <dgm:t>
        <a:bodyPr/>
        <a:lstStyle/>
        <a:p>
          <a:endParaRPr lang="fr-FR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F66569D6-4A96-40A6-AC42-3EB45A97F990}">
      <dgm:prSet phldrT="[Texte]"/>
      <dgm:spPr/>
      <dgm:t>
        <a:bodyPr/>
        <a:lstStyle/>
        <a:p>
          <a:r>
            <a:rPr lang="fr-FR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TBA(…)</a:t>
          </a:r>
        </a:p>
      </dgm:t>
    </dgm:pt>
    <dgm:pt modelId="{9E79673E-CDEC-403C-96F4-454AF0F75EA1}" type="parTrans" cxnId="{8A41574E-9A6A-4436-AC5D-FBAB2FA997F0}">
      <dgm:prSet/>
      <dgm:spPr/>
      <dgm:t>
        <a:bodyPr/>
        <a:lstStyle/>
        <a:p>
          <a:endParaRPr lang="fr-FR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4483F695-685A-43E7-813D-F74459411C84}" type="sibTrans" cxnId="{8A41574E-9A6A-4436-AC5D-FBAB2FA997F0}">
      <dgm:prSet/>
      <dgm:spPr/>
      <dgm:t>
        <a:bodyPr/>
        <a:lstStyle/>
        <a:p>
          <a:endParaRPr lang="fr-FR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2CACC5E6-3A33-48B7-9C28-71F8989AD3AA}">
      <dgm:prSet phldrT="[Texte]"/>
      <dgm:spPr/>
      <dgm:t>
        <a:bodyPr/>
        <a:lstStyle/>
        <a:p>
          <a:r>
            <a:rPr lang="fr-FR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TBA(fin)</a:t>
          </a:r>
        </a:p>
      </dgm:t>
    </dgm:pt>
    <dgm:pt modelId="{9C083F57-5693-486D-A7C5-039CBB5EBD96}" type="parTrans" cxnId="{953B6205-0597-4152-816F-809383F01760}">
      <dgm:prSet/>
      <dgm:spPr/>
      <dgm:t>
        <a:bodyPr/>
        <a:lstStyle/>
        <a:p>
          <a:endParaRPr lang="fr-FR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8E621FB2-1672-474C-912A-E548104ED52D}" type="sibTrans" cxnId="{953B6205-0597-4152-816F-809383F01760}">
      <dgm:prSet/>
      <dgm:spPr/>
      <dgm:t>
        <a:bodyPr/>
        <a:lstStyle/>
        <a:p>
          <a:endParaRPr lang="fr-FR" u="non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AEE31179-92F0-4424-A9B5-C0D2E7EB1573}" type="pres">
      <dgm:prSet presAssocID="{90B06629-8E99-4642-8DED-680ADBBE4D3A}" presName="diagram" presStyleCnt="0">
        <dgm:presLayoutVars>
          <dgm:dir/>
          <dgm:resizeHandles val="exact"/>
        </dgm:presLayoutVars>
      </dgm:prSet>
      <dgm:spPr/>
    </dgm:pt>
    <dgm:pt modelId="{2500165D-0F3C-4F77-BD5E-23C6B81402A9}" type="pres">
      <dgm:prSet presAssocID="{249B12B7-2F3E-4C11-8B5C-088A7D324A7E}" presName="node" presStyleLbl="node1" presStyleIdx="0" presStyleCnt="5">
        <dgm:presLayoutVars>
          <dgm:bulletEnabled val="1"/>
        </dgm:presLayoutVars>
      </dgm:prSet>
      <dgm:spPr/>
    </dgm:pt>
    <dgm:pt modelId="{ECA8537E-37A3-48AE-86C8-164B57C5666B}" type="pres">
      <dgm:prSet presAssocID="{352280FB-CF77-4D56-B329-D47A69D105AF}" presName="sibTrans" presStyleLbl="sibTrans2D1" presStyleIdx="0" presStyleCnt="4"/>
      <dgm:spPr/>
    </dgm:pt>
    <dgm:pt modelId="{E41E5ED2-6BF6-4192-AD5C-27596BA0BDE5}" type="pres">
      <dgm:prSet presAssocID="{352280FB-CF77-4D56-B329-D47A69D105AF}" presName="connectorText" presStyleLbl="sibTrans2D1" presStyleIdx="0" presStyleCnt="4"/>
      <dgm:spPr/>
    </dgm:pt>
    <dgm:pt modelId="{FAADCB38-1D56-49FF-A0AF-F0E1AFB72663}" type="pres">
      <dgm:prSet presAssocID="{9CC20588-09EB-4268-AA8B-9BD0067D74D4}" presName="node" presStyleLbl="node1" presStyleIdx="1" presStyleCnt="5">
        <dgm:presLayoutVars>
          <dgm:bulletEnabled val="1"/>
        </dgm:presLayoutVars>
      </dgm:prSet>
      <dgm:spPr/>
    </dgm:pt>
    <dgm:pt modelId="{570AFD79-9259-459C-9606-A49F12A0D51C}" type="pres">
      <dgm:prSet presAssocID="{B58957EF-C2FE-493F-ABB8-58DC5477A075}" presName="sibTrans" presStyleLbl="sibTrans2D1" presStyleIdx="1" presStyleCnt="4"/>
      <dgm:spPr/>
    </dgm:pt>
    <dgm:pt modelId="{24E990A3-95F9-4946-A5C2-0FDA376DFE26}" type="pres">
      <dgm:prSet presAssocID="{B58957EF-C2FE-493F-ABB8-58DC5477A075}" presName="connectorText" presStyleLbl="sibTrans2D1" presStyleIdx="1" presStyleCnt="4"/>
      <dgm:spPr/>
    </dgm:pt>
    <dgm:pt modelId="{6A4A275E-AA91-4B64-964E-FA63E9D48B53}" type="pres">
      <dgm:prSet presAssocID="{24D3E2AF-74DC-40AE-A5FE-B8301FCF7B4B}" presName="node" presStyleLbl="node1" presStyleIdx="2" presStyleCnt="5">
        <dgm:presLayoutVars>
          <dgm:bulletEnabled val="1"/>
        </dgm:presLayoutVars>
      </dgm:prSet>
      <dgm:spPr/>
    </dgm:pt>
    <dgm:pt modelId="{BEDBDA61-5CE9-49DE-9B25-2ADEDBEA5CF5}" type="pres">
      <dgm:prSet presAssocID="{5C7120B9-5DD7-48E5-A37A-F0A85C629F60}" presName="sibTrans" presStyleLbl="sibTrans2D1" presStyleIdx="2" presStyleCnt="4"/>
      <dgm:spPr/>
    </dgm:pt>
    <dgm:pt modelId="{C6627108-9236-4D92-B848-571A06B6F196}" type="pres">
      <dgm:prSet presAssocID="{5C7120B9-5DD7-48E5-A37A-F0A85C629F60}" presName="connectorText" presStyleLbl="sibTrans2D1" presStyleIdx="2" presStyleCnt="4"/>
      <dgm:spPr/>
    </dgm:pt>
    <dgm:pt modelId="{745915E6-5424-4C13-999A-6E882BE95574}" type="pres">
      <dgm:prSet presAssocID="{F66569D6-4A96-40A6-AC42-3EB45A97F990}" presName="node" presStyleLbl="node1" presStyleIdx="3" presStyleCnt="5">
        <dgm:presLayoutVars>
          <dgm:bulletEnabled val="1"/>
        </dgm:presLayoutVars>
      </dgm:prSet>
      <dgm:spPr/>
    </dgm:pt>
    <dgm:pt modelId="{BCE0427C-DA94-4C19-9D1C-CAAD25ABA991}" type="pres">
      <dgm:prSet presAssocID="{4483F695-685A-43E7-813D-F74459411C84}" presName="sibTrans" presStyleLbl="sibTrans2D1" presStyleIdx="3" presStyleCnt="4"/>
      <dgm:spPr/>
    </dgm:pt>
    <dgm:pt modelId="{DA3370AB-F941-4C31-8F60-613708F6C8CA}" type="pres">
      <dgm:prSet presAssocID="{4483F695-685A-43E7-813D-F74459411C84}" presName="connectorText" presStyleLbl="sibTrans2D1" presStyleIdx="3" presStyleCnt="4"/>
      <dgm:spPr/>
    </dgm:pt>
    <dgm:pt modelId="{B32CD133-2C48-4FF0-9A36-0E9A64DF43F6}" type="pres">
      <dgm:prSet presAssocID="{2CACC5E6-3A33-48B7-9C28-71F8989AD3AA}" presName="node" presStyleLbl="node1" presStyleIdx="4" presStyleCnt="5">
        <dgm:presLayoutVars>
          <dgm:bulletEnabled val="1"/>
        </dgm:presLayoutVars>
      </dgm:prSet>
      <dgm:spPr/>
    </dgm:pt>
  </dgm:ptLst>
  <dgm:cxnLst>
    <dgm:cxn modelId="{953B6205-0597-4152-816F-809383F01760}" srcId="{90B06629-8E99-4642-8DED-680ADBBE4D3A}" destId="{2CACC5E6-3A33-48B7-9C28-71F8989AD3AA}" srcOrd="4" destOrd="0" parTransId="{9C083F57-5693-486D-A7C5-039CBB5EBD96}" sibTransId="{8E621FB2-1672-474C-912A-E548104ED52D}"/>
    <dgm:cxn modelId="{BF483314-4185-464F-B504-173FDF1E7977}" type="presOf" srcId="{4483F695-685A-43E7-813D-F74459411C84}" destId="{DA3370AB-F941-4C31-8F60-613708F6C8CA}" srcOrd="1" destOrd="0" presId="urn:microsoft.com/office/officeart/2005/8/layout/process5"/>
    <dgm:cxn modelId="{9D4F9818-C850-423E-980E-EE9D83E8468B}" type="presOf" srcId="{352280FB-CF77-4D56-B329-D47A69D105AF}" destId="{E41E5ED2-6BF6-4192-AD5C-27596BA0BDE5}" srcOrd="1" destOrd="0" presId="urn:microsoft.com/office/officeart/2005/8/layout/process5"/>
    <dgm:cxn modelId="{15DA201B-8529-467D-88D2-4D1547DE1C56}" type="presOf" srcId="{352280FB-CF77-4D56-B329-D47A69D105AF}" destId="{ECA8537E-37A3-48AE-86C8-164B57C5666B}" srcOrd="0" destOrd="0" presId="urn:microsoft.com/office/officeart/2005/8/layout/process5"/>
    <dgm:cxn modelId="{76380823-6617-4E17-8493-7EAA0CD340C6}" type="presOf" srcId="{90B06629-8E99-4642-8DED-680ADBBE4D3A}" destId="{AEE31179-92F0-4424-A9B5-C0D2E7EB1573}" srcOrd="0" destOrd="0" presId="urn:microsoft.com/office/officeart/2005/8/layout/process5"/>
    <dgm:cxn modelId="{3E9A3B2C-63BA-4526-B07A-2449C10BD11B}" type="presOf" srcId="{2CACC5E6-3A33-48B7-9C28-71F8989AD3AA}" destId="{B32CD133-2C48-4FF0-9A36-0E9A64DF43F6}" srcOrd="0" destOrd="0" presId="urn:microsoft.com/office/officeart/2005/8/layout/process5"/>
    <dgm:cxn modelId="{FB042D30-A6F7-4618-BF6F-D1FC926D2FB9}" srcId="{90B06629-8E99-4642-8DED-680ADBBE4D3A}" destId="{249B12B7-2F3E-4C11-8B5C-088A7D324A7E}" srcOrd="0" destOrd="0" parTransId="{4124844E-0D74-427D-A385-81CC5BD1BE86}" sibTransId="{352280FB-CF77-4D56-B329-D47A69D105AF}"/>
    <dgm:cxn modelId="{FC93EA62-F174-4A6C-BDE1-1EC89E37776A}" type="presOf" srcId="{5C7120B9-5DD7-48E5-A37A-F0A85C629F60}" destId="{BEDBDA61-5CE9-49DE-9B25-2ADEDBEA5CF5}" srcOrd="0" destOrd="0" presId="urn:microsoft.com/office/officeart/2005/8/layout/process5"/>
    <dgm:cxn modelId="{8A41574E-9A6A-4436-AC5D-FBAB2FA997F0}" srcId="{90B06629-8E99-4642-8DED-680ADBBE4D3A}" destId="{F66569D6-4A96-40A6-AC42-3EB45A97F990}" srcOrd="3" destOrd="0" parTransId="{9E79673E-CDEC-403C-96F4-454AF0F75EA1}" sibTransId="{4483F695-685A-43E7-813D-F74459411C84}"/>
    <dgm:cxn modelId="{E20E1B85-18CA-4335-A518-40C1DE91885E}" type="presOf" srcId="{F66569D6-4A96-40A6-AC42-3EB45A97F990}" destId="{745915E6-5424-4C13-999A-6E882BE95574}" srcOrd="0" destOrd="0" presId="urn:microsoft.com/office/officeart/2005/8/layout/process5"/>
    <dgm:cxn modelId="{8D56929A-6049-473F-9D32-E3F54ED0FFB7}" type="presOf" srcId="{9CC20588-09EB-4268-AA8B-9BD0067D74D4}" destId="{FAADCB38-1D56-49FF-A0AF-F0E1AFB72663}" srcOrd="0" destOrd="0" presId="urn:microsoft.com/office/officeart/2005/8/layout/process5"/>
    <dgm:cxn modelId="{B5A27FAB-5246-47B3-89F3-7EC925633963}" type="presOf" srcId="{249B12B7-2F3E-4C11-8B5C-088A7D324A7E}" destId="{2500165D-0F3C-4F77-BD5E-23C6B81402A9}" srcOrd="0" destOrd="0" presId="urn:microsoft.com/office/officeart/2005/8/layout/process5"/>
    <dgm:cxn modelId="{04810DAF-5EE8-493A-9DB3-EACD1883D6F1}" type="presOf" srcId="{4483F695-685A-43E7-813D-F74459411C84}" destId="{BCE0427C-DA94-4C19-9D1C-CAAD25ABA991}" srcOrd="0" destOrd="0" presId="urn:microsoft.com/office/officeart/2005/8/layout/process5"/>
    <dgm:cxn modelId="{DD5C86B6-BAF3-4C77-AB0F-A60B6BB93E68}" type="presOf" srcId="{24D3E2AF-74DC-40AE-A5FE-B8301FCF7B4B}" destId="{6A4A275E-AA91-4B64-964E-FA63E9D48B53}" srcOrd="0" destOrd="0" presId="urn:microsoft.com/office/officeart/2005/8/layout/process5"/>
    <dgm:cxn modelId="{95D83FC3-1847-429F-A470-7A7FBCD44D05}" type="presOf" srcId="{5C7120B9-5DD7-48E5-A37A-F0A85C629F60}" destId="{C6627108-9236-4D92-B848-571A06B6F196}" srcOrd="1" destOrd="0" presId="urn:microsoft.com/office/officeart/2005/8/layout/process5"/>
    <dgm:cxn modelId="{99D0ACCB-FE3E-4E65-AFD2-37B36D63F9EB}" srcId="{90B06629-8E99-4642-8DED-680ADBBE4D3A}" destId="{24D3E2AF-74DC-40AE-A5FE-B8301FCF7B4B}" srcOrd="2" destOrd="0" parTransId="{0B571776-63BC-4F59-8088-3322E18D2261}" sibTransId="{5C7120B9-5DD7-48E5-A37A-F0A85C629F60}"/>
    <dgm:cxn modelId="{1544AAD3-2FE0-4473-980E-58A88C578363}" type="presOf" srcId="{B58957EF-C2FE-493F-ABB8-58DC5477A075}" destId="{570AFD79-9259-459C-9606-A49F12A0D51C}" srcOrd="0" destOrd="0" presId="urn:microsoft.com/office/officeart/2005/8/layout/process5"/>
    <dgm:cxn modelId="{C2D6F5DA-5FD3-4232-A0DB-94EEAB37568B}" srcId="{90B06629-8E99-4642-8DED-680ADBBE4D3A}" destId="{9CC20588-09EB-4268-AA8B-9BD0067D74D4}" srcOrd="1" destOrd="0" parTransId="{7BF91E55-EA3F-4712-A96E-70569EB9B4AB}" sibTransId="{B58957EF-C2FE-493F-ABB8-58DC5477A075}"/>
    <dgm:cxn modelId="{5DABDBFD-173C-4C0C-AFEE-4A4827FD0AAE}" type="presOf" srcId="{B58957EF-C2FE-493F-ABB8-58DC5477A075}" destId="{24E990A3-95F9-4946-A5C2-0FDA376DFE26}" srcOrd="1" destOrd="0" presId="urn:microsoft.com/office/officeart/2005/8/layout/process5"/>
    <dgm:cxn modelId="{E20A6A38-E7E9-4316-80D6-77417716F944}" type="presParOf" srcId="{AEE31179-92F0-4424-A9B5-C0D2E7EB1573}" destId="{2500165D-0F3C-4F77-BD5E-23C6B81402A9}" srcOrd="0" destOrd="0" presId="urn:microsoft.com/office/officeart/2005/8/layout/process5"/>
    <dgm:cxn modelId="{1B6B3114-46F1-412E-9EE6-3EAB99C2D63C}" type="presParOf" srcId="{AEE31179-92F0-4424-A9B5-C0D2E7EB1573}" destId="{ECA8537E-37A3-48AE-86C8-164B57C5666B}" srcOrd="1" destOrd="0" presId="urn:microsoft.com/office/officeart/2005/8/layout/process5"/>
    <dgm:cxn modelId="{C558D4DF-65AF-4C20-9A8B-F233CA5ACC4C}" type="presParOf" srcId="{ECA8537E-37A3-48AE-86C8-164B57C5666B}" destId="{E41E5ED2-6BF6-4192-AD5C-27596BA0BDE5}" srcOrd="0" destOrd="0" presId="urn:microsoft.com/office/officeart/2005/8/layout/process5"/>
    <dgm:cxn modelId="{E9614F3A-402E-4E1E-B8DD-F2AF39A0B704}" type="presParOf" srcId="{AEE31179-92F0-4424-A9B5-C0D2E7EB1573}" destId="{FAADCB38-1D56-49FF-A0AF-F0E1AFB72663}" srcOrd="2" destOrd="0" presId="urn:microsoft.com/office/officeart/2005/8/layout/process5"/>
    <dgm:cxn modelId="{40E382E3-68CA-4DDA-9485-0300E132A705}" type="presParOf" srcId="{AEE31179-92F0-4424-A9B5-C0D2E7EB1573}" destId="{570AFD79-9259-459C-9606-A49F12A0D51C}" srcOrd="3" destOrd="0" presId="urn:microsoft.com/office/officeart/2005/8/layout/process5"/>
    <dgm:cxn modelId="{4F9A2E83-2C2C-483B-A6DB-1AE42C526990}" type="presParOf" srcId="{570AFD79-9259-459C-9606-A49F12A0D51C}" destId="{24E990A3-95F9-4946-A5C2-0FDA376DFE26}" srcOrd="0" destOrd="0" presId="urn:microsoft.com/office/officeart/2005/8/layout/process5"/>
    <dgm:cxn modelId="{A8612F4A-6559-46AC-B88B-2BA65BEBDD0E}" type="presParOf" srcId="{AEE31179-92F0-4424-A9B5-C0D2E7EB1573}" destId="{6A4A275E-AA91-4B64-964E-FA63E9D48B53}" srcOrd="4" destOrd="0" presId="urn:microsoft.com/office/officeart/2005/8/layout/process5"/>
    <dgm:cxn modelId="{25715C30-7195-48E9-99DB-4695A2F412B5}" type="presParOf" srcId="{AEE31179-92F0-4424-A9B5-C0D2E7EB1573}" destId="{BEDBDA61-5CE9-49DE-9B25-2ADEDBEA5CF5}" srcOrd="5" destOrd="0" presId="urn:microsoft.com/office/officeart/2005/8/layout/process5"/>
    <dgm:cxn modelId="{531A0078-A09A-47B5-906A-79D6D4E49D3A}" type="presParOf" srcId="{BEDBDA61-5CE9-49DE-9B25-2ADEDBEA5CF5}" destId="{C6627108-9236-4D92-B848-571A06B6F196}" srcOrd="0" destOrd="0" presId="urn:microsoft.com/office/officeart/2005/8/layout/process5"/>
    <dgm:cxn modelId="{9987E51C-0315-43F5-8603-206D126C8B7A}" type="presParOf" srcId="{AEE31179-92F0-4424-A9B5-C0D2E7EB1573}" destId="{745915E6-5424-4C13-999A-6E882BE95574}" srcOrd="6" destOrd="0" presId="urn:microsoft.com/office/officeart/2005/8/layout/process5"/>
    <dgm:cxn modelId="{472F4C8B-0946-48DA-BD29-3AC59CF9C9FE}" type="presParOf" srcId="{AEE31179-92F0-4424-A9B5-C0D2E7EB1573}" destId="{BCE0427C-DA94-4C19-9D1C-CAAD25ABA991}" srcOrd="7" destOrd="0" presId="urn:microsoft.com/office/officeart/2005/8/layout/process5"/>
    <dgm:cxn modelId="{1E88E9ED-00A5-4917-85E6-0D0771D72A7C}" type="presParOf" srcId="{BCE0427C-DA94-4C19-9D1C-CAAD25ABA991}" destId="{DA3370AB-F941-4C31-8F60-613708F6C8CA}" srcOrd="0" destOrd="0" presId="urn:microsoft.com/office/officeart/2005/8/layout/process5"/>
    <dgm:cxn modelId="{3B5344D8-6714-4991-8BAF-EF5FA70DC7E2}" type="presParOf" srcId="{AEE31179-92F0-4424-A9B5-C0D2E7EB1573}" destId="{B32CD133-2C48-4FF0-9A36-0E9A64DF43F6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0165D-0F3C-4F77-BD5E-23C6B81402A9}">
      <dsp:nvSpPr>
        <dsp:cNvPr id="0" name=""/>
        <dsp:cNvSpPr/>
      </dsp:nvSpPr>
      <dsp:spPr>
        <a:xfrm>
          <a:off x="2657" y="103377"/>
          <a:ext cx="823694" cy="494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TBA(0)</a:t>
          </a:r>
        </a:p>
      </dsp:txBody>
      <dsp:txXfrm>
        <a:off x="17132" y="117852"/>
        <a:ext cx="794744" cy="465266"/>
      </dsp:txXfrm>
    </dsp:sp>
    <dsp:sp modelId="{ECA8537E-37A3-48AE-86C8-164B57C5666B}">
      <dsp:nvSpPr>
        <dsp:cNvPr id="0" name=""/>
        <dsp:cNvSpPr/>
      </dsp:nvSpPr>
      <dsp:spPr>
        <a:xfrm>
          <a:off x="898836" y="248347"/>
          <a:ext cx="174623" cy="2042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u="none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898836" y="289202"/>
        <a:ext cx="122236" cy="122566"/>
      </dsp:txXfrm>
    </dsp:sp>
    <dsp:sp modelId="{FAADCB38-1D56-49FF-A0AF-F0E1AFB72663}">
      <dsp:nvSpPr>
        <dsp:cNvPr id="0" name=""/>
        <dsp:cNvSpPr/>
      </dsp:nvSpPr>
      <dsp:spPr>
        <a:xfrm>
          <a:off x="1155828" y="103377"/>
          <a:ext cx="823694" cy="494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859985"/>
                <a:satOff val="-9297"/>
                <a:lumOff val="-10735"/>
                <a:alphaOff val="0"/>
                <a:tint val="50000"/>
                <a:satMod val="300000"/>
              </a:schemeClr>
            </a:gs>
            <a:gs pos="35000">
              <a:schemeClr val="accent5">
                <a:hueOff val="-2859985"/>
                <a:satOff val="-9297"/>
                <a:lumOff val="-10735"/>
                <a:alphaOff val="0"/>
                <a:tint val="37000"/>
                <a:satMod val="300000"/>
              </a:schemeClr>
            </a:gs>
            <a:gs pos="100000">
              <a:schemeClr val="accent5">
                <a:hueOff val="-2859985"/>
                <a:satOff val="-9297"/>
                <a:lumOff val="-1073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TBA(1)</a:t>
          </a:r>
        </a:p>
      </dsp:txBody>
      <dsp:txXfrm>
        <a:off x="1170303" y="117852"/>
        <a:ext cx="794744" cy="465266"/>
      </dsp:txXfrm>
    </dsp:sp>
    <dsp:sp modelId="{570AFD79-9259-459C-9606-A49F12A0D51C}">
      <dsp:nvSpPr>
        <dsp:cNvPr id="0" name=""/>
        <dsp:cNvSpPr/>
      </dsp:nvSpPr>
      <dsp:spPr>
        <a:xfrm>
          <a:off x="2052008" y="248347"/>
          <a:ext cx="174623" cy="2042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813313"/>
                <a:satOff val="-12397"/>
                <a:lumOff val="-14314"/>
                <a:alphaOff val="0"/>
                <a:tint val="50000"/>
                <a:satMod val="300000"/>
              </a:schemeClr>
            </a:gs>
            <a:gs pos="35000">
              <a:schemeClr val="accent5">
                <a:hueOff val="-3813313"/>
                <a:satOff val="-12397"/>
                <a:lumOff val="-1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3813313"/>
                <a:satOff val="-12397"/>
                <a:lumOff val="-1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u="none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2052008" y="289202"/>
        <a:ext cx="122236" cy="122566"/>
      </dsp:txXfrm>
    </dsp:sp>
    <dsp:sp modelId="{6A4A275E-AA91-4B64-964E-FA63E9D48B53}">
      <dsp:nvSpPr>
        <dsp:cNvPr id="0" name=""/>
        <dsp:cNvSpPr/>
      </dsp:nvSpPr>
      <dsp:spPr>
        <a:xfrm>
          <a:off x="2309000" y="103377"/>
          <a:ext cx="823694" cy="494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719970"/>
                <a:satOff val="-18595"/>
                <a:lumOff val="-21471"/>
                <a:alphaOff val="0"/>
                <a:tint val="50000"/>
                <a:satMod val="300000"/>
              </a:schemeClr>
            </a:gs>
            <a:gs pos="35000">
              <a:schemeClr val="accent5">
                <a:hueOff val="-5719970"/>
                <a:satOff val="-18595"/>
                <a:lumOff val="-21471"/>
                <a:alphaOff val="0"/>
                <a:tint val="37000"/>
                <a:satMod val="300000"/>
              </a:schemeClr>
            </a:gs>
            <a:gs pos="100000">
              <a:schemeClr val="accent5">
                <a:hueOff val="-5719970"/>
                <a:satOff val="-18595"/>
                <a:lumOff val="-21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TBA(2)</a:t>
          </a:r>
        </a:p>
      </dsp:txBody>
      <dsp:txXfrm>
        <a:off x="2323475" y="117852"/>
        <a:ext cx="794744" cy="465266"/>
      </dsp:txXfrm>
    </dsp:sp>
    <dsp:sp modelId="{BEDBDA61-5CE9-49DE-9B25-2ADEDBEA5CF5}">
      <dsp:nvSpPr>
        <dsp:cNvPr id="0" name=""/>
        <dsp:cNvSpPr/>
      </dsp:nvSpPr>
      <dsp:spPr>
        <a:xfrm>
          <a:off x="3205180" y="248347"/>
          <a:ext cx="174623" cy="2042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626627"/>
                <a:satOff val="-24793"/>
                <a:lumOff val="-28627"/>
                <a:alphaOff val="0"/>
                <a:tint val="50000"/>
                <a:satMod val="300000"/>
              </a:schemeClr>
            </a:gs>
            <a:gs pos="35000">
              <a:schemeClr val="accent5">
                <a:hueOff val="-7626627"/>
                <a:satOff val="-24793"/>
                <a:lumOff val="-28627"/>
                <a:alphaOff val="0"/>
                <a:tint val="37000"/>
                <a:satMod val="300000"/>
              </a:schemeClr>
            </a:gs>
            <a:gs pos="100000">
              <a:schemeClr val="accent5">
                <a:hueOff val="-7626627"/>
                <a:satOff val="-24793"/>
                <a:lumOff val="-2862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u="none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3205180" y="289202"/>
        <a:ext cx="122236" cy="122566"/>
      </dsp:txXfrm>
    </dsp:sp>
    <dsp:sp modelId="{745915E6-5424-4C13-999A-6E882BE95574}">
      <dsp:nvSpPr>
        <dsp:cNvPr id="0" name=""/>
        <dsp:cNvSpPr/>
      </dsp:nvSpPr>
      <dsp:spPr>
        <a:xfrm>
          <a:off x="3462172" y="103377"/>
          <a:ext cx="823694" cy="494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8579955"/>
                <a:satOff val="-27893"/>
                <a:lumOff val="-32206"/>
                <a:alphaOff val="0"/>
                <a:tint val="50000"/>
                <a:satMod val="300000"/>
              </a:schemeClr>
            </a:gs>
            <a:gs pos="35000">
              <a:schemeClr val="accent5">
                <a:hueOff val="-8579955"/>
                <a:satOff val="-27893"/>
                <a:lumOff val="-32206"/>
                <a:alphaOff val="0"/>
                <a:tint val="37000"/>
                <a:satMod val="300000"/>
              </a:schemeClr>
            </a:gs>
            <a:gs pos="100000">
              <a:schemeClr val="accent5">
                <a:hueOff val="-8579955"/>
                <a:satOff val="-27893"/>
                <a:lumOff val="-3220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TBA(…)</a:t>
          </a:r>
        </a:p>
      </dsp:txBody>
      <dsp:txXfrm>
        <a:off x="3476647" y="117852"/>
        <a:ext cx="794744" cy="465266"/>
      </dsp:txXfrm>
    </dsp:sp>
    <dsp:sp modelId="{BCE0427C-DA94-4C19-9D1C-CAAD25ABA991}">
      <dsp:nvSpPr>
        <dsp:cNvPr id="0" name=""/>
        <dsp:cNvSpPr/>
      </dsp:nvSpPr>
      <dsp:spPr>
        <a:xfrm>
          <a:off x="4358352" y="248347"/>
          <a:ext cx="174623" cy="2042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1439940"/>
                <a:satOff val="-37190"/>
                <a:lumOff val="-42941"/>
                <a:alphaOff val="0"/>
                <a:tint val="50000"/>
                <a:satMod val="300000"/>
              </a:schemeClr>
            </a:gs>
            <a:gs pos="35000">
              <a:schemeClr val="accent5">
                <a:hueOff val="-11439940"/>
                <a:satOff val="-37190"/>
                <a:lumOff val="-42941"/>
                <a:alphaOff val="0"/>
                <a:tint val="37000"/>
                <a:satMod val="300000"/>
              </a:schemeClr>
            </a:gs>
            <a:gs pos="100000">
              <a:schemeClr val="accent5">
                <a:hueOff val="-11439940"/>
                <a:satOff val="-37190"/>
                <a:lumOff val="-4294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u="none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4358352" y="289202"/>
        <a:ext cx="122236" cy="122566"/>
      </dsp:txXfrm>
    </dsp:sp>
    <dsp:sp modelId="{B32CD133-2C48-4FF0-9A36-0E9A64DF43F6}">
      <dsp:nvSpPr>
        <dsp:cNvPr id="0" name=""/>
        <dsp:cNvSpPr/>
      </dsp:nvSpPr>
      <dsp:spPr>
        <a:xfrm>
          <a:off x="4615344" y="103377"/>
          <a:ext cx="823694" cy="4942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1439940"/>
                <a:satOff val="-37190"/>
                <a:lumOff val="-42941"/>
                <a:alphaOff val="0"/>
                <a:tint val="50000"/>
                <a:satMod val="300000"/>
              </a:schemeClr>
            </a:gs>
            <a:gs pos="35000">
              <a:schemeClr val="accent5">
                <a:hueOff val="-11439940"/>
                <a:satOff val="-37190"/>
                <a:lumOff val="-42941"/>
                <a:alphaOff val="0"/>
                <a:tint val="37000"/>
                <a:satMod val="300000"/>
              </a:schemeClr>
            </a:gs>
            <a:gs pos="100000">
              <a:schemeClr val="accent5">
                <a:hueOff val="-11439940"/>
                <a:satOff val="-37190"/>
                <a:lumOff val="-4294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TBA(fin)</a:t>
          </a:r>
        </a:p>
      </dsp:txBody>
      <dsp:txXfrm>
        <a:off x="4629819" y="117852"/>
        <a:ext cx="794744" cy="465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5405B42-4E09-7740-8A32-FE4E5BBD9F7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830841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17B7EBC-1F45-0C48-A005-E324FBE1461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752737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7B7EBC-1F45-0C48-A005-E324FBE14613}" type="slidenum">
              <a:rPr lang="fr-FR" altLang="fr-FR" smtClean="0"/>
              <a:pPr>
                <a:defRPr/>
              </a:pPr>
              <a:t>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51581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7B7EBC-1F45-0C48-A005-E324FBE14613}" type="slidenum">
              <a:rPr lang="fr-FR" altLang="fr-FR" smtClean="0"/>
              <a:pPr>
                <a:defRPr/>
              </a:pPr>
              <a:t>10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79227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7B7EBC-1F45-0C48-A005-E324FBE14613}" type="slidenum">
              <a:rPr lang="fr-FR" altLang="fr-FR" smtClean="0"/>
              <a:pPr>
                <a:defRPr/>
              </a:pPr>
              <a:t>11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6543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7B7EBC-1F45-0C48-A005-E324FBE14613}" type="slidenum">
              <a:rPr lang="fr-FR" altLang="fr-FR" smtClean="0"/>
              <a:pPr>
                <a:defRPr/>
              </a:pPr>
              <a:t>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7514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7B7EBC-1F45-0C48-A005-E324FBE14613}" type="slidenum">
              <a:rPr lang="fr-FR" altLang="fr-FR" smtClean="0"/>
              <a:pPr>
                <a:defRPr/>
              </a:pPr>
              <a:t>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8331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7B7EBC-1F45-0C48-A005-E324FBE14613}" type="slidenum">
              <a:rPr lang="fr-FR" altLang="fr-FR" smtClean="0"/>
              <a:pPr>
                <a:defRPr/>
              </a:pPr>
              <a:t>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46576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7B7EBC-1F45-0C48-A005-E324FBE14613}" type="slidenum">
              <a:rPr lang="fr-FR" altLang="fr-FR" smtClean="0"/>
              <a:pPr>
                <a:defRPr/>
              </a:pPr>
              <a:t>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62114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7B7EBC-1F45-0C48-A005-E324FBE14613}" type="slidenum">
              <a:rPr lang="fr-FR" altLang="fr-FR" smtClean="0"/>
              <a:pPr>
                <a:defRPr/>
              </a:pPr>
              <a:t>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07487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7B7EBC-1F45-0C48-A005-E324FBE14613}" type="slidenum">
              <a:rPr lang="fr-FR" altLang="fr-FR" smtClean="0"/>
              <a:pPr>
                <a:defRPr/>
              </a:pPr>
              <a:t>7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5757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7B7EBC-1F45-0C48-A005-E324FBE14613}" type="slidenum">
              <a:rPr lang="fr-FR" altLang="fr-FR" smtClean="0"/>
              <a:pPr>
                <a:defRPr/>
              </a:pPr>
              <a:t>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53013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7B7EBC-1F45-0C48-A005-E324FBE14613}" type="slidenum">
              <a:rPr lang="fr-FR" altLang="fr-FR" smtClean="0"/>
              <a:pPr>
                <a:defRPr/>
              </a:pPr>
              <a:t>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1114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0" y="0"/>
            <a:ext cx="12192000" cy="6021388"/>
          </a:xfrm>
          <a:prstGeom prst="rect">
            <a:avLst/>
          </a:prstGeom>
          <a:solidFill>
            <a:srgbClr val="BFCF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fr-FR" sz="105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" y="49255"/>
            <a:ext cx="871855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fr-FR" sz="1050"/>
          </a:p>
        </p:txBody>
      </p:sp>
      <p:sp>
        <p:nvSpPr>
          <p:cNvPr id="13" name="Rectangle 11"/>
          <p:cNvSpPr>
            <a:spLocks noChangeArrowheads="1"/>
          </p:cNvSpPr>
          <p:nvPr userDrawn="1"/>
        </p:nvSpPr>
        <p:spPr bwMode="auto">
          <a:xfrm>
            <a:off x="2" y="101642"/>
            <a:ext cx="18473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FR" sz="1050"/>
          </a:p>
        </p:txBody>
      </p:sp>
      <p:sp>
        <p:nvSpPr>
          <p:cNvPr id="14" name="Rectangle 12"/>
          <p:cNvSpPr>
            <a:spLocks noChangeArrowheads="1"/>
          </p:cNvSpPr>
          <p:nvPr userDrawn="1"/>
        </p:nvSpPr>
        <p:spPr bwMode="auto">
          <a:xfrm>
            <a:off x="2" y="330243"/>
            <a:ext cx="18473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fr-FR" sz="1050"/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1079543"/>
            <a:ext cx="110799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fr-FR" altLang="fr-FR" sz="1050"/>
              <a:t>	</a:t>
            </a:r>
          </a:p>
        </p:txBody>
      </p:sp>
      <p:sp>
        <p:nvSpPr>
          <p:cNvPr id="5122" name="Rectangle 2" descr="&#10;&#10;&#10;&#10;"/>
          <p:cNvSpPr>
            <a:spLocks noGrp="1" noChangeArrowheads="1"/>
          </p:cNvSpPr>
          <p:nvPr>
            <p:ph type="ctrTitle"/>
          </p:nvPr>
        </p:nvSpPr>
        <p:spPr>
          <a:xfrm>
            <a:off x="1583268" y="692153"/>
            <a:ext cx="10176933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endParaRPr lang="fr-F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83268" y="2852738"/>
            <a:ext cx="10176933" cy="17526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fr-FR" dirty="0"/>
              <a:t>Sous titre</a:t>
            </a:r>
          </a:p>
          <a:p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  <p:pic>
        <p:nvPicPr>
          <p:cNvPr id="18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045" y="6196668"/>
            <a:ext cx="711953" cy="48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477" y="6242844"/>
            <a:ext cx="66516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officeArt objec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253" y="6178550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officeArt object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97" y="6229350"/>
            <a:ext cx="70008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3" name="officeArt object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88" y="6124575"/>
            <a:ext cx="100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3C2B0D75-F9E7-1D47-A65F-98ECC6D43CA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637018" y="6145213"/>
            <a:ext cx="1435646" cy="6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5428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8381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4219" y="0"/>
            <a:ext cx="2789767" cy="5848350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919" y="0"/>
            <a:ext cx="8166100" cy="5848350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1092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268" y="0"/>
            <a:ext cx="10390717" cy="1074738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917" y="1989138"/>
            <a:ext cx="5461000" cy="3859212"/>
          </a:xfrm>
        </p:spPr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79117" y="1989138"/>
            <a:ext cx="5461000" cy="1852612"/>
          </a:xfrm>
        </p:spPr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79117" y="3994150"/>
            <a:ext cx="5461000" cy="1854200"/>
          </a:xfrm>
        </p:spPr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409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14917" y="0"/>
            <a:ext cx="11159067" cy="5848350"/>
          </a:xfrm>
        </p:spPr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603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E6F42-E02B-439C-8D50-962E7D2C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13150A-AE60-4D86-9245-59BC11384D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8515" y="1117600"/>
            <a:ext cx="11740504" cy="5259517"/>
          </a:xfrm>
          <a:prstGeom prst="rect">
            <a:avLst/>
          </a:prstGeom>
        </p:spPr>
        <p:txBody>
          <a:bodyPr/>
          <a:lstStyle>
            <a:lvl1pPr algn="just">
              <a:lnSpc>
                <a:spcPct val="150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717550" indent="-374650" algn="just">
              <a:lnSpc>
                <a:spcPct val="100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982663" indent="-296863" algn="just">
              <a:lnSpc>
                <a:spcPct val="100000"/>
              </a:lnSpc>
              <a:defRPr sz="2133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algn="just">
              <a:lnSpc>
                <a:spcPct val="100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algn="just">
              <a:lnSpc>
                <a:spcPct val="100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42D6F922-28CA-4063-9356-29D94E85D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1407" y="6377118"/>
            <a:ext cx="3417611" cy="366183"/>
          </a:xfrm>
          <a:prstGeom prst="rect">
            <a:avLst/>
          </a:prstGeom>
        </p:spPr>
        <p:txBody>
          <a:bodyPr/>
          <a:lstStyle/>
          <a:p>
            <a:fld id="{C1E6B3B7-92AF-44CE-AF3D-460955EA33A0}" type="slidenum">
              <a:rPr lang="en-US" b="1" smtClean="0"/>
              <a:pPr/>
              <a:t>‹N°›</a:t>
            </a:fld>
            <a:r>
              <a:rPr lang="en-US" dirty="0"/>
              <a:t>/42</a:t>
            </a:r>
          </a:p>
        </p:txBody>
      </p:sp>
    </p:spTree>
    <p:extLst>
      <p:ext uri="{BB962C8B-B14F-4D97-AF65-F5344CB8AC3E}">
        <p14:creationId xmlns:p14="http://schemas.microsoft.com/office/powerpoint/2010/main" val="314788676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E6F42-E02B-439C-8D50-962E7D2C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13150A-AE60-4D86-9245-59BC11384D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8515" y="1117600"/>
            <a:ext cx="11740504" cy="5259517"/>
          </a:xfrm>
          <a:prstGeom prst="rect">
            <a:avLst/>
          </a:prstGeom>
        </p:spPr>
        <p:txBody>
          <a:bodyPr/>
          <a:lstStyle>
            <a:lvl1pPr algn="just">
              <a:lnSpc>
                <a:spcPct val="150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algn="just">
              <a:lnSpc>
                <a:spcPct val="100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algn="just">
              <a:lnSpc>
                <a:spcPct val="100000"/>
              </a:lnSpc>
              <a:defRPr sz="2133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algn="just">
              <a:lnSpc>
                <a:spcPct val="100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algn="just">
              <a:lnSpc>
                <a:spcPct val="100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42D6F922-28CA-4063-9356-29D94E85D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1407" y="6377118"/>
            <a:ext cx="3417611" cy="366183"/>
          </a:xfrm>
          <a:prstGeom prst="rect">
            <a:avLst/>
          </a:prstGeom>
        </p:spPr>
        <p:txBody>
          <a:bodyPr/>
          <a:lstStyle/>
          <a:p>
            <a:fld id="{C1E6B3B7-92AF-44CE-AF3D-460955EA33A0}" type="slidenum">
              <a:rPr lang="en-US" b="1" smtClean="0"/>
              <a:pPr/>
              <a:t>‹N°›</a:t>
            </a:fld>
            <a:r>
              <a:rPr lang="en-US" dirty="0"/>
              <a:t>/42</a:t>
            </a:r>
          </a:p>
        </p:txBody>
      </p:sp>
    </p:spTree>
    <p:extLst>
      <p:ext uri="{BB962C8B-B14F-4D97-AF65-F5344CB8AC3E}">
        <p14:creationId xmlns:p14="http://schemas.microsoft.com/office/powerpoint/2010/main" val="17010906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E6F42-E02B-439C-8D50-962E7D2C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13150A-AE60-4D86-9245-59BC11384D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8515" y="1117600"/>
            <a:ext cx="11740504" cy="5259517"/>
          </a:xfrm>
          <a:prstGeom prst="rect">
            <a:avLst/>
          </a:prstGeom>
        </p:spPr>
        <p:txBody>
          <a:bodyPr/>
          <a:lstStyle>
            <a:lvl1pPr algn="just">
              <a:lnSpc>
                <a:spcPct val="150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algn="just">
              <a:lnSpc>
                <a:spcPct val="100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algn="just">
              <a:lnSpc>
                <a:spcPct val="100000"/>
              </a:lnSpc>
              <a:defRPr sz="2133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algn="just">
              <a:lnSpc>
                <a:spcPct val="100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algn="just">
              <a:lnSpc>
                <a:spcPct val="100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42D6F922-28CA-4063-9356-29D94E85D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1407" y="6377118"/>
            <a:ext cx="3417611" cy="366183"/>
          </a:xfrm>
          <a:prstGeom prst="rect">
            <a:avLst/>
          </a:prstGeom>
        </p:spPr>
        <p:txBody>
          <a:bodyPr/>
          <a:lstStyle/>
          <a:p>
            <a:fld id="{C1E6B3B7-92AF-44CE-AF3D-460955EA33A0}" type="slidenum">
              <a:rPr lang="en-US" b="1" smtClean="0"/>
              <a:pPr/>
              <a:t>‹N°›</a:t>
            </a:fld>
            <a:r>
              <a:rPr lang="en-US" dirty="0"/>
              <a:t>/42</a:t>
            </a:r>
          </a:p>
        </p:txBody>
      </p:sp>
    </p:spTree>
    <p:extLst>
      <p:ext uri="{BB962C8B-B14F-4D97-AF65-F5344CB8AC3E}">
        <p14:creationId xmlns:p14="http://schemas.microsoft.com/office/powerpoint/2010/main" val="35202088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472" y="0"/>
            <a:ext cx="10630513" cy="1074738"/>
          </a:xfrm>
        </p:spPr>
        <p:txBody>
          <a:bodyPr/>
          <a:lstStyle/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99" y="1340768"/>
            <a:ext cx="11676765" cy="468052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717550" indent="-374650">
              <a:defRPr sz="20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982663" indent="-296863" defTabSz="982663">
              <a:tabLst>
                <a:tab pos="982663" algn="l"/>
              </a:tabLst>
              <a:defRPr sz="18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8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6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473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9365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344" y="1269304"/>
            <a:ext cx="5760000" cy="4860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6536" y="1269304"/>
            <a:ext cx="5760000" cy="4860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4732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5717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499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5898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38613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86986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0" y="3"/>
            <a:ext cx="12192000" cy="1196975"/>
          </a:xfrm>
          <a:prstGeom prst="rect">
            <a:avLst/>
          </a:prstGeom>
          <a:solidFill>
            <a:srgbClr val="BFCF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fr-FR" sz="105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83268" y="0"/>
            <a:ext cx="10390717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368" y="1484784"/>
            <a:ext cx="11532749" cy="436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pic>
        <p:nvPicPr>
          <p:cNvPr id="1030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12065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 userDrawn="1"/>
        </p:nvSpPr>
        <p:spPr>
          <a:xfrm>
            <a:off x="10060954" y="6264087"/>
            <a:ext cx="4320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D331F10-A93E-5D4F-9BFF-2EF735466440}" type="slidenum">
              <a:rPr lang="fr-FR" sz="1050" smtClean="0"/>
              <a:t>‹N°›</a:t>
            </a:fld>
            <a:endParaRPr lang="fr-FR" sz="105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C2B0D75-F9E7-1D47-A65F-98ECC6D43CAA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493002" y="6073105"/>
            <a:ext cx="1435646" cy="635880"/>
          </a:xfrm>
          <a:prstGeom prst="rect">
            <a:avLst/>
          </a:prstGeom>
        </p:spPr>
      </p:pic>
      <p:sp>
        <p:nvSpPr>
          <p:cNvPr id="3" name="Organigramme : Connecteur 2">
            <a:extLst>
              <a:ext uri="{FF2B5EF4-FFF2-40B4-BE49-F238E27FC236}">
                <a16:creationId xmlns:a16="http://schemas.microsoft.com/office/drawing/2014/main" id="{C8444ECD-07E5-4157-A918-06FB280D8542}"/>
              </a:ext>
            </a:extLst>
          </p:cNvPr>
          <p:cNvSpPr/>
          <p:nvPr userDrawn="1"/>
        </p:nvSpPr>
        <p:spPr>
          <a:xfrm>
            <a:off x="9984432" y="6165304"/>
            <a:ext cx="432049" cy="445812"/>
          </a:xfrm>
          <a:prstGeom prst="flowChartConnector">
            <a:avLst/>
          </a:prstGeom>
          <a:noFill/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76" r:id="rId2"/>
    <p:sldLayoutId id="2147484577" r:id="rId3"/>
    <p:sldLayoutId id="2147484578" r:id="rId4"/>
    <p:sldLayoutId id="2147484579" r:id="rId5"/>
    <p:sldLayoutId id="2147484580" r:id="rId6"/>
    <p:sldLayoutId id="2147484581" r:id="rId7"/>
    <p:sldLayoutId id="2147484582" r:id="rId8"/>
    <p:sldLayoutId id="2147484583" r:id="rId9"/>
    <p:sldLayoutId id="2147484584" r:id="rId10"/>
    <p:sldLayoutId id="2147484585" r:id="rId11"/>
    <p:sldLayoutId id="2147484586" r:id="rId12"/>
    <p:sldLayoutId id="2147484587" r:id="rId13"/>
    <p:sldLayoutId id="2147484588" r:id="rId14"/>
    <p:sldLayoutId id="2147484604" r:id="rId15"/>
    <p:sldLayoutId id="2147484610" r:id="rId16"/>
  </p:sldLayoutIdLst>
  <p:transition>
    <p:fade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Levenim MT" pitchFamily="2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Levenim MT" pitchFamily="2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Levenim MT" pitchFamily="2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Levenim MT" pitchFamily="2" charset="0"/>
          <a:ea typeface="ＭＳ Ｐゴシック" charset="0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Levenim MT" pitchFamily="2" charset="0"/>
          <a:ea typeface="Arial" charset="0"/>
          <a:cs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Levenim MT" pitchFamily="2" charset="0"/>
          <a:ea typeface="Arial" charset="0"/>
          <a:cs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Levenim MT" pitchFamily="2" charset="0"/>
          <a:ea typeface="Arial" charset="0"/>
          <a:cs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Levenim MT" pitchFamily="2" charset="0"/>
          <a:ea typeface="Arial" charset="0"/>
          <a:cs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¡"/>
        <a:defRPr sz="24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Tahoma" charset="0"/>
        <a:buChar char="◊"/>
        <a:defRPr sz="24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ahoma" charset="0"/>
        <a:buChar char="◊"/>
        <a:defRPr sz="18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ahoma" charset="0"/>
        <a:buChar char="◊"/>
        <a:defRPr sz="18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ahoma" charset="0"/>
        <a:buChar char="◊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Tahoma" charset="0"/>
        <a:buChar char="◊"/>
        <a:defRPr sz="1200">
          <a:solidFill>
            <a:schemeClr val="tx2"/>
          </a:solidFill>
          <a:latin typeface="+mn-lt"/>
          <a:ea typeface="+mn-ea"/>
          <a:cs typeface="+mn-cs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Tahoma" charset="0"/>
        <a:buChar char="◊"/>
        <a:defRPr sz="1200">
          <a:solidFill>
            <a:schemeClr val="tx2"/>
          </a:solidFill>
          <a:latin typeface="+mn-lt"/>
          <a:ea typeface="+mn-ea"/>
          <a:cs typeface="+mn-cs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Tahoma" charset="0"/>
        <a:buChar char="◊"/>
        <a:defRPr sz="1200">
          <a:solidFill>
            <a:schemeClr val="tx2"/>
          </a:solidFill>
          <a:latin typeface="+mn-lt"/>
          <a:ea typeface="+mn-ea"/>
          <a:cs typeface="+mn-cs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Tahoma" charset="0"/>
        <a:buChar char="◊"/>
        <a:defRPr sz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1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diagramDrawing" Target="../diagrams/drawing1.xml"/><Relationship Id="rId5" Type="http://schemas.openxmlformats.org/officeDocument/2006/relationships/image" Target="../media/image13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2.png"/><Relationship Id="rId9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51384" y="980729"/>
            <a:ext cx="10801200" cy="2592288"/>
          </a:xfrm>
        </p:spPr>
        <p:txBody>
          <a:bodyPr>
            <a:noAutofit/>
          </a:bodyPr>
          <a:lstStyle/>
          <a:p>
            <a:pPr algn="ctr"/>
            <a:r>
              <a:rPr lang="fr-FR" dirty="0"/>
              <a:t>Vers une Conception Participative de Tableaux de Bord d’Apprentissage supportant la </a:t>
            </a:r>
            <a:br>
              <a:rPr lang="fr-FR" dirty="0"/>
            </a:br>
            <a:r>
              <a:rPr lang="fr-FR" dirty="0"/>
              <a:t>« Prise de Décision »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52476" y="3789040"/>
            <a:ext cx="5207820" cy="106471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000" u="sng" dirty="0"/>
              <a:t>Madjid Sadallah</a:t>
            </a:r>
          </a:p>
          <a:p>
            <a:pPr algn="ctr"/>
            <a:r>
              <a:rPr lang="en-US" sz="3000" dirty="0"/>
              <a:t>Jean-Marie </a:t>
            </a:r>
            <a:r>
              <a:rPr lang="en-US" sz="3000" dirty="0" err="1"/>
              <a:t>Gilliot</a:t>
            </a:r>
            <a:endParaRPr lang="en-US" sz="3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EA77800-1873-4520-A39B-4F3EAF7D00AE}"/>
              </a:ext>
            </a:extLst>
          </p:cNvPr>
          <p:cNvSpPr txBox="1"/>
          <p:nvPr/>
        </p:nvSpPr>
        <p:spPr>
          <a:xfrm>
            <a:off x="1775520" y="5157192"/>
            <a:ext cx="95418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Atelier «  Conception participative de tableaux de bord d’apprentissage » </a:t>
            </a:r>
          </a:p>
          <a:p>
            <a:pPr algn="ctr"/>
            <a:r>
              <a:rPr lang="fr-F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EIAH 2021</a:t>
            </a:r>
          </a:p>
        </p:txBody>
      </p:sp>
    </p:spTree>
    <p:extLst>
      <p:ext uri="{BB962C8B-B14F-4D97-AF65-F5344CB8AC3E}">
        <p14:creationId xmlns:p14="http://schemas.microsoft.com/office/powerpoint/2010/main" val="9028830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7F8F-DCB9-4613-AC9B-F52060C4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- Vers un Paddle orienté décision et explicitant les activités cognitives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157FC3-575B-4DE9-8D95-96CE2DD8592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/>
          </a:bodyPr>
          <a:lstStyle/>
          <a:p>
            <a:r>
              <a:rPr lang="fr-FR" sz="2600" dirty="0"/>
              <a:t>Guider la démarche de construction de </a:t>
            </a:r>
            <a:r>
              <a:rPr lang="fr-FR" sz="2600" dirty="0" err="1"/>
              <a:t>TBAs</a:t>
            </a:r>
            <a:r>
              <a:rPr lang="fr-FR" sz="2600" dirty="0"/>
              <a:t> en s’appuyant sur le processus décisionnel</a:t>
            </a:r>
          </a:p>
          <a:p>
            <a:r>
              <a:rPr lang="fr-FR" sz="2600" dirty="0"/>
              <a:t>La métaphore que nous proposons</a:t>
            </a:r>
          </a:p>
          <a:p>
            <a:pPr lvl="1"/>
            <a:r>
              <a:rPr lang="fr-FR" dirty="0"/>
              <a:t>Se base sur des théories classiques (SA, D/F)</a:t>
            </a:r>
          </a:p>
          <a:p>
            <a:pPr lvl="1"/>
            <a:r>
              <a:rPr lang="fr-FR" dirty="0"/>
              <a:t>Est opérationnelle malgré n’étant pas une correspondance scientifiquement prouvée </a:t>
            </a:r>
          </a:p>
          <a:p>
            <a:pPr lvl="1"/>
            <a:r>
              <a:rPr lang="fr-FR" dirty="0"/>
              <a:t>Étend l’espace de conception des </a:t>
            </a:r>
            <a:r>
              <a:rPr lang="fr-FR" dirty="0" err="1"/>
              <a:t>TBAs</a:t>
            </a:r>
            <a:r>
              <a:rPr lang="fr-FR" dirty="0"/>
              <a:t> pour expliciter la dimension décision</a:t>
            </a:r>
          </a:p>
          <a:p>
            <a:pPr lvl="1"/>
            <a:r>
              <a:rPr lang="fr-FR" dirty="0"/>
              <a:t>Permet de considérer les SC en les reliant aux configurations de </a:t>
            </a:r>
            <a:r>
              <a:rPr lang="fr-FR" dirty="0" err="1"/>
              <a:t>TBAs</a:t>
            </a:r>
            <a:endParaRPr lang="fr-FR" dirty="0"/>
          </a:p>
          <a:p>
            <a:r>
              <a:rPr lang="fr-FR" sz="2600" dirty="0"/>
              <a:t>Vers une version améliorée du kit de conception participative</a:t>
            </a:r>
          </a:p>
          <a:p>
            <a:pPr lvl="1"/>
            <a:r>
              <a:rPr lang="fr-FR" dirty="0"/>
              <a:t>Implémentant la métaphore pour considérer des aspects  cognitifs de la décision</a:t>
            </a:r>
            <a:endParaRPr lang="fr-FR" i="1" dirty="0"/>
          </a:p>
          <a:p>
            <a:pPr lvl="1"/>
            <a:r>
              <a:rPr lang="fr-FR" dirty="0"/>
              <a:t>Associant les visualisations et les transformations appropriées à chaque SC</a:t>
            </a:r>
          </a:p>
          <a:p>
            <a:pPr lvl="1"/>
            <a:r>
              <a:rPr lang="fr-FR" dirty="0"/>
              <a:t>Permettant de réaliser des « histoires décisionnelles »</a:t>
            </a:r>
          </a:p>
        </p:txBody>
      </p:sp>
    </p:spTree>
    <p:extLst>
      <p:ext uri="{BB962C8B-B14F-4D97-AF65-F5344CB8AC3E}">
        <p14:creationId xmlns:p14="http://schemas.microsoft.com/office/powerpoint/2010/main" val="40189912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770A5-0F5B-4D10-8531-C120AF92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E3A1F0-CA35-419E-9A42-35F644EB637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fr-FR" sz="1800" dirty="0" err="1"/>
              <a:t>Endsley</a:t>
            </a:r>
            <a:r>
              <a:rPr lang="fr-FR" sz="1800" dirty="0"/>
              <a:t> MR. </a:t>
            </a:r>
            <a:r>
              <a:rPr lang="fr-FR" sz="1800" dirty="0" err="1"/>
              <a:t>Toward</a:t>
            </a:r>
            <a:r>
              <a:rPr lang="fr-FR" sz="1800" dirty="0"/>
              <a:t> a </a:t>
            </a:r>
            <a:r>
              <a:rPr lang="fr-FR" sz="1800" dirty="0" err="1"/>
              <a:t>theory</a:t>
            </a:r>
            <a:r>
              <a:rPr lang="fr-FR" sz="1800" dirty="0"/>
              <a:t> of situation </a:t>
            </a:r>
            <a:r>
              <a:rPr lang="fr-FR" sz="1800" dirty="0" err="1"/>
              <a:t>awareness</a:t>
            </a:r>
            <a:r>
              <a:rPr lang="fr-FR" sz="1800" dirty="0"/>
              <a:t> in </a:t>
            </a:r>
            <a:r>
              <a:rPr lang="fr-FR" sz="1800" dirty="0" err="1"/>
              <a:t>dynamic</a:t>
            </a:r>
            <a:r>
              <a:rPr lang="fr-FR" sz="1800" dirty="0"/>
              <a:t> </a:t>
            </a:r>
            <a:r>
              <a:rPr lang="fr-FR" sz="1800" dirty="0" err="1"/>
              <a:t>systems</a:t>
            </a:r>
            <a:r>
              <a:rPr lang="fr-FR" sz="1800" dirty="0"/>
              <a:t>. Human </a:t>
            </a:r>
            <a:r>
              <a:rPr lang="fr-FR" sz="1800" dirty="0" err="1"/>
              <a:t>Factors</a:t>
            </a:r>
            <a:r>
              <a:rPr lang="fr-FR" sz="1800" dirty="0"/>
              <a:t> 1995;37(1):32–64</a:t>
            </a:r>
          </a:p>
          <a:p>
            <a:r>
              <a:rPr lang="fr-FR" sz="1800" dirty="0" err="1"/>
              <a:t>Gilliot</a:t>
            </a:r>
            <a:r>
              <a:rPr lang="fr-FR" sz="1800" dirty="0"/>
              <a:t>, J. M., </a:t>
            </a:r>
            <a:r>
              <a:rPr lang="fr-FR" sz="1800" dirty="0" err="1"/>
              <a:t>Iksal</a:t>
            </a:r>
            <a:r>
              <a:rPr lang="fr-FR" sz="1800" dirty="0"/>
              <a:t>, S., </a:t>
            </a:r>
            <a:r>
              <a:rPr lang="fr-FR" sz="1800" dirty="0" err="1"/>
              <a:t>Medou</a:t>
            </a:r>
            <a:r>
              <a:rPr lang="fr-FR" sz="1800" dirty="0"/>
              <a:t>, D., &amp; </a:t>
            </a:r>
            <a:r>
              <a:rPr lang="fr-FR" sz="1800" dirty="0" err="1"/>
              <a:t>Dabbebi</a:t>
            </a:r>
            <a:r>
              <a:rPr lang="fr-FR" sz="1800" dirty="0"/>
              <a:t>, I. (2018). Conception participative de tableaux de bord d'apprentissage. In IHM'18: 30e Conférence Francophone sur l'Interaction Homme-Machine (pp. pp-119).</a:t>
            </a:r>
          </a:p>
          <a:p>
            <a:r>
              <a:rPr lang="fr-FR" sz="1800" dirty="0"/>
              <a:t>Klein, G., Phillips, J. K., </a:t>
            </a:r>
            <a:r>
              <a:rPr lang="fr-FR" sz="1800" dirty="0" err="1"/>
              <a:t>Rall</a:t>
            </a:r>
            <a:r>
              <a:rPr lang="fr-FR" sz="1800" dirty="0"/>
              <a:t>, E. L., &amp; </a:t>
            </a:r>
            <a:r>
              <a:rPr lang="fr-FR" sz="1800" dirty="0" err="1"/>
              <a:t>Peluso</a:t>
            </a:r>
            <a:r>
              <a:rPr lang="fr-FR" sz="1800" dirty="0"/>
              <a:t>, D. A. (2007). A data-frame </a:t>
            </a:r>
            <a:r>
              <a:rPr lang="fr-FR" sz="1800" dirty="0" err="1"/>
              <a:t>theory</a:t>
            </a:r>
            <a:r>
              <a:rPr lang="fr-FR" sz="1800" dirty="0"/>
              <a:t> of sensemaking. 6th international </a:t>
            </a:r>
            <a:r>
              <a:rPr lang="fr-FR" sz="1800" dirty="0" err="1"/>
              <a:t>conference</a:t>
            </a:r>
            <a:r>
              <a:rPr lang="fr-FR" sz="1800" dirty="0"/>
              <a:t> on </a:t>
            </a:r>
            <a:r>
              <a:rPr lang="fr-FR" sz="1800" dirty="0" err="1"/>
              <a:t>naturalistic</a:t>
            </a:r>
            <a:r>
              <a:rPr lang="fr-FR" sz="1800" dirty="0"/>
              <a:t> </a:t>
            </a:r>
            <a:r>
              <a:rPr lang="fr-FR" sz="1800" dirty="0" err="1"/>
              <a:t>decision</a:t>
            </a:r>
            <a:r>
              <a:rPr lang="fr-FR" sz="1800" dirty="0"/>
              <a:t> </a:t>
            </a:r>
            <a:r>
              <a:rPr lang="fr-FR" sz="1800" dirty="0" err="1"/>
              <a:t>making</a:t>
            </a:r>
            <a:r>
              <a:rPr lang="fr-FR" sz="1800" dirty="0"/>
              <a:t> (113-155) </a:t>
            </a:r>
          </a:p>
          <a:p>
            <a:r>
              <a:rPr lang="en-US" sz="1800" dirty="0"/>
              <a:t>Sadallah, M., </a:t>
            </a:r>
            <a:r>
              <a:rPr lang="en-US" sz="1800" dirty="0" err="1"/>
              <a:t>Encelle</a:t>
            </a:r>
            <a:r>
              <a:rPr lang="en-US" sz="1800" dirty="0"/>
              <a:t>, B., </a:t>
            </a:r>
            <a:r>
              <a:rPr lang="en-US" sz="1800" dirty="0" err="1"/>
              <a:t>Maredj</a:t>
            </a:r>
            <a:r>
              <a:rPr lang="en-US" sz="1800" dirty="0"/>
              <a:t>, A. E., &amp; </a:t>
            </a:r>
            <a:r>
              <a:rPr lang="en-US" sz="1800" dirty="0" err="1"/>
              <a:t>Prié</a:t>
            </a:r>
            <a:r>
              <a:rPr lang="en-US" sz="1800" dirty="0"/>
              <a:t>, Y. (2020). Towards fine-grained reading dashboards for online course revision. Educational Technology Research and Development, 68(6), 3165-3186.</a:t>
            </a:r>
          </a:p>
          <a:p>
            <a:r>
              <a:rPr lang="en-US" sz="1800" dirty="0"/>
              <a:t>Siemens, George, and Ryan S. J. d. Baker. (2012). Learning analytics and educational data mining: towards communication and collaboration.  International Conference on Learning Analytics and Knowledge, (pp. 252-254). </a:t>
            </a:r>
          </a:p>
          <a:p>
            <a:r>
              <a:rPr lang="en-US" sz="1800" dirty="0" err="1"/>
              <a:t>Verbert</a:t>
            </a:r>
            <a:r>
              <a:rPr lang="en-US" sz="1800" dirty="0"/>
              <a:t>, K., Ochoa, X., De Croon, R., </a:t>
            </a:r>
            <a:r>
              <a:rPr lang="en-US" sz="1800" dirty="0" err="1"/>
              <a:t>Dourado</a:t>
            </a:r>
            <a:r>
              <a:rPr lang="en-US" sz="1800" dirty="0"/>
              <a:t>, R. A., &amp; De </a:t>
            </a:r>
            <a:r>
              <a:rPr lang="en-US" sz="1800" dirty="0" err="1"/>
              <a:t>Laet</a:t>
            </a:r>
            <a:r>
              <a:rPr lang="en-US" sz="1800" dirty="0"/>
              <a:t>, T. (2020). Learning analytics dashboards: the past, the present and the future.  10th International Conference on Learning Analytics &amp; Knowledge (pp. 35-40).</a:t>
            </a:r>
          </a:p>
          <a:p>
            <a:r>
              <a:rPr lang="en-US" sz="1800" dirty="0" err="1"/>
              <a:t>Vessey</a:t>
            </a:r>
            <a:r>
              <a:rPr lang="en-US" sz="1800" dirty="0"/>
              <a:t>, I. (1991). Cognitive fit: A theory‐based analysis of the graphs versus tables literature. Decision sciences, 22(2), 2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71251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94FA1-F7B7-4B5D-8DC9-766B1C04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855259-052D-4083-BCFD-73DB5DA4E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Projet AT41 </a:t>
            </a:r>
          </a:p>
          <a:p>
            <a:pPr lvl="1"/>
            <a:r>
              <a:rPr lang="fr-FR" sz="2400" dirty="0"/>
              <a:t>Analyse des pratiques numériques des élèves du collège</a:t>
            </a:r>
          </a:p>
          <a:p>
            <a:pPr lvl="1"/>
            <a:r>
              <a:rPr lang="fr-FR" sz="2400" dirty="0"/>
              <a:t>Outiller les enseignant avec des </a:t>
            </a:r>
            <a:r>
              <a:rPr lang="fr-FR" sz="2400" dirty="0" err="1"/>
              <a:t>TBAs</a:t>
            </a:r>
            <a:r>
              <a:rPr lang="fr-FR" sz="2400" dirty="0"/>
              <a:t> pour analyser ces pratiques </a:t>
            </a:r>
          </a:p>
          <a:p>
            <a:pPr lvl="1"/>
            <a:r>
              <a:rPr lang="fr-FR" sz="2400" dirty="0"/>
              <a:t>Conçus avec les enseignants : kit de conception participative (</a:t>
            </a:r>
            <a:r>
              <a:rPr lang="fr-FR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Gilliot</a:t>
            </a:r>
            <a:r>
              <a:rPr lang="fr-F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et al., 2018)</a:t>
            </a:r>
            <a:endParaRPr lang="fr-FR" sz="2400" dirty="0"/>
          </a:p>
          <a:p>
            <a:pPr marL="342900" lvl="1" indent="0">
              <a:buNone/>
            </a:pPr>
            <a:r>
              <a:rPr lang="fr-FR" sz="2400" dirty="0">
                <a:sym typeface="Wingdings" panose="05000000000000000000" pitchFamily="2" charset="2"/>
              </a:rPr>
              <a:t> Décider  « en connaissance de cause »</a:t>
            </a:r>
          </a:p>
          <a:p>
            <a:pPr marL="342900" lvl="1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Objectif : </a:t>
            </a:r>
          </a:p>
          <a:p>
            <a:pPr lvl="1"/>
            <a:r>
              <a:rPr lang="fr-FR" sz="2400" dirty="0"/>
              <a:t>Considérer la dimension « décision » dans la (</a:t>
            </a:r>
            <a:r>
              <a:rPr lang="fr-FR" sz="2400" dirty="0" err="1"/>
              <a:t>co</a:t>
            </a:r>
            <a:r>
              <a:rPr lang="fr-FR" sz="2400" dirty="0"/>
              <a:t>-)conception de </a:t>
            </a:r>
            <a:r>
              <a:rPr lang="fr-FR" sz="2400" dirty="0" err="1"/>
              <a:t>TBAs</a:t>
            </a:r>
            <a:endParaRPr lang="fr-FR" sz="24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6238167-D1A1-40AF-964F-D9A1AC9EC965}"/>
              </a:ext>
            </a:extLst>
          </p:cNvPr>
          <p:cNvGrpSpPr/>
          <p:nvPr/>
        </p:nvGrpSpPr>
        <p:grpSpPr>
          <a:xfrm>
            <a:off x="1703512" y="3750131"/>
            <a:ext cx="9289032" cy="830997"/>
            <a:chOff x="2999656" y="3095382"/>
            <a:chExt cx="7560840" cy="830997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A4FE340-2361-46F4-8F72-FF6709CE64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99656" y="3167390"/>
              <a:ext cx="0" cy="72008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lg" len="lg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B8FE20C-EA6C-4BD6-BB08-73116D1E9EA1}"/>
                </a:ext>
              </a:extLst>
            </p:cNvPr>
            <p:cNvSpPr txBox="1"/>
            <p:nvPr/>
          </p:nvSpPr>
          <p:spPr>
            <a:xfrm>
              <a:off x="3046912" y="3095382"/>
              <a:ext cx="751358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fr-FR" sz="2400" i="1" dirty="0">
                  <a:solidFill>
                    <a:schemeClr val="tx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L’objectif des LA/</a:t>
              </a:r>
              <a:r>
                <a:rPr lang="fr-FR" sz="2400" i="1" dirty="0" err="1">
                  <a:solidFill>
                    <a:schemeClr val="tx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TBAs</a:t>
              </a:r>
              <a:r>
                <a:rPr lang="fr-FR" sz="2400" i="1" dirty="0">
                  <a:solidFill>
                    <a:schemeClr val="tx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est de </a:t>
              </a:r>
              <a:r>
                <a:rPr lang="fr-FR" sz="2400" i="1" dirty="0">
                  <a:solidFill>
                    <a:schemeClr val="tx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sym typeface="Wingdings" panose="05000000000000000000" pitchFamily="2" charset="2"/>
                </a:rPr>
                <a:t>faire </a:t>
              </a:r>
              <a:r>
                <a:rPr lang="fr-FR" sz="2400" i="1" dirty="0">
                  <a:solidFill>
                    <a:schemeClr val="tx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évoluer </a:t>
              </a:r>
              <a:r>
                <a:rPr lang="fr-FR" sz="2400" b="1" i="1" dirty="0">
                  <a:solidFill>
                    <a:schemeClr val="tx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le jugement humain </a:t>
              </a:r>
              <a:r>
                <a:rPr lang="en-US" sz="2400" i="1" dirty="0">
                  <a:solidFill>
                    <a:schemeClr val="tx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(Siemens and Baker, 2012) </a:t>
              </a:r>
              <a:r>
                <a:rPr lang="fr-FR" sz="2400" i="1" dirty="0">
                  <a:solidFill>
                    <a:schemeClr val="tx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et d’améliorer </a:t>
              </a:r>
              <a:r>
                <a:rPr lang="fr-FR" sz="2400" b="1" i="1" dirty="0">
                  <a:solidFill>
                    <a:schemeClr val="tx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la prise de décision</a:t>
              </a:r>
              <a:r>
                <a:rPr lang="en-US" sz="2400" i="1" dirty="0">
                  <a:solidFill>
                    <a:schemeClr val="tx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(</a:t>
              </a:r>
              <a:r>
                <a:rPr lang="en-US" sz="2400" i="1" dirty="0" err="1">
                  <a:solidFill>
                    <a:schemeClr val="tx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Verbert</a:t>
              </a:r>
              <a:r>
                <a:rPr lang="en-US" sz="2400" i="1" dirty="0">
                  <a:solidFill>
                    <a:schemeClr val="tx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et al., 2020)</a:t>
              </a:r>
              <a:endParaRPr lang="fr-FR" sz="2400" i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78483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94FA1-F7B7-4B5D-8DC9-766B1C04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855259-052D-4083-BCFD-73DB5DA4E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Kit de conception participative :</a:t>
            </a:r>
          </a:p>
          <a:p>
            <a:pPr marL="0" indent="0">
              <a:buNone/>
            </a:pPr>
            <a:r>
              <a:rPr lang="fr-FR" dirty="0"/>
              <a:t>	+ Expression/capitalisation des besoins      </a:t>
            </a:r>
          </a:p>
          <a:p>
            <a:pPr marL="0" indent="0">
              <a:buNone/>
            </a:pPr>
            <a:r>
              <a:rPr lang="fr-FR" dirty="0"/>
              <a:t>	+ Processus cognitif d’utilisation de TBA plus explicite</a:t>
            </a:r>
          </a:p>
          <a:p>
            <a:pPr marL="0" indent="0">
              <a:buNone/>
            </a:pPr>
            <a:r>
              <a:rPr lang="fr-FR" dirty="0"/>
              <a:t>	+ Initiée par « la décision à prendre »	</a:t>
            </a:r>
          </a:p>
          <a:p>
            <a:pPr marL="0" indent="0">
              <a:buNone/>
            </a:pPr>
            <a:r>
              <a:rPr lang="fr-FR" dirty="0"/>
              <a:t>	- Décision : point d’entrée,  non pas processus  cognitif           </a:t>
            </a:r>
          </a:p>
          <a:p>
            <a:pPr marL="0" indent="0">
              <a:buNone/>
            </a:pPr>
            <a:r>
              <a:rPr lang="fr-FR" dirty="0"/>
              <a:t>	- Espace de conception limité dans la description des étapes de la décision</a:t>
            </a:r>
          </a:p>
          <a:p>
            <a:r>
              <a:rPr lang="fr-FR" sz="2800" dirty="0"/>
              <a:t>Intégrer le processus décisionnel dans l’espace de conception</a:t>
            </a:r>
          </a:p>
          <a:p>
            <a:pPr lvl="1"/>
            <a:r>
              <a:rPr lang="fr-FR" sz="2400" dirty="0"/>
              <a:t>Espace de conception : </a:t>
            </a:r>
            <a:r>
              <a:rPr lang="en-US" sz="2400" dirty="0"/>
              <a:t>“</a:t>
            </a:r>
            <a:r>
              <a:rPr lang="fr-FR" sz="2400" dirty="0"/>
              <a:t>l'univers de tous les choix de conception possibles</a:t>
            </a:r>
            <a:r>
              <a:rPr lang="en-US" sz="2400" dirty="0"/>
              <a:t>”</a:t>
            </a:r>
            <a:endParaRPr lang="fr-FR" sz="2400" dirty="0"/>
          </a:p>
          <a:p>
            <a:pPr lvl="1"/>
            <a:r>
              <a:rPr lang="fr-FR" sz="2400" i="1" dirty="0"/>
              <a:t>Difficulté</a:t>
            </a:r>
            <a:r>
              <a:rPr lang="fr-FR" sz="2400" dirty="0"/>
              <a:t>: comment décrire et capter une activité fondamentalement cognitive ?</a:t>
            </a:r>
          </a:p>
        </p:txBody>
      </p:sp>
    </p:spTree>
    <p:extLst>
      <p:ext uri="{BB962C8B-B14F-4D97-AF65-F5344CB8AC3E}">
        <p14:creationId xmlns:p14="http://schemas.microsoft.com/office/powerpoint/2010/main" val="12837616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77731-3253-4A42-9703-C610F850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Explicitation du processus décisionnel dans l’espace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EC11B2-F956-48B3-AD19-C7D4E173D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sz="2800" dirty="0"/>
              <a:t>Comprendre le processus décisionnel dans notre contexte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r-FR" sz="2400" dirty="0">
                <a:sym typeface="Wingdings" panose="05000000000000000000" pitchFamily="2" charset="2"/>
              </a:rPr>
              <a:t>Modèles des sciences cognitives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sym typeface="Wingdings" panose="05000000000000000000" pitchFamily="2" charset="2"/>
              </a:rPr>
              <a:t>Intégrer le processus dans l’espace de conception</a:t>
            </a:r>
            <a:endParaRPr lang="fr-FR" sz="2800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400" dirty="0"/>
              <a:t>Techniques de </a:t>
            </a:r>
            <a:r>
              <a:rPr lang="en-US" sz="2400" i="1" dirty="0"/>
              <a:t>DataViz </a:t>
            </a:r>
            <a:r>
              <a:rPr lang="en-US" sz="2400" dirty="0"/>
              <a:t>et </a:t>
            </a:r>
            <a:r>
              <a:rPr lang="en-US" sz="2400" i="1" dirty="0"/>
              <a:t>Visual encoding </a:t>
            </a:r>
            <a:r>
              <a:rPr lang="en-US" sz="2400" dirty="0"/>
              <a:t>pour la representation</a:t>
            </a:r>
          </a:p>
          <a:p>
            <a:pPr marL="812800" lvl="1" indent="0">
              <a:buNone/>
            </a:pPr>
            <a:r>
              <a:rPr lang="fr-FR" sz="2200" i="1" dirty="0"/>
              <a:t>Cognitive Fit Theory (Vessey 1991) : quand la représentation correspond à la tâche, l'adéquation cognitive est atteinte et la performance de la prise de décisions s'améliore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r-FR" sz="2400" dirty="0"/>
              <a:t>Modèles et modes d’interaction en IHM</a:t>
            </a:r>
            <a:endParaRPr lang="fr-FR" sz="2800" dirty="0">
              <a:sym typeface="Wingdings" panose="05000000000000000000" pitchFamily="2" charset="2"/>
            </a:endParaRPr>
          </a:p>
          <a:p>
            <a:pPr marL="339725" indent="-457200">
              <a:buFont typeface="+mj-lt"/>
              <a:buAutoNum type="arabicPeriod"/>
            </a:pPr>
            <a:r>
              <a:rPr lang="fr-FR" sz="2800" dirty="0">
                <a:sym typeface="Wingdings" panose="05000000000000000000" pitchFamily="2" charset="2"/>
              </a:rPr>
              <a:t>Génération de </a:t>
            </a:r>
            <a:r>
              <a:rPr lang="fr-FR" sz="2800" dirty="0" err="1">
                <a:sym typeface="Wingdings" panose="05000000000000000000" pitchFamily="2" charset="2"/>
              </a:rPr>
              <a:t>TBAs</a:t>
            </a:r>
            <a:r>
              <a:rPr lang="fr-FR" sz="2800" dirty="0">
                <a:sym typeface="Wingdings" panose="05000000000000000000" pitchFamily="2" charset="2"/>
              </a:rPr>
              <a:t> dans le cadre de AT41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r-FR" sz="2400" dirty="0">
                <a:sym typeface="Wingdings" panose="05000000000000000000" pitchFamily="2" charset="2"/>
              </a:rPr>
              <a:t>Capitaliser les </a:t>
            </a:r>
            <a:r>
              <a:rPr lang="fr-FR" sz="2400" dirty="0" err="1">
                <a:sym typeface="Wingdings" panose="05000000000000000000" pitchFamily="2" charset="2"/>
              </a:rPr>
              <a:t>TBAs</a:t>
            </a:r>
            <a:r>
              <a:rPr lang="fr-FR" sz="2400" dirty="0">
                <a:sym typeface="Wingdings" panose="05000000000000000000" pitchFamily="2" charset="2"/>
              </a:rPr>
              <a:t> conçus avec les enseignants</a:t>
            </a:r>
            <a:endParaRPr lang="en-US" sz="2400" dirty="0"/>
          </a:p>
          <a:p>
            <a:pPr>
              <a:buFont typeface="Wingdings" panose="05000000000000000000" pitchFamily="2" charset="2"/>
              <a:buChar char="à"/>
            </a:pPr>
            <a:endParaRPr lang="en-US" sz="2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99337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DCF817-C999-4512-AE7F-F7C08774693A}"/>
              </a:ext>
            </a:extLst>
          </p:cNvPr>
          <p:cNvCxnSpPr>
            <a:cxnSpLocks/>
            <a:stCxn id="3" idx="4"/>
            <a:endCxn id="1030" idx="0"/>
          </p:cNvCxnSpPr>
          <p:nvPr/>
        </p:nvCxnSpPr>
        <p:spPr bwMode="auto">
          <a:xfrm>
            <a:off x="5687256" y="2600945"/>
            <a:ext cx="0" cy="2988295"/>
          </a:xfrm>
          <a:prstGeom prst="straightConnector1">
            <a:avLst/>
          </a:prstGeom>
          <a:ln>
            <a:solidFill>
              <a:schemeClr val="bg2">
                <a:lumMod val="75000"/>
                <a:lumOff val="25000"/>
              </a:schemeClr>
            </a:solidFill>
            <a:prstDash val="sysDot"/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itre 54">
            <a:extLst>
              <a:ext uri="{FF2B5EF4-FFF2-40B4-BE49-F238E27FC236}">
                <a16:creationId xmlns:a16="http://schemas.microsoft.com/office/drawing/2014/main" id="{2D91D965-491C-4D3F-B71E-39C8FDF8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du processus décisionnel</a:t>
            </a:r>
          </a:p>
        </p:txBody>
      </p:sp>
      <p:sp>
        <p:nvSpPr>
          <p:cNvPr id="65" name="Espace réservé du contenu 64">
            <a:extLst>
              <a:ext uri="{FF2B5EF4-FFF2-40B4-BE49-F238E27FC236}">
                <a16:creationId xmlns:a16="http://schemas.microsoft.com/office/drawing/2014/main" id="{86B9D0B4-F336-4508-B751-447B244A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>
                <a:cs typeface="Calibri"/>
              </a:rPr>
              <a:t>Processus décisionnel </a:t>
            </a:r>
            <a:r>
              <a:rPr lang="fr-FR" sz="2400" dirty="0">
                <a:cs typeface="Calibri"/>
                <a:sym typeface="Wingdings" panose="05000000000000000000" pitchFamily="2" charset="2"/>
              </a:rPr>
              <a:t> </a:t>
            </a:r>
            <a:r>
              <a:rPr lang="fr-FR" sz="2400" dirty="0">
                <a:cs typeface="Calibri"/>
              </a:rPr>
              <a:t>capacité à observer l’environnement, et à le comprendre (</a:t>
            </a:r>
            <a:r>
              <a:rPr lang="fr-FR" sz="2400" i="1" dirty="0">
                <a:cs typeface="Calibri"/>
              </a:rPr>
              <a:t>Conscience de la situation</a:t>
            </a:r>
            <a:r>
              <a:rPr lang="fr-FR" sz="2400" dirty="0">
                <a:cs typeface="Calibri"/>
              </a:rPr>
              <a:t>) en tirant du sens des observations (</a:t>
            </a:r>
            <a:r>
              <a:rPr lang="fr-FR" sz="2400" i="1" dirty="0">
                <a:cs typeface="Calibri"/>
              </a:rPr>
              <a:t>Construction du sens</a:t>
            </a:r>
            <a:r>
              <a:rPr lang="fr-FR" sz="2400" dirty="0">
                <a:cs typeface="Calibri"/>
              </a:rPr>
              <a:t>)</a:t>
            </a:r>
            <a:endParaRPr lang="fr-FR" sz="2400" dirty="0"/>
          </a:p>
          <a:p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DEA72A-098F-4330-ABB7-69D1FFDC8911}"/>
              </a:ext>
            </a:extLst>
          </p:cNvPr>
          <p:cNvSpPr/>
          <p:nvPr/>
        </p:nvSpPr>
        <p:spPr>
          <a:xfrm rot="5400000">
            <a:off x="5399224" y="2816932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C5079-8CA4-4300-AF95-6BF84525FA2C}"/>
              </a:ext>
            </a:extLst>
          </p:cNvPr>
          <p:cNvSpPr/>
          <p:nvPr/>
        </p:nvSpPr>
        <p:spPr>
          <a:xfrm rot="5400000">
            <a:off x="5399224" y="3534398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07243A-73D1-43FD-8C58-0DBF40A1F8CF}"/>
              </a:ext>
            </a:extLst>
          </p:cNvPr>
          <p:cNvSpPr/>
          <p:nvPr/>
        </p:nvSpPr>
        <p:spPr>
          <a:xfrm rot="5400000">
            <a:off x="5399224" y="4251865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EBA4F1-13EF-4607-AA08-2B1E479BF3BD}"/>
              </a:ext>
            </a:extLst>
          </p:cNvPr>
          <p:cNvSpPr/>
          <p:nvPr/>
        </p:nvSpPr>
        <p:spPr>
          <a:xfrm rot="5400000">
            <a:off x="5399224" y="4969332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3BDD824C-EED0-40A6-B534-E7DB653AE4C9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 bwMode="auto">
          <a:xfrm>
            <a:off x="5795268" y="2924944"/>
            <a:ext cx="12700" cy="717466"/>
          </a:xfrm>
          <a:prstGeom prst="curvedConnector3">
            <a:avLst>
              <a:gd name="adj1" fmla="val 3217480"/>
            </a:avLst>
          </a:prstGeom>
          <a:ln>
            <a:solidFill>
              <a:srgbClr val="FF9300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2AC9FD6-E794-4074-A6A5-092A11780997}"/>
              </a:ext>
            </a:extLst>
          </p:cNvPr>
          <p:cNvSpPr txBox="1"/>
          <p:nvPr/>
        </p:nvSpPr>
        <p:spPr>
          <a:xfrm rot="16200000">
            <a:off x="3882484" y="3879518"/>
            <a:ext cx="270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Etats </a:t>
            </a:r>
            <a:r>
              <a:rPr lang="fr-FR" sz="2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- </a:t>
            </a:r>
            <a:r>
              <a:rPr lang="fr-FR" sz="2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Niveaux</a:t>
            </a:r>
          </a:p>
        </p:txBody>
      </p: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F73A99BD-9C51-4BF5-825E-4CF55794D31C}"/>
              </a:ext>
            </a:extLst>
          </p:cNvPr>
          <p:cNvCxnSpPr>
            <a:cxnSpLocks/>
            <a:stCxn id="13" idx="0"/>
            <a:endCxn id="14" idx="0"/>
          </p:cNvCxnSpPr>
          <p:nvPr/>
        </p:nvCxnSpPr>
        <p:spPr bwMode="auto">
          <a:xfrm>
            <a:off x="5795268" y="3642410"/>
            <a:ext cx="12700" cy="717467"/>
          </a:xfrm>
          <a:prstGeom prst="curvedConnector3">
            <a:avLst>
              <a:gd name="adj1" fmla="val 3217480"/>
            </a:avLst>
          </a:prstGeom>
          <a:ln>
            <a:solidFill>
              <a:srgbClr val="FF9300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6B78FDD2-B041-40CC-A3E4-1373214A0B5D}"/>
              </a:ext>
            </a:extLst>
          </p:cNvPr>
          <p:cNvCxnSpPr>
            <a:cxnSpLocks/>
            <a:stCxn id="14" idx="0"/>
            <a:endCxn id="15" idx="0"/>
          </p:cNvCxnSpPr>
          <p:nvPr/>
        </p:nvCxnSpPr>
        <p:spPr bwMode="auto">
          <a:xfrm>
            <a:off x="5795268" y="4359877"/>
            <a:ext cx="12700" cy="717467"/>
          </a:xfrm>
          <a:prstGeom prst="curvedConnector3">
            <a:avLst>
              <a:gd name="adj1" fmla="val 3217480"/>
            </a:avLst>
          </a:prstGeom>
          <a:ln>
            <a:solidFill>
              <a:srgbClr val="FF9300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D9C4E180-C916-4E8B-A929-24211B5E467D}"/>
              </a:ext>
            </a:extLst>
          </p:cNvPr>
          <p:cNvSpPr txBox="1"/>
          <p:nvPr/>
        </p:nvSpPr>
        <p:spPr>
          <a:xfrm rot="5400000">
            <a:off x="5156424" y="4131812"/>
            <a:ext cx="277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i="1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Activité </a:t>
            </a:r>
            <a:r>
              <a:rPr lang="fr-FR" sz="2200" i="1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- </a:t>
            </a:r>
            <a:r>
              <a:rPr lang="fr-FR" sz="2200" i="1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Processus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14BF80D5-616F-4BFA-8DDF-A1190BB8E87A}"/>
              </a:ext>
            </a:extLst>
          </p:cNvPr>
          <p:cNvGrpSpPr/>
          <p:nvPr/>
        </p:nvGrpSpPr>
        <p:grpSpPr>
          <a:xfrm>
            <a:off x="395899" y="3356992"/>
            <a:ext cx="4436528" cy="2308324"/>
            <a:chOff x="5533773" y="2996952"/>
            <a:chExt cx="4021159" cy="2308324"/>
          </a:xfrm>
        </p:grpSpPr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43DC5CA-FE3D-4C92-B564-CE2E1B3BB59E}"/>
                </a:ext>
              </a:extLst>
            </p:cNvPr>
            <p:cNvSpPr txBox="1"/>
            <p:nvPr/>
          </p:nvSpPr>
          <p:spPr>
            <a:xfrm>
              <a:off x="5570877" y="2996952"/>
              <a:ext cx="3984055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fr-FR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La conscience de la situation</a:t>
              </a:r>
              <a:r>
                <a:rPr lang="fr-FR" sz="2400" b="1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 (</a:t>
              </a:r>
              <a:r>
                <a:rPr lang="en-US" sz="2400" b="1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Situational awareness</a:t>
              </a:r>
              <a:r>
                <a:rPr lang="fr-FR" sz="2400" b="1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) </a:t>
              </a:r>
              <a:r>
                <a:rPr lang="fr-FR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consiste à connaître ce qui se passe dans l'environnement et à évaluer ses implications pour le présent et l'avenir (</a:t>
              </a:r>
              <a:r>
                <a:rPr lang="fr-FR" sz="2400" i="1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Endsley</a:t>
              </a:r>
              <a:r>
                <a:rPr lang="fr-FR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, 1995)</a:t>
              </a:r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C84FBFD5-4822-4EB4-ACA2-E8717A6594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33773" y="3114141"/>
              <a:ext cx="0" cy="212435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lg" len="lg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0914F63D-FD60-40AF-8C00-42E63E523553}"/>
              </a:ext>
            </a:extLst>
          </p:cNvPr>
          <p:cNvGrpSpPr/>
          <p:nvPr/>
        </p:nvGrpSpPr>
        <p:grpSpPr>
          <a:xfrm>
            <a:off x="7104112" y="3356992"/>
            <a:ext cx="4454408" cy="2308324"/>
            <a:chOff x="5519936" y="2996952"/>
            <a:chExt cx="4037365" cy="2308324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7A5C009C-6F3C-46D2-87A7-30D7B25D44AD}"/>
                </a:ext>
              </a:extLst>
            </p:cNvPr>
            <p:cNvSpPr txBox="1"/>
            <p:nvPr/>
          </p:nvSpPr>
          <p:spPr>
            <a:xfrm>
              <a:off x="5573246" y="2996952"/>
              <a:ext cx="3984055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fr-FR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La construction du sens (</a:t>
              </a:r>
              <a:r>
                <a:rPr lang="fr-FR" sz="2400" b="1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Sensemaking)</a:t>
              </a:r>
              <a:r>
                <a:rPr lang="fr-FR" sz="2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 est le processus de création d'une conscience et d'une compréhension de la situation pour soutenir la prise de décision (Klein et al., 2007)</a:t>
              </a:r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B2C42E9-7B51-4E8B-A694-B4E5BD716E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19936" y="3069766"/>
              <a:ext cx="0" cy="2168725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lg" len="lg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030" name="Picture 6" descr="Gaming Icon Set">
            <a:extLst>
              <a:ext uri="{FF2B5EF4-FFF2-40B4-BE49-F238E27FC236}">
                <a16:creationId xmlns:a16="http://schemas.microsoft.com/office/drawing/2014/main" id="{5539E83C-86A0-46FE-8560-065C113B2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533" y="5589240"/>
            <a:ext cx="705446" cy="70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DE128E07-B859-49E7-9D84-5E9E62776B86}"/>
              </a:ext>
            </a:extLst>
          </p:cNvPr>
          <p:cNvSpPr/>
          <p:nvPr/>
        </p:nvSpPr>
        <p:spPr>
          <a:xfrm>
            <a:off x="1199456" y="2311835"/>
            <a:ext cx="2448000" cy="901141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</a:rPr>
              <a:t>Conscience de la situation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99CBB7A-BDDE-4AA6-8BA0-62A5EC538735}"/>
              </a:ext>
            </a:extLst>
          </p:cNvPr>
          <p:cNvSpPr/>
          <p:nvPr/>
        </p:nvSpPr>
        <p:spPr>
          <a:xfrm>
            <a:off x="7968480" y="2311835"/>
            <a:ext cx="2448000" cy="901141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>
              <a:defRPr/>
            </a:pPr>
            <a:r>
              <a:rPr lang="fr-FR" sz="2200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</a:rPr>
              <a:t>Construction  du sens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Calibri"/>
            </a:endParaRPr>
          </a:p>
        </p:txBody>
      </p:sp>
      <p:sp>
        <p:nvSpPr>
          <p:cNvPr id="3" name="Organigramme : Connecteur 2">
            <a:extLst>
              <a:ext uri="{FF2B5EF4-FFF2-40B4-BE49-F238E27FC236}">
                <a16:creationId xmlns:a16="http://schemas.microsoft.com/office/drawing/2014/main" id="{E3359094-A1DB-4077-9C97-AB6595A22A4F}"/>
              </a:ext>
            </a:extLst>
          </p:cNvPr>
          <p:cNvSpPr/>
          <p:nvPr/>
        </p:nvSpPr>
        <p:spPr>
          <a:xfrm>
            <a:off x="5484512" y="2276872"/>
            <a:ext cx="405488" cy="324073"/>
          </a:xfrm>
          <a:prstGeom prst="flowChartConnector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62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/>
      <p:bldP spid="45" grpId="0"/>
      <p:bldP spid="2" grpId="0" animBg="1"/>
      <p:bldP spid="31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9AA525-0D70-473B-B1B7-08F504BD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du processus décisionnel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D2858B9-8DED-48F2-B34E-6616A281E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343" y="1269304"/>
            <a:ext cx="5904657" cy="4860000"/>
          </a:xfrm>
        </p:spPr>
        <p:txBody>
          <a:bodyPr/>
          <a:lstStyle/>
          <a:p>
            <a:r>
              <a:rPr lang="fr-F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Modèle de SA de </a:t>
            </a:r>
            <a:r>
              <a:rPr lang="fr-FR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Endsley</a:t>
            </a:r>
            <a:r>
              <a:rPr lang="fr-F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(1995)</a:t>
            </a:r>
          </a:p>
          <a:p>
            <a:pPr marL="800100" lvl="1" indent="-457200">
              <a:buFont typeface="+mj-lt"/>
              <a:buAutoNum type="arabicPeriod"/>
            </a:pPr>
            <a:r>
              <a:rPr lang="fr-FR" sz="2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Perception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des éléments de l'environnement par rapport à l'espace et le temps</a:t>
            </a:r>
          </a:p>
          <a:p>
            <a:pPr marL="800100" lvl="1" indent="-457200">
              <a:buFont typeface="+mj-lt"/>
              <a:buAutoNum type="arabicPeriod"/>
            </a:pPr>
            <a:r>
              <a:rPr lang="fr-FR" sz="2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Compréhension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leur signification</a:t>
            </a:r>
          </a:p>
          <a:p>
            <a:pPr marL="800100" lvl="1" indent="-457200">
              <a:buFont typeface="+mj-lt"/>
              <a:buAutoNum type="arabicPeriod"/>
            </a:pPr>
            <a:r>
              <a:rPr lang="fr-FR" sz="2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Projection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leur état dans le futur proche</a:t>
            </a:r>
          </a:p>
          <a:p>
            <a:r>
              <a:rPr lang="fr-F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Modèle Data/Frame de Klein (2007)</a:t>
            </a:r>
          </a:p>
          <a:p>
            <a:pPr lvl="1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Explicitant les étapes du SA</a:t>
            </a:r>
          </a:p>
          <a:p>
            <a:pPr lvl="1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Information (</a:t>
            </a:r>
            <a:r>
              <a:rPr lang="fr-FR" sz="2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: aspects de l’environnement dont une personne fait l'expérience</a:t>
            </a:r>
          </a:p>
          <a:p>
            <a:pPr lvl="1"/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Schéma cognitif (</a:t>
            </a:r>
            <a:r>
              <a:rPr lang="fr-FR" sz="2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frame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):  représentation dans l’esprit. Interprétation et explication des données </a:t>
            </a:r>
          </a:p>
        </p:txBody>
      </p:sp>
      <p:pic>
        <p:nvPicPr>
          <p:cNvPr id="11" name="Espace réservé du contenu 16">
            <a:extLst>
              <a:ext uri="{FF2B5EF4-FFF2-40B4-BE49-F238E27FC236}">
                <a16:creationId xmlns:a16="http://schemas.microsoft.com/office/drawing/2014/main" id="{CD13542D-56F1-4266-ADAF-AF7658A4C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3361132"/>
            <a:ext cx="5400000" cy="26546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F108E5C-E3F4-4029-A067-F1BD28902A6C}"/>
              </a:ext>
            </a:extLst>
          </p:cNvPr>
          <p:cNvSpPr txBox="1"/>
          <p:nvPr/>
        </p:nvSpPr>
        <p:spPr>
          <a:xfrm>
            <a:off x="1343472" y="6228020"/>
            <a:ext cx="8254062" cy="4001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Proposition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adopter et adapter ces modèles pour la conception de </a:t>
            </a:r>
            <a:r>
              <a:rPr lang="fr-F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TBAs</a:t>
            </a: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88A2850-0F20-4754-895B-791DD7E50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0016" y="1407108"/>
            <a:ext cx="5400600" cy="18553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2342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4CA34-4C57-4E45-B8FB-3EE4BBD9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Proposition </a:t>
            </a:r>
            <a:r>
              <a:rPr lang="fr-FR" dirty="0"/>
              <a:t>: une métaphore associant les configurations TBA aux schémas cognitifs</a:t>
            </a:r>
          </a:p>
        </p:txBody>
      </p: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48456319-3A47-45D4-B17C-B99D219BCED6}"/>
              </a:ext>
            </a:extLst>
          </p:cNvPr>
          <p:cNvCxnSpPr>
            <a:cxnSpLocks/>
            <a:stCxn id="123" idx="2"/>
            <a:endCxn id="82" idx="1"/>
          </p:cNvCxnSpPr>
          <p:nvPr/>
        </p:nvCxnSpPr>
        <p:spPr bwMode="auto">
          <a:xfrm rot="16200000" flipH="1">
            <a:off x="2853232" y="4098144"/>
            <a:ext cx="686806" cy="1753818"/>
          </a:xfrm>
          <a:prstGeom prst="curved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 : en arc 43">
            <a:extLst>
              <a:ext uri="{FF2B5EF4-FFF2-40B4-BE49-F238E27FC236}">
                <a16:creationId xmlns:a16="http://schemas.microsoft.com/office/drawing/2014/main" id="{9E3F2142-DF8E-4B16-8638-A10762149026}"/>
              </a:ext>
            </a:extLst>
          </p:cNvPr>
          <p:cNvCxnSpPr>
            <a:cxnSpLocks/>
            <a:stCxn id="1032" idx="0"/>
            <a:endCxn id="1038" idx="1"/>
          </p:cNvCxnSpPr>
          <p:nvPr/>
        </p:nvCxnSpPr>
        <p:spPr bwMode="auto">
          <a:xfrm rot="5400000" flipH="1" flipV="1">
            <a:off x="947626" y="3972559"/>
            <a:ext cx="919919" cy="735727"/>
          </a:xfrm>
          <a:prstGeom prst="curved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onnecteur : en arc 46">
            <a:extLst>
              <a:ext uri="{FF2B5EF4-FFF2-40B4-BE49-F238E27FC236}">
                <a16:creationId xmlns:a16="http://schemas.microsoft.com/office/drawing/2014/main" id="{C113FE5E-31E0-41A0-89E0-C79A9039283C}"/>
              </a:ext>
            </a:extLst>
          </p:cNvPr>
          <p:cNvCxnSpPr>
            <a:cxnSpLocks/>
            <a:stCxn id="1029" idx="2"/>
            <a:endCxn id="1038" idx="1"/>
          </p:cNvCxnSpPr>
          <p:nvPr/>
        </p:nvCxnSpPr>
        <p:spPr bwMode="auto">
          <a:xfrm rot="16200000" flipH="1">
            <a:off x="1060722" y="3165734"/>
            <a:ext cx="735153" cy="694302"/>
          </a:xfrm>
          <a:prstGeom prst="curved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Connecteur : en arc 53">
            <a:extLst>
              <a:ext uri="{FF2B5EF4-FFF2-40B4-BE49-F238E27FC236}">
                <a16:creationId xmlns:a16="http://schemas.microsoft.com/office/drawing/2014/main" id="{7B06836E-BE85-410A-9F0E-7BDAF6720969}"/>
              </a:ext>
            </a:extLst>
          </p:cNvPr>
          <p:cNvCxnSpPr>
            <a:cxnSpLocks/>
            <a:stCxn id="1030" idx="3"/>
            <a:endCxn id="1028" idx="1"/>
          </p:cNvCxnSpPr>
          <p:nvPr/>
        </p:nvCxnSpPr>
        <p:spPr bwMode="auto">
          <a:xfrm>
            <a:off x="1558273" y="2360495"/>
            <a:ext cx="1009335" cy="188204"/>
          </a:xfrm>
          <a:prstGeom prst="curvedConnector3">
            <a:avLst>
              <a:gd name="adj1" fmla="val 50000"/>
            </a:avLst>
          </a:prstGeom>
          <a:ln>
            <a:round/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Connecteur : en arc 55">
            <a:extLst>
              <a:ext uri="{FF2B5EF4-FFF2-40B4-BE49-F238E27FC236}">
                <a16:creationId xmlns:a16="http://schemas.microsoft.com/office/drawing/2014/main" id="{E330D592-84F7-4CDD-97F5-39FFC79EE6F8}"/>
              </a:ext>
            </a:extLst>
          </p:cNvPr>
          <p:cNvCxnSpPr>
            <a:cxnSpLocks/>
            <a:stCxn id="82" idx="0"/>
            <a:endCxn id="1028" idx="2"/>
          </p:cNvCxnSpPr>
          <p:nvPr/>
        </p:nvCxnSpPr>
        <p:spPr bwMode="auto">
          <a:xfrm rot="16200000" flipV="1">
            <a:off x="2883353" y="3092114"/>
            <a:ext cx="1822102" cy="159443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 : en arc 58">
            <a:extLst>
              <a:ext uri="{FF2B5EF4-FFF2-40B4-BE49-F238E27FC236}">
                <a16:creationId xmlns:a16="http://schemas.microsoft.com/office/drawing/2014/main" id="{7A613130-4563-4E6C-A170-9431E9C526B9}"/>
              </a:ext>
            </a:extLst>
          </p:cNvPr>
          <p:cNvCxnSpPr>
            <a:cxnSpLocks/>
            <a:stCxn id="1028" idx="3"/>
            <a:endCxn id="86" idx="1"/>
          </p:cNvCxnSpPr>
          <p:nvPr/>
        </p:nvCxnSpPr>
        <p:spPr bwMode="auto">
          <a:xfrm flipV="1">
            <a:off x="3426768" y="2365900"/>
            <a:ext cx="941041" cy="18279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71BC150E-22F5-4FE8-92D8-A55806980A52}"/>
              </a:ext>
            </a:extLst>
          </p:cNvPr>
          <p:cNvGrpSpPr/>
          <p:nvPr/>
        </p:nvGrpSpPr>
        <p:grpSpPr>
          <a:xfrm>
            <a:off x="530789" y="1846753"/>
            <a:ext cx="1100715" cy="1298556"/>
            <a:chOff x="383361" y="1900187"/>
            <a:chExt cx="1100715" cy="1298556"/>
          </a:xfrm>
        </p:grpSpPr>
        <p:pic>
          <p:nvPicPr>
            <p:cNvPr id="1030" name="Picture 6" descr="Business report free icon">
              <a:extLst>
                <a:ext uri="{FF2B5EF4-FFF2-40B4-BE49-F238E27FC236}">
                  <a16:creationId xmlns:a16="http://schemas.microsoft.com/office/drawing/2014/main" id="{7CD94900-BA38-47D2-9945-0DE40661D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61" y="1900187"/>
              <a:ext cx="1027484" cy="1027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9" name="ZoneTexte 1028">
              <a:extLst>
                <a:ext uri="{FF2B5EF4-FFF2-40B4-BE49-F238E27FC236}">
                  <a16:creationId xmlns:a16="http://schemas.microsoft.com/office/drawing/2014/main" id="{E5ECCF59-77E6-4B02-ADCE-92D773E73E9A}"/>
                </a:ext>
              </a:extLst>
            </p:cNvPr>
            <p:cNvSpPr txBox="1"/>
            <p:nvPr/>
          </p:nvSpPr>
          <p:spPr>
            <a:xfrm>
              <a:off x="383361" y="2860189"/>
              <a:ext cx="1100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TBA (n)</a:t>
              </a:r>
            </a:p>
          </p:txBody>
        </p:sp>
      </p:grpSp>
      <p:grpSp>
        <p:nvGrpSpPr>
          <p:cNvPr id="1039" name="Groupe 1038">
            <a:extLst>
              <a:ext uri="{FF2B5EF4-FFF2-40B4-BE49-F238E27FC236}">
                <a16:creationId xmlns:a16="http://schemas.microsoft.com/office/drawing/2014/main" id="{48C7E01F-4266-440B-97B4-09E1C115B439}"/>
              </a:ext>
            </a:extLst>
          </p:cNvPr>
          <p:cNvGrpSpPr/>
          <p:nvPr/>
        </p:nvGrpSpPr>
        <p:grpSpPr>
          <a:xfrm>
            <a:off x="521647" y="4800381"/>
            <a:ext cx="1109857" cy="1360583"/>
            <a:chOff x="3616175" y="4845371"/>
            <a:chExt cx="1109857" cy="1360583"/>
          </a:xfrm>
        </p:grpSpPr>
        <p:pic>
          <p:nvPicPr>
            <p:cNvPr id="1032" name="Picture 8" descr="Solution">
              <a:extLst>
                <a:ext uri="{FF2B5EF4-FFF2-40B4-BE49-F238E27FC236}">
                  <a16:creationId xmlns:a16="http://schemas.microsoft.com/office/drawing/2014/main" id="{110241F0-7840-4A3D-A300-38D782444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175" y="4845371"/>
              <a:ext cx="1036150" cy="103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2A08AE5D-4917-4AFB-A6A5-CC77C05DAD4F}"/>
                </a:ext>
              </a:extLst>
            </p:cNvPr>
            <p:cNvSpPr txBox="1"/>
            <p:nvPr/>
          </p:nvSpPr>
          <p:spPr>
            <a:xfrm>
              <a:off x="3625317" y="5867400"/>
              <a:ext cx="1100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S.C. (k)</a:t>
              </a:r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BCF7EAE2-1ED8-4B5F-9C68-3A4FF8AF2029}"/>
              </a:ext>
            </a:extLst>
          </p:cNvPr>
          <p:cNvGrpSpPr/>
          <p:nvPr/>
        </p:nvGrpSpPr>
        <p:grpSpPr>
          <a:xfrm>
            <a:off x="3791744" y="4800381"/>
            <a:ext cx="1391657" cy="1360583"/>
            <a:chOff x="3334375" y="4845371"/>
            <a:chExt cx="1391657" cy="1360583"/>
          </a:xfrm>
        </p:grpSpPr>
        <p:pic>
          <p:nvPicPr>
            <p:cNvPr id="82" name="Picture 8" descr="Solution">
              <a:extLst>
                <a:ext uri="{FF2B5EF4-FFF2-40B4-BE49-F238E27FC236}">
                  <a16:creationId xmlns:a16="http://schemas.microsoft.com/office/drawing/2014/main" id="{E94014D3-31C5-41B0-8288-1183A9DD1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175" y="4845371"/>
              <a:ext cx="1036150" cy="103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346149D2-9598-4C4E-B240-ECC738310B34}"/>
                </a:ext>
              </a:extLst>
            </p:cNvPr>
            <p:cNvSpPr txBox="1"/>
            <p:nvPr/>
          </p:nvSpPr>
          <p:spPr>
            <a:xfrm>
              <a:off x="3334375" y="5867400"/>
              <a:ext cx="1391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S.C. (k+1)</a:t>
              </a:r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A8D0D1EB-C63C-4839-BCC1-E81C2BFB7747}"/>
              </a:ext>
            </a:extLst>
          </p:cNvPr>
          <p:cNvGrpSpPr/>
          <p:nvPr/>
        </p:nvGrpSpPr>
        <p:grpSpPr>
          <a:xfrm>
            <a:off x="4367808" y="1852158"/>
            <a:ext cx="1188000" cy="1284002"/>
            <a:chOff x="383360" y="1900187"/>
            <a:chExt cx="1188000" cy="1284002"/>
          </a:xfrm>
        </p:grpSpPr>
        <p:pic>
          <p:nvPicPr>
            <p:cNvPr id="86" name="Picture 6" descr="Business report free icon">
              <a:extLst>
                <a:ext uri="{FF2B5EF4-FFF2-40B4-BE49-F238E27FC236}">
                  <a16:creationId xmlns:a16="http://schemas.microsoft.com/office/drawing/2014/main" id="{A583E106-C802-44FB-A7C6-7C46BC3FA0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61" y="1900187"/>
              <a:ext cx="1027484" cy="1027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BC8BE7E0-DEB3-4528-9054-14C20965AAEC}"/>
                </a:ext>
              </a:extLst>
            </p:cNvPr>
            <p:cNvSpPr txBox="1"/>
            <p:nvPr/>
          </p:nvSpPr>
          <p:spPr>
            <a:xfrm>
              <a:off x="383360" y="2860189"/>
              <a:ext cx="1188000" cy="32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TBA (n+1)</a:t>
              </a:r>
            </a:p>
          </p:txBody>
        </p:sp>
      </p:grpSp>
      <p:cxnSp>
        <p:nvCxnSpPr>
          <p:cNvPr id="103" name="Connecteur : en arc 102">
            <a:extLst>
              <a:ext uri="{FF2B5EF4-FFF2-40B4-BE49-F238E27FC236}">
                <a16:creationId xmlns:a16="http://schemas.microsoft.com/office/drawing/2014/main" id="{4EC511B9-96E7-4353-BE34-47E674F1B5D4}"/>
              </a:ext>
            </a:extLst>
          </p:cNvPr>
          <p:cNvCxnSpPr>
            <a:cxnSpLocks/>
            <a:stCxn id="174" idx="3"/>
          </p:cNvCxnSpPr>
          <p:nvPr/>
        </p:nvCxnSpPr>
        <p:spPr bwMode="auto">
          <a:xfrm flipV="1">
            <a:off x="10150254" y="4708722"/>
            <a:ext cx="1203694" cy="465718"/>
          </a:xfrm>
          <a:prstGeom prst="curvedConnector3">
            <a:avLst>
              <a:gd name="adj1" fmla="val 79542"/>
            </a:avLst>
          </a:prstGeom>
          <a:ln>
            <a:headEnd type="none" w="med" len="med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9" name="ZoneTexte 108">
            <a:extLst>
              <a:ext uri="{FF2B5EF4-FFF2-40B4-BE49-F238E27FC236}">
                <a16:creationId xmlns:a16="http://schemas.microsoft.com/office/drawing/2014/main" id="{E0913250-463C-46A8-A6D7-A1636E90DC7D}"/>
              </a:ext>
            </a:extLst>
          </p:cNvPr>
          <p:cNvSpPr txBox="1"/>
          <p:nvPr/>
        </p:nvSpPr>
        <p:spPr>
          <a:xfrm>
            <a:off x="11089679" y="4023371"/>
            <a:ext cx="622945" cy="7694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fr-FR" sz="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grpSp>
        <p:nvGrpSpPr>
          <p:cNvPr id="1076" name="Groupe 1075">
            <a:extLst>
              <a:ext uri="{FF2B5EF4-FFF2-40B4-BE49-F238E27FC236}">
                <a16:creationId xmlns:a16="http://schemas.microsoft.com/office/drawing/2014/main" id="{1C189DEA-27A1-4BC0-B473-7F44FC4C8372}"/>
              </a:ext>
            </a:extLst>
          </p:cNvPr>
          <p:cNvGrpSpPr/>
          <p:nvPr/>
        </p:nvGrpSpPr>
        <p:grpSpPr>
          <a:xfrm>
            <a:off x="1520533" y="3396935"/>
            <a:ext cx="1598386" cy="1234715"/>
            <a:chOff x="2713102" y="3356992"/>
            <a:chExt cx="1598386" cy="1234715"/>
          </a:xfrm>
        </p:grpSpPr>
        <p:pic>
          <p:nvPicPr>
            <p:cNvPr id="1038" name="Picture 10" descr="Process">
              <a:extLst>
                <a:ext uri="{FF2B5EF4-FFF2-40B4-BE49-F238E27FC236}">
                  <a16:creationId xmlns:a16="http://schemas.microsoft.com/office/drawing/2014/main" id="{0F28962B-5EE0-48E9-9A9E-5FA001E45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018" y="3356992"/>
              <a:ext cx="967053" cy="967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A51C6B09-6F4B-4495-B0D2-1D870A9B4663}"/>
                </a:ext>
              </a:extLst>
            </p:cNvPr>
            <p:cNvSpPr txBox="1"/>
            <p:nvPr/>
          </p:nvSpPr>
          <p:spPr>
            <a:xfrm>
              <a:off x="2713102" y="4253153"/>
              <a:ext cx="1598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Raisonnement</a:t>
              </a:r>
            </a:p>
          </p:txBody>
        </p:sp>
      </p:grpSp>
      <p:grpSp>
        <p:nvGrpSpPr>
          <p:cNvPr id="1083" name="Groupe 1082">
            <a:extLst>
              <a:ext uri="{FF2B5EF4-FFF2-40B4-BE49-F238E27FC236}">
                <a16:creationId xmlns:a16="http://schemas.microsoft.com/office/drawing/2014/main" id="{D5746C79-93A1-4B7C-AC44-5AB3628C71DB}"/>
              </a:ext>
            </a:extLst>
          </p:cNvPr>
          <p:cNvGrpSpPr/>
          <p:nvPr/>
        </p:nvGrpSpPr>
        <p:grpSpPr>
          <a:xfrm>
            <a:off x="2567608" y="2119119"/>
            <a:ext cx="2030434" cy="1109717"/>
            <a:chOff x="6750495" y="3429000"/>
            <a:chExt cx="2030434" cy="110971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946BD01-145E-4A09-A90D-912A21190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0495" y="3429000"/>
              <a:ext cx="859160" cy="859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444EA864-682C-403B-A1CA-6E9DEBA48A25}"/>
                </a:ext>
              </a:extLst>
            </p:cNvPr>
            <p:cNvSpPr txBox="1"/>
            <p:nvPr/>
          </p:nvSpPr>
          <p:spPr>
            <a:xfrm>
              <a:off x="7182543" y="4200163"/>
              <a:ext cx="1598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Interaction</a:t>
              </a:r>
            </a:p>
          </p:txBody>
        </p:sp>
      </p:grpSp>
      <p:cxnSp>
        <p:nvCxnSpPr>
          <p:cNvPr id="151" name="Connecteur : en arc 150">
            <a:extLst>
              <a:ext uri="{FF2B5EF4-FFF2-40B4-BE49-F238E27FC236}">
                <a16:creationId xmlns:a16="http://schemas.microsoft.com/office/drawing/2014/main" id="{CBBA8E91-5495-47DE-AFE8-2B5CAC7AF885}"/>
              </a:ext>
            </a:extLst>
          </p:cNvPr>
          <p:cNvCxnSpPr>
            <a:cxnSpLocks/>
            <a:stCxn id="87" idx="2"/>
            <a:endCxn id="170" idx="1"/>
          </p:cNvCxnSpPr>
          <p:nvPr/>
        </p:nvCxnSpPr>
        <p:spPr bwMode="auto">
          <a:xfrm rot="16200000" flipH="1">
            <a:off x="5328195" y="2769773"/>
            <a:ext cx="833467" cy="1566240"/>
          </a:xfrm>
          <a:prstGeom prst="curved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2" name="Connecteur : en arc 151">
            <a:extLst>
              <a:ext uri="{FF2B5EF4-FFF2-40B4-BE49-F238E27FC236}">
                <a16:creationId xmlns:a16="http://schemas.microsoft.com/office/drawing/2014/main" id="{2B54B006-494F-4D50-9AE7-21F45CFEB083}"/>
              </a:ext>
            </a:extLst>
          </p:cNvPr>
          <p:cNvCxnSpPr>
            <a:cxnSpLocks/>
            <a:stCxn id="82" idx="3"/>
            <a:endCxn id="170" idx="1"/>
          </p:cNvCxnSpPr>
          <p:nvPr/>
        </p:nvCxnSpPr>
        <p:spPr bwMode="auto">
          <a:xfrm flipV="1">
            <a:off x="5109694" y="3969627"/>
            <a:ext cx="1418354" cy="134882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82EE788B-CC8B-4C02-B674-B1AB548F5229}"/>
              </a:ext>
            </a:extLst>
          </p:cNvPr>
          <p:cNvGrpSpPr/>
          <p:nvPr/>
        </p:nvGrpSpPr>
        <p:grpSpPr>
          <a:xfrm>
            <a:off x="6312024" y="3486100"/>
            <a:ext cx="1598386" cy="1311052"/>
            <a:chOff x="2751994" y="3356992"/>
            <a:chExt cx="1598386" cy="1311052"/>
          </a:xfrm>
        </p:grpSpPr>
        <p:pic>
          <p:nvPicPr>
            <p:cNvPr id="170" name="Picture 10" descr="Process">
              <a:extLst>
                <a:ext uri="{FF2B5EF4-FFF2-40B4-BE49-F238E27FC236}">
                  <a16:creationId xmlns:a16="http://schemas.microsoft.com/office/drawing/2014/main" id="{27A20E36-A0BD-47AA-9570-6EBDC516C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018" y="3356992"/>
              <a:ext cx="967053" cy="967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1" name="ZoneTexte 170">
              <a:extLst>
                <a:ext uri="{FF2B5EF4-FFF2-40B4-BE49-F238E27FC236}">
                  <a16:creationId xmlns:a16="http://schemas.microsoft.com/office/drawing/2014/main" id="{88834EE1-5499-4311-A394-358230AF514F}"/>
                </a:ext>
              </a:extLst>
            </p:cNvPr>
            <p:cNvSpPr txBox="1"/>
            <p:nvPr/>
          </p:nvSpPr>
          <p:spPr>
            <a:xfrm>
              <a:off x="2751994" y="4329490"/>
              <a:ext cx="1598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Raisonnement</a:t>
              </a:r>
            </a:p>
          </p:txBody>
        </p:sp>
      </p:grpSp>
      <p:cxnSp>
        <p:nvCxnSpPr>
          <p:cNvPr id="172" name="Connecteur : en arc 171">
            <a:extLst>
              <a:ext uri="{FF2B5EF4-FFF2-40B4-BE49-F238E27FC236}">
                <a16:creationId xmlns:a16="http://schemas.microsoft.com/office/drawing/2014/main" id="{D29DAC10-68EF-4019-8206-61432E61E551}"/>
              </a:ext>
            </a:extLst>
          </p:cNvPr>
          <p:cNvCxnSpPr>
            <a:cxnSpLocks/>
            <a:stCxn id="171" idx="2"/>
            <a:endCxn id="174" idx="1"/>
          </p:cNvCxnSpPr>
          <p:nvPr/>
        </p:nvCxnSpPr>
        <p:spPr bwMode="auto">
          <a:xfrm rot="16200000" flipH="1">
            <a:off x="7924016" y="3984352"/>
            <a:ext cx="377288" cy="2002887"/>
          </a:xfrm>
          <a:prstGeom prst="curved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73" name="Groupe 172">
            <a:extLst>
              <a:ext uri="{FF2B5EF4-FFF2-40B4-BE49-F238E27FC236}">
                <a16:creationId xmlns:a16="http://schemas.microsoft.com/office/drawing/2014/main" id="{A889659D-D4E9-4657-BCCF-41BBFDB5A9D5}"/>
              </a:ext>
            </a:extLst>
          </p:cNvPr>
          <p:cNvGrpSpPr/>
          <p:nvPr/>
        </p:nvGrpSpPr>
        <p:grpSpPr>
          <a:xfrm>
            <a:off x="8832304" y="4656365"/>
            <a:ext cx="1391657" cy="1360583"/>
            <a:chOff x="3334375" y="4845371"/>
            <a:chExt cx="1391657" cy="1360583"/>
          </a:xfrm>
        </p:grpSpPr>
        <p:pic>
          <p:nvPicPr>
            <p:cNvPr id="174" name="Picture 8" descr="Solution">
              <a:extLst>
                <a:ext uri="{FF2B5EF4-FFF2-40B4-BE49-F238E27FC236}">
                  <a16:creationId xmlns:a16="http://schemas.microsoft.com/office/drawing/2014/main" id="{593E4151-6288-4373-BB5E-AE3EA32308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175" y="4845371"/>
              <a:ext cx="1036150" cy="103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" name="ZoneTexte 174">
              <a:extLst>
                <a:ext uri="{FF2B5EF4-FFF2-40B4-BE49-F238E27FC236}">
                  <a16:creationId xmlns:a16="http://schemas.microsoft.com/office/drawing/2014/main" id="{70F1FF96-974C-42F2-AE58-F6F73B483DE5}"/>
                </a:ext>
              </a:extLst>
            </p:cNvPr>
            <p:cNvSpPr txBox="1"/>
            <p:nvPr/>
          </p:nvSpPr>
          <p:spPr>
            <a:xfrm>
              <a:off x="3334375" y="5867400"/>
              <a:ext cx="1391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S.C. (k+2)</a:t>
              </a:r>
            </a:p>
          </p:txBody>
        </p:sp>
      </p:grpSp>
      <p:sp>
        <p:nvSpPr>
          <p:cNvPr id="190" name="ZoneTexte 189">
            <a:extLst>
              <a:ext uri="{FF2B5EF4-FFF2-40B4-BE49-F238E27FC236}">
                <a16:creationId xmlns:a16="http://schemas.microsoft.com/office/drawing/2014/main" id="{95E7191B-4DE6-4FDA-9516-5A44DD6D5D90}"/>
              </a:ext>
            </a:extLst>
          </p:cNvPr>
          <p:cNvSpPr txBox="1"/>
          <p:nvPr/>
        </p:nvSpPr>
        <p:spPr>
          <a:xfrm>
            <a:off x="6023992" y="1771943"/>
            <a:ext cx="6120679" cy="1538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pPr algn="ctr">
              <a:lnSpc>
                <a:spcPct val="150000"/>
              </a:lnSpc>
            </a:pPr>
            <a:r>
              <a:rPr lang="fr-FR" sz="1600" b="1" dirty="0">
                <a:solidFill>
                  <a:srgbClr val="FFFFFF"/>
                </a:solidFill>
                <a:latin typeface="Levenim MT"/>
              </a:rPr>
              <a:t>Métaphore représentant le processus cognitif décisionnel</a:t>
            </a:r>
            <a:r>
              <a:rPr lang="fr-FR" sz="16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fr-FR" sz="1600" b="1" i="1" dirty="0">
                <a:latin typeface="+mj-lt"/>
              </a:rPr>
              <a:t>(Transitions </a:t>
            </a:r>
            <a:r>
              <a:rPr lang="fr-FR" sz="1600" b="1" i="1" dirty="0">
                <a:latin typeface="+mj-lt"/>
                <a:sym typeface="Wingdings" panose="05000000000000000000" pitchFamily="2" charset="2"/>
              </a:rPr>
              <a:t> </a:t>
            </a:r>
            <a:r>
              <a:rPr lang="fr-FR" sz="1600" b="1" i="1" dirty="0"/>
              <a:t>Histoire de la décision </a:t>
            </a:r>
            <a:r>
              <a:rPr lang="fr-FR" sz="1600" b="1" i="1" dirty="0">
                <a:latin typeface="+mj-lt"/>
              </a:rPr>
              <a:t>)</a:t>
            </a:r>
          </a:p>
        </p:txBody>
      </p:sp>
      <p:graphicFrame>
        <p:nvGraphicFramePr>
          <p:cNvPr id="105" name="Diagramme 104">
            <a:extLst>
              <a:ext uri="{FF2B5EF4-FFF2-40B4-BE49-F238E27FC236}">
                <a16:creationId xmlns:a16="http://schemas.microsoft.com/office/drawing/2014/main" id="{C5BD86D1-0E8D-41EC-A22E-1375963CE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725993"/>
              </p:ext>
            </p:extLst>
          </p:nvPr>
        </p:nvGraphicFramePr>
        <p:xfrm>
          <a:off x="6532290" y="1757014"/>
          <a:ext cx="5441696" cy="700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8" name="ZoneTexte 57">
            <a:extLst>
              <a:ext uri="{FF2B5EF4-FFF2-40B4-BE49-F238E27FC236}">
                <a16:creationId xmlns:a16="http://schemas.microsoft.com/office/drawing/2014/main" id="{4EF9C81F-730F-4D13-8E2B-597E96A043B9}"/>
              </a:ext>
            </a:extLst>
          </p:cNvPr>
          <p:cNvSpPr txBox="1"/>
          <p:nvPr/>
        </p:nvSpPr>
        <p:spPr>
          <a:xfrm>
            <a:off x="407368" y="1379256"/>
            <a:ext cx="468000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>
                <a:ln w="0"/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TBA(n) : </a:t>
            </a:r>
            <a:r>
              <a:rPr lang="fr-FR" sz="1600" dirty="0" err="1">
                <a:ln w="0"/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fr-FR" sz="1600" baseline="30000" dirty="0" err="1">
                <a:ln w="0"/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ème</a:t>
            </a:r>
            <a:r>
              <a:rPr lang="fr-FR" sz="1600" dirty="0">
                <a:ln w="0"/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Configuration TBA </a:t>
            </a:r>
            <a:r>
              <a:rPr lang="fr-FR" sz="1600" dirty="0">
                <a:ln w="0"/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(</a:t>
            </a:r>
            <a:r>
              <a:rPr lang="fr-FR" sz="1600" i="1" dirty="0">
                <a:ln w="0"/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DATA</a:t>
            </a:r>
            <a:r>
              <a:rPr lang="fr-FR" sz="1600" dirty="0">
                <a:ln w="0"/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dans D/F)</a:t>
            </a:r>
            <a:endParaRPr lang="fr-FR" sz="1600" dirty="0">
              <a:ln w="0"/>
              <a:solidFill>
                <a:schemeClr val="bg2">
                  <a:lumMod val="90000"/>
                  <a:lumOff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F7620E5-A0A4-4B36-89CB-9C1B2279E08D}"/>
              </a:ext>
            </a:extLst>
          </p:cNvPr>
          <p:cNvSpPr txBox="1"/>
          <p:nvPr/>
        </p:nvSpPr>
        <p:spPr>
          <a:xfrm>
            <a:off x="407368" y="6258798"/>
            <a:ext cx="468000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>
                <a:ln w="0"/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S.C. (k) : </a:t>
            </a:r>
            <a:r>
              <a:rPr lang="fr-FR" sz="1600" dirty="0" err="1">
                <a:ln w="0"/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fr-FR" sz="1600" baseline="30000" dirty="0" err="1">
                <a:ln w="0"/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ème</a:t>
            </a:r>
            <a:r>
              <a:rPr lang="fr-FR" sz="1600" dirty="0">
                <a:ln w="0"/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Schéma Cognitif </a:t>
            </a:r>
            <a:r>
              <a:rPr lang="fr-FR" sz="1600" dirty="0">
                <a:ln w="0"/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(</a:t>
            </a:r>
            <a:r>
              <a:rPr lang="fr-FR" sz="1600" i="1" dirty="0">
                <a:ln w="0"/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FRAME </a:t>
            </a:r>
            <a:r>
              <a:rPr lang="fr-FR" sz="1600" dirty="0">
                <a:ln w="0"/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dans D/F)</a:t>
            </a:r>
            <a:endParaRPr lang="fr-FR" sz="1600" dirty="0">
              <a:ln w="0"/>
              <a:solidFill>
                <a:schemeClr val="bg2">
                  <a:lumMod val="90000"/>
                  <a:lumOff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3E9E3C2C-FE12-49DA-BE9A-3E2A3B488CCD}"/>
              </a:ext>
            </a:extLst>
          </p:cNvPr>
          <p:cNvCxnSpPr>
            <a:cxnSpLocks/>
            <a:stCxn id="86" idx="3"/>
            <a:endCxn id="75" idx="2"/>
          </p:cNvCxnSpPr>
          <p:nvPr/>
        </p:nvCxnSpPr>
        <p:spPr bwMode="auto">
          <a:xfrm>
            <a:off x="5395293" y="2365900"/>
            <a:ext cx="436116" cy="182798"/>
          </a:xfrm>
          <a:prstGeom prst="curvedConnector4">
            <a:avLst>
              <a:gd name="adj1" fmla="val 14290"/>
              <a:gd name="adj2" fmla="val 104632"/>
            </a:avLst>
          </a:prstGeom>
          <a:ln>
            <a:headEnd type="none" w="med" len="med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A2A0F514-2697-4EB9-B6B4-16E461F6B940}"/>
              </a:ext>
            </a:extLst>
          </p:cNvPr>
          <p:cNvSpPr txBox="1"/>
          <p:nvPr/>
        </p:nvSpPr>
        <p:spPr>
          <a:xfrm>
            <a:off x="5519936" y="1779257"/>
            <a:ext cx="622945" cy="7694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fr-FR" sz="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679827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graphicEl>
                                              <a:dgm id="{2500165D-0F3C-4F77-BD5E-23C6B81402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105">
                                            <p:graphicEl>
                                              <a:dgm id="{2500165D-0F3C-4F77-BD5E-23C6B81402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graphicEl>
                                              <a:dgm id="{ECA8537E-37A3-48AE-86C8-164B57C566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50"/>
                                        <p:tgtEl>
                                          <p:spTgt spid="105">
                                            <p:graphicEl>
                                              <a:dgm id="{ECA8537E-37A3-48AE-86C8-164B57C566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graphicEl>
                                              <a:dgm id="{FAADCB38-1D56-49FF-A0AF-F0E1AFB726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"/>
                                        <p:tgtEl>
                                          <p:spTgt spid="105">
                                            <p:graphicEl>
                                              <a:dgm id="{FAADCB38-1D56-49FF-A0AF-F0E1AFB726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graphicEl>
                                              <a:dgm id="{570AFD79-9259-459C-9606-A49F12A0D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50"/>
                                        <p:tgtEl>
                                          <p:spTgt spid="105">
                                            <p:graphicEl>
                                              <a:dgm id="{570AFD79-9259-459C-9606-A49F12A0D5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graphicEl>
                                              <a:dgm id="{6A4A275E-AA91-4B64-964E-FA63E9D48B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50"/>
                                        <p:tgtEl>
                                          <p:spTgt spid="105">
                                            <p:graphicEl>
                                              <a:dgm id="{6A4A275E-AA91-4B64-964E-FA63E9D48B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graphicEl>
                                              <a:dgm id="{BEDBDA61-5CE9-49DE-9B25-2ADEDBEA5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50"/>
                                        <p:tgtEl>
                                          <p:spTgt spid="105">
                                            <p:graphicEl>
                                              <a:dgm id="{BEDBDA61-5CE9-49DE-9B25-2ADEDBEA5C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graphicEl>
                                              <a:dgm id="{745915E6-5424-4C13-999A-6E882BE95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250"/>
                                        <p:tgtEl>
                                          <p:spTgt spid="105">
                                            <p:graphicEl>
                                              <a:dgm id="{745915E6-5424-4C13-999A-6E882BE955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75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graphicEl>
                                              <a:dgm id="{BCE0427C-DA94-4C19-9D1C-CAAD25ABA9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50"/>
                                        <p:tgtEl>
                                          <p:spTgt spid="105">
                                            <p:graphicEl>
                                              <a:dgm id="{BCE0427C-DA94-4C19-9D1C-CAAD25ABA9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graphicEl>
                                              <a:dgm id="{B32CD133-2C48-4FF0-9A36-0E9A64DF43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50"/>
                                        <p:tgtEl>
                                          <p:spTgt spid="105">
                                            <p:graphicEl>
                                              <a:dgm id="{B32CD133-2C48-4FF0-9A36-0E9A64DF43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25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90" grpId="0" animBg="1"/>
      <p:bldGraphic spid="105" grpId="0" uiExpand="1">
        <p:bldSub>
          <a:bldDgm bld="one"/>
        </p:bldSub>
      </p:bldGraphic>
      <p:bldP spid="58" grpId="0" animBg="1"/>
      <p:bldP spid="55" grpId="0" animBg="1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>
            <a:extLst>
              <a:ext uri="{FF2B5EF4-FFF2-40B4-BE49-F238E27FC236}">
                <a16:creationId xmlns:a16="http://schemas.microsoft.com/office/drawing/2014/main" id="{E89D50B7-04E9-415B-9806-5EE81B88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Proposition </a:t>
            </a:r>
            <a:r>
              <a:rPr lang="fr-FR" dirty="0"/>
              <a:t>: une métaphore associant les configurations TBA aux schémas cognitifs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FD4ECEA-F67B-4870-A429-094C9172A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855865"/>
              </p:ext>
            </p:extLst>
          </p:nvPr>
        </p:nvGraphicFramePr>
        <p:xfrm>
          <a:off x="6168008" y="3600028"/>
          <a:ext cx="2304256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323921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Fonctions sur SC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64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Élaboration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40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Questionnement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9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Préservation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16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Comparaison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94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Recherche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8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Reconstruction (</a:t>
                      </a:r>
                      <a:r>
                        <a:rPr lang="fr-FR" sz="1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reframing</a:t>
                      </a:r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84845"/>
                  </a:ext>
                </a:extLst>
              </a:tr>
            </a:tbl>
          </a:graphicData>
        </a:graphic>
      </p:graphicFrame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A0A2D2DB-3455-483A-9AD9-C70C2C0EFDC7}"/>
              </a:ext>
            </a:extLst>
          </p:cNvPr>
          <p:cNvSpPr/>
          <p:nvPr/>
        </p:nvSpPr>
        <p:spPr bwMode="auto">
          <a:xfrm>
            <a:off x="8400256" y="3501008"/>
            <a:ext cx="445497" cy="2801192"/>
          </a:xfrm>
          <a:prstGeom prst="rightBrace">
            <a:avLst>
              <a:gd name="adj1" fmla="val 8333"/>
              <a:gd name="adj2" fmla="val 50907"/>
            </a:avLst>
          </a:prstGeom>
          <a:ln>
            <a:headEnd type="none" w="med" len="med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5E1FBF7-FF16-4266-8F59-89E1A37FCA30}"/>
              </a:ext>
            </a:extLst>
          </p:cNvPr>
          <p:cNvSpPr/>
          <p:nvPr/>
        </p:nvSpPr>
        <p:spPr>
          <a:xfrm rot="16200000">
            <a:off x="8397530" y="4505052"/>
            <a:ext cx="1656184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Interactions</a:t>
            </a:r>
          </a:p>
        </p:txBody>
      </p:sp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F1CF3F5F-5D50-435D-BB47-5A942E365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27987"/>
              </p:ext>
            </p:extLst>
          </p:nvPr>
        </p:nvGraphicFramePr>
        <p:xfrm>
          <a:off x="9624392" y="4000996"/>
          <a:ext cx="2448065" cy="177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8065">
                  <a:extLst>
                    <a:ext uri="{9D8B030D-6E8A-4147-A177-3AD203B41FA5}">
                      <a16:colId xmlns:a16="http://schemas.microsoft.com/office/drawing/2014/main" val="323921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Configuration TBA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64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Données/indicateurs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40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Représentations visuelles + Options d’interaction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9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Disposition des éléments sur l’interface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162119"/>
                  </a:ext>
                </a:extLst>
              </a:tr>
            </a:tbl>
          </a:graphicData>
        </a:graphic>
      </p:graphicFrame>
      <p:pic>
        <p:nvPicPr>
          <p:cNvPr id="14" name="Image 13">
            <a:extLst>
              <a:ext uri="{FF2B5EF4-FFF2-40B4-BE49-F238E27FC236}">
                <a16:creationId xmlns:a16="http://schemas.microsoft.com/office/drawing/2014/main" id="{0EFC5306-00B2-4682-9C38-10AF41FE4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576"/>
          <a:stretch/>
        </p:blipFill>
        <p:spPr>
          <a:xfrm>
            <a:off x="133213" y="1700808"/>
            <a:ext cx="5818771" cy="457422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45B60BE-3597-4EA4-8255-544B9AE41F83}"/>
              </a:ext>
            </a:extLst>
          </p:cNvPr>
          <p:cNvSpPr txBox="1"/>
          <p:nvPr/>
        </p:nvSpPr>
        <p:spPr>
          <a:xfrm>
            <a:off x="6672323" y="1382412"/>
            <a:ext cx="4860000" cy="396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>
                <a:ln w="0"/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Éléments de la métaphore et leurs correspondances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C6705F-3273-46B6-91F8-54522F00D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324" y="1871142"/>
            <a:ext cx="4860000" cy="146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609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EBA1484-338F-42EA-AF2B-31BE6887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Exemple: processus analytique/décisionnel </a:t>
            </a:r>
            <a:r>
              <a:rPr lang="en-US" dirty="0"/>
              <a:t>dans </a:t>
            </a:r>
            <a:r>
              <a:rPr lang="en-US" dirty="0" err="1"/>
              <a:t>CoReaDa</a:t>
            </a:r>
            <a:r>
              <a:rPr lang="en-US" dirty="0"/>
              <a:t> </a:t>
            </a:r>
            <a:r>
              <a:rPr lang="en-US" sz="2000" dirty="0"/>
              <a:t>(Sadallah et al., 2020)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A83DF52-7BB2-4E93-9C09-7EF8F1F2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0" y="1385141"/>
            <a:ext cx="11856640" cy="21878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B6ADC6AC-40C0-4D76-8FEA-BC6683CE342A}"/>
              </a:ext>
            </a:extLst>
          </p:cNvPr>
          <p:cNvSpPr/>
          <p:nvPr/>
        </p:nvSpPr>
        <p:spPr>
          <a:xfrm>
            <a:off x="1055440" y="3212976"/>
            <a:ext cx="360040" cy="360040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69266A1-6597-4614-9DCB-586E56CAD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06" y="2367039"/>
            <a:ext cx="8877300" cy="2371725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806125CD-A9D0-4B2D-838B-9FC1FAFC30BA}"/>
              </a:ext>
            </a:extLst>
          </p:cNvPr>
          <p:cNvSpPr/>
          <p:nvPr/>
        </p:nvSpPr>
        <p:spPr>
          <a:xfrm>
            <a:off x="2999656" y="4293096"/>
            <a:ext cx="2084884" cy="411434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F721591-ABC5-4D41-B823-1ABC9F2F9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3932" y="2895135"/>
            <a:ext cx="3445225" cy="203852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AF8B2A6-DF42-43D0-A3D5-AB5BD1EA4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425" y="1417663"/>
            <a:ext cx="11823149" cy="44596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9658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theme/theme1.xml><?xml version="1.0" encoding="utf-8"?>
<a:theme xmlns:a="http://schemas.openxmlformats.org/drawingml/2006/main" name="labsticc">
  <a:themeElements>
    <a:clrScheme name="labsticc 12">
      <a:dk1>
        <a:srgbClr val="000066"/>
      </a:dk1>
      <a:lt1>
        <a:srgbClr val="FFFFFF"/>
      </a:lt1>
      <a:dk2>
        <a:srgbClr val="333399"/>
      </a:dk2>
      <a:lt2>
        <a:srgbClr val="1C1C1C"/>
      </a:lt2>
      <a:accent1>
        <a:srgbClr val="2AA9BA"/>
      </a:accent1>
      <a:accent2>
        <a:srgbClr val="5F5F5F"/>
      </a:accent2>
      <a:accent3>
        <a:srgbClr val="FFFFFF"/>
      </a:accent3>
      <a:accent4>
        <a:srgbClr val="000056"/>
      </a:accent4>
      <a:accent5>
        <a:srgbClr val="ACD1D9"/>
      </a:accent5>
      <a:accent6>
        <a:srgbClr val="555555"/>
      </a:accent6>
      <a:hlink>
        <a:srgbClr val="00CCFF"/>
      </a:hlink>
      <a:folHlink>
        <a:srgbClr val="000099"/>
      </a:folHlink>
    </a:clrScheme>
    <a:fontScheme name="labsticc">
      <a:majorFont>
        <a:latin typeface="Levenim MT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>
          <a:headEnd type="none" w="med" len="med"/>
          <a:tailEnd type="triangle" w="lg" len="lg"/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>
    <a:extraClrScheme>
      <a:clrScheme name="labsticc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sticc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sticc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sticc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sticc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sticc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sticc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A1A1A1"/>
        </a:accent6>
        <a:hlink>
          <a:srgbClr val="00CCFF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sticc 8">
        <a:dk1>
          <a:srgbClr val="000066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B2B2B2"/>
        </a:accent2>
        <a:accent3>
          <a:srgbClr val="FFFFFF"/>
        </a:accent3>
        <a:accent4>
          <a:srgbClr val="000056"/>
        </a:accent4>
        <a:accent5>
          <a:srgbClr val="AAEFD1"/>
        </a:accent5>
        <a:accent6>
          <a:srgbClr val="A1A1A1"/>
        </a:accent6>
        <a:hlink>
          <a:srgbClr val="00CCFF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sticc 9">
        <a:dk1>
          <a:srgbClr val="000066"/>
        </a:dk1>
        <a:lt1>
          <a:srgbClr val="FFFFFF"/>
        </a:lt1>
        <a:dk2>
          <a:srgbClr val="333399"/>
        </a:dk2>
        <a:lt2>
          <a:srgbClr val="1C1C1C"/>
        </a:lt2>
        <a:accent1>
          <a:srgbClr val="2AA9BA"/>
        </a:accent1>
        <a:accent2>
          <a:srgbClr val="B2B2B2"/>
        </a:accent2>
        <a:accent3>
          <a:srgbClr val="FFFFFF"/>
        </a:accent3>
        <a:accent4>
          <a:srgbClr val="000056"/>
        </a:accent4>
        <a:accent5>
          <a:srgbClr val="ACD1D9"/>
        </a:accent5>
        <a:accent6>
          <a:srgbClr val="A1A1A1"/>
        </a:accent6>
        <a:hlink>
          <a:srgbClr val="00CCFF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sticc 10">
        <a:dk1>
          <a:srgbClr val="000066"/>
        </a:dk1>
        <a:lt1>
          <a:srgbClr val="DDDDDD"/>
        </a:lt1>
        <a:dk2>
          <a:srgbClr val="333399"/>
        </a:dk2>
        <a:lt2>
          <a:srgbClr val="1C1C1C"/>
        </a:lt2>
        <a:accent1>
          <a:srgbClr val="2AA9BA"/>
        </a:accent1>
        <a:accent2>
          <a:srgbClr val="B2B2B2"/>
        </a:accent2>
        <a:accent3>
          <a:srgbClr val="EBEBEB"/>
        </a:accent3>
        <a:accent4>
          <a:srgbClr val="000056"/>
        </a:accent4>
        <a:accent5>
          <a:srgbClr val="ACD1D9"/>
        </a:accent5>
        <a:accent6>
          <a:srgbClr val="A1A1A1"/>
        </a:accent6>
        <a:hlink>
          <a:srgbClr val="00CCFF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sticc 11">
        <a:dk1>
          <a:srgbClr val="000066"/>
        </a:dk1>
        <a:lt1>
          <a:srgbClr val="DDDDDD"/>
        </a:lt1>
        <a:dk2>
          <a:srgbClr val="333399"/>
        </a:dk2>
        <a:lt2>
          <a:srgbClr val="1C1C1C"/>
        </a:lt2>
        <a:accent1>
          <a:srgbClr val="2AA9BA"/>
        </a:accent1>
        <a:accent2>
          <a:srgbClr val="5F5F5F"/>
        </a:accent2>
        <a:accent3>
          <a:srgbClr val="EBEBEB"/>
        </a:accent3>
        <a:accent4>
          <a:srgbClr val="000056"/>
        </a:accent4>
        <a:accent5>
          <a:srgbClr val="ACD1D9"/>
        </a:accent5>
        <a:accent6>
          <a:srgbClr val="555555"/>
        </a:accent6>
        <a:hlink>
          <a:srgbClr val="00CCFF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sticc 12">
        <a:dk1>
          <a:srgbClr val="000066"/>
        </a:dk1>
        <a:lt1>
          <a:srgbClr val="FFFFFF"/>
        </a:lt1>
        <a:dk2>
          <a:srgbClr val="333399"/>
        </a:dk2>
        <a:lt2>
          <a:srgbClr val="1C1C1C"/>
        </a:lt2>
        <a:accent1>
          <a:srgbClr val="2AA9BA"/>
        </a:accent1>
        <a:accent2>
          <a:srgbClr val="5F5F5F"/>
        </a:accent2>
        <a:accent3>
          <a:srgbClr val="FFFFFF"/>
        </a:accent3>
        <a:accent4>
          <a:srgbClr val="000056"/>
        </a:accent4>
        <a:accent5>
          <a:srgbClr val="ACD1D9"/>
        </a:accent5>
        <a:accent6>
          <a:srgbClr val="555555"/>
        </a:accent6>
        <a:hlink>
          <a:srgbClr val="00CCFF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C1BEC2D03BC0479E8A5DA7729DAE47" ma:contentTypeVersion="6" ma:contentTypeDescription="Crée un document." ma:contentTypeScope="" ma:versionID="48309d37aad7374e1f8888011deb2fd7">
  <xsd:schema xmlns:xsd="http://www.w3.org/2001/XMLSchema" xmlns:xs="http://www.w3.org/2001/XMLSchema" xmlns:p="http://schemas.microsoft.com/office/2006/metadata/properties" xmlns:ns3="7d181614-9a82-47c7-bf25-42dd5548ba51" xmlns:ns4="c36bff06-f8f4-4ee0-93b8-6c5525955887" targetNamespace="http://schemas.microsoft.com/office/2006/metadata/properties" ma:root="true" ma:fieldsID="f0942b913b0bf162c05bfe918b41e3c6" ns3:_="" ns4:_="">
    <xsd:import namespace="7d181614-9a82-47c7-bf25-42dd5548ba51"/>
    <xsd:import namespace="c36bff06-f8f4-4ee0-93b8-6c552595588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81614-9a82-47c7-bf25-42dd5548ba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bff06-f8f4-4ee0-93b8-6c55259558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4AFBB0-4EF1-469B-A4AA-D8F83150CF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25772F-DDD0-4E02-BABC-96EE7AA4EB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181614-9a82-47c7-bf25-42dd5548ba51"/>
    <ds:schemaRef ds:uri="c36bff06-f8f4-4ee0-93b8-6c55259558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BA64A4-3E41-4105-A692-5BD337BA5C7B}">
  <ds:schemaRefs>
    <ds:schemaRef ds:uri="http://schemas.openxmlformats.org/package/2006/metadata/core-properties"/>
    <ds:schemaRef ds:uri="c36bff06-f8f4-4ee0-93b8-6c5525955887"/>
    <ds:schemaRef ds:uri="http://purl.org/dc/terms/"/>
    <ds:schemaRef ds:uri="http://purl.org/dc/elements/1.1/"/>
    <ds:schemaRef ds:uri="7d181614-9a82-47c7-bf25-42dd5548ba51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labsticc</Template>
  <TotalTime>31704</TotalTime>
  <Words>1078</Words>
  <Application>Microsoft Office PowerPoint</Application>
  <PresentationFormat>Grand écran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Levenim MT</vt:lpstr>
      <vt:lpstr>Source Sans Pro</vt:lpstr>
      <vt:lpstr>Tahoma</vt:lpstr>
      <vt:lpstr>Wingdings</vt:lpstr>
      <vt:lpstr>labsticc</vt:lpstr>
      <vt:lpstr>Vers une Conception Participative de Tableaux de Bord d’Apprentissage supportant la  « Prise de Décision »</vt:lpstr>
      <vt:lpstr>Contexte et objectifs</vt:lpstr>
      <vt:lpstr>Contexte et objectifs</vt:lpstr>
      <vt:lpstr>Explicitation du processus décisionnel dans l’espace de conception</vt:lpstr>
      <vt:lpstr>Modélisation du processus décisionnel</vt:lpstr>
      <vt:lpstr>Modélisation du processus décisionnel</vt:lpstr>
      <vt:lpstr>Proposition : une métaphore associant les configurations TBA aux schémas cognitifs</vt:lpstr>
      <vt:lpstr>Proposition : une métaphore associant les configurations TBA aux schémas cognitifs</vt:lpstr>
      <vt:lpstr>Exemple: processus analytique/décisionnel dans CoReaDa (Sadallah et al., 2020)</vt:lpstr>
      <vt:lpstr>Conclusion - Vers un Paddle orienté décision et explicitant les activités cognitives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 une Conception Participative de Tableaux de Bord d’Apprentissage supportant la « Prise de Décision »</dc:title>
  <dc:creator>Gilles Coppin</dc:creator>
  <cp:lastModifiedBy>Madjid Sadallah</cp:lastModifiedBy>
  <cp:revision>529</cp:revision>
  <cp:lastPrinted>2021-06-06T09:44:08Z</cp:lastPrinted>
  <dcterms:created xsi:type="dcterms:W3CDTF">2016-01-31T14:55:41Z</dcterms:created>
  <dcterms:modified xsi:type="dcterms:W3CDTF">2021-06-06T16:28:32Z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0x01010026C1BEC2D03BC0479E8A5DA7729DAE47</vt:lpwstr>
  </property>
</Properties>
</file>