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1" r:id="rId1"/>
  </p:sldMasterIdLst>
  <p:notesMasterIdLst>
    <p:notesMasterId r:id="rId34"/>
  </p:notesMasterIdLst>
  <p:handoutMasterIdLst>
    <p:handoutMasterId r:id="rId35"/>
  </p:handoutMasterIdLst>
  <p:sldIdLst>
    <p:sldId id="337" r:id="rId2"/>
    <p:sldId id="289" r:id="rId3"/>
    <p:sldId id="323" r:id="rId4"/>
    <p:sldId id="364" r:id="rId5"/>
    <p:sldId id="338" r:id="rId6"/>
    <p:sldId id="349" r:id="rId7"/>
    <p:sldId id="350" r:id="rId8"/>
    <p:sldId id="351" r:id="rId9"/>
    <p:sldId id="352" r:id="rId10"/>
    <p:sldId id="340" r:id="rId11"/>
    <p:sldId id="353" r:id="rId12"/>
    <p:sldId id="362" r:id="rId13"/>
    <p:sldId id="363" r:id="rId14"/>
    <p:sldId id="356" r:id="rId15"/>
    <p:sldId id="357" r:id="rId16"/>
    <p:sldId id="358" r:id="rId17"/>
    <p:sldId id="285" r:id="rId18"/>
    <p:sldId id="359" r:id="rId19"/>
    <p:sldId id="360" r:id="rId20"/>
    <p:sldId id="342" r:id="rId21"/>
    <p:sldId id="320" r:id="rId22"/>
    <p:sldId id="343" r:id="rId23"/>
    <p:sldId id="322" r:id="rId24"/>
    <p:sldId id="324" r:id="rId25"/>
    <p:sldId id="275" r:id="rId26"/>
    <p:sldId id="304" r:id="rId27"/>
    <p:sldId id="344" r:id="rId28"/>
    <p:sldId id="345" r:id="rId29"/>
    <p:sldId id="346" r:id="rId30"/>
    <p:sldId id="347" r:id="rId31"/>
    <p:sldId id="348" r:id="rId32"/>
    <p:sldId id="361" r:id="rId33"/>
  </p:sldIdLst>
  <p:sldSz cx="9144000" cy="5143500" type="screen16x9"/>
  <p:notesSz cx="6858000" cy="9144000"/>
  <p:defaultTextStyle>
    <a:lvl1pPr marL="0" algn="l" rtl="0" latinLnBrk="0">
      <a:defRPr lang="fr-FR" sz="1800" kern="1200">
        <a:solidFill>
          <a:schemeClr val="tx1"/>
        </a:solidFill>
        <a:latin typeface="+mn-lt"/>
        <a:ea typeface="+mn-ea"/>
        <a:cs typeface="+mn-cs"/>
      </a:defRPr>
    </a:lvl1pPr>
    <a:lvl2pPr marL="457200" algn="l" rtl="0" latinLnBrk="0">
      <a:defRPr lang="fr-FR" sz="1800" kern="1200">
        <a:solidFill>
          <a:schemeClr val="tx1"/>
        </a:solidFill>
        <a:latin typeface="+mn-lt"/>
        <a:ea typeface="+mn-ea"/>
        <a:cs typeface="+mn-cs"/>
      </a:defRPr>
    </a:lvl2pPr>
    <a:lvl3pPr marL="914400" algn="l" rtl="0" latinLnBrk="0">
      <a:defRPr lang="fr-FR" sz="1800" kern="1200">
        <a:solidFill>
          <a:schemeClr val="tx1"/>
        </a:solidFill>
        <a:latin typeface="+mn-lt"/>
        <a:ea typeface="+mn-ea"/>
        <a:cs typeface="+mn-cs"/>
      </a:defRPr>
    </a:lvl3pPr>
    <a:lvl4pPr marL="1371600" algn="l" rtl="0" latinLnBrk="0">
      <a:defRPr lang="fr-FR" sz="1800" kern="1200">
        <a:solidFill>
          <a:schemeClr val="tx1"/>
        </a:solidFill>
        <a:latin typeface="+mn-lt"/>
        <a:ea typeface="+mn-ea"/>
        <a:cs typeface="+mn-cs"/>
      </a:defRPr>
    </a:lvl4pPr>
    <a:lvl5pPr marL="1828800" algn="l" rtl="0" latinLnBrk="0">
      <a:defRPr lang="fr-FR" sz="1800" kern="1200">
        <a:solidFill>
          <a:schemeClr val="tx1"/>
        </a:solidFill>
        <a:latin typeface="+mn-lt"/>
        <a:ea typeface="+mn-ea"/>
        <a:cs typeface="+mn-cs"/>
      </a:defRPr>
    </a:lvl5pPr>
    <a:lvl6pPr marL="2286000" algn="l" rtl="0" latinLnBrk="0">
      <a:defRPr lang="fr-FR" sz="1800" kern="1200">
        <a:solidFill>
          <a:schemeClr val="tx1"/>
        </a:solidFill>
        <a:latin typeface="+mn-lt"/>
        <a:ea typeface="+mn-ea"/>
        <a:cs typeface="+mn-cs"/>
      </a:defRPr>
    </a:lvl6pPr>
    <a:lvl7pPr marL="2743200" algn="l" rtl="0" latinLnBrk="0">
      <a:defRPr lang="fr-FR" sz="1800" kern="1200">
        <a:solidFill>
          <a:schemeClr val="tx1"/>
        </a:solidFill>
        <a:latin typeface="+mn-lt"/>
        <a:ea typeface="+mn-ea"/>
        <a:cs typeface="+mn-cs"/>
      </a:defRPr>
    </a:lvl7pPr>
    <a:lvl8pPr marL="3200400" algn="l" rtl="0" latinLnBrk="0">
      <a:defRPr lang="fr-FR" sz="1800" kern="1200">
        <a:solidFill>
          <a:schemeClr val="tx1"/>
        </a:solidFill>
        <a:latin typeface="+mn-lt"/>
        <a:ea typeface="+mn-ea"/>
        <a:cs typeface="+mn-cs"/>
      </a:defRPr>
    </a:lvl8pPr>
    <a:lvl9pPr marL="3657600" algn="l" rtl="0" latinLnBrk="0">
      <a:defRPr lang="fr-F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eur" initials="A"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7777"/>
    <a:srgbClr val="FFFFFF"/>
    <a:srgbClr val="FDCA44"/>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neCell>
      <a:tcStyle>
        <a:tcBdr/>
      </a:tcStyle>
    </a:neCell>
    <a:nwCell>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neCell>
      <a:tcStyle>
        <a:tcBdr/>
      </a:tcStyle>
    </a:neCell>
    <a:nwCell>
      <a:tcStyle>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5C22544A-7EE6-4342-B048-85BDC9FD1C3A}" styleName="Medium Style 2 - Accent 1">
    <a:wholeTbl>
      <a:tcTxStyle>
        <a:fontRef idx="minor">
          <a:scrgbClr r="0" g="0" b="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fontRef idx="minor">
          <a:scrgbClr r="0" g="0" b="0"/>
        </a:fontRef>
        <a:schemeClr val="lt1"/>
      </a:tcTxStyle>
      <a:tcStyle>
        <a:tcBdr>
          <a:top>
            <a:ln w="38100" cmpd="sng">
              <a:solidFill>
                <a:schemeClr val="lt1"/>
              </a:solidFill>
            </a:ln>
          </a:top>
        </a:tcBdr>
        <a:fill>
          <a:solidFill>
            <a:schemeClr val="accent1"/>
          </a:solidFill>
        </a:fill>
      </a:tcStyle>
    </a:lastRow>
    <a:seCell>
      <a:tcStyle>
        <a:tcBdr/>
      </a:tcStyle>
    </a:seCell>
    <a:swCell>
      <a:tcStyle>
        <a:tcBdr/>
      </a:tcStyle>
    </a:swCell>
    <a:firstRow>
      <a:tcTxStyle b="on">
        <a:fontRef idx="minor">
          <a:scrgbClr r="0" g="0" b="0"/>
        </a:fontRef>
        <a:schemeClr val="lt1"/>
      </a:tcTxStyle>
      <a:tcStyle>
        <a:tcBdr>
          <a:bottom>
            <a:ln w="38100" cmpd="sng">
              <a:solidFill>
                <a:schemeClr val="lt1"/>
              </a:solidFill>
            </a:ln>
          </a:bottom>
        </a:tcBdr>
        <a:fill>
          <a:solidFill>
            <a:schemeClr val="accent1"/>
          </a:solidFill>
        </a:fill>
      </a:tcStyle>
    </a:firstRow>
    <a:neCell>
      <a:tcStyle>
        <a:tcBdr/>
      </a:tcStyle>
    </a:neCell>
    <a:nwCell>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neCell>
      <a:tcStyle>
        <a:tcBdr/>
      </a:tcStyle>
    </a:neCell>
    <a:nwCell>
      <a:tcStyle>
        <a:tcBdr/>
      </a:tcStyle>
    </a:nwCell>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07" autoAdjust="0"/>
    <p:restoredTop sz="89474" autoAdjust="0"/>
  </p:normalViewPr>
  <p:slideViewPr>
    <p:cSldViewPr>
      <p:cViewPr varScale="1">
        <p:scale>
          <a:sx n="76" d="100"/>
          <a:sy n="76" d="100"/>
        </p:scale>
        <p:origin x="1148" y="56"/>
      </p:cViewPr>
      <p:guideLst>
        <p:guide orient="horz" pos="1620"/>
        <p:guide pos="2880"/>
      </p:guideLst>
    </p:cSldViewPr>
  </p:slideViewPr>
  <p:outlineViewPr>
    <p:cViewPr>
      <p:scale>
        <a:sx n="33" d="100"/>
        <a:sy n="33" d="100"/>
      </p:scale>
      <p:origin x="0" y="-2196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3216"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199540174548507"/>
          <c:w val="0.97638217928072901"/>
          <c:h val="0.55552500339468602"/>
        </c:manualLayout>
      </c:layout>
      <c:barChart>
        <c:barDir val="col"/>
        <c:grouping val="clustered"/>
        <c:varyColors val="0"/>
        <c:ser>
          <c:idx val="0"/>
          <c:order val="0"/>
          <c:tx>
            <c:strRef>
              <c:f>'Presentation (2)'!$A$3</c:f>
              <c:strCache>
                <c:ptCount val="1"/>
                <c:pt idx="0">
                  <c:v>Very useful</c:v>
                </c:pt>
              </c:strCache>
            </c:strRef>
          </c:tx>
          <c:spPr>
            <a:solidFill>
              <a:schemeClr val="accent6">
                <a:lumMod val="75000"/>
              </a:schemeClr>
            </a:solidFill>
            <a:ln w="12700" cmpd="sng">
              <a:solidFill>
                <a:schemeClr val="tx1"/>
              </a:solidFill>
              <a:round/>
            </a:ln>
            <a:effectLst>
              <a:outerShdw blurRad="50800" dist="50800" dir="5400000" sx="5000" sy="5000" algn="ctr" rotWithShape="0">
                <a:srgbClr val="000000">
                  <a:alpha val="43137"/>
                </a:srgbClr>
              </a:outerShdw>
            </a:effectLst>
          </c:spPr>
          <c:invertIfNegative val="0"/>
          <c:dLbls>
            <c:spPr>
              <a:noFill/>
              <a:ln>
                <a:noFill/>
              </a:ln>
              <a:effectLst/>
            </c:spPr>
            <c:txPr>
              <a:bodyPr rot="0" spcFirstLastPara="1" vertOverflow="clip" horzOverflow="clip" vert="horz" wrap="square" lIns="38100" tIns="19050" rIns="38100" bIns="19050" anchor="ctr" anchorCtr="1">
                <a:spAutoFit/>
              </a:bodyPr>
              <a:lstStyle/>
              <a:p>
                <a:pPr algn="ctr">
                  <a:defRPr sz="1600" b="1" i="0" u="none" strike="noStrike" kern="1200" baseline="0">
                    <a:solidFill>
                      <a:schemeClr val="tx1">
                        <a:lumMod val="50000"/>
                        <a:lumOff val="50000"/>
                      </a:schemeClr>
                    </a:solidFill>
                    <a:latin typeface="+mj-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a:solidFill>
                        <a:schemeClr val="tx1">
                          <a:lumMod val="35000"/>
                          <a:lumOff val="65000"/>
                        </a:schemeClr>
                      </a:solidFill>
                    </a:ln>
                    <a:effectLst/>
                  </c:spPr>
                </c15:leaderLines>
              </c:ext>
            </c:extLst>
          </c:dLbls>
          <c:cat>
            <c:strRef>
              <c:f>'Presentation (2)'!$B$2:$E$2</c:f>
              <c:strCache>
                <c:ptCount val="4"/>
                <c:pt idx="0">
                  <c:v>Global</c:v>
                </c:pt>
                <c:pt idx="1">
                  <c:v>Path &amp; Transition</c:v>
                </c:pt>
                <c:pt idx="2">
                  <c:v>Rereading</c:v>
                </c:pt>
                <c:pt idx="3">
                  <c:v>Interruption &amp; Resume</c:v>
                </c:pt>
              </c:strCache>
            </c:strRef>
          </c:cat>
          <c:val>
            <c:numRef>
              <c:f>'Presentation (2)'!$B$3:$E$3</c:f>
              <c:numCache>
                <c:formatCode>0%</c:formatCode>
                <c:ptCount val="4"/>
                <c:pt idx="0">
                  <c:v>0.26347305389221598</c:v>
                </c:pt>
                <c:pt idx="1">
                  <c:v>0.195473251028807</c:v>
                </c:pt>
                <c:pt idx="2">
                  <c:v>0.29906542056074797</c:v>
                </c:pt>
                <c:pt idx="3">
                  <c:v>0.223733003708282</c:v>
                </c:pt>
              </c:numCache>
            </c:numRef>
          </c:val>
          <c:extLst>
            <c:ext xmlns:c16="http://schemas.microsoft.com/office/drawing/2014/chart" uri="{C3380CC4-5D6E-409C-BE32-E72D297353CC}">
              <c16:uniqueId val="{00000000-F272-483F-8161-00BA218FC56B}"/>
            </c:ext>
          </c:extLst>
        </c:ser>
        <c:ser>
          <c:idx val="1"/>
          <c:order val="1"/>
          <c:tx>
            <c:strRef>
              <c:f>'Presentation (2)'!$A$4</c:f>
              <c:strCache>
                <c:ptCount val="1"/>
                <c:pt idx="0">
                  <c:v>Useful</c:v>
                </c:pt>
              </c:strCache>
            </c:strRef>
          </c:tx>
          <c:spPr>
            <a:solidFill>
              <a:schemeClr val="accent6">
                <a:lumMod val="40000"/>
                <a:lumOff val="60000"/>
              </a:schemeClr>
            </a:solidFill>
            <a:ln w="12700">
              <a:solidFill>
                <a:schemeClr val="tx1"/>
              </a:solidFill>
            </a:ln>
            <a:effectLst/>
          </c:spPr>
          <c:invertIfNegative val="0"/>
          <c:dLbls>
            <c:spPr>
              <a:noFill/>
              <a:ln>
                <a:noFill/>
              </a:ln>
              <a:effectLst/>
            </c:spPr>
            <c:txPr>
              <a:bodyPr rot="0" spcFirstLastPara="1" vertOverflow="clip" horzOverflow="clip" vert="horz" wrap="square" lIns="38100" tIns="19050" rIns="38100" bIns="19050" anchor="ctr" anchorCtr="1">
                <a:spAutoFit/>
              </a:bodyPr>
              <a:lstStyle/>
              <a:p>
                <a:pPr algn="ctr">
                  <a:defRPr sz="1600" b="1" i="0" u="none" strike="noStrike" kern="1200" baseline="0">
                    <a:solidFill>
                      <a:schemeClr val="tx1">
                        <a:lumMod val="50000"/>
                        <a:lumOff val="50000"/>
                      </a:schemeClr>
                    </a:solidFill>
                    <a:latin typeface="+mj-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a:solidFill>
                        <a:schemeClr val="tx1">
                          <a:lumMod val="35000"/>
                          <a:lumOff val="65000"/>
                        </a:schemeClr>
                      </a:solidFill>
                    </a:ln>
                    <a:effectLst/>
                  </c:spPr>
                </c15:leaderLines>
              </c:ext>
            </c:extLst>
          </c:dLbls>
          <c:cat>
            <c:strRef>
              <c:f>'Presentation (2)'!$B$2:$E$2</c:f>
              <c:strCache>
                <c:ptCount val="4"/>
                <c:pt idx="0">
                  <c:v>Global</c:v>
                </c:pt>
                <c:pt idx="1">
                  <c:v>Path &amp; Transition</c:v>
                </c:pt>
                <c:pt idx="2">
                  <c:v>Rereading</c:v>
                </c:pt>
                <c:pt idx="3">
                  <c:v>Interruption &amp; Resume</c:v>
                </c:pt>
              </c:strCache>
            </c:strRef>
          </c:cat>
          <c:val>
            <c:numRef>
              <c:f>'Presentation (2)'!$B$4:$E$4</c:f>
              <c:numCache>
                <c:formatCode>0%</c:formatCode>
                <c:ptCount val="4"/>
                <c:pt idx="0">
                  <c:v>0.44311377245508998</c:v>
                </c:pt>
                <c:pt idx="1">
                  <c:v>0.41666666666666702</c:v>
                </c:pt>
                <c:pt idx="2">
                  <c:v>0.420560747663551</c:v>
                </c:pt>
                <c:pt idx="3">
                  <c:v>0.40173053152039501</c:v>
                </c:pt>
              </c:numCache>
            </c:numRef>
          </c:val>
          <c:extLst>
            <c:ext xmlns:c16="http://schemas.microsoft.com/office/drawing/2014/chart" uri="{C3380CC4-5D6E-409C-BE32-E72D297353CC}">
              <c16:uniqueId val="{00000001-F272-483F-8161-00BA218FC56B}"/>
            </c:ext>
          </c:extLst>
        </c:ser>
        <c:ser>
          <c:idx val="2"/>
          <c:order val="2"/>
          <c:tx>
            <c:strRef>
              <c:f>'Presentation (2)'!$A$5</c:f>
              <c:strCache>
                <c:ptCount val="1"/>
                <c:pt idx="0">
                  <c:v>No opinion</c:v>
                </c:pt>
              </c:strCache>
            </c:strRef>
          </c:tx>
          <c:spPr>
            <a:solidFill>
              <a:schemeClr val="accent3"/>
            </a:solidFill>
            <a:ln w="12700">
              <a:solidFill>
                <a:schemeClr val="tx1"/>
              </a:solidFill>
            </a:ln>
            <a:effectLst/>
          </c:spPr>
          <c:invertIfNegative val="0"/>
          <c:dLbls>
            <c:dLbl>
              <c:idx val="0"/>
              <c:layout>
                <c:manualLayout>
                  <c:x val="0"/>
                  <c:y val="-2.314814814814809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272-483F-8161-00BA218FC56B}"/>
                </c:ext>
              </c:extLst>
            </c:dLbl>
            <c:spPr>
              <a:noFill/>
              <a:ln>
                <a:noFill/>
              </a:ln>
              <a:effectLst/>
            </c:spPr>
            <c:txPr>
              <a:bodyPr rot="0" spcFirstLastPara="1" vertOverflow="clip" horzOverflow="clip" vert="horz" wrap="square" lIns="38100" tIns="19050" rIns="38100" bIns="19050" anchor="ctr" anchorCtr="1">
                <a:spAutoFit/>
              </a:bodyPr>
              <a:lstStyle/>
              <a:p>
                <a:pPr algn="ctr">
                  <a:defRPr sz="1600" b="1" i="0" u="none" strike="noStrike" kern="1200" baseline="0">
                    <a:solidFill>
                      <a:schemeClr val="tx1">
                        <a:lumMod val="50000"/>
                        <a:lumOff val="50000"/>
                      </a:schemeClr>
                    </a:solidFill>
                    <a:latin typeface="+mj-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'Presentation (2)'!$B$2:$E$2</c:f>
              <c:strCache>
                <c:ptCount val="4"/>
                <c:pt idx="0">
                  <c:v>Global</c:v>
                </c:pt>
                <c:pt idx="1">
                  <c:v>Path &amp; Transition</c:v>
                </c:pt>
                <c:pt idx="2">
                  <c:v>Rereading</c:v>
                </c:pt>
                <c:pt idx="3">
                  <c:v>Interruption &amp; Resume</c:v>
                </c:pt>
              </c:strCache>
            </c:strRef>
          </c:cat>
          <c:val>
            <c:numRef>
              <c:f>'Presentation (2)'!$B$5:$E$5</c:f>
              <c:numCache>
                <c:formatCode>0%</c:formatCode>
                <c:ptCount val="4"/>
                <c:pt idx="0">
                  <c:v>0.129740518962076</c:v>
                </c:pt>
                <c:pt idx="1">
                  <c:v>0.25308641975308599</c:v>
                </c:pt>
                <c:pt idx="2">
                  <c:v>0.19065420560747701</c:v>
                </c:pt>
                <c:pt idx="3">
                  <c:v>0.22620519159456101</c:v>
                </c:pt>
              </c:numCache>
            </c:numRef>
          </c:val>
          <c:extLst>
            <c:ext xmlns:c16="http://schemas.microsoft.com/office/drawing/2014/chart" uri="{C3380CC4-5D6E-409C-BE32-E72D297353CC}">
              <c16:uniqueId val="{00000003-F272-483F-8161-00BA218FC56B}"/>
            </c:ext>
          </c:extLst>
        </c:ser>
        <c:ser>
          <c:idx val="3"/>
          <c:order val="3"/>
          <c:tx>
            <c:strRef>
              <c:f>'Presentation (2)'!$A$6</c:f>
              <c:strCache>
                <c:ptCount val="1"/>
                <c:pt idx="0">
                  <c:v>Somewhat useful</c:v>
                </c:pt>
              </c:strCache>
            </c:strRef>
          </c:tx>
          <c:spPr>
            <a:solidFill>
              <a:schemeClr val="accent2"/>
            </a:solidFill>
            <a:ln w="12700">
              <a:solidFill>
                <a:schemeClr val="tx1"/>
              </a:solidFill>
            </a:ln>
            <a:effectLst/>
          </c:spPr>
          <c:invertIfNegative val="0"/>
          <c:dLbls>
            <c:spPr>
              <a:noFill/>
              <a:ln>
                <a:noFill/>
              </a:ln>
              <a:effectLst/>
            </c:spPr>
            <c:txPr>
              <a:bodyPr rot="0" spcFirstLastPara="1" vertOverflow="clip" horzOverflow="clip" vert="horz" wrap="square" lIns="38100" tIns="19050" rIns="38100" bIns="19050" anchor="ctr" anchorCtr="1">
                <a:spAutoFit/>
              </a:bodyPr>
              <a:lstStyle/>
              <a:p>
                <a:pPr algn="ctr">
                  <a:defRPr sz="1600" b="1" i="0" u="none" strike="noStrike" kern="1200" baseline="0">
                    <a:solidFill>
                      <a:schemeClr val="tx1">
                        <a:lumMod val="50000"/>
                        <a:lumOff val="50000"/>
                      </a:schemeClr>
                    </a:solidFill>
                    <a:latin typeface="+mj-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'Presentation (2)'!$B$2:$E$2</c:f>
              <c:strCache>
                <c:ptCount val="4"/>
                <c:pt idx="0">
                  <c:v>Global</c:v>
                </c:pt>
                <c:pt idx="1">
                  <c:v>Path &amp; Transition</c:v>
                </c:pt>
                <c:pt idx="2">
                  <c:v>Rereading</c:v>
                </c:pt>
                <c:pt idx="3">
                  <c:v>Interruption &amp; Resume</c:v>
                </c:pt>
              </c:strCache>
            </c:strRef>
          </c:cat>
          <c:val>
            <c:numRef>
              <c:f>'Presentation (2)'!$B$6:$E$6</c:f>
              <c:numCache>
                <c:formatCode>0%</c:formatCode>
                <c:ptCount val="4"/>
                <c:pt idx="0">
                  <c:v>0.10628742514970101</c:v>
                </c:pt>
                <c:pt idx="1">
                  <c:v>8.4362139917695506E-2</c:v>
                </c:pt>
                <c:pt idx="2">
                  <c:v>5.4205607476635498E-2</c:v>
                </c:pt>
                <c:pt idx="3">
                  <c:v>9.76514215080347E-2</c:v>
                </c:pt>
              </c:numCache>
            </c:numRef>
          </c:val>
          <c:extLst>
            <c:ext xmlns:c16="http://schemas.microsoft.com/office/drawing/2014/chart" uri="{C3380CC4-5D6E-409C-BE32-E72D297353CC}">
              <c16:uniqueId val="{00000004-F272-483F-8161-00BA218FC56B}"/>
            </c:ext>
          </c:extLst>
        </c:ser>
        <c:ser>
          <c:idx val="4"/>
          <c:order val="4"/>
          <c:tx>
            <c:strRef>
              <c:f>'Presentation (2)'!$A$7</c:f>
              <c:strCache>
                <c:ptCount val="1"/>
                <c:pt idx="0">
                  <c:v>Not useful</c:v>
                </c:pt>
              </c:strCache>
            </c:strRef>
          </c:tx>
          <c:spPr>
            <a:solidFill>
              <a:srgbClr val="FF0000"/>
            </a:solidFill>
            <a:ln w="12700">
              <a:solidFill>
                <a:schemeClr val="tx1"/>
              </a:solidFill>
            </a:ln>
            <a:effectLst/>
          </c:spPr>
          <c:invertIfNegative val="0"/>
          <c:dLbls>
            <c:dLbl>
              <c:idx val="0"/>
              <c:layout>
                <c:manualLayout>
                  <c:x val="3.9486673247778898E-3"/>
                  <c:y val="8.487556272013399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272-483F-8161-00BA218FC56B}"/>
                </c:ext>
              </c:extLst>
            </c:dLbl>
            <c:dLbl>
              <c:idx val="1"/>
              <c:layout>
                <c:manualLayout>
                  <c:x val="9.2135570911483205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272-483F-8161-00BA218FC56B}"/>
                </c:ext>
              </c:extLst>
            </c:dLbl>
            <c:dLbl>
              <c:idx val="2"/>
              <c:layout>
                <c:manualLayout>
                  <c:x val="7.8973346495557692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272-483F-8161-00BA218FC56B}"/>
                </c:ext>
              </c:extLst>
            </c:dLbl>
            <c:dLbl>
              <c:idx val="3"/>
              <c:layout>
                <c:manualLayout>
                  <c:x val="7.8973346495557692E-3"/>
                  <c:y val="-1.69751125440268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272-483F-8161-00BA218FC56B}"/>
                </c:ext>
              </c:extLst>
            </c:dLbl>
            <c:spPr>
              <a:noFill/>
              <a:ln>
                <a:noFill/>
              </a:ln>
              <a:effectLst/>
            </c:spPr>
            <c:txPr>
              <a:bodyPr rot="0" spcFirstLastPara="1" vertOverflow="clip" horzOverflow="clip" vert="horz" wrap="square" lIns="38100" tIns="19050" rIns="38100" bIns="19050" anchor="ctr" anchorCtr="1">
                <a:spAutoFit/>
              </a:bodyPr>
              <a:lstStyle/>
              <a:p>
                <a:pPr algn="ctr">
                  <a:defRPr sz="1600" b="1" i="0" u="none" strike="noStrike" kern="1200" baseline="0">
                    <a:solidFill>
                      <a:schemeClr val="tx1">
                        <a:lumMod val="50000"/>
                        <a:lumOff val="50000"/>
                      </a:schemeClr>
                    </a:solidFill>
                    <a:latin typeface="+mj-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'Presentation (2)'!$B$2:$E$2</c:f>
              <c:strCache>
                <c:ptCount val="4"/>
                <c:pt idx="0">
                  <c:v>Global</c:v>
                </c:pt>
                <c:pt idx="1">
                  <c:v>Path &amp; Transition</c:v>
                </c:pt>
                <c:pt idx="2">
                  <c:v>Rereading</c:v>
                </c:pt>
                <c:pt idx="3">
                  <c:v>Interruption &amp; Resume</c:v>
                </c:pt>
              </c:strCache>
            </c:strRef>
          </c:cat>
          <c:val>
            <c:numRef>
              <c:f>'Presentation (2)'!$B$7:$E$7</c:f>
              <c:numCache>
                <c:formatCode>0%</c:formatCode>
                <c:ptCount val="4"/>
                <c:pt idx="0">
                  <c:v>5.7385229540918299E-2</c:v>
                </c:pt>
                <c:pt idx="1">
                  <c:v>5.0411522633744897E-2</c:v>
                </c:pt>
                <c:pt idx="2">
                  <c:v>3.5514018691588801E-2</c:v>
                </c:pt>
                <c:pt idx="3">
                  <c:v>5.0679851668726801E-2</c:v>
                </c:pt>
              </c:numCache>
            </c:numRef>
          </c:val>
          <c:extLst>
            <c:ext xmlns:c16="http://schemas.microsoft.com/office/drawing/2014/chart" uri="{C3380CC4-5D6E-409C-BE32-E72D297353CC}">
              <c16:uniqueId val="{00000009-F272-483F-8161-00BA218FC56B}"/>
            </c:ext>
          </c:extLst>
        </c:ser>
        <c:dLbls>
          <c:showLegendKey val="0"/>
          <c:showVal val="1"/>
          <c:showCatName val="0"/>
          <c:showSerName val="0"/>
          <c:showPercent val="0"/>
          <c:showBubbleSize val="0"/>
        </c:dLbls>
        <c:gapWidth val="444"/>
        <c:overlap val="-90"/>
        <c:axId val="382002056"/>
        <c:axId val="382012248"/>
      </c:barChart>
      <c:catAx>
        <c:axId val="382002056"/>
        <c:scaling>
          <c:orientation val="minMax"/>
        </c:scaling>
        <c:delete val="0"/>
        <c:axPos val="b"/>
        <c:majorGridlines>
          <c:spPr>
            <a:ln w="12700" cap="flat" cmpd="sng" algn="ctr">
              <a:solidFill>
                <a:schemeClr val="bg1">
                  <a:lumMod val="50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0" spcFirstLastPara="1" vertOverflow="ellipsis" wrap="square" anchor="ctr" anchorCtr="1"/>
          <a:lstStyle/>
          <a:p>
            <a:pPr>
              <a:defRPr sz="1600" b="1" i="0" u="none" strike="noStrike" kern="1200" cap="all" spc="120" normalizeH="0" baseline="0">
                <a:solidFill>
                  <a:schemeClr val="tx1">
                    <a:lumMod val="95000"/>
                    <a:lumOff val="5000"/>
                  </a:schemeClr>
                </a:solidFill>
                <a:effectLst/>
                <a:latin typeface="+mj-lt"/>
                <a:ea typeface="+mn-ea"/>
                <a:cs typeface="+mn-cs"/>
              </a:defRPr>
            </a:pPr>
            <a:endParaRPr lang="fr-FR"/>
          </a:p>
        </c:txPr>
        <c:crossAx val="382012248"/>
        <c:crosses val="autoZero"/>
        <c:auto val="1"/>
        <c:lblAlgn val="ctr"/>
        <c:lblOffset val="100"/>
        <c:noMultiLvlLbl val="0"/>
      </c:catAx>
      <c:valAx>
        <c:axId val="382012248"/>
        <c:scaling>
          <c:orientation val="minMax"/>
        </c:scaling>
        <c:delete val="1"/>
        <c:axPos val="l"/>
        <c:numFmt formatCode="0%" sourceLinked="1"/>
        <c:majorTickMark val="none"/>
        <c:minorTickMark val="none"/>
        <c:tickLblPos val="none"/>
        <c:crossAx val="382002056"/>
        <c:crosses val="autoZero"/>
        <c:crossBetween val="between"/>
      </c:valAx>
      <c:spPr>
        <a:noFill/>
        <a:ln w="25400">
          <a:noFill/>
        </a:ln>
        <a:effectLst/>
      </c:spPr>
    </c:plotArea>
    <c:legend>
      <c:legendPos val="t"/>
      <c:layout>
        <c:manualLayout>
          <c:xMode val="edge"/>
          <c:yMode val="edge"/>
          <c:x val="1.47677509529269E-3"/>
          <c:y val="1.9747805799355598E-3"/>
          <c:w val="0.80398171124511897"/>
          <c:h val="0.102302962129734"/>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95000"/>
                  <a:lumOff val="5000"/>
                </a:schemeClr>
              </a:solidFill>
              <a:latin typeface="+mj-lt"/>
              <a:ea typeface="+mn-ea"/>
              <a:cs typeface="+mn-cs"/>
            </a:defRPr>
          </a:pPr>
          <a:endParaRPr lang="fr-FR"/>
        </a:p>
      </c:txPr>
    </c:legend>
    <c:plotVisOnly val="1"/>
    <c:dispBlanksAs val="gap"/>
    <c:showDLblsOverMax val="0"/>
  </c:chart>
  <c:spPr>
    <a:noFill/>
    <a:ln w="9525" cap="flat" cmpd="sng" algn="ctr">
      <a:noFill/>
      <a:round/>
    </a:ln>
    <a:effectLst/>
  </c:spPr>
  <c:txPr>
    <a:bodyPr/>
    <a:lstStyle/>
    <a:p>
      <a:pPr>
        <a:defRPr sz="1600" b="1">
          <a:latin typeface="+mj-lt"/>
        </a:defRPr>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2971800" cy="457200"/>
          </a:xfrm>
          <a:prstGeom prst="rect">
            <a:avLst/>
          </a:prstGeom>
        </p:spPr>
        <p:txBody>
          <a:bodyPr vert="horz" lIns="91436" tIns="45719" rIns="91436" bIns="45719" rtlCol="0"/>
          <a:lstStyle>
            <a:lvl1pPr algn="l">
              <a:defRPr sz="1200"/>
            </a:lvl1pPr>
          </a:lstStyle>
          <a:p>
            <a:endParaRPr lang="fr-FR"/>
          </a:p>
        </p:txBody>
      </p:sp>
      <p:sp>
        <p:nvSpPr>
          <p:cNvPr id="3" name="Espace réservé de la date 2"/>
          <p:cNvSpPr>
            <a:spLocks noGrp="1"/>
          </p:cNvSpPr>
          <p:nvPr>
            <p:ph type="dt" sz="quarter" idx="1"/>
          </p:nvPr>
        </p:nvSpPr>
        <p:spPr>
          <a:xfrm>
            <a:off x="3884614" y="1"/>
            <a:ext cx="2971800" cy="457200"/>
          </a:xfrm>
          <a:prstGeom prst="rect">
            <a:avLst/>
          </a:prstGeom>
        </p:spPr>
        <p:txBody>
          <a:bodyPr vert="horz" lIns="91436" tIns="45719" rIns="91436" bIns="45719" rtlCol="0"/>
          <a:lstStyle>
            <a:lvl1pPr algn="r">
              <a:defRPr sz="1200"/>
            </a:lvl1pPr>
          </a:lstStyle>
          <a:p>
            <a:fld id="{599AA313-AD9F-424F-9835-CCA1F7645DF7}" type="datetimeFigureOut">
              <a:rPr lang="fr-FR" smtClean="0"/>
              <a:pPr/>
              <a:t>05/06/2021</a:t>
            </a:fld>
            <a:endParaRPr lang="fr-FR"/>
          </a:p>
        </p:txBody>
      </p:sp>
      <p:sp>
        <p:nvSpPr>
          <p:cNvPr id="4" name="Espace réservé du pied de page 3"/>
          <p:cNvSpPr>
            <a:spLocks noGrp="1"/>
          </p:cNvSpPr>
          <p:nvPr>
            <p:ph type="ftr" sz="quarter" idx="2"/>
          </p:nvPr>
        </p:nvSpPr>
        <p:spPr>
          <a:xfrm>
            <a:off x="0" y="8685214"/>
            <a:ext cx="2971800" cy="457200"/>
          </a:xfrm>
          <a:prstGeom prst="rect">
            <a:avLst/>
          </a:prstGeom>
        </p:spPr>
        <p:txBody>
          <a:bodyPr vert="horz" lIns="91436" tIns="45719" rIns="91436" bIns="4571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4" y="8685214"/>
            <a:ext cx="2971800" cy="457200"/>
          </a:xfrm>
          <a:prstGeom prst="rect">
            <a:avLst/>
          </a:prstGeom>
        </p:spPr>
        <p:txBody>
          <a:bodyPr vert="horz" lIns="91436" tIns="45719" rIns="91436" bIns="45719" rtlCol="0" anchor="b"/>
          <a:lstStyle>
            <a:lvl1pPr algn="r">
              <a:defRPr sz="1200"/>
            </a:lvl1pPr>
          </a:lstStyle>
          <a:p>
            <a:fld id="{211A4456-7A46-445E-A038-8282F18AE748}" type="slidenum">
              <a:rPr lang="fr-FR" smtClean="0"/>
              <a:pPr/>
              <a:t>‹N°›</a:t>
            </a:fld>
            <a:endParaRPr lang="fr-FR"/>
          </a:p>
        </p:txBody>
      </p:sp>
    </p:spTree>
    <p:extLst>
      <p:ext uri="{BB962C8B-B14F-4D97-AF65-F5344CB8AC3E}">
        <p14:creationId xmlns:p14="http://schemas.microsoft.com/office/powerpoint/2010/main" val="3254804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7200"/>
          </a:xfrm>
          <a:prstGeom prst="rect">
            <a:avLst/>
          </a:prstGeom>
        </p:spPr>
        <p:txBody>
          <a:bodyPr vert="horz" lIns="91436" tIns="45719" rIns="91436" bIns="45719" rtlCol="0"/>
          <a:lstStyle>
            <a:lvl1pPr algn="l" latinLnBrk="0">
              <a:defRPr lang="fr-FR" sz="1200"/>
            </a:lvl1pPr>
            <a:extLst/>
          </a:lstStyle>
          <a:p>
            <a:endParaRPr lang="fr-FR"/>
          </a:p>
        </p:txBody>
      </p:sp>
      <p:sp>
        <p:nvSpPr>
          <p:cNvPr id="3" name="Date Placeholder 2"/>
          <p:cNvSpPr>
            <a:spLocks noGrp="1"/>
          </p:cNvSpPr>
          <p:nvPr>
            <p:ph type="dt" idx="1"/>
          </p:nvPr>
        </p:nvSpPr>
        <p:spPr>
          <a:xfrm>
            <a:off x="3884614" y="1"/>
            <a:ext cx="2971800" cy="457200"/>
          </a:xfrm>
          <a:prstGeom prst="rect">
            <a:avLst/>
          </a:prstGeom>
        </p:spPr>
        <p:txBody>
          <a:bodyPr vert="horz" lIns="91436" tIns="45719" rIns="91436" bIns="45719" rtlCol="0"/>
          <a:lstStyle>
            <a:lvl1pPr algn="r" latinLnBrk="0">
              <a:defRPr lang="fr-FR" sz="1200"/>
            </a:lvl1pPr>
            <a:extLst/>
          </a:lstStyle>
          <a:p>
            <a:fld id="{C238408C-6839-46EE-8131-EDA75C487F2E}" type="datetimeFigureOut">
              <a:rPr lang="fr-FR"/>
              <a:pPr/>
              <a:t>05/06/2021</a:t>
            </a:fld>
            <a:endParaRPr lang="fr-F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36" tIns="45719" rIns="91436" bIns="45719" rtlCol="0" anchor="ctr"/>
          <a:lstStyle/>
          <a:p>
            <a:endParaRPr lang="fr-FR"/>
          </a:p>
        </p:txBody>
      </p:sp>
      <p:sp>
        <p:nvSpPr>
          <p:cNvPr id="5" name="Notes Placeholder 4"/>
          <p:cNvSpPr>
            <a:spLocks noGrp="1"/>
          </p:cNvSpPr>
          <p:nvPr>
            <p:ph type="body" sz="quarter" idx="3"/>
          </p:nvPr>
        </p:nvSpPr>
        <p:spPr>
          <a:xfrm>
            <a:off x="260648" y="4343400"/>
            <a:ext cx="6336704" cy="4114800"/>
          </a:xfrm>
          <a:prstGeom prst="rect">
            <a:avLst/>
          </a:prstGeom>
        </p:spPr>
        <p:txBody>
          <a:bodyPr vert="horz" lIns="91436" tIns="45719" rIns="91436" bIns="45719" rtlCol="0">
            <a:normAutofit/>
          </a:bodyPr>
          <a:lstStyle/>
          <a:p>
            <a:pPr lvl="0"/>
            <a:r>
              <a:rPr lang="fr-FR" dirty="0"/>
              <a:t>Cliquez pour modifier les styles du texte du masque</a:t>
            </a:r>
          </a:p>
          <a:p>
            <a:pPr lvl="1"/>
            <a:r>
              <a:rPr lang="fr-FR" dirty="0"/>
              <a:t>Niveau 2</a:t>
            </a:r>
          </a:p>
          <a:p>
            <a:pPr lvl="2"/>
            <a:r>
              <a:rPr lang="fr-FR" dirty="0"/>
              <a:t>Niveau 3</a:t>
            </a:r>
          </a:p>
          <a:p>
            <a:pPr lvl="3"/>
            <a:r>
              <a:rPr lang="fr-FR" dirty="0"/>
              <a:t>Niveau 4</a:t>
            </a:r>
          </a:p>
          <a:p>
            <a:pPr lvl="4"/>
            <a:r>
              <a:rPr lang="fr-FR" dirty="0"/>
              <a:t>Niveau 5</a:t>
            </a:r>
          </a:p>
        </p:txBody>
      </p:sp>
      <p:sp>
        <p:nvSpPr>
          <p:cNvPr id="6" name="Footer Placeholder 5"/>
          <p:cNvSpPr>
            <a:spLocks noGrp="1"/>
          </p:cNvSpPr>
          <p:nvPr>
            <p:ph type="ftr" sz="quarter" idx="4"/>
          </p:nvPr>
        </p:nvSpPr>
        <p:spPr>
          <a:xfrm>
            <a:off x="0" y="8685214"/>
            <a:ext cx="2971800" cy="457200"/>
          </a:xfrm>
          <a:prstGeom prst="rect">
            <a:avLst/>
          </a:prstGeom>
        </p:spPr>
        <p:txBody>
          <a:bodyPr vert="horz" lIns="91436" tIns="45719" rIns="91436" bIns="45719" rtlCol="0" anchor="b"/>
          <a:lstStyle>
            <a:lvl1pPr algn="l" latinLnBrk="0">
              <a:defRPr lang="fr-FR" sz="1200"/>
            </a:lvl1pPr>
            <a:extLst/>
          </a:lstStyle>
          <a:p>
            <a:endParaRPr lang="fr-FR"/>
          </a:p>
        </p:txBody>
      </p:sp>
      <p:sp>
        <p:nvSpPr>
          <p:cNvPr id="7" name="Slide Number Placeholder 6"/>
          <p:cNvSpPr>
            <a:spLocks noGrp="1"/>
          </p:cNvSpPr>
          <p:nvPr>
            <p:ph type="sldNum" sz="quarter" idx="5"/>
          </p:nvPr>
        </p:nvSpPr>
        <p:spPr>
          <a:xfrm>
            <a:off x="3884614" y="8685214"/>
            <a:ext cx="2971800" cy="457200"/>
          </a:xfrm>
          <a:prstGeom prst="rect">
            <a:avLst/>
          </a:prstGeom>
        </p:spPr>
        <p:txBody>
          <a:bodyPr vert="horz" lIns="91436" tIns="45719" rIns="91436" bIns="45719" rtlCol="0" anchor="b"/>
          <a:lstStyle>
            <a:lvl1pPr algn="r" latinLnBrk="0">
              <a:defRPr lang="fr-FR" sz="1200"/>
            </a:lvl1pPr>
            <a:extLst/>
          </a:lstStyle>
          <a:p>
            <a:fld id="{87D77045-401A-4D5E-BFE3-54C21A8A6634}" type="slidenum">
              <a:rPr/>
              <a:pPr/>
              <a:t>‹N°›</a:t>
            </a:fld>
            <a:endParaRPr lang="fr-FR"/>
          </a:p>
        </p:txBody>
      </p:sp>
    </p:spTree>
    <p:extLst>
      <p:ext uri="{BB962C8B-B14F-4D97-AF65-F5344CB8AC3E}">
        <p14:creationId xmlns:p14="http://schemas.microsoft.com/office/powerpoint/2010/main" val="1918229963"/>
      </p:ext>
    </p:extLst>
  </p:cSld>
  <p:clrMap bg1="lt1" tx1="dk1" bg2="lt2" tx2="dk2" accent1="accent1" accent2="accent2" accent3="accent3" accent4="accent4" accent5="accent5" accent6="accent6" hlink="hlink" folHlink="folHlink"/>
  <p:hf hdr="0" ftr="0" dt="0"/>
  <p:notesStyle>
    <a:lvl1pPr marL="0" algn="l" rtl="0" latinLnBrk="0">
      <a:defRPr lang="fr-FR" sz="1400" kern="1200">
        <a:solidFill>
          <a:schemeClr val="tx1"/>
        </a:solidFill>
        <a:latin typeface="+mn-lt"/>
        <a:ea typeface="+mn-ea"/>
        <a:cs typeface="+mn-cs"/>
      </a:defRPr>
    </a:lvl1pPr>
    <a:lvl2pPr marL="457200" algn="l" rtl="0" latinLnBrk="0">
      <a:defRPr lang="fr-FR" sz="1400" kern="1200">
        <a:solidFill>
          <a:schemeClr val="tx1"/>
        </a:solidFill>
        <a:latin typeface="+mn-lt"/>
        <a:ea typeface="+mn-ea"/>
        <a:cs typeface="+mn-cs"/>
      </a:defRPr>
    </a:lvl2pPr>
    <a:lvl3pPr marL="914400" algn="l" rtl="0" latinLnBrk="0">
      <a:defRPr lang="fr-FR" sz="1400" kern="1200">
        <a:solidFill>
          <a:schemeClr val="tx1"/>
        </a:solidFill>
        <a:latin typeface="+mn-lt"/>
        <a:ea typeface="+mn-ea"/>
        <a:cs typeface="+mn-cs"/>
      </a:defRPr>
    </a:lvl3pPr>
    <a:lvl4pPr marL="1371600" algn="l" rtl="0" latinLnBrk="0">
      <a:defRPr lang="fr-FR" sz="1400" kern="1200">
        <a:solidFill>
          <a:schemeClr val="tx1"/>
        </a:solidFill>
        <a:latin typeface="+mn-lt"/>
        <a:ea typeface="+mn-ea"/>
        <a:cs typeface="+mn-cs"/>
      </a:defRPr>
    </a:lvl4pPr>
    <a:lvl5pPr marL="1828800" algn="l" rtl="0" latinLnBrk="0">
      <a:defRPr lang="fr-FR" sz="1400" kern="1200">
        <a:solidFill>
          <a:schemeClr val="tx1"/>
        </a:solidFill>
        <a:latin typeface="+mn-lt"/>
        <a:ea typeface="+mn-ea"/>
        <a:cs typeface="+mn-cs"/>
      </a:defRPr>
    </a:lvl5pPr>
    <a:lvl6pPr marL="2286000" algn="l" rtl="0" latinLnBrk="0">
      <a:defRPr lang="fr-FR" sz="1200" kern="1200">
        <a:solidFill>
          <a:schemeClr val="tx1"/>
        </a:solidFill>
        <a:latin typeface="+mn-lt"/>
        <a:ea typeface="+mn-ea"/>
        <a:cs typeface="+mn-cs"/>
      </a:defRPr>
    </a:lvl6pPr>
    <a:lvl7pPr marL="2743200" algn="l" rtl="0" latinLnBrk="0">
      <a:defRPr lang="fr-FR" sz="1200" kern="1200">
        <a:solidFill>
          <a:schemeClr val="tx1"/>
        </a:solidFill>
        <a:latin typeface="+mn-lt"/>
        <a:ea typeface="+mn-ea"/>
        <a:cs typeface="+mn-cs"/>
      </a:defRPr>
    </a:lvl7pPr>
    <a:lvl8pPr marL="3200400" algn="l" rtl="0" latinLnBrk="0">
      <a:defRPr lang="fr-FR" sz="1200" kern="1200">
        <a:solidFill>
          <a:schemeClr val="tx1"/>
        </a:solidFill>
        <a:latin typeface="+mn-lt"/>
        <a:ea typeface="+mn-ea"/>
        <a:cs typeface="+mn-cs"/>
      </a:defRPr>
    </a:lvl8pPr>
    <a:lvl9pPr marL="3657600" algn="l" rtl="0" latinLnBrk="0">
      <a:defRPr lang="fr-F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dirty="0"/>
              <a:t>Hello </a:t>
            </a:r>
            <a:r>
              <a:rPr lang="fr-FR" dirty="0" err="1"/>
              <a:t>everyone</a:t>
            </a:r>
            <a:r>
              <a:rPr lang="fr-FR" dirty="0"/>
              <a:t>, </a:t>
            </a:r>
            <a:r>
              <a:rPr lang="fr-FR" dirty="0" err="1"/>
              <a:t>I’m</a:t>
            </a:r>
            <a:r>
              <a:rPr lang="fr-FR" dirty="0"/>
              <a:t> Madjid </a:t>
            </a:r>
            <a:r>
              <a:rPr lang="fr-FR" dirty="0" err="1"/>
              <a:t>Sadallah</a:t>
            </a:r>
            <a:r>
              <a:rPr lang="fr-FR" dirty="0"/>
              <a:t>, a </a:t>
            </a:r>
            <a:r>
              <a:rPr lang="fr-FR" dirty="0" err="1"/>
              <a:t>phd</a:t>
            </a:r>
            <a:r>
              <a:rPr lang="fr-FR" dirty="0"/>
              <a:t> </a:t>
            </a:r>
            <a:r>
              <a:rPr lang="fr-FR" dirty="0" err="1"/>
              <a:t>student</a:t>
            </a:r>
            <a:r>
              <a:rPr lang="fr-FR" dirty="0"/>
              <a:t> and a </a:t>
            </a:r>
            <a:r>
              <a:rPr lang="fr-FR" dirty="0" err="1"/>
              <a:t>researchet</a:t>
            </a:r>
            <a:r>
              <a:rPr lang="fr-FR" dirty="0"/>
              <a:t> </a:t>
            </a:r>
            <a:r>
              <a:rPr lang="fr-FR" dirty="0" err="1"/>
              <a:t>at</a:t>
            </a:r>
            <a:r>
              <a:rPr lang="fr-FR" dirty="0"/>
              <a:t> the </a:t>
            </a:r>
            <a:r>
              <a:rPr lang="fr-FR" dirty="0" err="1"/>
              <a:t>cerist</a:t>
            </a:r>
            <a:r>
              <a:rPr lang="fr-FR" dirty="0"/>
              <a:t> in </a:t>
            </a:r>
            <a:r>
              <a:rPr lang="fr-FR" dirty="0" err="1"/>
              <a:t>algeria</a:t>
            </a:r>
            <a:r>
              <a:rPr lang="fr-FR" dirty="0"/>
              <a:t>. </a:t>
            </a:r>
            <a:r>
              <a:rPr lang="fr-FR" dirty="0" err="1"/>
              <a:t>I’m</a:t>
            </a:r>
            <a:r>
              <a:rPr lang="fr-FR" dirty="0"/>
              <a:t> </a:t>
            </a:r>
            <a:r>
              <a:rPr lang="fr-FR" dirty="0" err="1"/>
              <a:t>pleased</a:t>
            </a:r>
            <a:r>
              <a:rPr lang="fr-FR" dirty="0"/>
              <a:t> to </a:t>
            </a:r>
            <a:r>
              <a:rPr lang="fr-FR" dirty="0" err="1"/>
              <a:t>present</a:t>
            </a:r>
            <a:r>
              <a:rPr lang="fr-FR" dirty="0"/>
              <a:t> </a:t>
            </a:r>
            <a:r>
              <a:rPr lang="fr-FR" dirty="0" err="1"/>
              <a:t>you</a:t>
            </a:r>
            <a:r>
              <a:rPr lang="fr-FR" dirty="0"/>
              <a:t> </a:t>
            </a:r>
            <a:r>
              <a:rPr lang="fr-FR" dirty="0" err="1"/>
              <a:t>this</a:t>
            </a:r>
            <a:r>
              <a:rPr lang="fr-FR" dirty="0"/>
              <a:t> </a:t>
            </a:r>
            <a:r>
              <a:rPr lang="fr-FR" dirty="0" err="1"/>
              <a:t>paper</a:t>
            </a:r>
            <a:r>
              <a:rPr lang="fr-FR" dirty="0"/>
              <a:t>….</a:t>
            </a:r>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1</a:t>
            </a:fld>
            <a:endParaRPr lang="fr-FR"/>
          </a:p>
        </p:txBody>
      </p:sp>
    </p:spTree>
    <p:extLst>
      <p:ext uri="{BB962C8B-B14F-4D97-AF65-F5344CB8AC3E}">
        <p14:creationId xmlns:p14="http://schemas.microsoft.com/office/powerpoint/2010/main" val="2555437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85750" lvl="0" indent="-285750" rtl="0">
              <a:buFont typeface="Arial" panose="020B0604020202020204" pitchFamily="34" charset="0"/>
              <a:buChar char="•"/>
            </a:pPr>
            <a:r>
              <a:rPr lang="fr-FR" sz="1400" kern="1200" dirty="0" err="1">
                <a:solidFill>
                  <a:schemeClr val="tx1"/>
                </a:solidFill>
                <a:effectLst/>
                <a:latin typeface="+mn-lt"/>
                <a:ea typeface="+mn-ea"/>
                <a:cs typeface="+mn-cs"/>
              </a:rPr>
              <a:t>Actually</a:t>
            </a:r>
            <a:r>
              <a:rPr lang="fr-FR" sz="1400" kern="1200" dirty="0">
                <a:solidFill>
                  <a:schemeClr val="tx1"/>
                </a:solidFill>
                <a:effectLst/>
                <a:latin typeface="+mn-lt"/>
                <a:ea typeface="+mn-ea"/>
                <a:cs typeface="+mn-cs"/>
              </a:rPr>
              <a:t>, </a:t>
            </a:r>
            <a:r>
              <a:rPr lang="fr-FR" sz="1400" kern="1200" dirty="0" err="1">
                <a:solidFill>
                  <a:schemeClr val="tx1"/>
                </a:solidFill>
                <a:effectLst/>
                <a:latin typeface="+mn-lt"/>
                <a:ea typeface="+mn-ea"/>
                <a:cs typeface="+mn-cs"/>
              </a:rPr>
              <a:t>we</a:t>
            </a:r>
            <a:r>
              <a:rPr lang="fr-FR" sz="1400" kern="1200" dirty="0">
                <a:solidFill>
                  <a:schemeClr val="tx1"/>
                </a:solidFill>
                <a:effectLst/>
                <a:latin typeface="+mn-lt"/>
                <a:ea typeface="+mn-ea"/>
                <a:cs typeface="+mn-cs"/>
              </a:rPr>
              <a:t> </a:t>
            </a:r>
            <a:r>
              <a:rPr lang="fr-FR" sz="1400" kern="1200" dirty="0" err="1">
                <a:solidFill>
                  <a:schemeClr val="tx1"/>
                </a:solidFill>
                <a:effectLst/>
                <a:latin typeface="+mn-lt"/>
                <a:ea typeface="+mn-ea"/>
                <a:cs typeface="+mn-cs"/>
              </a:rPr>
              <a:t>identified</a:t>
            </a:r>
            <a:r>
              <a:rPr lang="fr-FR" sz="1400" kern="1200" dirty="0">
                <a:solidFill>
                  <a:schemeClr val="tx1"/>
                </a:solidFill>
                <a:effectLst/>
                <a:latin typeface="+mn-lt"/>
                <a:ea typeface="+mn-ea"/>
                <a:cs typeface="+mn-cs"/>
              </a:rPr>
              <a:t> </a:t>
            </a:r>
            <a:r>
              <a:rPr lang="fr-FR" sz="1400" kern="1200" dirty="0" err="1">
                <a:solidFill>
                  <a:schemeClr val="tx1"/>
                </a:solidFill>
                <a:effectLst/>
                <a:latin typeface="+mn-lt"/>
                <a:ea typeface="+mn-ea"/>
                <a:cs typeface="+mn-cs"/>
              </a:rPr>
              <a:t>many</a:t>
            </a:r>
            <a:r>
              <a:rPr lang="fr-FR" sz="1400" kern="1200" dirty="0">
                <a:solidFill>
                  <a:schemeClr val="tx1"/>
                </a:solidFill>
                <a:effectLst/>
                <a:latin typeface="+mn-lt"/>
                <a:ea typeface="+mn-ea"/>
                <a:cs typeface="+mn-cs"/>
              </a:rPr>
              <a:t> issues </a:t>
            </a:r>
            <a:r>
              <a:rPr lang="fr-FR" sz="1400" kern="1200" dirty="0" err="1">
                <a:solidFill>
                  <a:schemeClr val="tx1"/>
                </a:solidFill>
                <a:effectLst/>
                <a:latin typeface="+mn-lt"/>
                <a:ea typeface="+mn-ea"/>
                <a:cs typeface="+mn-cs"/>
              </a:rPr>
              <a:t>that</a:t>
            </a:r>
            <a:r>
              <a:rPr lang="fr-FR" sz="1400" kern="1200" dirty="0">
                <a:solidFill>
                  <a:schemeClr val="tx1"/>
                </a:solidFill>
                <a:effectLst/>
                <a:latin typeface="+mn-lt"/>
                <a:ea typeface="+mn-ea"/>
                <a:cs typeface="+mn-cs"/>
              </a:rPr>
              <a:t> the </a:t>
            </a:r>
            <a:r>
              <a:rPr lang="fr-FR" sz="1400" kern="1200" dirty="0" err="1">
                <a:solidFill>
                  <a:schemeClr val="tx1"/>
                </a:solidFill>
                <a:effectLst/>
                <a:latin typeface="+mn-lt"/>
                <a:ea typeface="+mn-ea"/>
                <a:cs typeface="+mn-cs"/>
              </a:rPr>
              <a:t>existing</a:t>
            </a:r>
            <a:r>
              <a:rPr lang="fr-FR" sz="1400" kern="1200" dirty="0">
                <a:solidFill>
                  <a:schemeClr val="tx1"/>
                </a:solidFill>
                <a:effectLst/>
                <a:latin typeface="+mn-lt"/>
                <a:ea typeface="+mn-ea"/>
                <a:cs typeface="+mn-cs"/>
              </a:rPr>
              <a:t> </a:t>
            </a:r>
            <a:r>
              <a:rPr lang="fr-FR" sz="1400" kern="1200" dirty="0" err="1">
                <a:solidFill>
                  <a:schemeClr val="tx1"/>
                </a:solidFill>
                <a:effectLst/>
                <a:latin typeface="+mn-lt"/>
                <a:ea typeface="+mn-ea"/>
                <a:cs typeface="+mn-cs"/>
              </a:rPr>
              <a:t>methods</a:t>
            </a:r>
            <a:r>
              <a:rPr lang="fr-FR" sz="1400" kern="1200" dirty="0">
                <a:solidFill>
                  <a:schemeClr val="tx1"/>
                </a:solidFill>
                <a:effectLst/>
                <a:latin typeface="+mn-lt"/>
                <a:ea typeface="+mn-ea"/>
                <a:cs typeface="+mn-cs"/>
              </a:rPr>
              <a:t> do not </a:t>
            </a:r>
            <a:r>
              <a:rPr lang="fr-FR" sz="1400" kern="1200" dirty="0" err="1">
                <a:solidFill>
                  <a:schemeClr val="tx1"/>
                </a:solidFill>
                <a:effectLst/>
                <a:latin typeface="+mn-lt"/>
                <a:ea typeface="+mn-ea"/>
                <a:cs typeface="+mn-cs"/>
              </a:rPr>
              <a:t>consider</a:t>
            </a:r>
            <a:r>
              <a:rPr lang="fr-FR" sz="1400" kern="1200" dirty="0">
                <a:solidFill>
                  <a:schemeClr val="tx1"/>
                </a:solidFill>
                <a:effectLst/>
                <a:latin typeface="+mn-lt"/>
                <a:ea typeface="+mn-ea"/>
                <a:cs typeface="+mn-cs"/>
              </a:rPr>
              <a:t>. </a:t>
            </a:r>
            <a:r>
              <a:rPr lang="fr-FR" sz="1400" kern="1200" dirty="0" err="1">
                <a:solidFill>
                  <a:schemeClr val="tx1"/>
                </a:solidFill>
                <a:effectLst/>
                <a:latin typeface="+mn-lt"/>
                <a:ea typeface="+mn-ea"/>
                <a:cs typeface="+mn-cs"/>
              </a:rPr>
              <a:t>Based</a:t>
            </a:r>
            <a:r>
              <a:rPr lang="fr-FR" sz="1400" kern="1200" dirty="0">
                <a:solidFill>
                  <a:schemeClr val="tx1"/>
                </a:solidFill>
                <a:effectLst/>
                <a:latin typeface="+mn-lt"/>
                <a:ea typeface="+mn-ea"/>
                <a:cs typeface="+mn-cs"/>
              </a:rPr>
              <a:t> on </a:t>
            </a:r>
            <a:r>
              <a:rPr lang="fr-FR" sz="1400" kern="1200" dirty="0" err="1">
                <a:solidFill>
                  <a:schemeClr val="tx1"/>
                </a:solidFill>
                <a:effectLst/>
                <a:latin typeface="+mn-lt"/>
                <a:ea typeface="+mn-ea"/>
                <a:cs typeface="+mn-cs"/>
              </a:rPr>
              <a:t>these</a:t>
            </a:r>
            <a:r>
              <a:rPr lang="fr-FR" sz="1400" kern="1200" dirty="0">
                <a:solidFill>
                  <a:schemeClr val="tx1"/>
                </a:solidFill>
                <a:effectLst/>
                <a:latin typeface="+mn-lt"/>
                <a:ea typeface="+mn-ea"/>
                <a:cs typeface="+mn-cs"/>
              </a:rPr>
              <a:t>, </a:t>
            </a:r>
            <a:r>
              <a:rPr lang="fr-FR" sz="1400" kern="1200" dirty="0" err="1">
                <a:solidFill>
                  <a:schemeClr val="tx1"/>
                </a:solidFill>
                <a:effectLst/>
                <a:latin typeface="+mn-lt"/>
                <a:ea typeface="+mn-ea"/>
                <a:cs typeface="+mn-cs"/>
              </a:rPr>
              <a:t>we</a:t>
            </a:r>
            <a:r>
              <a:rPr lang="fr-FR" sz="1400" kern="1200" dirty="0">
                <a:solidFill>
                  <a:schemeClr val="tx1"/>
                </a:solidFill>
                <a:effectLst/>
                <a:latin typeface="+mn-lt"/>
                <a:ea typeface="+mn-ea"/>
                <a:cs typeface="+mn-cs"/>
              </a:rPr>
              <a:t> </a:t>
            </a:r>
            <a:r>
              <a:rPr lang="fr-FR" sz="1400" kern="1200" dirty="0" err="1">
                <a:solidFill>
                  <a:schemeClr val="tx1"/>
                </a:solidFill>
                <a:effectLst/>
                <a:latin typeface="+mn-lt"/>
                <a:ea typeface="+mn-ea"/>
                <a:cs typeface="+mn-cs"/>
              </a:rPr>
              <a:t>formulate</a:t>
            </a:r>
            <a:r>
              <a:rPr lang="fr-FR" sz="1400" kern="1200" dirty="0">
                <a:solidFill>
                  <a:schemeClr val="tx1"/>
                </a:solidFill>
                <a:effectLst/>
                <a:latin typeface="+mn-lt"/>
                <a:ea typeface="+mn-ea"/>
                <a:cs typeface="+mn-cs"/>
              </a:rPr>
              <a:t> </a:t>
            </a:r>
            <a:r>
              <a:rPr lang="fr-FR" sz="1400" kern="1200" dirty="0" err="1">
                <a:solidFill>
                  <a:schemeClr val="tx1"/>
                </a:solidFill>
                <a:effectLst/>
                <a:latin typeface="+mn-lt"/>
                <a:ea typeface="+mn-ea"/>
                <a:cs typeface="+mn-cs"/>
              </a:rPr>
              <a:t>our</a:t>
            </a:r>
            <a:r>
              <a:rPr lang="fr-FR" sz="1400" kern="1200" dirty="0">
                <a:solidFill>
                  <a:schemeClr val="tx1"/>
                </a:solidFill>
                <a:effectLst/>
                <a:latin typeface="+mn-lt"/>
                <a:ea typeface="+mn-ea"/>
                <a:cs typeface="+mn-cs"/>
              </a:rPr>
              <a:t> </a:t>
            </a:r>
            <a:r>
              <a:rPr lang="fr-FR" sz="1400" kern="1200" dirty="0" err="1">
                <a:solidFill>
                  <a:schemeClr val="tx1"/>
                </a:solidFill>
                <a:effectLst/>
                <a:latin typeface="+mn-lt"/>
                <a:ea typeface="+mn-ea"/>
                <a:cs typeface="+mn-cs"/>
              </a:rPr>
              <a:t>proposals</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Courses and parts within even a same course differ in content and structure. </a:t>
            </a: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That’s why we propose to delimit sessions suing a threshold on the page-stay time. Moreover, each page must have its own value for the threshold.</a:t>
            </a:r>
            <a:endParaRPr lang="fr-FR" sz="1400" kern="1200" dirty="0">
              <a:solidFill>
                <a:schemeClr val="tx1"/>
              </a:solidFill>
              <a:effectLst/>
              <a:latin typeface="+mn-lt"/>
              <a:ea typeface="+mn-ea"/>
              <a:cs typeface="+mn-cs"/>
            </a:endParaRPr>
          </a:p>
          <a:p>
            <a:pPr lvl="0" rtl="0">
              <a:buFont typeface="Arial"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11</a:t>
            </a:fld>
            <a:endParaRPr lang="fr-FR"/>
          </a:p>
        </p:txBody>
      </p:sp>
    </p:spTree>
    <p:extLst>
      <p:ext uri="{BB962C8B-B14F-4D97-AF65-F5344CB8AC3E}">
        <p14:creationId xmlns:p14="http://schemas.microsoft.com/office/powerpoint/2010/main" val="405876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85750" lvl="0" indent="-285750" rtl="0">
              <a:buFont typeface="Arial" panose="020B0604020202020204" pitchFamily="34" charset="0"/>
              <a:buChar char="•"/>
            </a:pPr>
            <a:r>
              <a:rPr lang="en-US" sz="1400" kern="1200" dirty="0">
                <a:solidFill>
                  <a:schemeClr val="tx1"/>
                </a:solidFill>
                <a:effectLst/>
                <a:latin typeface="+mn-lt"/>
                <a:ea typeface="+mn-ea"/>
                <a:cs typeface="+mn-cs"/>
              </a:rPr>
              <a:t>The following briefly describe our method algorithm. </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The first one is related to preprocessing data. We first identify the distinct users and assume anonymous </a:t>
            </a:r>
            <a:r>
              <a:rPr lang="en-US" sz="1400" kern="1200" dirty="0" err="1">
                <a:solidFill>
                  <a:schemeClr val="tx1"/>
                </a:solidFill>
                <a:effectLst/>
                <a:latin typeface="+mn-lt"/>
                <a:ea typeface="+mn-ea"/>
                <a:cs typeface="+mn-cs"/>
              </a:rPr>
              <a:t>websessions</a:t>
            </a:r>
            <a:r>
              <a:rPr lang="en-US" sz="1400" kern="1200" dirty="0">
                <a:solidFill>
                  <a:schemeClr val="tx1"/>
                </a:solidFill>
                <a:effectLst/>
                <a:latin typeface="+mn-lt"/>
                <a:ea typeface="+mn-ea"/>
                <a:cs typeface="+mn-cs"/>
              </a:rPr>
              <a:t> as distinct users. </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For each user, we order his subset of data using action timestamps and then we compute action duration as the time between its occurrence and the occurrence of the next one.</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After that, we still have two cases to deal with:</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The last action of the user is still unknown, there’s no other action to use in order to compute the supposed duration</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We have some excessive durations (up to days) and insignificant ones (some seconds). </a:t>
            </a:r>
          </a:p>
          <a:p>
            <a:pPr>
              <a:buFont typeface="Arial" pitchFamily="34" charset="0"/>
              <a:buNone/>
            </a:pPr>
            <a:endParaRPr lang="fr-FR" dirty="0"/>
          </a:p>
          <a:p>
            <a:pPr>
              <a:buFont typeface="Arial"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12</a:t>
            </a:fld>
            <a:endParaRPr lang="fr-FR"/>
          </a:p>
        </p:txBody>
      </p:sp>
    </p:spTree>
    <p:extLst>
      <p:ext uri="{BB962C8B-B14F-4D97-AF65-F5344CB8AC3E}">
        <p14:creationId xmlns:p14="http://schemas.microsoft.com/office/powerpoint/2010/main" val="3803113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outiers</a:t>
            </a:r>
            <a:r>
              <a:rPr lang="en-US" sz="1400" kern="1200" dirty="0">
                <a:solidFill>
                  <a:schemeClr val="tx1"/>
                </a:solidFill>
                <a:effectLst/>
                <a:latin typeface="+mn-lt"/>
                <a:ea typeface="+mn-ea"/>
                <a:cs typeface="+mn-cs"/>
              </a:rPr>
              <a:t> are </a:t>
            </a:r>
            <a:r>
              <a:rPr lang="en-US" sz="1400" kern="1200" dirty="0" err="1">
                <a:solidFill>
                  <a:schemeClr val="tx1"/>
                </a:solidFill>
                <a:effectLst/>
                <a:latin typeface="+mn-lt"/>
                <a:ea typeface="+mn-ea"/>
                <a:cs typeface="+mn-cs"/>
              </a:rPr>
              <a:t>elimanted</a:t>
            </a:r>
            <a:r>
              <a:rPr lang="en-US" sz="1400" kern="1200" dirty="0">
                <a:solidFill>
                  <a:schemeClr val="tx1"/>
                </a:solidFill>
                <a:effectLst/>
                <a:latin typeface="+mn-lt"/>
                <a:ea typeface="+mn-ea"/>
                <a:cs typeface="+mn-cs"/>
              </a:rPr>
              <a:t> using Peirce’s criterion, a very used method in eLearning.</a:t>
            </a:r>
            <a:endParaRPr lang="fr-FR" sz="1400" kern="1200" dirty="0">
              <a:solidFill>
                <a:schemeClr val="tx1"/>
              </a:solidFill>
              <a:effectLst/>
              <a:latin typeface="+mn-lt"/>
              <a:ea typeface="+mn-ea"/>
              <a:cs typeface="+mn-cs"/>
            </a:endParaRPr>
          </a:p>
          <a:p>
            <a:pPr lvl="0"/>
            <a:r>
              <a:rPr lang="en-US" sz="1400" kern="1200" dirty="0">
                <a:solidFill>
                  <a:schemeClr val="tx1"/>
                </a:solidFill>
                <a:effectLst/>
                <a:latin typeface="+mn-lt"/>
                <a:ea typeface="+mn-ea"/>
                <a:cs typeface="+mn-cs"/>
              </a:rPr>
              <a:t>Using the remaining data, we compute for each parts its time threshold as the maximum value needed for reading it.</a:t>
            </a:r>
            <a:endParaRPr lang="fr-FR" sz="1400" kern="1200" dirty="0">
              <a:solidFill>
                <a:schemeClr val="tx1"/>
              </a:solidFill>
              <a:effectLst/>
              <a:latin typeface="+mn-lt"/>
              <a:ea typeface="+mn-ea"/>
              <a:cs typeface="+mn-cs"/>
            </a:endParaRPr>
          </a:p>
          <a:p>
            <a:pPr>
              <a:buFont typeface="Arial" pitchFamily="34" charset="0"/>
              <a:buChar char="•"/>
            </a:pPr>
            <a:endParaRPr lang="fr-FR" dirty="0"/>
          </a:p>
          <a:p>
            <a:pPr>
              <a:buFont typeface="Arial"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13</a:t>
            </a:fld>
            <a:endParaRPr lang="fr-FR"/>
          </a:p>
        </p:txBody>
      </p:sp>
    </p:spTree>
    <p:extLst>
      <p:ext uri="{BB962C8B-B14F-4D97-AF65-F5344CB8AC3E}">
        <p14:creationId xmlns:p14="http://schemas.microsoft.com/office/powerpoint/2010/main" val="3887328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85750" lvl="0" indent="-285750" rtl="0">
              <a:buFont typeface="Arial" panose="020B0604020202020204" pitchFamily="34" charset="0"/>
              <a:buChar char="•"/>
            </a:pPr>
            <a:r>
              <a:rPr lang="en-US" sz="1400" kern="1200" dirty="0">
                <a:solidFill>
                  <a:schemeClr val="tx1"/>
                </a:solidFill>
                <a:effectLst/>
                <a:latin typeface="+mn-lt"/>
                <a:ea typeface="+mn-ea"/>
                <a:cs typeface="+mn-cs"/>
              </a:rPr>
              <a:t>For action with unknown durations, we suppose that they are read using the maximum value allowed, corresponding to the part threshold.</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Using part thresholds, we delimit sessions as follows. A session is composed of reading actions of a user till we have an action which duration is greater than the part threshold. We suppose then that the next action is the first of another reading session. </a:t>
            </a:r>
            <a:endParaRPr lang="fr-FR" sz="1400" kern="1200" dirty="0">
              <a:solidFill>
                <a:schemeClr val="tx1"/>
              </a:solidFill>
              <a:effectLst/>
              <a:latin typeface="+mn-lt"/>
              <a:ea typeface="+mn-ea"/>
              <a:cs typeface="+mn-cs"/>
            </a:endParaRPr>
          </a:p>
          <a:p>
            <a:pPr>
              <a:buFont typeface="Arial" pitchFamily="34" charset="0"/>
              <a:buChar char="•"/>
            </a:pPr>
            <a:endParaRPr lang="fr-FR" dirty="0"/>
          </a:p>
          <a:p>
            <a:pPr>
              <a:buFont typeface="Arial"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14</a:t>
            </a:fld>
            <a:endParaRPr lang="fr-FR"/>
          </a:p>
        </p:txBody>
      </p:sp>
    </p:spTree>
    <p:extLst>
      <p:ext uri="{BB962C8B-B14F-4D97-AF65-F5344CB8AC3E}">
        <p14:creationId xmlns:p14="http://schemas.microsoft.com/office/powerpoint/2010/main" val="2554167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85750" indent="-285750">
              <a:buFont typeface="Arial" panose="020B0604020202020204" pitchFamily="34" charset="0"/>
              <a:buChar char="•"/>
            </a:pPr>
            <a:r>
              <a:rPr lang="fr-FR" dirty="0" err="1"/>
              <a:t>We</a:t>
            </a:r>
            <a:r>
              <a:rPr lang="fr-FR" dirty="0"/>
              <a:t> have </a:t>
            </a:r>
            <a:r>
              <a:rPr lang="fr-FR" dirty="0" err="1"/>
              <a:t>implemented</a:t>
            </a:r>
            <a:r>
              <a:rPr lang="fr-FR" dirty="0"/>
              <a:t> </a:t>
            </a:r>
            <a:r>
              <a:rPr lang="fr-FR" dirty="0" err="1"/>
              <a:t>this</a:t>
            </a:r>
            <a:r>
              <a:rPr lang="fr-FR" dirty="0"/>
              <a:t> </a:t>
            </a:r>
            <a:r>
              <a:rPr lang="fr-FR" dirty="0" err="1"/>
              <a:t>algorithm</a:t>
            </a:r>
            <a:r>
              <a:rPr lang="fr-FR" dirty="0"/>
              <a:t> and </a:t>
            </a:r>
            <a:r>
              <a:rPr lang="fr-FR" dirty="0" err="1"/>
              <a:t>applied</a:t>
            </a:r>
            <a:r>
              <a:rPr lang="fr-FR" dirty="0"/>
              <a:t> </a:t>
            </a:r>
            <a:r>
              <a:rPr lang="fr-FR" dirty="0" err="1"/>
              <a:t>it</a:t>
            </a:r>
            <a:r>
              <a:rPr lang="fr-FR" dirty="0"/>
              <a:t> to </a:t>
            </a:r>
            <a:r>
              <a:rPr lang="fr-FR" dirty="0" err="1"/>
              <a:t>our</a:t>
            </a:r>
            <a:r>
              <a:rPr lang="fr-FR" dirty="0"/>
              <a:t> data corpus. This </a:t>
            </a:r>
            <a:r>
              <a:rPr lang="fr-FR" dirty="0" err="1"/>
              <a:t>is</a:t>
            </a:r>
            <a:r>
              <a:rPr lang="fr-FR" dirty="0"/>
              <a:t> a </a:t>
            </a:r>
            <a:r>
              <a:rPr lang="fr-FR" dirty="0" err="1"/>
              <a:t>summary</a:t>
            </a:r>
            <a:r>
              <a:rPr lang="fr-FR" dirty="0"/>
              <a:t> of the </a:t>
            </a:r>
            <a:r>
              <a:rPr lang="fr-FR" dirty="0" err="1"/>
              <a:t>results</a:t>
            </a:r>
            <a:endParaRPr lang="fr-FR" dirty="0"/>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15</a:t>
            </a:fld>
            <a:endParaRPr lang="fr-FR"/>
          </a:p>
        </p:txBody>
      </p:sp>
    </p:spTree>
    <p:extLst>
      <p:ext uri="{BB962C8B-B14F-4D97-AF65-F5344CB8AC3E}">
        <p14:creationId xmlns:p14="http://schemas.microsoft.com/office/powerpoint/2010/main" val="3956475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85750" lvl="0" indent="-285750" rtl="0">
              <a:buFont typeface="Arial" panose="020B0604020202020204" pitchFamily="34" charset="0"/>
              <a:buChar char="•"/>
            </a:pPr>
            <a:r>
              <a:rPr lang="en-US" sz="1400" kern="1200" dirty="0">
                <a:solidFill>
                  <a:schemeClr val="tx1"/>
                </a:solidFill>
                <a:effectLst/>
                <a:latin typeface="+mn-lt"/>
                <a:ea typeface="+mn-ea"/>
                <a:cs typeface="+mn-cs"/>
              </a:rPr>
              <a:t>The validation of the constructed sessions is not easy since there’s no formal method to estimate the compliance of the constructed sessions with the real ones, unless we observe users.</a:t>
            </a:r>
            <a:endParaRPr lang="fr-FR" sz="140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400" kern="1200" dirty="0">
                <a:solidFill>
                  <a:schemeClr val="tx1"/>
                </a:solidFill>
                <a:effectLst/>
                <a:latin typeface="+mn-lt"/>
                <a:ea typeface="+mn-ea"/>
                <a:cs typeface="+mn-cs"/>
              </a:rPr>
              <a:t>Hence, we propose to use 2 metrics. The first one supposes that a complex part needs more time to read and we verified if this is true. The 2</a:t>
            </a:r>
            <a:r>
              <a:rPr lang="en-US" sz="1400" kern="1200" baseline="30000" dirty="0">
                <a:solidFill>
                  <a:schemeClr val="tx1"/>
                </a:solidFill>
                <a:effectLst/>
                <a:latin typeface="+mn-lt"/>
                <a:ea typeface="+mn-ea"/>
                <a:cs typeface="+mn-cs"/>
              </a:rPr>
              <a:t>nd</a:t>
            </a:r>
            <a:r>
              <a:rPr lang="en-US" sz="1400" kern="1200" dirty="0">
                <a:solidFill>
                  <a:schemeClr val="tx1"/>
                </a:solidFill>
                <a:effectLst/>
                <a:latin typeface="+mn-lt"/>
                <a:ea typeface="+mn-ea"/>
                <a:cs typeface="+mn-cs"/>
              </a:rPr>
              <a:t> allows estimating the quality of the reconstruction using a power law estimator.</a:t>
            </a:r>
            <a:endParaRPr lang="fr-FR" dirty="0"/>
          </a:p>
          <a:p>
            <a:pPr defTabSz="914365">
              <a:defRPr/>
            </a:pPr>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16</a:t>
            </a:fld>
            <a:endParaRPr lang="fr-FR"/>
          </a:p>
        </p:txBody>
      </p:sp>
    </p:spTree>
    <p:extLst>
      <p:ext uri="{BB962C8B-B14F-4D97-AF65-F5344CB8AC3E}">
        <p14:creationId xmlns:p14="http://schemas.microsoft.com/office/powerpoint/2010/main" val="887391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85750" indent="-285750">
              <a:buFont typeface="Arial" panose="020B0604020202020204" pitchFamily="34" charset="0"/>
              <a:buChar char="•"/>
            </a:pPr>
            <a:r>
              <a:rPr lang="en-US" sz="1400" kern="1200" dirty="0">
                <a:solidFill>
                  <a:schemeClr val="tx1"/>
                </a:solidFill>
                <a:effectLst/>
                <a:latin typeface="+mn-lt"/>
                <a:ea typeface="+mn-ea"/>
                <a:cs typeface="+mn-cs"/>
              </a:rPr>
              <a:t>We estimate complexity only using part size and we want to know if for a big part, the computed thresholds are more important than those for less important parts. We are conscientious that the size is not everything for defining the complexity but already, the size is positively correlated with part threshold as shown by the Pearson correlation coefficient</a:t>
            </a:r>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17</a:t>
            </a:fld>
            <a:endParaRPr lang="fr-FR"/>
          </a:p>
        </p:txBody>
      </p:sp>
    </p:spTree>
    <p:extLst>
      <p:ext uri="{BB962C8B-B14F-4D97-AF65-F5344CB8AC3E}">
        <p14:creationId xmlns:p14="http://schemas.microsoft.com/office/powerpoint/2010/main" val="3222546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85750" lvl="0" indent="-285750" rtl="0">
              <a:buFont typeface="Arial" panose="020B0604020202020204" pitchFamily="34" charset="0"/>
              <a:buChar char="•"/>
            </a:pPr>
            <a:r>
              <a:rPr lang="en-US" sz="1400" kern="1200" dirty="0">
                <a:solidFill>
                  <a:schemeClr val="tx1"/>
                </a:solidFill>
                <a:effectLst/>
                <a:latin typeface="+mn-lt"/>
                <a:ea typeface="+mn-ea"/>
                <a:cs typeface="+mn-cs"/>
              </a:rPr>
              <a:t>The second metric estimates the quality of the reconstruction using the empirical observed Power Law distribution</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This law states that most visits to a website are concentrated on a small number of pages. </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Evaluating this can be performed by a linear regression on the logarithm of the number of the distinct read parts and the logarithm of the total number of reading sessions. </a:t>
            </a:r>
            <a:endParaRPr lang="fr-FR" sz="140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400" kern="1200" dirty="0">
                <a:solidFill>
                  <a:schemeClr val="tx1"/>
                </a:solidFill>
                <a:effectLst/>
                <a:latin typeface="+mn-lt"/>
                <a:ea typeface="+mn-ea"/>
                <a:cs typeface="+mn-cs"/>
              </a:rPr>
              <a:t>Good results means that R-squared is close to 1 with the standard error  near to 0</a:t>
            </a:r>
          </a:p>
          <a:p>
            <a:pPr marL="285750" indent="-285750">
              <a:buFont typeface="Arial" panose="020B0604020202020204" pitchFamily="34" charset="0"/>
              <a:buChar char="•"/>
            </a:pPr>
            <a:endParaRPr lang="en-US" sz="1400" kern="1200" dirty="0">
              <a:solidFill>
                <a:schemeClr val="tx1"/>
              </a:solidFill>
              <a:effectLst/>
              <a:latin typeface="+mn-lt"/>
              <a:ea typeface="+mn-ea"/>
              <a:cs typeface="+mn-cs"/>
            </a:endParaRPr>
          </a:p>
          <a:p>
            <a:pPr marL="285750" lvl="0" indent="-285750" rtl="0">
              <a:buFont typeface="Arial" panose="020B0604020202020204" pitchFamily="34" charset="0"/>
              <a:buChar char="•"/>
            </a:pPr>
            <a:r>
              <a:rPr lang="en-US" sz="1400" kern="1200" dirty="0">
                <a:solidFill>
                  <a:schemeClr val="tx1"/>
                </a:solidFill>
                <a:effectLst/>
                <a:latin typeface="+mn-lt"/>
                <a:ea typeface="+mn-ea"/>
                <a:cs typeface="+mn-cs"/>
              </a:rPr>
              <a:t>Results for our method applied on the four courses are shown on this figure. And we see that it gives very acceptable results.</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It gives best results compared to the 2 most used other methods: 10 min for pages and 30 min for sessions. </a:t>
            </a:r>
            <a:endParaRPr lang="fr-FR" sz="1400" kern="1200" dirty="0">
              <a:solidFill>
                <a:schemeClr val="tx1"/>
              </a:solidFill>
              <a:effectLst/>
              <a:latin typeface="+mn-lt"/>
              <a:ea typeface="+mn-ea"/>
              <a:cs typeface="+mn-cs"/>
            </a:endParaRPr>
          </a:p>
          <a:p>
            <a:pPr>
              <a:buFont typeface="Arial"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18</a:t>
            </a:fld>
            <a:endParaRPr lang="fr-FR"/>
          </a:p>
        </p:txBody>
      </p:sp>
    </p:spTree>
    <p:extLst>
      <p:ext uri="{BB962C8B-B14F-4D97-AF65-F5344CB8AC3E}">
        <p14:creationId xmlns:p14="http://schemas.microsoft.com/office/powerpoint/2010/main" val="3493773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19</a:t>
            </a:fld>
            <a:endParaRPr lang="fr-FR"/>
          </a:p>
        </p:txBody>
      </p:sp>
    </p:spTree>
    <p:extLst>
      <p:ext uri="{BB962C8B-B14F-4D97-AF65-F5344CB8AC3E}">
        <p14:creationId xmlns:p14="http://schemas.microsoft.com/office/powerpoint/2010/main" val="279046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85750" lvl="0" indent="-285750" rtl="0">
              <a:buFont typeface="Arial" panose="020B0604020202020204" pitchFamily="34" charset="0"/>
              <a:buChar char="•"/>
            </a:pPr>
            <a:r>
              <a:rPr lang="en-US" sz="1400" kern="1200" dirty="0">
                <a:solidFill>
                  <a:schemeClr val="tx1"/>
                </a:solidFill>
                <a:effectLst/>
                <a:latin typeface="+mn-lt"/>
                <a:ea typeface="+mn-ea"/>
                <a:cs typeface="+mn-cs"/>
              </a:rPr>
              <a:t>We propose a set of 27 basic indicators leading to 21 reading indications, which denote important facts and possible issues related to reading. </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The whole set is organized into 4 categories </a:t>
            </a:r>
            <a:endParaRPr lang="fr-FR" sz="1400" kern="1200" dirty="0">
              <a:solidFill>
                <a:schemeClr val="tx1"/>
              </a:solidFill>
              <a:effectLst/>
              <a:latin typeface="+mn-lt"/>
              <a:ea typeface="+mn-ea"/>
              <a:cs typeface="+mn-cs"/>
            </a:endParaRPr>
          </a:p>
          <a:p>
            <a:pPr>
              <a:buFont typeface="Arial" pitchFamily="34" charset="0"/>
              <a:buChar char="•"/>
            </a:pPr>
            <a:endParaRPr lang="fr-FR" dirty="0"/>
          </a:p>
          <a:p>
            <a:pPr>
              <a:buFont typeface="Arial"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20</a:t>
            </a:fld>
            <a:endParaRPr lang="fr-FR"/>
          </a:p>
        </p:txBody>
      </p:sp>
    </p:spTree>
    <p:extLst>
      <p:ext uri="{BB962C8B-B14F-4D97-AF65-F5344CB8AC3E}">
        <p14:creationId xmlns:p14="http://schemas.microsoft.com/office/powerpoint/2010/main" val="472379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lnSpcReduction="10000"/>
          </a:bodyPr>
          <a:lstStyle/>
          <a:p>
            <a:pPr lvl="0" rtl="0">
              <a:buFont typeface="Arial" pitchFamily="34" charset="0"/>
              <a:buChar char="•"/>
            </a:pPr>
            <a:r>
              <a:rPr lang="fr-FR" dirty="0"/>
              <a:t>It </a:t>
            </a:r>
            <a:r>
              <a:rPr lang="fr-FR" dirty="0" err="1"/>
              <a:t>is</a:t>
            </a:r>
            <a:r>
              <a:rPr lang="fr-FR" dirty="0"/>
              <a:t> part</a:t>
            </a:r>
            <a:r>
              <a:rPr lang="fr-FR" baseline="0" dirty="0"/>
              <a:t> of the </a:t>
            </a:r>
            <a:r>
              <a:rPr lang="fr-FR" baseline="0" dirty="0" err="1"/>
              <a:t>project</a:t>
            </a:r>
            <a:r>
              <a:rPr lang="fr-FR" baseline="0" dirty="0"/>
              <a:t> « usage-</a:t>
            </a:r>
            <a:r>
              <a:rPr lang="fr-FR" baseline="0" dirty="0" err="1"/>
              <a:t>based</a:t>
            </a:r>
            <a:r>
              <a:rPr lang="fr-FR" baseline="0" dirty="0"/>
              <a:t> document </a:t>
            </a:r>
            <a:r>
              <a:rPr lang="fr-FR" baseline="0" dirty="0" err="1"/>
              <a:t>reengineering</a:t>
            </a:r>
            <a:r>
              <a:rPr lang="fr-FR" baseline="0" dirty="0"/>
              <a:t> » </a:t>
            </a:r>
            <a:r>
              <a:rPr lang="fr-FR" baseline="0" dirty="0" err="1"/>
              <a:t>which</a:t>
            </a:r>
            <a:r>
              <a:rPr lang="fr-FR" baseline="0" dirty="0"/>
              <a:t> </a:t>
            </a:r>
            <a:r>
              <a:rPr lang="fr-FR" baseline="0" dirty="0" err="1"/>
              <a:t>aims</a:t>
            </a:r>
            <a:r>
              <a:rPr lang="fr-FR" baseline="0" dirty="0"/>
              <a:t> to </a:t>
            </a:r>
            <a:r>
              <a:rPr lang="fr-FR" baseline="0" dirty="0" err="1"/>
              <a:t>provide</a:t>
            </a:r>
            <a:r>
              <a:rPr lang="fr-FR" baseline="0" dirty="0"/>
              <a:t> </a:t>
            </a:r>
            <a:r>
              <a:rPr lang="fr-FR" baseline="0" dirty="0" err="1"/>
              <a:t>authors</a:t>
            </a:r>
            <a:r>
              <a:rPr lang="fr-FR" baseline="0" dirty="0"/>
              <a:t> feedback </a:t>
            </a:r>
            <a:r>
              <a:rPr lang="fr-FR" baseline="0" dirty="0" err="1"/>
              <a:t>from</a:t>
            </a:r>
            <a:r>
              <a:rPr lang="fr-FR" baseline="0" dirty="0"/>
              <a:t> </a:t>
            </a:r>
            <a:r>
              <a:rPr lang="fr-FR" baseline="0" dirty="0" err="1"/>
              <a:t>learners</a:t>
            </a:r>
            <a:r>
              <a:rPr lang="fr-FR" baseline="0" dirty="0"/>
              <a:t> to help </a:t>
            </a:r>
            <a:r>
              <a:rPr lang="fr-FR" baseline="0" dirty="0" err="1"/>
              <a:t>him</a:t>
            </a:r>
            <a:r>
              <a:rPr lang="fr-FR" baseline="0" dirty="0"/>
              <a:t> </a:t>
            </a:r>
            <a:r>
              <a:rPr lang="fr-FR" baseline="0" dirty="0" err="1"/>
              <a:t>decide</a:t>
            </a:r>
            <a:r>
              <a:rPr lang="fr-FR" baseline="0" dirty="0"/>
              <a:t> how to </a:t>
            </a:r>
            <a:r>
              <a:rPr lang="fr-FR" baseline="0" dirty="0" err="1"/>
              <a:t>to</a:t>
            </a:r>
            <a:r>
              <a:rPr lang="fr-FR" baseline="0" dirty="0"/>
              <a:t> </a:t>
            </a:r>
            <a:r>
              <a:rPr lang="fr-FR" baseline="0" dirty="0" err="1"/>
              <a:t>revise</a:t>
            </a:r>
            <a:r>
              <a:rPr lang="fr-FR" baseline="0" dirty="0"/>
              <a:t> </a:t>
            </a:r>
            <a:r>
              <a:rPr lang="fr-FR" baseline="0" dirty="0" err="1"/>
              <a:t>his</a:t>
            </a:r>
            <a:r>
              <a:rPr lang="fr-FR" baseline="0" dirty="0"/>
              <a:t> document</a:t>
            </a:r>
          </a:p>
          <a:p>
            <a:pPr lvl="0" rtl="0">
              <a:buFont typeface="Arial" pitchFamily="34" charset="0"/>
              <a:buChar char="•"/>
            </a:pPr>
            <a:r>
              <a:rPr lang="fr-FR" baseline="0" dirty="0" err="1"/>
              <a:t>We</a:t>
            </a:r>
            <a:r>
              <a:rPr lang="fr-FR" baseline="0" dirty="0"/>
              <a:t> propose an </a:t>
            </a:r>
            <a:r>
              <a:rPr lang="fr-FR" baseline="0" dirty="0" err="1"/>
              <a:t>iterative</a:t>
            </a:r>
            <a:r>
              <a:rPr lang="fr-FR" baseline="0" dirty="0"/>
              <a:t> </a:t>
            </a:r>
            <a:r>
              <a:rPr lang="fr-FR" baseline="0" dirty="0" err="1"/>
              <a:t>process</a:t>
            </a:r>
            <a:r>
              <a:rPr lang="fr-FR" baseline="0" dirty="0"/>
              <a:t> </a:t>
            </a:r>
            <a:r>
              <a:rPr lang="fr-FR" baseline="0" dirty="0" err="1"/>
              <a:t>that</a:t>
            </a:r>
            <a:r>
              <a:rPr lang="fr-FR" baseline="0" dirty="0"/>
              <a:t> </a:t>
            </a:r>
            <a:r>
              <a:rPr lang="fr-FR" baseline="0" dirty="0" err="1"/>
              <a:t>starts</a:t>
            </a:r>
            <a:r>
              <a:rPr lang="fr-FR" baseline="0" dirty="0"/>
              <a:t> </a:t>
            </a:r>
            <a:r>
              <a:rPr lang="fr-FR" baseline="0" dirty="0" err="1"/>
              <a:t>when</a:t>
            </a:r>
            <a:r>
              <a:rPr lang="fr-FR" baseline="0" dirty="0"/>
              <a:t> the </a:t>
            </a:r>
            <a:r>
              <a:rPr lang="fr-FR" baseline="0" dirty="0" err="1"/>
              <a:t>author</a:t>
            </a:r>
            <a:r>
              <a:rPr lang="fr-FR" baseline="0" dirty="0"/>
              <a:t> first composes and </a:t>
            </a:r>
            <a:r>
              <a:rPr lang="fr-FR" baseline="0" dirty="0" err="1"/>
              <a:t>delivers</a:t>
            </a:r>
            <a:r>
              <a:rPr lang="fr-FR" baseline="0" dirty="0"/>
              <a:t> </a:t>
            </a:r>
            <a:r>
              <a:rPr lang="fr-FR" baseline="0" dirty="0" err="1"/>
              <a:t>his</a:t>
            </a:r>
            <a:r>
              <a:rPr lang="fr-FR" baseline="0" dirty="0"/>
              <a:t> document to </a:t>
            </a:r>
            <a:r>
              <a:rPr lang="fr-FR" baseline="0" dirty="0" err="1"/>
              <a:t>learners</a:t>
            </a:r>
            <a:endParaRPr lang="fr-FR" baseline="0" dirty="0"/>
          </a:p>
          <a:p>
            <a:pPr lvl="0" rtl="0">
              <a:buFont typeface="Arial" pitchFamily="34" charset="0"/>
              <a:buChar char="•"/>
            </a:pPr>
            <a:r>
              <a:rPr lang="fr-FR" baseline="0" dirty="0"/>
              <a:t>All the </a:t>
            </a:r>
            <a:r>
              <a:rPr lang="fr-FR" baseline="0" dirty="0" err="1"/>
              <a:t>reading</a:t>
            </a:r>
            <a:r>
              <a:rPr lang="fr-FR" baseline="0" dirty="0"/>
              <a:t> actions of </a:t>
            </a:r>
            <a:r>
              <a:rPr lang="fr-FR" baseline="0" dirty="0" err="1"/>
              <a:t>learners</a:t>
            </a:r>
            <a:r>
              <a:rPr lang="fr-FR" baseline="0" dirty="0"/>
              <a:t> are </a:t>
            </a:r>
            <a:r>
              <a:rPr lang="fr-FR" baseline="0" dirty="0" err="1"/>
              <a:t>logged</a:t>
            </a:r>
            <a:r>
              <a:rPr lang="fr-FR" baseline="0" dirty="0"/>
              <a:t> and </a:t>
            </a:r>
            <a:r>
              <a:rPr lang="fr-FR" baseline="0" dirty="0" err="1"/>
              <a:t>saved</a:t>
            </a:r>
            <a:r>
              <a:rPr lang="fr-FR" baseline="0" dirty="0"/>
              <a:t> </a:t>
            </a:r>
            <a:r>
              <a:rPr lang="fr-FR" baseline="0" dirty="0" err="1"/>
              <a:t>then</a:t>
            </a:r>
            <a:r>
              <a:rPr lang="fr-FR" baseline="0" dirty="0"/>
              <a:t> </a:t>
            </a:r>
            <a:r>
              <a:rPr lang="fr-FR" baseline="0" dirty="0" err="1"/>
              <a:t>analysed</a:t>
            </a:r>
            <a:r>
              <a:rPr lang="fr-FR" baseline="0" dirty="0"/>
              <a:t> to </a:t>
            </a:r>
            <a:r>
              <a:rPr lang="fr-FR" baseline="0" dirty="0" err="1"/>
              <a:t>compute</a:t>
            </a:r>
            <a:r>
              <a:rPr lang="fr-FR" baseline="0" dirty="0"/>
              <a:t> </a:t>
            </a:r>
            <a:r>
              <a:rPr lang="fr-FR" baseline="0" dirty="0" err="1"/>
              <a:t>indicators</a:t>
            </a:r>
            <a:r>
              <a:rPr lang="fr-FR" baseline="0" dirty="0"/>
              <a:t> </a:t>
            </a:r>
            <a:r>
              <a:rPr lang="fr-FR" baseline="0" dirty="0" err="1"/>
              <a:t>than</a:t>
            </a:r>
            <a:r>
              <a:rPr lang="fr-FR" baseline="0" dirty="0"/>
              <a:t> </a:t>
            </a:r>
            <a:r>
              <a:rPr lang="fr-FR" baseline="0" dirty="0" err="1"/>
              <a:t>may</a:t>
            </a:r>
            <a:r>
              <a:rPr lang="fr-FR" baseline="0" dirty="0"/>
              <a:t> </a:t>
            </a:r>
            <a:r>
              <a:rPr lang="fr-FR" baseline="0" dirty="0" err="1"/>
              <a:t>describe</a:t>
            </a:r>
            <a:r>
              <a:rPr lang="fr-FR" baseline="0" dirty="0"/>
              <a:t> how the </a:t>
            </a:r>
            <a:r>
              <a:rPr lang="fr-FR" baseline="0" dirty="0" err="1"/>
              <a:t>reading</a:t>
            </a:r>
            <a:r>
              <a:rPr lang="fr-FR" baseline="0" dirty="0"/>
              <a:t> </a:t>
            </a:r>
            <a:r>
              <a:rPr lang="fr-FR" baseline="0" dirty="0" err="1"/>
              <a:t>was</a:t>
            </a:r>
            <a:r>
              <a:rPr lang="fr-FR" baseline="0" dirty="0"/>
              <a:t> </a:t>
            </a:r>
            <a:r>
              <a:rPr lang="fr-FR" baseline="0" dirty="0" err="1"/>
              <a:t>performed</a:t>
            </a:r>
            <a:r>
              <a:rPr lang="fr-FR" baseline="0" dirty="0"/>
              <a:t> and </a:t>
            </a:r>
            <a:r>
              <a:rPr lang="fr-FR" baseline="0" dirty="0" err="1"/>
              <a:t>higlight</a:t>
            </a:r>
            <a:r>
              <a:rPr lang="fr-FR" baseline="0" dirty="0"/>
              <a:t> possible </a:t>
            </a:r>
            <a:r>
              <a:rPr lang="fr-FR" baseline="0" dirty="0" err="1"/>
              <a:t>needs</a:t>
            </a:r>
            <a:r>
              <a:rPr lang="fr-FR" baseline="0" dirty="0"/>
              <a:t> and issues in </a:t>
            </a:r>
            <a:r>
              <a:rPr lang="fr-FR" baseline="0" dirty="0" err="1"/>
              <a:t>reading</a:t>
            </a:r>
            <a:r>
              <a:rPr lang="fr-FR" baseline="0" dirty="0"/>
              <a:t> &amp; </a:t>
            </a:r>
            <a:r>
              <a:rPr lang="fr-FR" baseline="0" dirty="0" err="1"/>
              <a:t>understanding</a:t>
            </a:r>
            <a:endParaRPr lang="fr-FR" baseline="0" dirty="0"/>
          </a:p>
          <a:p>
            <a:pPr lvl="0" rtl="0">
              <a:buFont typeface="Arial" pitchFamily="34" charset="0"/>
              <a:buChar char="•"/>
            </a:pPr>
            <a:r>
              <a:rPr lang="fr-FR" baseline="0" dirty="0" err="1"/>
              <a:t>These</a:t>
            </a:r>
            <a:r>
              <a:rPr lang="fr-FR" baseline="0" dirty="0"/>
              <a:t> </a:t>
            </a:r>
            <a:r>
              <a:rPr lang="fr-FR" baseline="0" dirty="0" err="1"/>
              <a:t>indicators</a:t>
            </a:r>
            <a:r>
              <a:rPr lang="fr-FR" baseline="0" dirty="0"/>
              <a:t> are sent back to the </a:t>
            </a:r>
            <a:r>
              <a:rPr lang="fr-FR" baseline="0" dirty="0" err="1"/>
              <a:t>author</a:t>
            </a:r>
            <a:r>
              <a:rPr lang="fr-FR" baseline="0" dirty="0"/>
              <a:t> to help </a:t>
            </a:r>
            <a:r>
              <a:rPr lang="fr-FR" baseline="0" dirty="0" err="1"/>
              <a:t>him</a:t>
            </a:r>
            <a:r>
              <a:rPr lang="fr-FR" baseline="0" dirty="0"/>
              <a:t> point out how and </a:t>
            </a:r>
            <a:r>
              <a:rPr lang="fr-FR" baseline="0" dirty="0" err="1"/>
              <a:t>what</a:t>
            </a:r>
            <a:r>
              <a:rPr lang="fr-FR" baseline="0" dirty="0"/>
              <a:t> aspects of the document </a:t>
            </a:r>
            <a:r>
              <a:rPr lang="fr-FR" baseline="0" dirty="0" err="1"/>
              <a:t>need</a:t>
            </a:r>
            <a:r>
              <a:rPr lang="fr-FR" baseline="0" dirty="0"/>
              <a:t> to </a:t>
            </a:r>
            <a:r>
              <a:rPr lang="fr-FR" baseline="0" dirty="0" err="1"/>
              <a:t>be</a:t>
            </a:r>
            <a:r>
              <a:rPr lang="fr-FR" baseline="0" dirty="0"/>
              <a:t> </a:t>
            </a:r>
            <a:r>
              <a:rPr lang="fr-FR" baseline="0" dirty="0" err="1"/>
              <a:t>revised</a:t>
            </a:r>
            <a:r>
              <a:rPr lang="fr-FR" baseline="0" dirty="0"/>
              <a:t> or </a:t>
            </a:r>
            <a:r>
              <a:rPr lang="fr-FR" baseline="0" dirty="0" err="1"/>
              <a:t>reconceived</a:t>
            </a:r>
            <a:endParaRPr lang="fr-FR" baseline="0" dirty="0"/>
          </a:p>
          <a:p>
            <a:pPr lvl="0" rtl="0">
              <a:buFont typeface="Arial" pitchFamily="34" charset="0"/>
              <a:buChar char="•"/>
            </a:pPr>
            <a:r>
              <a:rPr lang="en-US" sz="1400" kern="1200" dirty="0">
                <a:solidFill>
                  <a:schemeClr val="tx1"/>
                </a:solidFill>
                <a:effectLst/>
                <a:latin typeface="+mn-lt"/>
                <a:ea typeface="+mn-ea"/>
                <a:cs typeface="+mn-cs"/>
              </a:rPr>
              <a:t>So, our work is situated at the analysis level. </a:t>
            </a:r>
          </a:p>
          <a:p>
            <a:pPr lvl="0" rtl="0">
              <a:buFont typeface="Arial" pitchFamily="34" charset="0"/>
              <a:buChar char="•"/>
            </a:pPr>
            <a:r>
              <a:rPr lang="en-US" sz="1400" kern="1200" dirty="0">
                <a:solidFill>
                  <a:schemeClr val="tx1"/>
                </a:solidFill>
                <a:effectLst/>
                <a:latin typeface="+mn-lt"/>
                <a:ea typeface="+mn-ea"/>
                <a:cs typeface="+mn-cs"/>
              </a:rPr>
              <a:t>This analysis can target for instance users, the whole course or parts of the courses. </a:t>
            </a:r>
          </a:p>
          <a:p>
            <a:pPr lvl="0" rtl="0">
              <a:buFont typeface="Arial" pitchFamily="34" charset="0"/>
              <a:buChar char="•"/>
            </a:pPr>
            <a:r>
              <a:rPr lang="en-US" sz="1400" kern="1200" dirty="0">
                <a:solidFill>
                  <a:schemeClr val="tx1"/>
                </a:solidFill>
                <a:effectLst/>
                <a:latin typeface="+mn-lt"/>
                <a:ea typeface="+mn-ea"/>
                <a:cs typeface="+mn-cs"/>
              </a:rPr>
              <a:t>On</a:t>
            </a:r>
            <a:r>
              <a:rPr lang="en-US" sz="1400" kern="1200" baseline="0" dirty="0">
                <a:solidFill>
                  <a:schemeClr val="tx1"/>
                </a:solidFill>
                <a:effectLst/>
                <a:latin typeface="+mn-lt"/>
                <a:ea typeface="+mn-ea"/>
                <a:cs typeface="+mn-cs"/>
              </a:rPr>
              <a:t> Web, it is in general performed using the sequence of action in the clickstream</a:t>
            </a:r>
          </a:p>
          <a:p>
            <a:pPr lvl="0" rtl="0">
              <a:buFont typeface="Arial" pitchFamily="34" charset="0"/>
              <a:buChar char="•"/>
            </a:pPr>
            <a:r>
              <a:rPr lang="en-US" sz="1400" kern="1200" baseline="0" dirty="0">
                <a:solidFill>
                  <a:schemeClr val="tx1"/>
                </a:solidFill>
                <a:effectLst/>
                <a:latin typeface="+mn-lt"/>
                <a:ea typeface="+mn-ea"/>
                <a:cs typeface="+mn-cs"/>
              </a:rPr>
              <a:t>We propose to consider this sequence by supplying it the time-on-action data to be able to </a:t>
            </a:r>
            <a:r>
              <a:rPr lang="en-US" sz="1400" kern="1200" baseline="0" dirty="0" err="1">
                <a:solidFill>
                  <a:schemeClr val="tx1"/>
                </a:solidFill>
                <a:effectLst/>
                <a:latin typeface="+mn-lt"/>
                <a:ea typeface="+mn-ea"/>
                <a:cs typeface="+mn-cs"/>
              </a:rPr>
              <a:t>analyse</a:t>
            </a:r>
            <a:r>
              <a:rPr lang="en-US" sz="1400" kern="1200" baseline="0" dirty="0">
                <a:solidFill>
                  <a:schemeClr val="tx1"/>
                </a:solidFill>
                <a:effectLst/>
                <a:latin typeface="+mn-lt"/>
                <a:ea typeface="+mn-ea"/>
                <a:cs typeface="+mn-cs"/>
              </a:rPr>
              <a:t> the activity on time</a:t>
            </a:r>
          </a:p>
          <a:p>
            <a:pPr lvl="0" rtl="0">
              <a:buFont typeface="Arial" pitchFamily="34" charset="0"/>
              <a:buChar char="•"/>
            </a:pPr>
            <a:r>
              <a:rPr lang="en-US" sz="1400" kern="1200" baseline="0" dirty="0">
                <a:solidFill>
                  <a:schemeClr val="tx1"/>
                </a:solidFill>
                <a:effectLst/>
                <a:latin typeface="+mn-lt"/>
                <a:ea typeface="+mn-ea"/>
                <a:cs typeface="+mn-cs"/>
              </a:rPr>
              <a:t>This brings us to model reading using the reading session concept that we’ll introduce later</a:t>
            </a:r>
          </a:p>
          <a:p>
            <a:pPr lvl="0" rtl="0">
              <a:buFont typeface="Arial" pitchFamily="34" charset="0"/>
              <a:buChar char="•"/>
            </a:pPr>
            <a:r>
              <a:rPr lang="en-US" sz="1400" kern="1200" baseline="0" dirty="0">
                <a:solidFill>
                  <a:schemeClr val="tx1"/>
                </a:solidFill>
                <a:effectLst/>
                <a:latin typeface="+mn-lt"/>
                <a:ea typeface="+mn-ea"/>
                <a:cs typeface="+mn-cs"/>
              </a:rPr>
              <a:t>Based on this concept, we proposed a related indicators which may help the author in the reconception process</a:t>
            </a:r>
            <a:endParaRPr lang="fr-FR" sz="14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2</a:t>
            </a:fld>
            <a:endParaRPr lang="fr-FR"/>
          </a:p>
        </p:txBody>
      </p:sp>
    </p:spTree>
    <p:extLst>
      <p:ext uri="{BB962C8B-B14F-4D97-AF65-F5344CB8AC3E}">
        <p14:creationId xmlns:p14="http://schemas.microsoft.com/office/powerpoint/2010/main" val="2272751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85750" lvl="0" indent="-285750" rtl="0">
              <a:buFont typeface="Arial" panose="020B0604020202020204" pitchFamily="34" charset="0"/>
              <a:buChar char="•"/>
            </a:pPr>
            <a:r>
              <a:rPr lang="en-US" sz="1400" kern="1200" dirty="0">
                <a:solidFill>
                  <a:schemeClr val="tx1"/>
                </a:solidFill>
                <a:effectLst/>
                <a:latin typeface="+mn-lt"/>
                <a:ea typeface="+mn-ea"/>
                <a:cs typeface="+mn-cs"/>
              </a:rPr>
              <a:t>The 1</a:t>
            </a:r>
            <a:r>
              <a:rPr lang="en-US" sz="1400" kern="1200" baseline="30000" dirty="0">
                <a:solidFill>
                  <a:schemeClr val="tx1"/>
                </a:solidFill>
                <a:effectLst/>
                <a:latin typeface="+mn-lt"/>
                <a:ea typeface="+mn-ea"/>
                <a:cs typeface="+mn-cs"/>
              </a:rPr>
              <a:t>st</a:t>
            </a:r>
            <a:r>
              <a:rPr lang="en-US" sz="1400" kern="1200" dirty="0">
                <a:solidFill>
                  <a:schemeClr val="tx1"/>
                </a:solidFill>
                <a:effectLst/>
                <a:latin typeface="+mn-lt"/>
                <a:ea typeface="+mn-ea"/>
                <a:cs typeface="+mn-cs"/>
              </a:rPr>
              <a:t> one gives reading general facts and basic hints for readings characterization within reading sessions.</a:t>
            </a:r>
          </a:p>
          <a:p>
            <a:pPr marL="285750" lvl="0" indent="-285750" rtl="0">
              <a:buFont typeface="Arial" panose="020B0604020202020204" pitchFamily="34" charset="0"/>
              <a:buChar char="•"/>
            </a:pPr>
            <a:r>
              <a:rPr lang="fr-FR" sz="1400" kern="1200" dirty="0">
                <a:solidFill>
                  <a:schemeClr val="tx1"/>
                </a:solidFill>
                <a:effectLst/>
                <a:latin typeface="+mn-lt"/>
                <a:ea typeface="+mn-ea"/>
                <a:cs typeface="+mn-cs"/>
              </a:rPr>
              <a:t>Parts </a:t>
            </a:r>
            <a:r>
              <a:rPr lang="fr-FR" sz="1400" kern="1200" dirty="0" err="1">
                <a:solidFill>
                  <a:schemeClr val="tx1"/>
                </a:solidFill>
                <a:effectLst/>
                <a:latin typeface="+mn-lt"/>
                <a:ea typeface="+mn-ea"/>
                <a:cs typeface="+mn-cs"/>
              </a:rPr>
              <a:t>with</a:t>
            </a:r>
            <a:r>
              <a:rPr lang="fr-FR" sz="1400" kern="1200" dirty="0">
                <a:solidFill>
                  <a:schemeClr val="tx1"/>
                </a:solidFill>
                <a:effectLst/>
                <a:latin typeface="+mn-lt"/>
                <a:ea typeface="+mn-ea"/>
                <a:cs typeface="+mn-cs"/>
              </a:rPr>
              <a:t> excessive</a:t>
            </a:r>
            <a:r>
              <a:rPr lang="fr-FR" sz="1400" kern="1200" baseline="0" dirty="0">
                <a:solidFill>
                  <a:schemeClr val="tx1"/>
                </a:solidFill>
                <a:effectLst/>
                <a:latin typeface="+mn-lt"/>
                <a:ea typeface="+mn-ea"/>
                <a:cs typeface="+mn-cs"/>
              </a:rPr>
              <a:t> </a:t>
            </a:r>
            <a:r>
              <a:rPr lang="fr-FR" sz="1400" kern="1200" baseline="0" dirty="0" err="1">
                <a:solidFill>
                  <a:schemeClr val="tx1"/>
                </a:solidFill>
                <a:effectLst/>
                <a:latin typeface="+mn-lt"/>
                <a:ea typeface="+mn-ea"/>
                <a:cs typeface="+mn-cs"/>
              </a:rPr>
              <a:t>reading</a:t>
            </a:r>
            <a:r>
              <a:rPr lang="fr-FR" sz="1400" kern="1200" baseline="0" dirty="0">
                <a:solidFill>
                  <a:schemeClr val="tx1"/>
                </a:solidFill>
                <a:effectLst/>
                <a:latin typeface="+mn-lt"/>
                <a:ea typeface="+mn-ea"/>
                <a:cs typeface="+mn-cs"/>
              </a:rPr>
              <a:t> time</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RS duration and count can serve as an indication of success and difficulty of the learning task </a:t>
            </a:r>
            <a:endParaRPr lang="fr-FR" sz="1400" kern="1200" dirty="0">
              <a:solidFill>
                <a:schemeClr val="tx1"/>
              </a:solidFill>
              <a:effectLst/>
              <a:latin typeface="+mn-lt"/>
              <a:ea typeface="+mn-ea"/>
              <a:cs typeface="+mn-cs"/>
            </a:endParaRPr>
          </a:p>
          <a:p>
            <a:pPr marL="285750" indent="-28575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21</a:t>
            </a:fld>
            <a:endParaRPr lang="fr-FR"/>
          </a:p>
        </p:txBody>
      </p:sp>
    </p:spTree>
    <p:extLst>
      <p:ext uri="{BB962C8B-B14F-4D97-AF65-F5344CB8AC3E}">
        <p14:creationId xmlns:p14="http://schemas.microsoft.com/office/powerpoint/2010/main" val="4103161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The 2</a:t>
            </a:r>
            <a:r>
              <a:rPr lang="en-US" sz="1400" kern="1200" baseline="30000" dirty="0">
                <a:solidFill>
                  <a:schemeClr val="tx1"/>
                </a:solidFill>
                <a:effectLst/>
                <a:latin typeface="+mn-lt"/>
                <a:ea typeface="+mn-ea"/>
                <a:cs typeface="+mn-cs"/>
              </a:rPr>
              <a:t>nd</a:t>
            </a:r>
            <a:r>
              <a:rPr lang="en-US" sz="1400" kern="1200" dirty="0">
                <a:solidFill>
                  <a:schemeClr val="tx1"/>
                </a:solidFill>
                <a:effectLst/>
                <a:latin typeface="+mn-lt"/>
                <a:ea typeface="+mn-ea"/>
                <a:cs typeface="+mn-cs"/>
              </a:rPr>
              <a:t> class is related to the navigational pace of reading within the course. </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For instance, the path deviation from the author expected one can be used to predict a possible user disorientation </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The transition between two parts allows reporting a relation between them. Considering a given part, they indicates what are the previous and following parts that are read with their respective proportions.</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 This may help to point out needed restructuration of the course. </a:t>
            </a:r>
            <a:endParaRPr lang="fr-FR" sz="1400" kern="1200" dirty="0">
              <a:solidFill>
                <a:schemeClr val="tx1"/>
              </a:solidFill>
              <a:effectLst/>
              <a:latin typeface="+mn-lt"/>
              <a:ea typeface="+mn-ea"/>
              <a:cs typeface="+mn-cs"/>
            </a:endParaRPr>
          </a:p>
          <a:p>
            <a:pPr lvl="0" rtl="0">
              <a:buFont typeface="Arial" pitchFamily="34" charset="0"/>
              <a:buChar char="•"/>
            </a:pPr>
            <a:endParaRPr lang="fr-FR" dirty="0"/>
          </a:p>
          <a:p>
            <a:pPr lvl="0" rtl="0">
              <a:buFont typeface="Arial"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22</a:t>
            </a:fld>
            <a:endParaRPr lang="fr-FR"/>
          </a:p>
        </p:txBody>
      </p:sp>
    </p:spTree>
    <p:extLst>
      <p:ext uri="{BB962C8B-B14F-4D97-AF65-F5344CB8AC3E}">
        <p14:creationId xmlns:p14="http://schemas.microsoft.com/office/powerpoint/2010/main" val="812122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85750" lvl="0" indent="-285750" rtl="0">
              <a:buFont typeface="Arial" panose="020B0604020202020204" pitchFamily="34" charset="0"/>
              <a:buChar char="•"/>
            </a:pPr>
            <a:r>
              <a:rPr lang="fr-FR" dirty="0"/>
              <a:t> </a:t>
            </a:r>
            <a:r>
              <a:rPr lang="en-US" sz="1400" kern="1200" dirty="0">
                <a:solidFill>
                  <a:schemeClr val="tx1"/>
                </a:solidFill>
                <a:effectLst/>
                <a:latin typeface="+mn-lt"/>
                <a:ea typeface="+mn-ea"/>
                <a:cs typeface="+mn-cs"/>
              </a:rPr>
              <a:t>The 3</a:t>
            </a:r>
            <a:r>
              <a:rPr lang="en-US" sz="1400" kern="1200" baseline="30000" dirty="0">
                <a:solidFill>
                  <a:schemeClr val="tx1"/>
                </a:solidFill>
                <a:effectLst/>
                <a:latin typeface="+mn-lt"/>
                <a:ea typeface="+mn-ea"/>
                <a:cs typeface="+mn-cs"/>
              </a:rPr>
              <a:t>rd</a:t>
            </a:r>
            <a:r>
              <a:rPr lang="en-US" sz="1400" kern="1200" dirty="0">
                <a:solidFill>
                  <a:schemeClr val="tx1"/>
                </a:solidFill>
                <a:effectLst/>
                <a:latin typeface="+mn-lt"/>
                <a:ea typeface="+mn-ea"/>
                <a:cs typeface="+mn-cs"/>
              </a:rPr>
              <a:t> class is related is related to </a:t>
            </a:r>
            <a:r>
              <a:rPr lang="en-US" sz="1400" kern="1200" dirty="0" err="1">
                <a:solidFill>
                  <a:schemeClr val="tx1"/>
                </a:solidFill>
                <a:effectLst/>
                <a:latin typeface="+mn-lt"/>
                <a:ea typeface="+mn-ea"/>
                <a:cs typeface="+mn-cs"/>
              </a:rPr>
              <a:t>revisitation</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We differentiate rereads that occur on the same reading session (Within-session rereads) from those that are performed on different reading sessions (Between-session rereads). </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Within-session rereads is a potential indicator that readers are struggling with it. </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Between-session rereads may indicate that the reader needs a reminder of the earlier read parts</a:t>
            </a:r>
            <a:endParaRPr lang="fr-FR" sz="1400" kern="1200" dirty="0">
              <a:solidFill>
                <a:schemeClr val="tx1"/>
              </a:solidFill>
              <a:effectLst/>
              <a:latin typeface="+mn-lt"/>
              <a:ea typeface="+mn-ea"/>
              <a:cs typeface="+mn-cs"/>
            </a:endParaRPr>
          </a:p>
          <a:p>
            <a:pPr lvl="0" rtl="0">
              <a:buFont typeface="Arial"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23</a:t>
            </a:fld>
            <a:endParaRPr lang="fr-FR"/>
          </a:p>
        </p:txBody>
      </p:sp>
    </p:spTree>
    <p:extLst>
      <p:ext uri="{BB962C8B-B14F-4D97-AF65-F5344CB8AC3E}">
        <p14:creationId xmlns:p14="http://schemas.microsoft.com/office/powerpoint/2010/main" val="563745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85750" lvl="0" indent="-285750" rtl="0">
              <a:buFont typeface="Arial" panose="020B0604020202020204" pitchFamily="34" charset="0"/>
              <a:buChar char="•"/>
            </a:pPr>
            <a:r>
              <a:rPr lang="en-US" sz="1400" kern="1200" dirty="0">
                <a:solidFill>
                  <a:schemeClr val="tx1"/>
                </a:solidFill>
                <a:effectLst/>
                <a:latin typeface="+mn-lt"/>
                <a:ea typeface="+mn-ea"/>
                <a:cs typeface="+mn-cs"/>
              </a:rPr>
              <a:t>The last class is related to reading interruptions with possible resumes. </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Analyzing reading session interruptions allows determining the problematic parts where reading generally stops definitively</a:t>
            </a:r>
            <a:endParaRPr lang="fr-FR" sz="140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400" kern="1200" dirty="0">
                <a:solidFill>
                  <a:schemeClr val="tx1"/>
                </a:solidFill>
                <a:effectLst/>
                <a:latin typeface="+mn-lt"/>
                <a:ea typeface="+mn-ea"/>
                <a:cs typeface="+mn-cs"/>
              </a:rPr>
              <a:t>The study of resume can help to understand for instance why people stops at specific parts and why they continue on different ones. Maybe structural problem! </a:t>
            </a:r>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24</a:t>
            </a:fld>
            <a:endParaRPr lang="fr-FR"/>
          </a:p>
        </p:txBody>
      </p:sp>
    </p:spTree>
    <p:extLst>
      <p:ext uri="{BB962C8B-B14F-4D97-AF65-F5344CB8AC3E}">
        <p14:creationId xmlns:p14="http://schemas.microsoft.com/office/powerpoint/2010/main" val="2200392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85750" lvl="0" indent="-285750" rtl="0">
              <a:buFont typeface="Arial" panose="020B0604020202020204" pitchFamily="34" charset="0"/>
              <a:buChar char="•"/>
            </a:pPr>
            <a:r>
              <a:rPr lang="en-US" sz="1400" kern="1200" dirty="0">
                <a:solidFill>
                  <a:schemeClr val="tx1"/>
                </a:solidFill>
                <a:effectLst/>
                <a:latin typeface="+mn-lt"/>
                <a:ea typeface="+mn-ea"/>
                <a:cs typeface="+mn-cs"/>
              </a:rPr>
              <a:t>To evaluate the relevance of the proposed indicators for course rewriting, we have conducted an exploratory study to gather OpenClassrooms course authors’ opinions regarding our proposals. </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An online survey was set up that both contains </a:t>
            </a:r>
            <a:r>
              <a:rPr lang="en-US" sz="1400" kern="1200" dirty="0" err="1">
                <a:solidFill>
                  <a:schemeClr val="tx1"/>
                </a:solidFill>
                <a:effectLst/>
                <a:latin typeface="+mn-lt"/>
                <a:ea typeface="+mn-ea"/>
                <a:cs typeface="+mn-cs"/>
              </a:rPr>
              <a:t>Likert</a:t>
            </a:r>
            <a:r>
              <a:rPr lang="en-US" sz="1400" kern="1200" dirty="0">
                <a:solidFill>
                  <a:schemeClr val="tx1"/>
                </a:solidFill>
                <a:effectLst/>
                <a:latin typeface="+mn-lt"/>
                <a:ea typeface="+mn-ea"/>
                <a:cs typeface="+mn-cs"/>
              </a:rPr>
              <a:t> scales for rating indicators usefulness (very useful, useful, no opinion, somewhat useful or not useful) and free comment sections. At the time of writing,</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105 out of hundreds authors had filled the online survey</a:t>
            </a:r>
            <a:endParaRPr lang="fr-FR" sz="1400" kern="1200" dirty="0">
              <a:solidFill>
                <a:schemeClr val="tx1"/>
              </a:solidFill>
              <a:effectLst/>
              <a:latin typeface="+mn-lt"/>
              <a:ea typeface="+mn-ea"/>
              <a:cs typeface="+mn-cs"/>
            </a:endParaRPr>
          </a:p>
          <a:p>
            <a:pPr marL="285750" indent="-28575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25</a:t>
            </a:fld>
            <a:endParaRPr lang="fr-FR"/>
          </a:p>
        </p:txBody>
      </p:sp>
    </p:spTree>
    <p:extLst>
      <p:ext uri="{BB962C8B-B14F-4D97-AF65-F5344CB8AC3E}">
        <p14:creationId xmlns:p14="http://schemas.microsoft.com/office/powerpoint/2010/main" val="2151199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85750" lvl="0" indent="-285750" rtl="0">
              <a:buFont typeface="Arial" panose="020B0604020202020204" pitchFamily="34" charset="0"/>
              <a:buChar char="•"/>
            </a:pPr>
            <a:r>
              <a:rPr lang="en-US" sz="1400" kern="1200" dirty="0">
                <a:solidFill>
                  <a:schemeClr val="tx1"/>
                </a:solidFill>
                <a:effectLst/>
                <a:latin typeface="+mn-lt"/>
                <a:ea typeface="+mn-ea"/>
                <a:cs typeface="+mn-cs"/>
              </a:rPr>
              <a:t>Figure presents results of authors’ ratings aggregated by category. </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All the proposed indicators were highly rated (useful), with the more contrasted results on the indicators related to parts distribution within sessions (average number of parts per session), rereading (</a:t>
            </a:r>
            <a:r>
              <a:rPr lang="en-US" sz="1400" kern="1200" dirty="0" err="1">
                <a:solidFill>
                  <a:schemeClr val="tx1"/>
                </a:solidFill>
                <a:effectLst/>
                <a:latin typeface="+mn-lt"/>
                <a:ea typeface="+mn-ea"/>
                <a:cs typeface="+mn-cs"/>
              </a:rPr>
              <a:t>rereaders</a:t>
            </a:r>
            <a:r>
              <a:rPr lang="en-US" sz="1400" kern="1200" dirty="0">
                <a:solidFill>
                  <a:schemeClr val="tx1"/>
                </a:solidFill>
                <a:effectLst/>
                <a:latin typeface="+mn-lt"/>
                <a:ea typeface="+mn-ea"/>
                <a:cs typeface="+mn-cs"/>
              </a:rPr>
              <a:t> count and rereading – within and between-session – distribution on the parts and interruption points (definitive stops parts). </a:t>
            </a:r>
            <a:endParaRPr lang="fr-FR" sz="140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400" kern="1200" dirty="0">
                <a:solidFill>
                  <a:schemeClr val="tx1"/>
                </a:solidFill>
                <a:effectLst/>
                <a:latin typeface="+mn-lt"/>
                <a:ea typeface="+mn-ea"/>
                <a:cs typeface="+mn-cs"/>
              </a:rPr>
              <a:t>Indicators related to the average reading speed per part and session count on the course are the least rated ones</a:t>
            </a:r>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26</a:t>
            </a:fld>
            <a:endParaRPr lang="fr-FR"/>
          </a:p>
        </p:txBody>
      </p:sp>
    </p:spTree>
    <p:extLst>
      <p:ext uri="{BB962C8B-B14F-4D97-AF65-F5344CB8AC3E}">
        <p14:creationId xmlns:p14="http://schemas.microsoft.com/office/powerpoint/2010/main" val="1419587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27</a:t>
            </a:fld>
            <a:endParaRPr lang="fr-FR"/>
          </a:p>
        </p:txBody>
      </p:sp>
    </p:spTree>
    <p:extLst>
      <p:ext uri="{BB962C8B-B14F-4D97-AF65-F5344CB8AC3E}">
        <p14:creationId xmlns:p14="http://schemas.microsoft.com/office/powerpoint/2010/main" val="2981802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28</a:t>
            </a:fld>
            <a:endParaRPr lang="fr-FR"/>
          </a:p>
        </p:txBody>
      </p:sp>
    </p:spTree>
    <p:extLst>
      <p:ext uri="{BB962C8B-B14F-4D97-AF65-F5344CB8AC3E}">
        <p14:creationId xmlns:p14="http://schemas.microsoft.com/office/powerpoint/2010/main" val="990550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29</a:t>
            </a:fld>
            <a:endParaRPr lang="fr-FR"/>
          </a:p>
        </p:txBody>
      </p:sp>
    </p:spTree>
    <p:extLst>
      <p:ext uri="{BB962C8B-B14F-4D97-AF65-F5344CB8AC3E}">
        <p14:creationId xmlns:p14="http://schemas.microsoft.com/office/powerpoint/2010/main" val="28417814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85750" lvl="0" indent="-285750" rtl="0">
              <a:buFont typeface="Arial" panose="020B0604020202020204" pitchFamily="34" charset="0"/>
              <a:buChar char="•"/>
            </a:pPr>
            <a:r>
              <a:rPr lang="en-US" sz="1400" kern="1200" dirty="0">
                <a:solidFill>
                  <a:schemeClr val="tx1"/>
                </a:solidFill>
                <a:effectLst/>
                <a:latin typeface="+mn-lt"/>
                <a:ea typeface="+mn-ea"/>
                <a:cs typeface="+mn-cs"/>
              </a:rPr>
              <a:t>The concept of reading session allows us to model course reading. </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The proposed approach for session identification is grounded on data that represent learners’ interactions with the course and take into account each part characteristics. </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The computed threshold values for part reading-times are dynamic since they may be updated when new reading actions are logged.</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Hence their values can be adjusted with incoming reading data, taking into account any evolution of the courses like pages restructuring and content update. </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This approach seems a very plausible way to simulate learners reading and to fit the expected statistical behavior of real reading sessions. </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We plan to further verify this method capability by using/ defining appropriate metrics to characterize parts complexity and to compare the deduced sessions compliance with the real ones.</a:t>
            </a:r>
            <a:endParaRPr lang="fr-FR" sz="1400" kern="1200" dirty="0">
              <a:solidFill>
                <a:schemeClr val="tx1"/>
              </a:solidFill>
              <a:effectLst/>
              <a:latin typeface="+mn-lt"/>
              <a:ea typeface="+mn-ea"/>
              <a:cs typeface="+mn-cs"/>
            </a:endParaRPr>
          </a:p>
          <a:p>
            <a:pPr marL="285750" indent="-285750">
              <a:buFont typeface="Arial" panose="020B0604020202020204" pitchFamily="34" charset="0"/>
              <a:buChar char="•"/>
            </a:pPr>
            <a:endParaRPr lang="fr-FR" dirty="0"/>
          </a:p>
          <a:p>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30</a:t>
            </a:fld>
            <a:endParaRPr lang="fr-FR"/>
          </a:p>
        </p:txBody>
      </p:sp>
    </p:spTree>
    <p:extLst>
      <p:ext uri="{BB962C8B-B14F-4D97-AF65-F5344CB8AC3E}">
        <p14:creationId xmlns:p14="http://schemas.microsoft.com/office/powerpoint/2010/main" val="2018709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85750" lvl="0" indent="-285750" rtl="0">
              <a:buFont typeface="Arial" panose="020B0604020202020204" pitchFamily="34" charset="0"/>
              <a:buChar char="•"/>
            </a:pPr>
            <a:r>
              <a:rPr lang="en-US" sz="1400" kern="1200" dirty="0">
                <a:solidFill>
                  <a:schemeClr val="tx1"/>
                </a:solidFill>
                <a:effectLst/>
                <a:latin typeface="+mn-lt"/>
                <a:ea typeface="+mn-ea"/>
                <a:cs typeface="+mn-cs"/>
              </a:rPr>
              <a:t>To test our proposals, we use data from the OC platform, which is a major French provider of online courses.</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We have selected 4 representative courses to work on, and logged them for a period of 75 days.</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Each log record has data about the user and the web-session, the course and read part and a date timestamp</a:t>
            </a: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This is an example of a course and its structure</a:t>
            </a:r>
            <a:endParaRPr lang="fr-FR"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Each course is a nesting of parts with part being either course-part, chapter and subchapter</a:t>
            </a:r>
            <a:endParaRPr lang="fr-FR" sz="1400" kern="1200" dirty="0">
              <a:solidFill>
                <a:schemeClr val="tx1"/>
              </a:solidFill>
              <a:effectLst/>
              <a:latin typeface="+mn-lt"/>
              <a:ea typeface="+mn-ea"/>
              <a:cs typeface="+mn-cs"/>
            </a:endParaRPr>
          </a:p>
          <a:p>
            <a:pPr marL="285750" lvl="0" indent="-285750" rtl="0">
              <a:buFont typeface="Arial"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3</a:t>
            </a:fld>
            <a:endParaRPr lang="fr-FR"/>
          </a:p>
        </p:txBody>
      </p:sp>
    </p:spTree>
    <p:extLst>
      <p:ext uri="{BB962C8B-B14F-4D97-AF65-F5344CB8AC3E}">
        <p14:creationId xmlns:p14="http://schemas.microsoft.com/office/powerpoint/2010/main" val="13396877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rtl="0"/>
            <a:r>
              <a:rPr lang="en-US" sz="1400" kern="1200" dirty="0">
                <a:solidFill>
                  <a:schemeClr val="tx1"/>
                </a:solidFill>
                <a:effectLst/>
                <a:latin typeface="+mn-lt"/>
                <a:ea typeface="+mn-ea"/>
                <a:cs typeface="+mn-cs"/>
              </a:rPr>
              <a:t>Several indicators based on reading sessions have been proposed and illustrated on courses from a major French eLearning provider. </a:t>
            </a:r>
            <a:endParaRPr lang="fr-FR" sz="1400" kern="1200" dirty="0">
              <a:solidFill>
                <a:schemeClr val="tx1"/>
              </a:solidFill>
              <a:effectLst/>
              <a:latin typeface="+mn-lt"/>
              <a:ea typeface="+mn-ea"/>
              <a:cs typeface="+mn-cs"/>
            </a:endParaRPr>
          </a:p>
          <a:p>
            <a:pPr lvl="0"/>
            <a:r>
              <a:rPr lang="en-US" sz="1400" kern="1200" dirty="0">
                <a:solidFill>
                  <a:schemeClr val="tx1"/>
                </a:solidFill>
                <a:effectLst/>
                <a:latin typeface="+mn-lt"/>
                <a:ea typeface="+mn-ea"/>
                <a:cs typeface="+mn-cs"/>
              </a:rPr>
              <a:t>They intend to analyze reading from a behavioral perspective to reflect potential readers’ needs and reading issues.</a:t>
            </a:r>
            <a:endParaRPr lang="fr-FR" sz="1400" kern="1200" dirty="0">
              <a:solidFill>
                <a:schemeClr val="tx1"/>
              </a:solidFill>
              <a:effectLst/>
              <a:latin typeface="+mn-lt"/>
              <a:ea typeface="+mn-ea"/>
              <a:cs typeface="+mn-cs"/>
            </a:endParaRPr>
          </a:p>
          <a:p>
            <a:pPr lvl="0"/>
            <a:r>
              <a:rPr lang="en-US" sz="1400" kern="1200" dirty="0">
                <a:solidFill>
                  <a:schemeClr val="tx1"/>
                </a:solidFill>
                <a:effectLst/>
                <a:latin typeface="+mn-lt"/>
                <a:ea typeface="+mn-ea"/>
                <a:cs typeface="+mn-cs"/>
              </a:rPr>
              <a:t>This is acknowledged by authors</a:t>
            </a:r>
            <a:endParaRPr lang="fr-FR" sz="1400" kern="1200" dirty="0">
              <a:solidFill>
                <a:schemeClr val="tx1"/>
              </a:solidFill>
              <a:effectLst/>
              <a:latin typeface="+mn-lt"/>
              <a:ea typeface="+mn-ea"/>
              <a:cs typeface="+mn-cs"/>
            </a:endParaRPr>
          </a:p>
          <a:p>
            <a:r>
              <a:rPr lang="en-US" sz="1400" kern="1200" dirty="0">
                <a:solidFill>
                  <a:schemeClr val="tx1"/>
                </a:solidFill>
                <a:effectLst/>
                <a:latin typeface="+mn-lt"/>
                <a:ea typeface="+mn-ea"/>
                <a:cs typeface="+mn-cs"/>
              </a:rPr>
              <a:t>Currently we are refining these and implementing a dashboard for authors….</a:t>
            </a:r>
            <a:endParaRPr lang="fr-FR"/>
          </a:p>
          <a:p>
            <a:pPr lvl="0" rtl="0">
              <a:buFont typeface="Arial"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31</a:t>
            </a:fld>
            <a:endParaRPr lang="fr-FR"/>
          </a:p>
        </p:txBody>
      </p:sp>
    </p:spTree>
    <p:extLst>
      <p:ext uri="{BB962C8B-B14F-4D97-AF65-F5344CB8AC3E}">
        <p14:creationId xmlns:p14="http://schemas.microsoft.com/office/powerpoint/2010/main" val="16619470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32</a:t>
            </a:fld>
            <a:endParaRPr lang="fr-FR"/>
          </a:p>
        </p:txBody>
      </p:sp>
    </p:spTree>
    <p:extLst>
      <p:ext uri="{BB962C8B-B14F-4D97-AF65-F5344CB8AC3E}">
        <p14:creationId xmlns:p14="http://schemas.microsoft.com/office/powerpoint/2010/main" val="4024143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400" kern="1200" dirty="0">
                <a:solidFill>
                  <a:schemeClr val="tx1"/>
                </a:solidFill>
                <a:effectLst/>
                <a:latin typeface="+mn-lt"/>
                <a:ea typeface="+mn-ea"/>
                <a:cs typeface="+mn-cs"/>
              </a:rPr>
              <a:t>The reminder of this presentation will first describe our background before introducing the reading-session concept and how we calculate it and a set of related indicators</a:t>
            </a:r>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5</a:t>
            </a:fld>
            <a:endParaRPr lang="fr-FR"/>
          </a:p>
        </p:txBody>
      </p:sp>
    </p:spTree>
    <p:extLst>
      <p:ext uri="{BB962C8B-B14F-4D97-AF65-F5344CB8AC3E}">
        <p14:creationId xmlns:p14="http://schemas.microsoft.com/office/powerpoint/2010/main" val="1169248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kern="1200" dirty="0">
                <a:solidFill>
                  <a:schemeClr val="tx1"/>
                </a:solidFill>
                <a:effectLst/>
                <a:latin typeface="+mn-lt"/>
                <a:ea typeface="+mn-ea"/>
                <a:cs typeface="+mn-cs"/>
              </a:rPr>
              <a:t>The time-based analysis best reflects the learning process and issues since it describes reading activity from a behavioral viewpoint</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kern="1200" dirty="0">
                <a:solidFill>
                  <a:schemeClr val="tx1"/>
                </a:solidFill>
                <a:effectLst/>
                <a:latin typeface="+mn-lt"/>
                <a:ea typeface="+mn-ea"/>
                <a:cs typeface="+mn-cs"/>
              </a:rPr>
              <a:t>As illustrated on the figure, the learner activity is distributed in time so it is composed of active and idle periods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kern="1200" baseline="0" dirty="0">
                <a:solidFill>
                  <a:schemeClr val="tx1"/>
                </a:solidFill>
                <a:effectLst/>
                <a:latin typeface="+mn-lt"/>
                <a:ea typeface="+mn-ea"/>
                <a:cs typeface="+mn-cs"/>
              </a:rPr>
              <a:t>On the Web, an important issue come from the fact that this cutting is not recorded</a:t>
            </a:r>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6</a:t>
            </a:fld>
            <a:endParaRPr lang="fr-FR"/>
          </a:p>
        </p:txBody>
      </p:sp>
    </p:spTree>
    <p:extLst>
      <p:ext uri="{BB962C8B-B14F-4D97-AF65-F5344CB8AC3E}">
        <p14:creationId xmlns:p14="http://schemas.microsoft.com/office/powerpoint/2010/main" val="3544533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kern="1200" dirty="0">
                <a:solidFill>
                  <a:schemeClr val="tx1"/>
                </a:solidFill>
                <a:effectLst/>
                <a:latin typeface="+mn-lt"/>
                <a:ea typeface="+mn-ea"/>
                <a:cs typeface="+mn-cs"/>
              </a:rPr>
              <a:t>The time-based analysis best reflects the learning process and issues since it describes reading activity from a behavioral viewpoint</a:t>
            </a:r>
            <a:endParaRPr lang="fr-FR" sz="1400" kern="1200" dirty="0">
              <a:solidFill>
                <a:schemeClr val="tx1"/>
              </a:solidFill>
              <a:effectLst/>
              <a:latin typeface="+mn-lt"/>
              <a:ea typeface="+mn-ea"/>
              <a:cs typeface="+mn-cs"/>
            </a:endParaRPr>
          </a:p>
          <a:p>
            <a:pPr lvl="0" rtl="0">
              <a:buFont typeface="Arial" pitchFamily="34" charset="0"/>
              <a:buChar char="•"/>
            </a:pPr>
            <a:r>
              <a:rPr lang="fr-FR" dirty="0"/>
              <a:t>But </a:t>
            </a:r>
            <a:r>
              <a:rPr lang="fr-FR" dirty="0" err="1"/>
              <a:t>learner</a:t>
            </a:r>
            <a:r>
              <a:rPr lang="fr-FR" baseline="0" dirty="0"/>
              <a:t> </a:t>
            </a:r>
            <a:r>
              <a:rPr lang="fr-FR" baseline="0" dirty="0" err="1"/>
              <a:t>activity</a:t>
            </a:r>
            <a:r>
              <a:rPr lang="fr-FR" baseline="0" dirty="0"/>
              <a:t> </a:t>
            </a:r>
            <a:r>
              <a:rPr lang="fr-FR" baseline="0" dirty="0" err="1"/>
              <a:t>is</a:t>
            </a:r>
            <a:r>
              <a:rPr lang="fr-FR" baseline="0" dirty="0"/>
              <a:t> </a:t>
            </a:r>
            <a:r>
              <a:rPr lang="fr-FR" baseline="0" dirty="0" err="1"/>
              <a:t>distributed</a:t>
            </a:r>
            <a:r>
              <a:rPr lang="fr-FR" baseline="0" dirty="0"/>
              <a:t> over active and non active </a:t>
            </a:r>
            <a:r>
              <a:rPr lang="fr-FR" baseline="0" dirty="0" err="1"/>
              <a:t>periods</a:t>
            </a:r>
            <a:endParaRPr lang="fr-FR" baseline="0" dirty="0"/>
          </a:p>
          <a:p>
            <a:pPr lvl="0" rtl="0">
              <a:buFont typeface="Arial" pitchFamily="34" charset="0"/>
              <a:buChar char="•"/>
            </a:pPr>
            <a:r>
              <a:rPr lang="fr-FR" baseline="0" dirty="0"/>
              <a:t>To </a:t>
            </a:r>
            <a:r>
              <a:rPr lang="fr-FR" baseline="0" dirty="0" err="1"/>
              <a:t>better</a:t>
            </a:r>
            <a:r>
              <a:rPr lang="fr-FR" baseline="0" dirty="0"/>
              <a:t> model </a:t>
            </a:r>
            <a:r>
              <a:rPr lang="fr-FR" baseline="0" dirty="0" err="1"/>
              <a:t>this</a:t>
            </a:r>
            <a:r>
              <a:rPr lang="fr-FR" baseline="0" dirty="0"/>
              <a:t>, </a:t>
            </a:r>
            <a:r>
              <a:rPr lang="fr-FR" baseline="0" dirty="0" err="1"/>
              <a:t>we</a:t>
            </a:r>
            <a:r>
              <a:rPr lang="fr-FR" baseline="0" dirty="0"/>
              <a:t> use the concept of session to </a:t>
            </a:r>
            <a:r>
              <a:rPr lang="fr-FR" baseline="0" dirty="0" err="1"/>
              <a:t>delimit</a:t>
            </a:r>
            <a:r>
              <a:rPr lang="fr-FR" baseline="0" dirty="0"/>
              <a:t> the </a:t>
            </a:r>
            <a:r>
              <a:rPr lang="fr-FR" baseline="0" dirty="0" err="1"/>
              <a:t>actual</a:t>
            </a:r>
            <a:r>
              <a:rPr lang="fr-FR" baseline="0" dirty="0"/>
              <a:t> </a:t>
            </a:r>
            <a:r>
              <a:rPr lang="fr-FR" baseline="0" dirty="0" err="1"/>
              <a:t>reading</a:t>
            </a:r>
            <a:r>
              <a:rPr lang="fr-FR" baseline="0" dirty="0"/>
              <a:t> </a:t>
            </a:r>
            <a:r>
              <a:rPr lang="fr-FR" baseline="0" dirty="0" err="1"/>
              <a:t>periods</a:t>
            </a:r>
            <a:r>
              <a:rPr lang="fr-FR" baseline="0" dirty="0"/>
              <a:t> </a:t>
            </a:r>
            <a:r>
              <a:rPr lang="fr-FR" baseline="0" dirty="0" err="1"/>
              <a:t>from</a:t>
            </a:r>
            <a:r>
              <a:rPr lang="fr-FR" baseline="0" dirty="0"/>
              <a:t> the </a:t>
            </a:r>
            <a:r>
              <a:rPr lang="fr-FR" baseline="0" dirty="0" err="1"/>
              <a:t>idle</a:t>
            </a:r>
            <a:r>
              <a:rPr lang="fr-FR" baseline="0" dirty="0"/>
              <a:t> </a:t>
            </a:r>
            <a:r>
              <a:rPr lang="fr-FR" baseline="0" dirty="0" err="1"/>
              <a:t>ones</a:t>
            </a:r>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7</a:t>
            </a:fld>
            <a:endParaRPr lang="fr-FR"/>
          </a:p>
        </p:txBody>
      </p:sp>
    </p:spTree>
    <p:extLst>
      <p:ext uri="{BB962C8B-B14F-4D97-AF65-F5344CB8AC3E}">
        <p14:creationId xmlns:p14="http://schemas.microsoft.com/office/powerpoint/2010/main" val="66118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pPr marL="285750" lvl="0" indent="-285750" rtl="0">
              <a:buFont typeface="Arial" panose="020B0604020202020204" pitchFamily="34" charset="0"/>
              <a:buChar char="•"/>
            </a:pPr>
            <a:r>
              <a:rPr lang="en-US" sz="1400" kern="1200" dirty="0">
                <a:solidFill>
                  <a:schemeClr val="tx1"/>
                </a:solidFill>
                <a:effectLst/>
                <a:latin typeface="+mn-lt"/>
                <a:ea typeface="+mn-ea"/>
                <a:cs typeface="+mn-cs"/>
              </a:rPr>
              <a:t>The first one is based on the limitation of the total session duration by a predefined threshold, generally 30 minutes. </a:t>
            </a:r>
          </a:p>
          <a:p>
            <a:pPr marL="285750" lvl="0" indent="-285750" rtl="0">
              <a:buFont typeface="Arial" panose="020B0604020202020204" pitchFamily="34" charset="0"/>
              <a:buChar char="•"/>
            </a:pPr>
            <a:r>
              <a:rPr lang="en-US" sz="1400" kern="1200" dirty="0">
                <a:solidFill>
                  <a:schemeClr val="tx1"/>
                </a:solidFill>
                <a:effectLst/>
                <a:latin typeface="+mn-lt"/>
                <a:ea typeface="+mn-ea"/>
                <a:cs typeface="+mn-cs"/>
              </a:rPr>
              <a:t>The main drawback of this is that continuous and long activity may be cut while separate short ones may be merged </a:t>
            </a:r>
            <a:r>
              <a:rPr lang="fr-FR" sz="1400" dirty="0" err="1"/>
              <a:t>including</a:t>
            </a:r>
            <a:r>
              <a:rPr lang="fr-FR" sz="1400" dirty="0"/>
              <a:t> </a:t>
            </a:r>
            <a:r>
              <a:rPr lang="fr-FR" sz="1400" dirty="0" err="1"/>
              <a:t>potential</a:t>
            </a:r>
            <a:r>
              <a:rPr lang="fr-FR" sz="1400" dirty="0"/>
              <a:t> in-</a:t>
            </a:r>
            <a:r>
              <a:rPr lang="fr-FR" sz="1400" dirty="0" err="1"/>
              <a:t>between</a:t>
            </a:r>
            <a:r>
              <a:rPr lang="fr-FR" sz="1400" dirty="0"/>
              <a:t> inactive </a:t>
            </a:r>
            <a:r>
              <a:rPr lang="fr-FR" sz="1400" dirty="0" err="1"/>
              <a:t>periods</a:t>
            </a:r>
            <a:r>
              <a:rPr lang="en-US" sz="1400" kern="1200" dirty="0">
                <a:solidFill>
                  <a:schemeClr val="tx1"/>
                </a:solidFill>
                <a:effectLst/>
                <a:latin typeface="+mn-lt"/>
                <a:ea typeface="+mn-ea"/>
                <a:cs typeface="+mn-cs"/>
              </a:rPr>
              <a:t>.</a:t>
            </a:r>
            <a:endParaRPr lang="fr-FR" sz="1400" kern="1200" dirty="0">
              <a:solidFill>
                <a:schemeClr val="tx1"/>
              </a:solidFill>
              <a:effectLst/>
              <a:latin typeface="+mn-lt"/>
              <a:ea typeface="+mn-ea"/>
              <a:cs typeface="+mn-cs"/>
            </a:endParaRPr>
          </a:p>
          <a:p>
            <a:pPr lvl="0" rtl="0">
              <a:buFont typeface="Arial"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8</a:t>
            </a:fld>
            <a:endParaRPr lang="fr-FR"/>
          </a:p>
        </p:txBody>
      </p:sp>
    </p:spTree>
    <p:extLst>
      <p:ext uri="{BB962C8B-B14F-4D97-AF65-F5344CB8AC3E}">
        <p14:creationId xmlns:p14="http://schemas.microsoft.com/office/powerpoint/2010/main" val="4230102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pPr marL="285750" lvl="0" indent="-285750" rtl="0">
              <a:buFont typeface="Arial" panose="020B0604020202020204" pitchFamily="34" charset="0"/>
              <a:buChar char="•"/>
            </a:pPr>
            <a:r>
              <a:rPr lang="en-US" sz="1400" kern="1200" dirty="0">
                <a:solidFill>
                  <a:schemeClr val="tx1"/>
                </a:solidFill>
                <a:effectLst/>
                <a:latin typeface="+mn-lt"/>
                <a:ea typeface="+mn-ea"/>
                <a:cs typeface="+mn-cs"/>
              </a:rPr>
              <a:t>The second method defines a max value (generally 10 </a:t>
            </a:r>
            <a:r>
              <a:rPr lang="en-US" sz="1400" kern="1200" dirty="0" err="1">
                <a:solidFill>
                  <a:schemeClr val="tx1"/>
                </a:solidFill>
                <a:effectLst/>
                <a:latin typeface="+mn-lt"/>
                <a:ea typeface="+mn-ea"/>
                <a:cs typeface="+mn-cs"/>
              </a:rPr>
              <a:t>mn</a:t>
            </a:r>
            <a:r>
              <a:rPr lang="en-US" sz="1400" kern="1200" dirty="0">
                <a:solidFill>
                  <a:schemeClr val="tx1"/>
                </a:solidFill>
                <a:effectLst/>
                <a:latin typeface="+mn-lt"/>
                <a:ea typeface="+mn-ea"/>
                <a:cs typeface="+mn-cs"/>
              </a:rPr>
              <a:t>) not for the session but for each part. </a:t>
            </a:r>
          </a:p>
          <a:p>
            <a:pPr marL="285750" lvl="0" indent="-285750" rtl="0">
              <a:buFont typeface="Arial" panose="020B0604020202020204" pitchFamily="34" charset="0"/>
              <a:buChar char="•"/>
            </a:pPr>
            <a:r>
              <a:rPr lang="en-US" sz="1400" kern="1200" dirty="0">
                <a:solidFill>
                  <a:schemeClr val="tx1"/>
                </a:solidFill>
                <a:effectLst/>
                <a:latin typeface="+mn-lt"/>
                <a:ea typeface="+mn-ea"/>
                <a:cs typeface="+mn-cs"/>
              </a:rPr>
              <a:t>This is also not </a:t>
            </a:r>
            <a:r>
              <a:rPr lang="en-US" sz="1400" kern="1200" dirty="0" err="1">
                <a:solidFill>
                  <a:schemeClr val="tx1"/>
                </a:solidFill>
                <a:effectLst/>
                <a:latin typeface="+mn-lt"/>
                <a:ea typeface="+mn-ea"/>
                <a:cs typeface="+mn-cs"/>
              </a:rPr>
              <a:t>realistics</a:t>
            </a:r>
            <a:r>
              <a:rPr lang="en-US" sz="1400" kern="1200" dirty="0">
                <a:solidFill>
                  <a:schemeClr val="tx1"/>
                </a:solidFill>
                <a:effectLst/>
                <a:latin typeface="+mn-lt"/>
                <a:ea typeface="+mn-ea"/>
                <a:cs typeface="+mn-cs"/>
              </a:rPr>
              <a:t> since parts may be in reality read faster or slower. </a:t>
            </a:r>
          </a:p>
          <a:p>
            <a:pPr marL="285750" lvl="0" indent="-285750" rtl="0">
              <a:buFont typeface="Arial" panose="020B0604020202020204" pitchFamily="34" charset="0"/>
              <a:buChar char="•"/>
            </a:pPr>
            <a:r>
              <a:rPr lang="en-US" sz="1400" kern="1200" dirty="0">
                <a:solidFill>
                  <a:schemeClr val="tx1"/>
                </a:solidFill>
                <a:effectLst/>
                <a:latin typeface="+mn-lt"/>
                <a:ea typeface="+mn-ea"/>
                <a:cs typeface="+mn-cs"/>
              </a:rPr>
              <a:t>Again we see in this illustration that the results are from the real one</a:t>
            </a:r>
          </a:p>
          <a:p>
            <a:pPr marL="285750" lvl="0" indent="-285750" rtl="0">
              <a:buFont typeface="Arial" panose="020B0604020202020204" pitchFamily="34" charset="0"/>
              <a:buChar char="•"/>
            </a:pPr>
            <a:r>
              <a:rPr lang="en-US" sz="1400" kern="1200" dirty="0">
                <a:solidFill>
                  <a:schemeClr val="tx1"/>
                </a:solidFill>
                <a:effectLst/>
                <a:latin typeface="+mn-lt"/>
                <a:ea typeface="+mn-ea"/>
                <a:cs typeface="+mn-cs"/>
              </a:rPr>
              <a:t>Actually, using one threshold value in not appropriate since courses and course</a:t>
            </a:r>
            <a:r>
              <a:rPr lang="en-US" sz="1400" kern="1200" baseline="0" dirty="0">
                <a:solidFill>
                  <a:schemeClr val="tx1"/>
                </a:solidFill>
                <a:effectLst/>
                <a:latin typeface="+mn-lt"/>
                <a:ea typeface="+mn-ea"/>
                <a:cs typeface="+mn-cs"/>
              </a:rPr>
              <a:t> pages differ</a:t>
            </a:r>
            <a:endParaRPr lang="fr-FR" sz="1400" kern="1200" dirty="0">
              <a:solidFill>
                <a:schemeClr val="tx1"/>
              </a:solidFill>
              <a:effectLst/>
              <a:latin typeface="+mn-lt"/>
              <a:ea typeface="+mn-ea"/>
              <a:cs typeface="+mn-cs"/>
            </a:endParaRPr>
          </a:p>
          <a:p>
            <a:pPr marL="285750" indent="-285750">
              <a:buFont typeface="Arial" panose="020B0604020202020204" pitchFamily="34" charset="0"/>
              <a:buChar char="•"/>
            </a:pPr>
            <a:endParaRPr lang="fr-FR" dirty="0"/>
          </a:p>
          <a:p>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9</a:t>
            </a:fld>
            <a:endParaRPr lang="fr-FR"/>
          </a:p>
        </p:txBody>
      </p:sp>
    </p:spTree>
    <p:extLst>
      <p:ext uri="{BB962C8B-B14F-4D97-AF65-F5344CB8AC3E}">
        <p14:creationId xmlns:p14="http://schemas.microsoft.com/office/powerpoint/2010/main" val="3819815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The </a:t>
            </a:r>
            <a:r>
              <a:rPr lang="fr-FR" dirty="0" err="1"/>
              <a:t>study</a:t>
            </a:r>
            <a:r>
              <a:rPr lang="fr-FR" dirty="0"/>
              <a:t> of </a:t>
            </a:r>
            <a:r>
              <a:rPr lang="fr-FR" dirty="0" err="1"/>
              <a:t>these</a:t>
            </a:r>
            <a:r>
              <a:rPr lang="fr-FR" dirty="0"/>
              <a:t> </a:t>
            </a:r>
            <a:r>
              <a:rPr lang="fr-FR" dirty="0" err="1"/>
              <a:t>methods</a:t>
            </a:r>
            <a:r>
              <a:rPr lang="fr-FR" baseline="0" dirty="0"/>
              <a:t> </a:t>
            </a:r>
            <a:r>
              <a:rPr lang="fr-FR" baseline="0" dirty="0" err="1"/>
              <a:t>bring</a:t>
            </a:r>
            <a:r>
              <a:rPr lang="fr-FR" baseline="0" dirty="0"/>
              <a:t> us to propose </a:t>
            </a:r>
            <a:r>
              <a:rPr lang="fr-FR" baseline="0" dirty="0" err="1"/>
              <a:t>another</a:t>
            </a:r>
            <a:r>
              <a:rPr lang="fr-FR" baseline="0" dirty="0"/>
              <a:t> </a:t>
            </a:r>
            <a:r>
              <a:rPr lang="fr-FR" baseline="0" dirty="0" err="1"/>
              <a:t>algorithm</a:t>
            </a:r>
            <a:r>
              <a:rPr lang="fr-FR" baseline="0" dirty="0"/>
              <a:t> for </a:t>
            </a:r>
            <a:r>
              <a:rPr lang="fr-FR" baseline="0" dirty="0" err="1"/>
              <a:t>computing</a:t>
            </a:r>
            <a:r>
              <a:rPr lang="fr-FR" baseline="0" dirty="0"/>
              <a:t> the </a:t>
            </a:r>
            <a:r>
              <a:rPr lang="fr-FR" baseline="0" dirty="0" err="1"/>
              <a:t>reading</a:t>
            </a:r>
            <a:r>
              <a:rPr lang="fr-FR" baseline="0" dirty="0"/>
              <a:t> sessions</a:t>
            </a:r>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10</a:t>
            </a:fld>
            <a:endParaRPr lang="fr-FR"/>
          </a:p>
        </p:txBody>
      </p:sp>
    </p:spTree>
    <p:extLst>
      <p:ext uri="{BB962C8B-B14F-4D97-AF65-F5344CB8AC3E}">
        <p14:creationId xmlns:p14="http://schemas.microsoft.com/office/powerpoint/2010/main" val="61300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597820"/>
            <a:ext cx="7772400" cy="1102519"/>
          </a:xfrm>
        </p:spPr>
        <p:txBody>
          <a:bodyPr/>
          <a:lstStyle/>
          <a:p>
            <a:r>
              <a:rPr lang="fr-FR"/>
              <a:t>Cliquez et modifiez le titre</a:t>
            </a:r>
          </a:p>
        </p:txBody>
      </p:sp>
      <p:sp>
        <p:nvSpPr>
          <p:cNvPr id="3" name="Sous-titr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r>
              <a:rPr kumimoji="0" lang="fr-FR">
                <a:solidFill>
                  <a:schemeClr val="tx2"/>
                </a:solidFill>
              </a:rPr>
              <a:t>30/06/2006</a:t>
            </a:r>
            <a:endParaRPr kumimoji="0" lang="fr-FR" sz="1100">
              <a:solidFill>
                <a:schemeClr val="tx2"/>
              </a:solidFill>
            </a:endParaRPr>
          </a:p>
        </p:txBody>
      </p:sp>
      <p:sp>
        <p:nvSpPr>
          <p:cNvPr id="5" name="Espace réservé du pied de page 4"/>
          <p:cNvSpPr>
            <a:spLocks noGrp="1"/>
          </p:cNvSpPr>
          <p:nvPr>
            <p:ph type="ftr" sz="quarter" idx="11"/>
          </p:nvPr>
        </p:nvSpPr>
        <p:spPr/>
        <p:txBody>
          <a:bodyPr/>
          <a:lstStyle/>
          <a:p>
            <a:pPr algn="r"/>
            <a:endParaRPr kumimoji="0" lang="fr-FR" sz="1100">
              <a:solidFill>
                <a:schemeClr val="tx2"/>
              </a:solidFill>
            </a:endParaRPr>
          </a:p>
        </p:txBody>
      </p:sp>
      <p:sp>
        <p:nvSpPr>
          <p:cNvPr id="6" name="Espace réservé du numéro de diapositive 5"/>
          <p:cNvSpPr>
            <a:spLocks noGrp="1"/>
          </p:cNvSpPr>
          <p:nvPr>
            <p:ph type="sldNum" sz="quarter" idx="12"/>
          </p:nvPr>
        </p:nvSpPr>
        <p:spPr/>
        <p:txBody>
          <a:bodyPr/>
          <a:lstStyle/>
          <a:p>
            <a:pPr algn="l"/>
            <a:fld id="{72AC53DF-4216-466D-99A7-94400E6C2A25}" type="slidenum">
              <a:rPr kumimoji="0" lang="fr-FR" sz="1200" smtClean="0">
                <a:solidFill>
                  <a:schemeClr val="tx2"/>
                </a:solidFill>
              </a:rPr>
              <a:pPr algn="l"/>
              <a:t>‹N°›</a:t>
            </a:fld>
            <a:endParaRPr kumimoji="0" lang="fr-FR" sz="1200" dirty="0">
              <a:solidFill>
                <a:schemeClr val="tx2"/>
              </a:solidFill>
            </a:endParaRPr>
          </a:p>
        </p:txBody>
      </p:sp>
    </p:spTree>
    <p:extLst>
      <p:ext uri="{BB962C8B-B14F-4D97-AF65-F5344CB8AC3E}">
        <p14:creationId xmlns:p14="http://schemas.microsoft.com/office/powerpoint/2010/main" val="3990357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r>
              <a:rPr kumimoji="0" lang="fr-FR">
                <a:solidFill>
                  <a:schemeClr val="tx2"/>
                </a:solidFill>
              </a:rPr>
              <a:t>30/06/2006</a:t>
            </a:r>
            <a:endParaRPr kumimoji="0" lang="fr-FR" sz="1100">
              <a:solidFill>
                <a:schemeClr val="tx2"/>
              </a:solidFill>
            </a:endParaRPr>
          </a:p>
        </p:txBody>
      </p:sp>
      <p:sp>
        <p:nvSpPr>
          <p:cNvPr id="5" name="Espace réservé du pied de page 4"/>
          <p:cNvSpPr>
            <a:spLocks noGrp="1"/>
          </p:cNvSpPr>
          <p:nvPr>
            <p:ph type="ftr" sz="quarter" idx="11"/>
          </p:nvPr>
        </p:nvSpPr>
        <p:spPr/>
        <p:txBody>
          <a:bodyPr/>
          <a:lstStyle/>
          <a:p>
            <a:pPr algn="r"/>
            <a:endParaRPr kumimoji="0" lang="fr-FR" sz="1100">
              <a:solidFill>
                <a:schemeClr val="tx2"/>
              </a:solidFill>
            </a:endParaRPr>
          </a:p>
        </p:txBody>
      </p:sp>
      <p:sp>
        <p:nvSpPr>
          <p:cNvPr id="6" name="Espace réservé du numéro de diapositive 5"/>
          <p:cNvSpPr>
            <a:spLocks noGrp="1"/>
          </p:cNvSpPr>
          <p:nvPr>
            <p:ph type="sldNum" sz="quarter" idx="12"/>
          </p:nvPr>
        </p:nvSpPr>
        <p:spPr/>
        <p:txBody>
          <a:bodyPr/>
          <a:lstStyle/>
          <a:p>
            <a:pPr algn="l"/>
            <a:fld id="{72AC53DF-4216-466D-99A7-94400E6C2A25}" type="slidenum">
              <a:rPr kumimoji="0" lang="fr-FR" sz="1200" smtClean="0">
                <a:solidFill>
                  <a:schemeClr val="tx2"/>
                </a:solidFill>
              </a:rPr>
              <a:pPr algn="l"/>
              <a:t>‹N°›</a:t>
            </a:fld>
            <a:endParaRPr kumimoji="0" lang="fr-FR" sz="1200" dirty="0">
              <a:solidFill>
                <a:schemeClr val="tx2"/>
              </a:solidFill>
            </a:endParaRPr>
          </a:p>
        </p:txBody>
      </p:sp>
    </p:spTree>
    <p:extLst>
      <p:ext uri="{BB962C8B-B14F-4D97-AF65-F5344CB8AC3E}">
        <p14:creationId xmlns:p14="http://schemas.microsoft.com/office/powerpoint/2010/main" val="3410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05980"/>
            <a:ext cx="2057400" cy="4388644"/>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457200" y="205980"/>
            <a:ext cx="6019800" cy="43886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r>
              <a:rPr kumimoji="0" lang="fr-FR">
                <a:solidFill>
                  <a:schemeClr val="tx2"/>
                </a:solidFill>
              </a:rPr>
              <a:t>30/06/2006</a:t>
            </a:r>
            <a:endParaRPr kumimoji="0" lang="fr-FR" sz="1100">
              <a:solidFill>
                <a:schemeClr val="tx2"/>
              </a:solidFill>
            </a:endParaRPr>
          </a:p>
        </p:txBody>
      </p:sp>
      <p:sp>
        <p:nvSpPr>
          <p:cNvPr id="5" name="Espace réservé du pied de page 4"/>
          <p:cNvSpPr>
            <a:spLocks noGrp="1"/>
          </p:cNvSpPr>
          <p:nvPr>
            <p:ph type="ftr" sz="quarter" idx="11"/>
          </p:nvPr>
        </p:nvSpPr>
        <p:spPr/>
        <p:txBody>
          <a:bodyPr/>
          <a:lstStyle/>
          <a:p>
            <a:pPr algn="r"/>
            <a:endParaRPr kumimoji="0" lang="fr-FR" sz="1100">
              <a:solidFill>
                <a:schemeClr val="tx2"/>
              </a:solidFill>
            </a:endParaRPr>
          </a:p>
        </p:txBody>
      </p:sp>
      <p:sp>
        <p:nvSpPr>
          <p:cNvPr id="6" name="Espace réservé du numéro de diapositive 5"/>
          <p:cNvSpPr>
            <a:spLocks noGrp="1"/>
          </p:cNvSpPr>
          <p:nvPr>
            <p:ph type="sldNum" sz="quarter" idx="12"/>
          </p:nvPr>
        </p:nvSpPr>
        <p:spPr/>
        <p:txBody>
          <a:bodyPr/>
          <a:lstStyle/>
          <a:p>
            <a:pPr algn="l"/>
            <a:fld id="{72AC53DF-4216-466D-99A7-94400E6C2A25}" type="slidenum">
              <a:rPr kumimoji="0" lang="fr-FR" sz="1200" smtClean="0">
                <a:solidFill>
                  <a:schemeClr val="tx2"/>
                </a:solidFill>
              </a:rPr>
              <a:pPr algn="l"/>
              <a:t>‹N°›</a:t>
            </a:fld>
            <a:endParaRPr kumimoji="0" lang="fr-FR" sz="1200" dirty="0">
              <a:solidFill>
                <a:schemeClr val="tx2"/>
              </a:solidFill>
            </a:endParaRPr>
          </a:p>
        </p:txBody>
      </p:sp>
    </p:spTree>
    <p:extLst>
      <p:ext uri="{BB962C8B-B14F-4D97-AF65-F5344CB8AC3E}">
        <p14:creationId xmlns:p14="http://schemas.microsoft.com/office/powerpoint/2010/main" val="4170291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49883"/>
            <a:ext cx="8229600" cy="769441"/>
          </a:xfrm>
        </p:spPr>
        <p:txBody>
          <a:bodyPr>
            <a:spAutoFit/>
          </a:bodyPr>
          <a:lstStyle>
            <a:lvl1pPr algn="l">
              <a:defRPr b="1">
                <a:solidFill>
                  <a:schemeClr val="tx2">
                    <a:lumMod val="75000"/>
                  </a:schemeClr>
                </a:solidFill>
              </a:defRPr>
            </a:lvl1pPr>
          </a:lstStyle>
          <a:p>
            <a:r>
              <a:rPr lang="fr-FR" dirty="0"/>
              <a:t>Cliquez et modifiez le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p:txBody>
          <a:bodyPr/>
          <a:lstStyle/>
          <a:p>
            <a:r>
              <a:rPr lang="fr-FR"/>
              <a:t>30/06/2006</a:t>
            </a:r>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7DF5287-1171-C540-B07D-3346F3465866}" type="slidenum">
              <a:rPr lang="fr-FR" smtClean="0"/>
              <a:pPr/>
              <a:t>‹N°›</a:t>
            </a:fld>
            <a:endParaRPr lang="fr-FR"/>
          </a:p>
        </p:txBody>
      </p:sp>
    </p:spTree>
    <p:extLst>
      <p:ext uri="{BB962C8B-B14F-4D97-AF65-F5344CB8AC3E}">
        <p14:creationId xmlns:p14="http://schemas.microsoft.com/office/powerpoint/2010/main" val="3178295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305176"/>
            <a:ext cx="7772400" cy="1021556"/>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r>
              <a:rPr lang="fr-FR"/>
              <a:t>30/06/2006</a:t>
            </a:r>
            <a:endParaRPr kumimoji="0" lang="fr-FR"/>
          </a:p>
        </p:txBody>
      </p:sp>
      <p:sp>
        <p:nvSpPr>
          <p:cNvPr id="5" name="Espace réservé du pied de page 4"/>
          <p:cNvSpPr>
            <a:spLocks noGrp="1"/>
          </p:cNvSpPr>
          <p:nvPr>
            <p:ph type="ftr" sz="quarter" idx="11"/>
          </p:nvPr>
        </p:nvSpPr>
        <p:spPr/>
        <p:txBody>
          <a:bodyPr/>
          <a:lstStyle/>
          <a:p>
            <a:endParaRPr kumimoji="0" lang="fr-FR"/>
          </a:p>
        </p:txBody>
      </p:sp>
      <p:sp>
        <p:nvSpPr>
          <p:cNvPr id="6" name="Espace réservé du numéro de diapositive 5"/>
          <p:cNvSpPr>
            <a:spLocks noGrp="1"/>
          </p:cNvSpPr>
          <p:nvPr>
            <p:ph type="sldNum" sz="quarter" idx="12"/>
          </p:nvPr>
        </p:nvSpPr>
        <p:spPr/>
        <p:txBody>
          <a:bodyPr/>
          <a:lstStyle/>
          <a:p>
            <a:fld id="{1AD93096-5B34-4342-9326-69289CEAE4C2}" type="slidenum">
              <a:rPr lang="fr-FR" smtClean="0"/>
              <a:pPr/>
              <a:t>‹N°›</a:t>
            </a:fld>
            <a:endParaRPr kumimoji="0" lang="fr-FR"/>
          </a:p>
        </p:txBody>
      </p:sp>
    </p:spTree>
    <p:extLst>
      <p:ext uri="{BB962C8B-B14F-4D97-AF65-F5344CB8AC3E}">
        <p14:creationId xmlns:p14="http://schemas.microsoft.com/office/powerpoint/2010/main" val="1690149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r>
              <a:rPr lang="fr-FR"/>
              <a:t>30/06/2006</a:t>
            </a:r>
            <a:endParaRPr kumimoji="0" lang="fr-FR"/>
          </a:p>
        </p:txBody>
      </p:sp>
      <p:sp>
        <p:nvSpPr>
          <p:cNvPr id="6" name="Espace réservé du pied de page 5"/>
          <p:cNvSpPr>
            <a:spLocks noGrp="1"/>
          </p:cNvSpPr>
          <p:nvPr>
            <p:ph type="ftr" sz="quarter" idx="11"/>
          </p:nvPr>
        </p:nvSpPr>
        <p:spPr/>
        <p:txBody>
          <a:bodyPr/>
          <a:lstStyle/>
          <a:p>
            <a:endParaRPr kumimoji="0" lang="fr-FR"/>
          </a:p>
        </p:txBody>
      </p:sp>
      <p:sp>
        <p:nvSpPr>
          <p:cNvPr id="7" name="Espace réservé du numéro de diapositive 6"/>
          <p:cNvSpPr>
            <a:spLocks noGrp="1"/>
          </p:cNvSpPr>
          <p:nvPr>
            <p:ph type="sldNum" sz="quarter" idx="12"/>
          </p:nvPr>
        </p:nvSpPr>
        <p:spPr/>
        <p:txBody>
          <a:bodyPr/>
          <a:lstStyle/>
          <a:p>
            <a:fld id="{1AD93096-5B34-4342-9326-69289CEAE4C2}" type="slidenum">
              <a:rPr lang="fr-FR" smtClean="0"/>
              <a:pPr/>
              <a:t>‹N°›</a:t>
            </a:fld>
            <a:endParaRPr kumimoji="0" lang="fr-FR"/>
          </a:p>
        </p:txBody>
      </p:sp>
    </p:spTree>
    <p:extLst>
      <p:ext uri="{BB962C8B-B14F-4D97-AF65-F5344CB8AC3E}">
        <p14:creationId xmlns:p14="http://schemas.microsoft.com/office/powerpoint/2010/main" val="3593635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r>
              <a:rPr lang="fr-FR"/>
              <a:t>30/06/2006</a:t>
            </a:r>
            <a:endParaRPr kumimoji="0" lang="fr-FR"/>
          </a:p>
        </p:txBody>
      </p:sp>
      <p:sp>
        <p:nvSpPr>
          <p:cNvPr id="8" name="Espace réservé du pied de page 7"/>
          <p:cNvSpPr>
            <a:spLocks noGrp="1"/>
          </p:cNvSpPr>
          <p:nvPr>
            <p:ph type="ftr" sz="quarter" idx="11"/>
          </p:nvPr>
        </p:nvSpPr>
        <p:spPr/>
        <p:txBody>
          <a:bodyPr/>
          <a:lstStyle/>
          <a:p>
            <a:endParaRPr kumimoji="0" lang="fr-FR"/>
          </a:p>
        </p:txBody>
      </p:sp>
      <p:sp>
        <p:nvSpPr>
          <p:cNvPr id="9" name="Espace réservé du numéro de diapositive 8"/>
          <p:cNvSpPr>
            <a:spLocks noGrp="1"/>
          </p:cNvSpPr>
          <p:nvPr>
            <p:ph type="sldNum" sz="quarter" idx="12"/>
          </p:nvPr>
        </p:nvSpPr>
        <p:spPr/>
        <p:txBody>
          <a:bodyPr/>
          <a:lstStyle/>
          <a:p>
            <a:fld id="{1AD93096-5B34-4342-9326-69289CEAE4C2}" type="slidenum">
              <a:rPr lang="fr-FR" smtClean="0"/>
              <a:pPr/>
              <a:t>‹N°›</a:t>
            </a:fld>
            <a:endParaRPr kumimoji="0" lang="fr-FR"/>
          </a:p>
        </p:txBody>
      </p:sp>
    </p:spTree>
    <p:extLst>
      <p:ext uri="{BB962C8B-B14F-4D97-AF65-F5344CB8AC3E}">
        <p14:creationId xmlns:p14="http://schemas.microsoft.com/office/powerpoint/2010/main" val="264593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lvl1pPr algn="l">
              <a:defRPr sz="4000" b="1">
                <a:solidFill>
                  <a:schemeClr val="tx2"/>
                </a:solidFill>
              </a:defRPr>
            </a:lvl1pPr>
          </a:lstStyle>
          <a:p>
            <a:r>
              <a:rPr lang="fr-FR" dirty="0"/>
              <a:t>Cliquez et modifiez le titre</a:t>
            </a:r>
          </a:p>
        </p:txBody>
      </p:sp>
      <p:sp>
        <p:nvSpPr>
          <p:cNvPr id="3" name="Espace réservé de la date 2"/>
          <p:cNvSpPr>
            <a:spLocks noGrp="1"/>
          </p:cNvSpPr>
          <p:nvPr>
            <p:ph type="dt" sz="half" idx="10"/>
          </p:nvPr>
        </p:nvSpPr>
        <p:spPr/>
        <p:txBody>
          <a:bodyPr/>
          <a:lstStyle/>
          <a:p>
            <a:r>
              <a:rPr lang="fr-FR"/>
              <a:t>30/06/2006</a:t>
            </a:r>
            <a:endParaRPr kumimoji="0" lang="fr-FR"/>
          </a:p>
        </p:txBody>
      </p:sp>
      <p:sp>
        <p:nvSpPr>
          <p:cNvPr id="4" name="Espace réservé du pied de page 3"/>
          <p:cNvSpPr>
            <a:spLocks noGrp="1"/>
          </p:cNvSpPr>
          <p:nvPr>
            <p:ph type="ftr" sz="quarter" idx="11"/>
          </p:nvPr>
        </p:nvSpPr>
        <p:spPr/>
        <p:txBody>
          <a:bodyPr/>
          <a:lstStyle/>
          <a:p>
            <a:endParaRPr kumimoji="0" lang="fr-FR"/>
          </a:p>
        </p:txBody>
      </p:sp>
      <p:sp>
        <p:nvSpPr>
          <p:cNvPr id="5" name="Espace réservé du numéro de diapositive 4"/>
          <p:cNvSpPr>
            <a:spLocks noGrp="1"/>
          </p:cNvSpPr>
          <p:nvPr>
            <p:ph type="sldNum" sz="quarter" idx="12"/>
          </p:nvPr>
        </p:nvSpPr>
        <p:spPr/>
        <p:txBody>
          <a:bodyPr/>
          <a:lstStyle/>
          <a:p>
            <a:fld id="{1AD93096-5B34-4342-9326-69289CEAE4C2}" type="slidenum">
              <a:rPr lang="fr-FR" smtClean="0"/>
              <a:pPr/>
              <a:t>‹N°›</a:t>
            </a:fld>
            <a:endParaRPr kumimoji="0" lang="fr-FR"/>
          </a:p>
        </p:txBody>
      </p:sp>
    </p:spTree>
    <p:extLst>
      <p:ext uri="{BB962C8B-B14F-4D97-AF65-F5344CB8AC3E}">
        <p14:creationId xmlns:p14="http://schemas.microsoft.com/office/powerpoint/2010/main" val="243926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a:t>30/06/2006</a:t>
            </a: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7DF5287-1171-C540-B07D-3346F3465866}" type="slidenum">
              <a:rPr lang="fr-FR" smtClean="0"/>
              <a:pPr/>
              <a:t>‹N°›</a:t>
            </a:fld>
            <a:endParaRPr lang="fr-FR"/>
          </a:p>
        </p:txBody>
      </p:sp>
    </p:spTree>
    <p:extLst>
      <p:ext uri="{BB962C8B-B14F-4D97-AF65-F5344CB8AC3E}">
        <p14:creationId xmlns:p14="http://schemas.microsoft.com/office/powerpoint/2010/main" val="19460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3" y="204787"/>
            <a:ext cx="3008313" cy="871538"/>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r>
              <a:rPr lang="fr-FR"/>
              <a:t>30/06/2006</a:t>
            </a:r>
            <a:endParaRPr kumimoji="0" lang="fr-FR"/>
          </a:p>
        </p:txBody>
      </p:sp>
      <p:sp>
        <p:nvSpPr>
          <p:cNvPr id="6" name="Espace réservé du pied de page 5"/>
          <p:cNvSpPr>
            <a:spLocks noGrp="1"/>
          </p:cNvSpPr>
          <p:nvPr>
            <p:ph type="ftr" sz="quarter" idx="11"/>
          </p:nvPr>
        </p:nvSpPr>
        <p:spPr/>
        <p:txBody>
          <a:bodyPr/>
          <a:lstStyle/>
          <a:p>
            <a:endParaRPr kumimoji="0" lang="fr-FR"/>
          </a:p>
        </p:txBody>
      </p:sp>
      <p:sp>
        <p:nvSpPr>
          <p:cNvPr id="7" name="Espace réservé du numéro de diapositive 6"/>
          <p:cNvSpPr>
            <a:spLocks noGrp="1"/>
          </p:cNvSpPr>
          <p:nvPr>
            <p:ph type="sldNum" sz="quarter" idx="12"/>
          </p:nvPr>
        </p:nvSpPr>
        <p:spPr/>
        <p:txBody>
          <a:bodyPr/>
          <a:lstStyle/>
          <a:p>
            <a:fld id="{1AD93096-5B34-4342-9326-69289CEAE4C2}" type="slidenum">
              <a:rPr lang="fr-FR" smtClean="0"/>
              <a:pPr/>
              <a:t>‹N°›</a:t>
            </a:fld>
            <a:endParaRPr kumimoji="0" lang="fr-FR"/>
          </a:p>
        </p:txBody>
      </p:sp>
    </p:spTree>
    <p:extLst>
      <p:ext uri="{BB962C8B-B14F-4D97-AF65-F5344CB8AC3E}">
        <p14:creationId xmlns:p14="http://schemas.microsoft.com/office/powerpoint/2010/main" val="1879699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3600451"/>
            <a:ext cx="5486400" cy="425054"/>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r>
              <a:rPr lang="fr-FR"/>
              <a:t>30/06/2006</a:t>
            </a:r>
            <a:endParaRPr kumimoji="0" lang="fr-FR"/>
          </a:p>
        </p:txBody>
      </p:sp>
      <p:sp>
        <p:nvSpPr>
          <p:cNvPr id="6" name="Espace réservé du pied de page 5"/>
          <p:cNvSpPr>
            <a:spLocks noGrp="1"/>
          </p:cNvSpPr>
          <p:nvPr>
            <p:ph type="ftr" sz="quarter" idx="11"/>
          </p:nvPr>
        </p:nvSpPr>
        <p:spPr/>
        <p:txBody>
          <a:bodyPr/>
          <a:lstStyle/>
          <a:p>
            <a:endParaRPr kumimoji="0" lang="fr-FR"/>
          </a:p>
        </p:txBody>
      </p:sp>
      <p:sp>
        <p:nvSpPr>
          <p:cNvPr id="7" name="Espace réservé du numéro de diapositive 6"/>
          <p:cNvSpPr>
            <a:spLocks noGrp="1"/>
          </p:cNvSpPr>
          <p:nvPr>
            <p:ph type="sldNum" sz="quarter" idx="12"/>
          </p:nvPr>
        </p:nvSpPr>
        <p:spPr/>
        <p:txBody>
          <a:bodyPr/>
          <a:lstStyle/>
          <a:p>
            <a:fld id="{1AD93096-5B34-4342-9326-69289CEAE4C2}" type="slidenum">
              <a:rPr lang="fr-FR" smtClean="0"/>
              <a:pPr/>
              <a:t>‹N°›</a:t>
            </a:fld>
            <a:endParaRPr kumimoji="0" lang="fr-FR"/>
          </a:p>
        </p:txBody>
      </p:sp>
    </p:spTree>
    <p:extLst>
      <p:ext uri="{BB962C8B-B14F-4D97-AF65-F5344CB8AC3E}">
        <p14:creationId xmlns:p14="http://schemas.microsoft.com/office/powerpoint/2010/main" val="362575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fr-FR" dirty="0"/>
              <a:t>Cliquez et modifiez le titre</a:t>
            </a:r>
          </a:p>
        </p:txBody>
      </p:sp>
      <p:sp>
        <p:nvSpPr>
          <p:cNvPr id="3" name="Espace réservé du texte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0" lang="fr-FR">
                <a:solidFill>
                  <a:schemeClr val="tx2"/>
                </a:solidFill>
              </a:rPr>
              <a:t>30/06/2006</a:t>
            </a:r>
            <a:endParaRPr kumimoji="0" lang="fr-FR" sz="1100">
              <a:solidFill>
                <a:schemeClr val="tx2"/>
              </a:solidFill>
            </a:endParaRPr>
          </a:p>
        </p:txBody>
      </p:sp>
      <p:sp>
        <p:nvSpPr>
          <p:cNvPr id="5" name="Espace réservé du pied de page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endParaRPr kumimoji="0" lang="fr-FR" sz="1100">
              <a:solidFill>
                <a:schemeClr val="tx2"/>
              </a:solidFill>
            </a:endParaRPr>
          </a:p>
        </p:txBody>
      </p:sp>
      <p:sp>
        <p:nvSpPr>
          <p:cNvPr id="6" name="Espace réservé du numéro de diapositive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72AC53DF-4216-466D-99A7-94400E6C2A25}" type="slidenum">
              <a:rPr kumimoji="0" lang="fr-FR" sz="1200" smtClean="0">
                <a:solidFill>
                  <a:schemeClr val="tx2"/>
                </a:solidFill>
              </a:rPr>
              <a:pPr algn="l"/>
              <a:t>‹N°›</a:t>
            </a:fld>
            <a:endParaRPr kumimoji="0" lang="fr-FR" sz="1200" dirty="0">
              <a:solidFill>
                <a:schemeClr val="tx2"/>
              </a:solidFill>
            </a:endParaRPr>
          </a:p>
        </p:txBody>
      </p:sp>
      <p:sp>
        <p:nvSpPr>
          <p:cNvPr id="7" name="Slide Number Placeholder 5"/>
          <p:cNvSpPr txBox="1">
            <a:spLocks/>
          </p:cNvSpPr>
          <p:nvPr/>
        </p:nvSpPr>
        <p:spPr>
          <a:xfrm>
            <a:off x="7668344" y="4818186"/>
            <a:ext cx="1368152" cy="273844"/>
          </a:xfrm>
          <a:prstGeom prst="rect">
            <a:avLst/>
          </a:prstGeom>
        </p:spPr>
        <p:txBody>
          <a:bodyPr vert="horz" lIns="0" rIns="0" anchor="ctr" anchorCtr="0"/>
          <a:lstStyle>
            <a:lvl1pPr algn="ctr">
              <a:defRPr sz="2600" b="1">
                <a:solidFill>
                  <a:schemeClr val="bg1"/>
                </a:solidFill>
                <a:latin typeface="Cambria" pitchFamily="18" charset="0"/>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5DC0AC0F-7BB1-496F-8D29-560333034418}" type="slidenum">
              <a:rPr kumimoji="0" lang="fr-FR" sz="1400" b="1" i="0" u="none" strike="noStrike" kern="1200" cap="none" spc="0" normalizeH="0" baseline="0" noProof="0" smtClean="0">
                <a:ln>
                  <a:noFill/>
                </a:ln>
                <a:solidFill>
                  <a:schemeClr val="accent1">
                    <a:lumMod val="60000"/>
                    <a:lumOff val="40000"/>
                  </a:schemeClr>
                </a:solidFill>
                <a:effectLst/>
                <a:uLnTx/>
                <a:uFillTx/>
                <a:latin typeface="+mj-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r>
              <a:rPr kumimoji="0" lang="fr-FR" sz="1400" b="1" i="0" u="none" strike="noStrike" kern="1200" cap="none" spc="0" normalizeH="0" baseline="0" noProof="0" dirty="0">
                <a:ln>
                  <a:noFill/>
                </a:ln>
                <a:solidFill>
                  <a:schemeClr val="accent1">
                    <a:lumMod val="60000"/>
                    <a:lumOff val="40000"/>
                  </a:schemeClr>
                </a:solidFill>
                <a:effectLst/>
                <a:uLnTx/>
                <a:uFillTx/>
                <a:latin typeface="+mj-lt"/>
                <a:ea typeface="+mn-ea"/>
                <a:cs typeface="+mn-cs"/>
              </a:rPr>
              <a:t>/31</a:t>
            </a:r>
            <a:endParaRPr kumimoji="0" lang="fr-FR" sz="1050" b="1" i="0" u="none" strike="noStrike" kern="1200" cap="none" spc="0" normalizeH="0" baseline="0" noProof="0" dirty="0">
              <a:ln>
                <a:noFill/>
              </a:ln>
              <a:solidFill>
                <a:schemeClr val="accent1">
                  <a:lumMod val="60000"/>
                  <a:lumOff val="40000"/>
                </a:schemeClr>
              </a:solidFill>
              <a:effectLst/>
              <a:uLnTx/>
              <a:uFillTx/>
              <a:latin typeface="+mj-lt"/>
              <a:ea typeface="+mn-ea"/>
              <a:cs typeface="+mn-cs"/>
            </a:endParaRPr>
          </a:p>
        </p:txBody>
      </p:sp>
    </p:spTree>
    <p:extLst>
      <p:ext uri="{BB962C8B-B14F-4D97-AF65-F5344CB8AC3E}">
        <p14:creationId xmlns:p14="http://schemas.microsoft.com/office/powerpoint/2010/main" val="81449115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611560" y="627534"/>
            <a:ext cx="8424936" cy="1224136"/>
          </a:xfrm>
        </p:spPr>
        <p:txBody>
          <a:bodyPr>
            <a:noAutofit/>
          </a:bodyPr>
          <a:lstStyle/>
          <a:p>
            <a:pPr algn="l"/>
            <a:r>
              <a:rPr lang="en-US" sz="3600" b="1" noProof="0" dirty="0">
                <a:solidFill>
                  <a:schemeClr val="accent1">
                    <a:lumMod val="50000"/>
                  </a:schemeClr>
                </a:solidFill>
              </a:rPr>
              <a:t>Towards Reading Session-based Indicators in Educational Reading Analytics</a:t>
            </a:r>
          </a:p>
        </p:txBody>
      </p:sp>
      <p:sp>
        <p:nvSpPr>
          <p:cNvPr id="4" name="Sous-titre 3"/>
          <p:cNvSpPr>
            <a:spLocks noGrp="1"/>
          </p:cNvSpPr>
          <p:nvPr>
            <p:ph type="subTitle" idx="1"/>
          </p:nvPr>
        </p:nvSpPr>
        <p:spPr>
          <a:xfrm>
            <a:off x="611560" y="2499742"/>
            <a:ext cx="6400800" cy="1314450"/>
          </a:xfrm>
        </p:spPr>
        <p:txBody>
          <a:bodyPr>
            <a:normAutofit fontScale="62500" lnSpcReduction="20000"/>
          </a:bodyPr>
          <a:lstStyle/>
          <a:p>
            <a:pPr algn="l"/>
            <a:r>
              <a:rPr lang="en-US" b="1" u="sng" noProof="0" dirty="0">
                <a:solidFill>
                  <a:schemeClr val="bg2">
                    <a:lumMod val="25000"/>
                  </a:schemeClr>
                </a:solidFill>
              </a:rPr>
              <a:t>Madjid SADALLAH</a:t>
            </a:r>
            <a:r>
              <a:rPr lang="en-US" b="1" noProof="0" dirty="0">
                <a:solidFill>
                  <a:schemeClr val="bg2">
                    <a:lumMod val="25000"/>
                  </a:schemeClr>
                </a:solidFill>
              </a:rPr>
              <a:t> 		</a:t>
            </a:r>
            <a:r>
              <a:rPr lang="en-US" i="1" noProof="0" dirty="0">
                <a:solidFill>
                  <a:schemeClr val="bg2">
                    <a:lumMod val="25000"/>
                  </a:schemeClr>
                </a:solidFill>
              </a:rPr>
              <a:t>CERIST, Algeria </a:t>
            </a:r>
          </a:p>
          <a:p>
            <a:pPr algn="l"/>
            <a:r>
              <a:rPr lang="en-US" b="1" noProof="0" dirty="0" err="1">
                <a:solidFill>
                  <a:schemeClr val="bg2">
                    <a:lumMod val="25000"/>
                  </a:schemeClr>
                </a:solidFill>
              </a:rPr>
              <a:t>Benoît</a:t>
            </a:r>
            <a:r>
              <a:rPr lang="en-US" b="1" noProof="0" dirty="0">
                <a:solidFill>
                  <a:schemeClr val="bg2">
                    <a:lumMod val="25000"/>
                  </a:schemeClr>
                </a:solidFill>
              </a:rPr>
              <a:t> ENCELLE 			</a:t>
            </a:r>
            <a:r>
              <a:rPr lang="en-US" i="1" noProof="0" dirty="0">
                <a:solidFill>
                  <a:schemeClr val="bg2">
                    <a:lumMod val="25000"/>
                  </a:schemeClr>
                </a:solidFill>
              </a:rPr>
              <a:t>University of Lyon, France</a:t>
            </a:r>
          </a:p>
          <a:p>
            <a:pPr algn="l"/>
            <a:r>
              <a:rPr lang="en-US" b="1" noProof="0" dirty="0" err="1">
                <a:solidFill>
                  <a:schemeClr val="bg2">
                    <a:lumMod val="25000"/>
                  </a:schemeClr>
                </a:solidFill>
              </a:rPr>
              <a:t>Azze-Eddine</a:t>
            </a:r>
            <a:r>
              <a:rPr lang="en-US" b="1" noProof="0" dirty="0">
                <a:solidFill>
                  <a:schemeClr val="bg2">
                    <a:lumMod val="25000"/>
                  </a:schemeClr>
                </a:solidFill>
              </a:rPr>
              <a:t> MAREDJ 		</a:t>
            </a:r>
            <a:r>
              <a:rPr lang="en-US" i="1" noProof="0" dirty="0">
                <a:solidFill>
                  <a:schemeClr val="bg2">
                    <a:lumMod val="25000"/>
                  </a:schemeClr>
                </a:solidFill>
              </a:rPr>
              <a:t>CERIST, Algeria</a:t>
            </a:r>
          </a:p>
          <a:p>
            <a:pPr algn="l"/>
            <a:r>
              <a:rPr lang="en-US" b="1" noProof="0" dirty="0" err="1">
                <a:solidFill>
                  <a:schemeClr val="bg2">
                    <a:lumMod val="25000"/>
                  </a:schemeClr>
                </a:solidFill>
              </a:rPr>
              <a:t>Yannick</a:t>
            </a:r>
            <a:r>
              <a:rPr lang="en-US" b="1" noProof="0" dirty="0">
                <a:solidFill>
                  <a:schemeClr val="bg2">
                    <a:lumMod val="25000"/>
                  </a:schemeClr>
                </a:solidFill>
              </a:rPr>
              <a:t> PRIÉ 			</a:t>
            </a:r>
            <a:r>
              <a:rPr lang="en-US" i="1" noProof="0" dirty="0">
                <a:solidFill>
                  <a:schemeClr val="bg2">
                    <a:lumMod val="25000"/>
                  </a:schemeClr>
                </a:solidFill>
              </a:rPr>
              <a:t>University of Nantes, France</a:t>
            </a:r>
          </a:p>
          <a:p>
            <a:endParaRPr lang="en-US" noProof="0" dirty="0">
              <a:solidFill>
                <a:schemeClr val="accent6"/>
              </a:solidFill>
            </a:endParaRPr>
          </a:p>
        </p:txBody>
      </p:sp>
      <p:sp>
        <p:nvSpPr>
          <p:cNvPr id="5" name="Rectangle 4"/>
          <p:cNvSpPr/>
          <p:nvPr/>
        </p:nvSpPr>
        <p:spPr>
          <a:xfrm>
            <a:off x="611560" y="4443958"/>
            <a:ext cx="4064860" cy="369332"/>
          </a:xfrm>
          <a:prstGeom prst="rect">
            <a:avLst/>
          </a:prstGeom>
        </p:spPr>
        <p:txBody>
          <a:bodyPr wrap="none">
            <a:spAutoFit/>
          </a:bodyPr>
          <a:lstStyle/>
          <a:p>
            <a:r>
              <a:rPr lang="fi-FI" dirty="0"/>
              <a:t>EC-TEL 2015 - </a:t>
            </a:r>
            <a:r>
              <a:rPr lang="fi-FI" dirty="0" err="1"/>
              <a:t>Toledo</a:t>
            </a:r>
            <a:r>
              <a:rPr lang="fi-FI" dirty="0"/>
              <a:t>, Spain - 2015/09/17</a:t>
            </a:r>
          </a:p>
        </p:txBody>
      </p:sp>
      <p:pic>
        <p:nvPicPr>
          <p:cNvPr id="6" name="Image 5"/>
          <p:cNvPicPr>
            <a:picLocks noChangeAspect="1"/>
          </p:cNvPicPr>
          <p:nvPr/>
        </p:nvPicPr>
        <p:blipFill>
          <a:blip r:embed="rId3" cstate="print"/>
          <a:stretch>
            <a:fillRect/>
          </a:stretch>
        </p:blipFill>
        <p:spPr>
          <a:xfrm>
            <a:off x="7740352" y="3003798"/>
            <a:ext cx="777686" cy="370896"/>
          </a:xfrm>
          <a:prstGeom prst="rect">
            <a:avLst/>
          </a:prstGeom>
        </p:spPr>
      </p:pic>
      <p:pic>
        <p:nvPicPr>
          <p:cNvPr id="7" name="Image 6"/>
          <p:cNvPicPr>
            <a:picLocks noChangeAspect="1"/>
          </p:cNvPicPr>
          <p:nvPr/>
        </p:nvPicPr>
        <p:blipFill rotWithShape="1">
          <a:blip r:embed="rId4" cstate="print"/>
          <a:srcRect l="14423" t="17516" r="12836" b="13253"/>
          <a:stretch/>
        </p:blipFill>
        <p:spPr>
          <a:xfrm>
            <a:off x="7740352" y="3579862"/>
            <a:ext cx="734482" cy="388843"/>
          </a:xfrm>
          <a:prstGeom prst="rect">
            <a:avLst/>
          </a:prstGeom>
        </p:spPr>
      </p:pic>
      <p:pic>
        <p:nvPicPr>
          <p:cNvPr id="8" name="Image 7"/>
          <p:cNvPicPr>
            <a:picLocks noChangeAspect="1"/>
          </p:cNvPicPr>
          <p:nvPr/>
        </p:nvPicPr>
        <p:blipFill rotWithShape="1">
          <a:blip r:embed="rId5" cstate="print"/>
          <a:srcRect t="16141" b="10734"/>
          <a:stretch/>
        </p:blipFill>
        <p:spPr>
          <a:xfrm>
            <a:off x="7740352" y="2499742"/>
            <a:ext cx="864096" cy="388844"/>
          </a:xfrm>
          <a:prstGeom prst="rect">
            <a:avLst/>
          </a:prstGeom>
        </p:spPr>
      </p:pic>
      <p:sp>
        <p:nvSpPr>
          <p:cNvPr id="9" name="Rectangle 8"/>
          <p:cNvSpPr/>
          <p:nvPr/>
        </p:nvSpPr>
        <p:spPr>
          <a:xfrm>
            <a:off x="8604448" y="4299942"/>
            <a:ext cx="539552" cy="8435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9089934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a:t>Outline</a:t>
            </a:r>
          </a:p>
        </p:txBody>
      </p:sp>
      <p:sp>
        <p:nvSpPr>
          <p:cNvPr id="3" name="Espace réservé du contenu 2"/>
          <p:cNvSpPr>
            <a:spLocks noGrp="1"/>
          </p:cNvSpPr>
          <p:nvPr>
            <p:ph idx="1"/>
          </p:nvPr>
        </p:nvSpPr>
        <p:spPr>
          <a:xfrm>
            <a:off x="467544" y="1851670"/>
            <a:ext cx="8229600" cy="2382913"/>
          </a:xfrm>
        </p:spPr>
        <p:txBody>
          <a:bodyPr/>
          <a:lstStyle/>
          <a:p>
            <a:pPr marL="514350" indent="-514350">
              <a:lnSpc>
                <a:spcPct val="120000"/>
              </a:lnSpc>
              <a:buFont typeface="+mj-lt"/>
              <a:buAutoNum type="arabicPeriod"/>
            </a:pPr>
            <a:r>
              <a:rPr lang="en-US" noProof="0" dirty="0"/>
              <a:t>Time-based analysis of reading in eLearning </a:t>
            </a:r>
          </a:p>
          <a:p>
            <a:pPr marL="514350" indent="-514350">
              <a:lnSpc>
                <a:spcPct val="120000"/>
              </a:lnSpc>
              <a:buFont typeface="+mj-lt"/>
              <a:buAutoNum type="arabicPeriod"/>
            </a:pPr>
            <a:r>
              <a:rPr lang="en-US" b="1" noProof="0" dirty="0"/>
              <a:t>A proposal for detecting reading sessions</a:t>
            </a:r>
          </a:p>
          <a:p>
            <a:pPr marL="514350" indent="-514350">
              <a:lnSpc>
                <a:spcPct val="120000"/>
              </a:lnSpc>
              <a:buFont typeface="+mj-lt"/>
              <a:buAutoNum type="arabicPeriod"/>
            </a:pPr>
            <a:r>
              <a:rPr lang="en-US" noProof="0" dirty="0"/>
              <a:t>Towards Reading Session-based Indicators</a:t>
            </a:r>
          </a:p>
          <a:p>
            <a:endParaRPr lang="en-US" noProof="0" dirty="0"/>
          </a:p>
        </p:txBody>
      </p:sp>
    </p:spTree>
    <p:extLst>
      <p:ext uri="{BB962C8B-B14F-4D97-AF65-F5344CB8AC3E}">
        <p14:creationId xmlns:p14="http://schemas.microsoft.com/office/powerpoint/2010/main" val="473121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a:t>Requirements &amp; proposals</a:t>
            </a:r>
          </a:p>
        </p:txBody>
      </p:sp>
      <p:sp>
        <p:nvSpPr>
          <p:cNvPr id="7" name="Espace réservé du contenu 2"/>
          <p:cNvSpPr>
            <a:spLocks noGrp="1"/>
          </p:cNvSpPr>
          <p:nvPr>
            <p:ph idx="1"/>
          </p:nvPr>
        </p:nvSpPr>
        <p:spPr>
          <a:xfrm>
            <a:off x="467544" y="1347614"/>
            <a:ext cx="7920880" cy="3394472"/>
          </a:xfrm>
        </p:spPr>
        <p:txBody>
          <a:bodyPr>
            <a:noAutofit/>
          </a:bodyPr>
          <a:lstStyle/>
          <a:p>
            <a:r>
              <a:rPr lang="en-US" sz="2800" noProof="0" dirty="0"/>
              <a:t>Each course/course part has its inner-complexity</a:t>
            </a:r>
          </a:p>
          <a:p>
            <a:pPr lvl="1"/>
            <a:r>
              <a:rPr lang="en-US" sz="2400" noProof="0" dirty="0"/>
              <a:t>Limit sessions by a threshold on page-stay</a:t>
            </a:r>
          </a:p>
          <a:p>
            <a:pPr lvl="1"/>
            <a:r>
              <a:rPr lang="en-US" sz="2400" noProof="0" dirty="0"/>
              <a:t>Each page has its own threshold value</a:t>
            </a:r>
          </a:p>
          <a:p>
            <a:r>
              <a:rPr lang="en-US" sz="2800" noProof="0" dirty="0"/>
              <a:t>Reading depends on its context (courses, pages, readers) which changes over time </a:t>
            </a:r>
          </a:p>
          <a:p>
            <a:pPr lvl="1"/>
            <a:r>
              <a:rPr lang="en-US" sz="2400" noProof="0" dirty="0"/>
              <a:t>Thresholds grounded from users logs and updated with new incoming data</a:t>
            </a:r>
          </a:p>
        </p:txBody>
      </p:sp>
    </p:spTree>
    <p:extLst>
      <p:ext uri="{BB962C8B-B14F-4D97-AF65-F5344CB8AC3E}">
        <p14:creationId xmlns:p14="http://schemas.microsoft.com/office/powerpoint/2010/main" val="330787161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05979"/>
            <a:ext cx="8686800" cy="857250"/>
          </a:xfrm>
        </p:spPr>
        <p:txBody>
          <a:bodyPr>
            <a:normAutofit/>
          </a:bodyPr>
          <a:lstStyle/>
          <a:p>
            <a:r>
              <a:rPr lang="en-US" sz="3200" noProof="0" dirty="0"/>
              <a:t>An algorithm for extracting reading sessions</a:t>
            </a:r>
          </a:p>
        </p:txBody>
      </p:sp>
      <p:grpSp>
        <p:nvGrpSpPr>
          <p:cNvPr id="11" name="Groupe 10"/>
          <p:cNvGrpSpPr/>
          <p:nvPr/>
        </p:nvGrpSpPr>
        <p:grpSpPr>
          <a:xfrm>
            <a:off x="3635896" y="2283718"/>
            <a:ext cx="5394092" cy="2555991"/>
            <a:chOff x="3635896" y="2283718"/>
            <a:chExt cx="5394092" cy="2555991"/>
          </a:xfrm>
        </p:grpSpPr>
        <p:grpSp>
          <p:nvGrpSpPr>
            <p:cNvPr id="8" name="Groupe 7"/>
            <p:cNvGrpSpPr/>
            <p:nvPr/>
          </p:nvGrpSpPr>
          <p:grpSpPr>
            <a:xfrm>
              <a:off x="3701988" y="2283718"/>
              <a:ext cx="5328000" cy="2555991"/>
              <a:chOff x="3701988" y="2517031"/>
              <a:chExt cx="5328000" cy="2059068"/>
            </a:xfrm>
          </p:grpSpPr>
          <p:sp>
            <p:nvSpPr>
              <p:cNvPr id="80" name="Rectangle 79"/>
              <p:cNvSpPr/>
              <p:nvPr/>
            </p:nvSpPr>
            <p:spPr>
              <a:xfrm>
                <a:off x="3701988" y="2796983"/>
                <a:ext cx="5328000" cy="1779116"/>
              </a:xfrm>
              <a:prstGeom prst="rect">
                <a:avLst/>
              </a:prstGeom>
              <a:solidFill>
                <a:srgbClr val="FFFFFF"/>
              </a:solidFill>
              <a:ln w="127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000" i="1" dirty="0">
                  <a:solidFill>
                    <a:schemeClr val="bg1">
                      <a:lumMod val="65000"/>
                    </a:schemeClr>
                  </a:solidFill>
                </a:endParaRPr>
              </a:p>
            </p:txBody>
          </p:sp>
          <p:sp>
            <p:nvSpPr>
              <p:cNvPr id="84" name="Rectangle 83"/>
              <p:cNvSpPr/>
              <p:nvPr/>
            </p:nvSpPr>
            <p:spPr>
              <a:xfrm>
                <a:off x="3701988" y="2517031"/>
                <a:ext cx="5328000" cy="247941"/>
              </a:xfrm>
              <a:prstGeom prst="rect">
                <a:avLst/>
              </a:prstGeom>
              <a:solidFill>
                <a:schemeClr val="tx2">
                  <a:lumMod val="40000"/>
                  <a:lumOff val="60000"/>
                </a:schemeClr>
              </a:solidFill>
              <a:ln w="12700">
                <a:solidFill>
                  <a:srgbClr val="0070C0"/>
                </a:solidFill>
              </a:ln>
            </p:spPr>
            <p:txBody>
              <a:bodyPr wrap="square">
                <a:spAutoFit/>
              </a:bodyPr>
              <a:lstStyle/>
              <a:p>
                <a:pPr algn="ctr"/>
                <a:r>
                  <a:rPr lang="fr-FR" sz="1400" b="1" dirty="0" err="1">
                    <a:solidFill>
                      <a:schemeClr val="bg1"/>
                    </a:solidFill>
                  </a:rPr>
                  <a:t>Compute</a:t>
                </a:r>
                <a:r>
                  <a:rPr lang="fr-FR" sz="1400" b="1" dirty="0">
                    <a:solidFill>
                      <a:schemeClr val="bg1"/>
                    </a:solidFill>
                  </a:rPr>
                  <a:t> durations</a:t>
                </a:r>
                <a:endParaRPr lang="fr-FR" b="1" dirty="0">
                  <a:solidFill>
                    <a:schemeClr val="bg1"/>
                  </a:solidFill>
                </a:endParaRPr>
              </a:p>
            </p:txBody>
          </p:sp>
        </p:grpSp>
        <p:grpSp>
          <p:nvGrpSpPr>
            <p:cNvPr id="67" name="Groupe 66"/>
            <p:cNvGrpSpPr/>
            <p:nvPr/>
          </p:nvGrpSpPr>
          <p:grpSpPr>
            <a:xfrm>
              <a:off x="3635896" y="3313896"/>
              <a:ext cx="5256583" cy="830997"/>
              <a:chOff x="3563889" y="2244809"/>
              <a:chExt cx="5256583" cy="830997"/>
            </a:xfrm>
          </p:grpSpPr>
          <p:grpSp>
            <p:nvGrpSpPr>
              <p:cNvPr id="21" name="Groupe 20"/>
              <p:cNvGrpSpPr/>
              <p:nvPr/>
            </p:nvGrpSpPr>
            <p:grpSpPr>
              <a:xfrm>
                <a:off x="3707904" y="2499742"/>
                <a:ext cx="5112568" cy="288032"/>
                <a:chOff x="1187624" y="2787774"/>
                <a:chExt cx="2448272" cy="144016"/>
              </a:xfrm>
            </p:grpSpPr>
            <p:cxnSp>
              <p:nvCxnSpPr>
                <p:cNvPr id="22" name="Connecteur droit 21"/>
                <p:cNvCxnSpPr/>
                <p:nvPr/>
              </p:nvCxnSpPr>
              <p:spPr>
                <a:xfrm>
                  <a:off x="1187624" y="2931790"/>
                  <a:ext cx="244827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Connecteur droit 22"/>
                <p:cNvCxnSpPr/>
                <p:nvPr/>
              </p:nvCxnSpPr>
              <p:spPr>
                <a:xfrm>
                  <a:off x="1187624" y="2787774"/>
                  <a:ext cx="0" cy="14401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Connecteur droit 24"/>
                <p:cNvCxnSpPr/>
                <p:nvPr/>
              </p:nvCxnSpPr>
              <p:spPr>
                <a:xfrm>
                  <a:off x="1532451" y="2787774"/>
                  <a:ext cx="0" cy="14401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Connecteur droit 26"/>
                <p:cNvCxnSpPr/>
                <p:nvPr/>
              </p:nvCxnSpPr>
              <p:spPr>
                <a:xfrm>
                  <a:off x="1877278" y="2787774"/>
                  <a:ext cx="0" cy="14401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Connecteur droit 27"/>
                <p:cNvCxnSpPr/>
                <p:nvPr/>
              </p:nvCxnSpPr>
              <p:spPr>
                <a:xfrm>
                  <a:off x="2911759" y="2787774"/>
                  <a:ext cx="0" cy="14401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Connecteur droit 29"/>
                <p:cNvCxnSpPr/>
                <p:nvPr/>
              </p:nvCxnSpPr>
              <p:spPr>
                <a:xfrm>
                  <a:off x="3394517" y="2787774"/>
                  <a:ext cx="0" cy="144016"/>
                </a:xfrm>
                <a:prstGeom prst="line">
                  <a:avLst/>
                </a:prstGeom>
              </p:spPr>
              <p:style>
                <a:lnRef idx="2">
                  <a:schemeClr val="accent1"/>
                </a:lnRef>
                <a:fillRef idx="0">
                  <a:schemeClr val="accent1"/>
                </a:fillRef>
                <a:effectRef idx="1">
                  <a:schemeClr val="accent1"/>
                </a:effectRef>
                <a:fontRef idx="minor">
                  <a:schemeClr val="tx1"/>
                </a:fontRef>
              </p:style>
            </p:cxnSp>
          </p:grpSp>
          <p:sp>
            <p:nvSpPr>
              <p:cNvPr id="61" name="ZoneTexte 60"/>
              <p:cNvSpPr txBox="1"/>
              <p:nvPr/>
            </p:nvSpPr>
            <p:spPr>
              <a:xfrm>
                <a:off x="3563889" y="2244809"/>
                <a:ext cx="5256583" cy="830997"/>
              </a:xfrm>
              <a:prstGeom prst="rect">
                <a:avLst/>
              </a:prstGeom>
              <a:noFill/>
            </p:spPr>
            <p:txBody>
              <a:bodyPr wrap="square" rtlCol="0">
                <a:spAutoFit/>
              </a:bodyPr>
              <a:lstStyle/>
              <a:p>
                <a:r>
                  <a:rPr lang="fr-FR" sz="1200" dirty="0"/>
                  <a:t>t1                 t2                      t3                                                   t4 t5          …         </a:t>
                </a:r>
                <a:r>
                  <a:rPr lang="fr-FR" sz="1200" dirty="0" err="1"/>
                  <a:t>tn</a:t>
                </a:r>
                <a:r>
                  <a:rPr lang="fr-FR" sz="1200" dirty="0"/>
                  <a:t>            </a:t>
                </a:r>
              </a:p>
              <a:p>
                <a:endParaRPr lang="fr-FR" sz="1200" dirty="0"/>
              </a:p>
              <a:p>
                <a:endParaRPr lang="fr-FR" sz="1200" dirty="0"/>
              </a:p>
              <a:p>
                <a:r>
                  <a:rPr lang="fr-FR" sz="1200" b="1" dirty="0">
                    <a:solidFill>
                      <a:schemeClr val="accent3">
                        <a:lumMod val="75000"/>
                      </a:schemeClr>
                    </a:solidFill>
                  </a:rPr>
                  <a:t>d1=t2 – t1    d2=t3-t2     d3= t4 – t3                                        d4= t5 – t4           </a:t>
                </a:r>
                <a:r>
                  <a:rPr lang="fr-FR" sz="1200" b="1" dirty="0" err="1">
                    <a:solidFill>
                      <a:schemeClr val="accent3">
                        <a:lumMod val="75000"/>
                      </a:schemeClr>
                    </a:solidFill>
                  </a:rPr>
                  <a:t>dn</a:t>
                </a:r>
                <a:r>
                  <a:rPr lang="fr-FR" sz="1200" b="1" dirty="0">
                    <a:solidFill>
                      <a:schemeClr val="accent3">
                        <a:lumMod val="75000"/>
                      </a:schemeClr>
                    </a:solidFill>
                  </a:rPr>
                  <a:t> = ?  </a:t>
                </a:r>
              </a:p>
            </p:txBody>
          </p:sp>
          <p:cxnSp>
            <p:nvCxnSpPr>
              <p:cNvPr id="64" name="Connecteur droit 63"/>
              <p:cNvCxnSpPr/>
              <p:nvPr/>
            </p:nvCxnSpPr>
            <p:spPr>
              <a:xfrm>
                <a:off x="7380312" y="2499742"/>
                <a:ext cx="0" cy="288032"/>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95" name="Groupe 94"/>
          <p:cNvGrpSpPr/>
          <p:nvPr/>
        </p:nvGrpSpPr>
        <p:grpSpPr>
          <a:xfrm>
            <a:off x="5148064" y="3867894"/>
            <a:ext cx="3921001" cy="551089"/>
            <a:chOff x="5148063" y="3748853"/>
            <a:chExt cx="3921001" cy="551089"/>
          </a:xfrm>
        </p:grpSpPr>
        <p:sp>
          <p:nvSpPr>
            <p:cNvPr id="68" name="Rectangle 67"/>
            <p:cNvSpPr/>
            <p:nvPr/>
          </p:nvSpPr>
          <p:spPr>
            <a:xfrm>
              <a:off x="5148063" y="3748853"/>
              <a:ext cx="792088" cy="252024"/>
            </a:xfrm>
            <a:prstGeom prst="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9" name="Rectangle 68"/>
            <p:cNvSpPr/>
            <p:nvPr/>
          </p:nvSpPr>
          <p:spPr>
            <a:xfrm>
              <a:off x="7252637" y="3766853"/>
              <a:ext cx="792088" cy="252024"/>
            </a:xfrm>
            <a:prstGeom prst="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0" name="Rectangle 69"/>
            <p:cNvSpPr/>
            <p:nvPr/>
          </p:nvSpPr>
          <p:spPr>
            <a:xfrm>
              <a:off x="8272227" y="3748853"/>
              <a:ext cx="620252" cy="252024"/>
            </a:xfrm>
            <a:prstGeom prst="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1" name="ZoneTexte 70"/>
            <p:cNvSpPr txBox="1"/>
            <p:nvPr/>
          </p:nvSpPr>
          <p:spPr>
            <a:xfrm>
              <a:off x="5169407" y="3992165"/>
              <a:ext cx="3899657" cy="307777"/>
            </a:xfrm>
            <a:prstGeom prst="rect">
              <a:avLst/>
            </a:prstGeom>
            <a:noFill/>
          </p:spPr>
          <p:txBody>
            <a:bodyPr wrap="none" rtlCol="0">
              <a:spAutoFit/>
            </a:bodyPr>
            <a:lstStyle/>
            <a:p>
              <a:r>
                <a:rPr lang="en-US" sz="1400" i="1" dirty="0">
                  <a:solidFill>
                    <a:schemeClr val="bg2">
                      <a:lumMod val="25000"/>
                    </a:schemeClr>
                  </a:solidFill>
                </a:rPr>
                <a:t>Very long                                   Very short     Unknown</a:t>
              </a:r>
            </a:p>
          </p:txBody>
        </p:sp>
      </p:grpSp>
      <p:grpSp>
        <p:nvGrpSpPr>
          <p:cNvPr id="9" name="Groupe 8"/>
          <p:cNvGrpSpPr/>
          <p:nvPr/>
        </p:nvGrpSpPr>
        <p:grpSpPr>
          <a:xfrm>
            <a:off x="100396" y="2283718"/>
            <a:ext cx="1248136" cy="2555991"/>
            <a:chOff x="100396" y="2283719"/>
            <a:chExt cx="1248136" cy="2555991"/>
          </a:xfrm>
        </p:grpSpPr>
        <p:grpSp>
          <p:nvGrpSpPr>
            <p:cNvPr id="5" name="Groupe 4"/>
            <p:cNvGrpSpPr/>
            <p:nvPr/>
          </p:nvGrpSpPr>
          <p:grpSpPr>
            <a:xfrm>
              <a:off x="100396" y="2283719"/>
              <a:ext cx="1248136" cy="2555991"/>
              <a:chOff x="100396" y="2516779"/>
              <a:chExt cx="1080000" cy="2050112"/>
            </a:xfrm>
          </p:grpSpPr>
          <p:sp>
            <p:nvSpPr>
              <p:cNvPr id="72" name="Rectangle 71"/>
              <p:cNvSpPr/>
              <p:nvPr/>
            </p:nvSpPr>
            <p:spPr>
              <a:xfrm>
                <a:off x="100396" y="2787775"/>
                <a:ext cx="1080000" cy="1779116"/>
              </a:xfrm>
              <a:prstGeom prst="rect">
                <a:avLst/>
              </a:prstGeom>
              <a:solidFill>
                <a:srgbClr val="FFFFFF"/>
              </a:solidFill>
              <a:ln w="127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000" i="1" dirty="0">
                  <a:solidFill>
                    <a:schemeClr val="bg1">
                      <a:lumMod val="65000"/>
                    </a:schemeClr>
                  </a:solidFill>
                </a:endParaRPr>
              </a:p>
            </p:txBody>
          </p:sp>
          <p:sp>
            <p:nvSpPr>
              <p:cNvPr id="81" name="Rectangle 80"/>
              <p:cNvSpPr/>
              <p:nvPr/>
            </p:nvSpPr>
            <p:spPr>
              <a:xfrm>
                <a:off x="100396" y="2516779"/>
                <a:ext cx="1080000" cy="248324"/>
              </a:xfrm>
              <a:prstGeom prst="rect">
                <a:avLst/>
              </a:prstGeom>
              <a:solidFill>
                <a:schemeClr val="tx2">
                  <a:lumMod val="40000"/>
                  <a:lumOff val="60000"/>
                </a:schemeClr>
              </a:solidFill>
              <a:ln w="12700">
                <a:solidFill>
                  <a:srgbClr val="0070C0"/>
                </a:solidFill>
              </a:ln>
            </p:spPr>
            <p:txBody>
              <a:bodyPr wrap="square">
                <a:spAutoFit/>
              </a:bodyPr>
              <a:lstStyle/>
              <a:p>
                <a:pPr algn="ctr"/>
                <a:r>
                  <a:rPr lang="fr-FR" sz="1400" i="1" dirty="0" err="1">
                    <a:solidFill>
                      <a:schemeClr val="bg1"/>
                    </a:solidFill>
                  </a:rPr>
                  <a:t>Raw</a:t>
                </a:r>
                <a:r>
                  <a:rPr lang="fr-FR" sz="1400" i="1" dirty="0">
                    <a:solidFill>
                      <a:schemeClr val="bg1"/>
                    </a:solidFill>
                  </a:rPr>
                  <a:t> data</a:t>
                </a:r>
                <a:endParaRPr lang="fr-FR" i="1" dirty="0">
                  <a:solidFill>
                    <a:schemeClr val="bg1"/>
                  </a:solidFill>
                </a:endParaRPr>
              </a:p>
            </p:txBody>
          </p:sp>
        </p:grpSp>
        <p:sp>
          <p:nvSpPr>
            <p:cNvPr id="75" name="Forme libre 74"/>
            <p:cNvSpPr/>
            <p:nvPr/>
          </p:nvSpPr>
          <p:spPr>
            <a:xfrm>
              <a:off x="182742" y="2888156"/>
              <a:ext cx="1001356" cy="1567825"/>
            </a:xfrm>
            <a:custGeom>
              <a:avLst/>
              <a:gdLst>
                <a:gd name="connsiteX0" fmla="*/ 126908 w 765263"/>
                <a:gd name="connsiteY0" fmla="*/ 801766 h 1776551"/>
                <a:gd name="connsiteX1" fmla="*/ 92403 w 765263"/>
                <a:gd name="connsiteY1" fmla="*/ 758634 h 1776551"/>
                <a:gd name="connsiteX2" fmla="*/ 92403 w 765263"/>
                <a:gd name="connsiteY2" fmla="*/ 491216 h 1776551"/>
                <a:gd name="connsiteX3" fmla="*/ 101029 w 765263"/>
                <a:gd name="connsiteY3" fmla="*/ 465336 h 1776551"/>
                <a:gd name="connsiteX4" fmla="*/ 161414 w 765263"/>
                <a:gd name="connsiteY4" fmla="*/ 413578 h 1776551"/>
                <a:gd name="connsiteX5" fmla="*/ 195920 w 765263"/>
                <a:gd name="connsiteY5" fmla="*/ 422204 h 1776551"/>
                <a:gd name="connsiteX6" fmla="*/ 230425 w 765263"/>
                <a:gd name="connsiteY6" fmla="*/ 534348 h 1776551"/>
                <a:gd name="connsiteX7" fmla="*/ 239052 w 765263"/>
                <a:gd name="connsiteY7" fmla="*/ 1483253 h 1776551"/>
                <a:gd name="connsiteX8" fmla="*/ 264931 w 765263"/>
                <a:gd name="connsiteY8" fmla="*/ 1612649 h 1776551"/>
                <a:gd name="connsiteX9" fmla="*/ 325316 w 765263"/>
                <a:gd name="connsiteY9" fmla="*/ 1422868 h 1776551"/>
                <a:gd name="connsiteX10" fmla="*/ 342569 w 765263"/>
                <a:gd name="connsiteY10" fmla="*/ 1146823 h 1776551"/>
                <a:gd name="connsiteX11" fmla="*/ 325316 w 765263"/>
                <a:gd name="connsiteY11" fmla="*/ 577480 h 1776551"/>
                <a:gd name="connsiteX12" fmla="*/ 290810 w 765263"/>
                <a:gd name="connsiteY12" fmla="*/ 284182 h 1776551"/>
                <a:gd name="connsiteX13" fmla="*/ 333942 w 765263"/>
                <a:gd name="connsiteY13" fmla="*/ 8136 h 1776551"/>
                <a:gd name="connsiteX14" fmla="*/ 402954 w 765263"/>
                <a:gd name="connsiteY14" fmla="*/ 25389 h 1776551"/>
                <a:gd name="connsiteX15" fmla="*/ 411580 w 765263"/>
                <a:gd name="connsiteY15" fmla="*/ 51268 h 1776551"/>
                <a:gd name="connsiteX16" fmla="*/ 437459 w 765263"/>
                <a:gd name="connsiteY16" fmla="*/ 103027 h 1776551"/>
                <a:gd name="connsiteX17" fmla="*/ 540976 w 765263"/>
                <a:gd name="connsiteY17" fmla="*/ 422204 h 1776551"/>
                <a:gd name="connsiteX18" fmla="*/ 575482 w 765263"/>
                <a:gd name="connsiteY18" fmla="*/ 542974 h 1776551"/>
                <a:gd name="connsiteX19" fmla="*/ 592735 w 765263"/>
                <a:gd name="connsiteY19" fmla="*/ 663744 h 1776551"/>
                <a:gd name="connsiteX20" fmla="*/ 618614 w 765263"/>
                <a:gd name="connsiteY20" fmla="*/ 793140 h 1776551"/>
                <a:gd name="connsiteX21" fmla="*/ 644493 w 765263"/>
                <a:gd name="connsiteY21" fmla="*/ 1181329 h 1776551"/>
                <a:gd name="connsiteX22" fmla="*/ 653120 w 765263"/>
                <a:gd name="connsiteY22" fmla="*/ 1267593 h 1776551"/>
                <a:gd name="connsiteX23" fmla="*/ 635867 w 765263"/>
                <a:gd name="connsiteY23" fmla="*/ 430831 h 1776551"/>
                <a:gd name="connsiteX24" fmla="*/ 618614 w 765263"/>
                <a:gd name="connsiteY24" fmla="*/ 344566 h 1776551"/>
                <a:gd name="connsiteX25" fmla="*/ 601361 w 765263"/>
                <a:gd name="connsiteY25" fmla="*/ 318687 h 1776551"/>
                <a:gd name="connsiteX26" fmla="*/ 566856 w 765263"/>
                <a:gd name="connsiteY26" fmla="*/ 301434 h 1776551"/>
                <a:gd name="connsiteX27" fmla="*/ 515097 w 765263"/>
                <a:gd name="connsiteY27" fmla="*/ 844899 h 1776551"/>
                <a:gd name="connsiteX28" fmla="*/ 489218 w 765263"/>
                <a:gd name="connsiteY28" fmla="*/ 957042 h 1776551"/>
                <a:gd name="connsiteX29" fmla="*/ 480591 w 765263"/>
                <a:gd name="connsiteY29" fmla="*/ 1008800 h 1776551"/>
                <a:gd name="connsiteX30" fmla="*/ 394327 w 765263"/>
                <a:gd name="connsiteY30" fmla="*/ 1155449 h 1776551"/>
                <a:gd name="connsiteX31" fmla="*/ 377074 w 765263"/>
                <a:gd name="connsiteY31" fmla="*/ 1181329 h 1776551"/>
                <a:gd name="connsiteX32" fmla="*/ 351195 w 765263"/>
                <a:gd name="connsiteY32" fmla="*/ 1189955 h 1776551"/>
                <a:gd name="connsiteX33" fmla="*/ 316690 w 765263"/>
                <a:gd name="connsiteY33" fmla="*/ 1207208 h 1776551"/>
                <a:gd name="connsiteX34" fmla="*/ 282184 w 765263"/>
                <a:gd name="connsiteY34" fmla="*/ 1164076 h 1776551"/>
                <a:gd name="connsiteX35" fmla="*/ 264931 w 765263"/>
                <a:gd name="connsiteY35" fmla="*/ 1112317 h 1776551"/>
                <a:gd name="connsiteX36" fmla="*/ 264931 w 765263"/>
                <a:gd name="connsiteY36" fmla="*/ 974295 h 1776551"/>
                <a:gd name="connsiteX37" fmla="*/ 333942 w 765263"/>
                <a:gd name="connsiteY37" fmla="*/ 896657 h 1776551"/>
                <a:gd name="connsiteX38" fmla="*/ 420207 w 765263"/>
                <a:gd name="connsiteY38" fmla="*/ 853525 h 1776551"/>
                <a:gd name="connsiteX39" fmla="*/ 515097 w 765263"/>
                <a:gd name="connsiteY39" fmla="*/ 862151 h 1776551"/>
                <a:gd name="connsiteX40" fmla="*/ 575482 w 765263"/>
                <a:gd name="connsiteY40" fmla="*/ 939789 h 1776551"/>
                <a:gd name="connsiteX41" fmla="*/ 592735 w 765263"/>
                <a:gd name="connsiteY41" fmla="*/ 991548 h 1776551"/>
                <a:gd name="connsiteX42" fmla="*/ 584108 w 765263"/>
                <a:gd name="connsiteY42" fmla="*/ 1276219 h 1776551"/>
                <a:gd name="connsiteX43" fmla="*/ 497844 w 765263"/>
                <a:gd name="connsiteY43" fmla="*/ 1448748 h 1776551"/>
                <a:gd name="connsiteX44" fmla="*/ 351195 w 765263"/>
                <a:gd name="connsiteY44" fmla="*/ 1595397 h 1776551"/>
                <a:gd name="connsiteX45" fmla="*/ 204546 w 765263"/>
                <a:gd name="connsiteY45" fmla="*/ 1629902 h 1776551"/>
                <a:gd name="connsiteX46" fmla="*/ 109656 w 765263"/>
                <a:gd name="connsiteY46" fmla="*/ 1595397 h 1776551"/>
                <a:gd name="connsiteX47" fmla="*/ 75150 w 765263"/>
                <a:gd name="connsiteY47" fmla="*/ 1535012 h 1776551"/>
                <a:gd name="connsiteX48" fmla="*/ 32018 w 765263"/>
                <a:gd name="connsiteY48" fmla="*/ 1362483 h 1776551"/>
                <a:gd name="connsiteX49" fmla="*/ 23391 w 765263"/>
                <a:gd name="connsiteY49" fmla="*/ 1250340 h 1776551"/>
                <a:gd name="connsiteX50" fmla="*/ 32018 w 765263"/>
                <a:gd name="connsiteY50" fmla="*/ 646491 h 1776551"/>
                <a:gd name="connsiteX51" fmla="*/ 101029 w 765263"/>
                <a:gd name="connsiteY51" fmla="*/ 430831 h 1776551"/>
                <a:gd name="connsiteX52" fmla="*/ 135535 w 765263"/>
                <a:gd name="connsiteY52" fmla="*/ 387699 h 1776551"/>
                <a:gd name="connsiteX53" fmla="*/ 152788 w 765263"/>
                <a:gd name="connsiteY53" fmla="*/ 361819 h 1776551"/>
                <a:gd name="connsiteX54" fmla="*/ 221799 w 765263"/>
                <a:gd name="connsiteY54" fmla="*/ 335940 h 1776551"/>
                <a:gd name="connsiteX55" fmla="*/ 308063 w 765263"/>
                <a:gd name="connsiteY55" fmla="*/ 361819 h 1776551"/>
                <a:gd name="connsiteX56" fmla="*/ 325316 w 765263"/>
                <a:gd name="connsiteY56" fmla="*/ 404951 h 1776551"/>
                <a:gd name="connsiteX57" fmla="*/ 368448 w 765263"/>
                <a:gd name="connsiteY57" fmla="*/ 629238 h 1776551"/>
                <a:gd name="connsiteX58" fmla="*/ 351195 w 765263"/>
                <a:gd name="connsiteY58" fmla="*/ 862151 h 1776551"/>
                <a:gd name="connsiteX59" fmla="*/ 333942 w 765263"/>
                <a:gd name="connsiteY59" fmla="*/ 905283 h 1776551"/>
                <a:gd name="connsiteX60" fmla="*/ 273557 w 765263"/>
                <a:gd name="connsiteY60" fmla="*/ 939789 h 1776551"/>
                <a:gd name="connsiteX61" fmla="*/ 195920 w 765263"/>
                <a:gd name="connsiteY61" fmla="*/ 931163 h 1776551"/>
                <a:gd name="connsiteX62" fmla="*/ 170040 w 765263"/>
                <a:gd name="connsiteY62" fmla="*/ 896657 h 1776551"/>
                <a:gd name="connsiteX63" fmla="*/ 152788 w 765263"/>
                <a:gd name="connsiteY63" fmla="*/ 801766 h 1776551"/>
                <a:gd name="connsiteX64" fmla="*/ 178667 w 765263"/>
                <a:gd name="connsiteY64" fmla="*/ 611985 h 1776551"/>
                <a:gd name="connsiteX65" fmla="*/ 230425 w 765263"/>
                <a:gd name="connsiteY65" fmla="*/ 560227 h 1776551"/>
                <a:gd name="connsiteX66" fmla="*/ 299437 w 765263"/>
                <a:gd name="connsiteY66" fmla="*/ 517095 h 1776551"/>
                <a:gd name="connsiteX67" fmla="*/ 402954 w 765263"/>
                <a:gd name="connsiteY67" fmla="*/ 525721 h 1776551"/>
                <a:gd name="connsiteX68" fmla="*/ 454712 w 765263"/>
                <a:gd name="connsiteY68" fmla="*/ 594733 h 1776551"/>
                <a:gd name="connsiteX69" fmla="*/ 471965 w 765263"/>
                <a:gd name="connsiteY69" fmla="*/ 646491 h 1776551"/>
                <a:gd name="connsiteX70" fmla="*/ 463339 w 765263"/>
                <a:gd name="connsiteY70" fmla="*/ 905283 h 1776551"/>
                <a:gd name="connsiteX71" fmla="*/ 428833 w 765263"/>
                <a:gd name="connsiteY71" fmla="*/ 965668 h 1776551"/>
                <a:gd name="connsiteX72" fmla="*/ 282184 w 765263"/>
                <a:gd name="connsiteY72" fmla="*/ 1146823 h 1776551"/>
                <a:gd name="connsiteX73" fmla="*/ 230425 w 765263"/>
                <a:gd name="connsiteY73" fmla="*/ 1164076 h 1776551"/>
                <a:gd name="connsiteX74" fmla="*/ 144161 w 765263"/>
                <a:gd name="connsiteY74" fmla="*/ 1155449 h 1776551"/>
                <a:gd name="connsiteX75" fmla="*/ 83776 w 765263"/>
                <a:gd name="connsiteY75" fmla="*/ 1086438 h 1776551"/>
                <a:gd name="connsiteX76" fmla="*/ 75150 w 765263"/>
                <a:gd name="connsiteY76" fmla="*/ 1051933 h 1776551"/>
                <a:gd name="connsiteX77" fmla="*/ 118282 w 765263"/>
                <a:gd name="connsiteY77" fmla="*/ 801766 h 1776551"/>
                <a:gd name="connsiteX78" fmla="*/ 239052 w 765263"/>
                <a:gd name="connsiteY78" fmla="*/ 646491 h 1776551"/>
                <a:gd name="connsiteX79" fmla="*/ 316690 w 765263"/>
                <a:gd name="connsiteY79" fmla="*/ 568853 h 1776551"/>
                <a:gd name="connsiteX80" fmla="*/ 532350 w 765263"/>
                <a:gd name="connsiteY80" fmla="*/ 456710 h 1776551"/>
                <a:gd name="connsiteX81" fmla="*/ 661746 w 765263"/>
                <a:gd name="connsiteY81" fmla="*/ 465336 h 1776551"/>
                <a:gd name="connsiteX82" fmla="*/ 687625 w 765263"/>
                <a:gd name="connsiteY82" fmla="*/ 499842 h 1776551"/>
                <a:gd name="connsiteX83" fmla="*/ 722131 w 765263"/>
                <a:gd name="connsiteY83" fmla="*/ 551600 h 1776551"/>
                <a:gd name="connsiteX84" fmla="*/ 756637 w 765263"/>
                <a:gd name="connsiteY84" fmla="*/ 698249 h 1776551"/>
                <a:gd name="connsiteX85" fmla="*/ 765263 w 765263"/>
                <a:gd name="connsiteY85" fmla="*/ 775887 h 1776551"/>
                <a:gd name="connsiteX86" fmla="*/ 730757 w 765263"/>
                <a:gd name="connsiteY86" fmla="*/ 1112317 h 1776551"/>
                <a:gd name="connsiteX87" fmla="*/ 704878 w 765263"/>
                <a:gd name="connsiteY87" fmla="*/ 1189955 h 1776551"/>
                <a:gd name="connsiteX88" fmla="*/ 678999 w 765263"/>
                <a:gd name="connsiteY88" fmla="*/ 1241714 h 1776551"/>
                <a:gd name="connsiteX89" fmla="*/ 515097 w 765263"/>
                <a:gd name="connsiteY89" fmla="*/ 1319351 h 1776551"/>
                <a:gd name="connsiteX90" fmla="*/ 368448 w 765263"/>
                <a:gd name="connsiteY90" fmla="*/ 1302099 h 1776551"/>
                <a:gd name="connsiteX91" fmla="*/ 290810 w 765263"/>
                <a:gd name="connsiteY91" fmla="*/ 1189955 h 1776551"/>
                <a:gd name="connsiteX92" fmla="*/ 256305 w 765263"/>
                <a:gd name="connsiteY92" fmla="*/ 1086438 h 1776551"/>
                <a:gd name="connsiteX93" fmla="*/ 273557 w 765263"/>
                <a:gd name="connsiteY93" fmla="*/ 819019 h 1776551"/>
                <a:gd name="connsiteX94" fmla="*/ 299437 w 765263"/>
                <a:gd name="connsiteY94" fmla="*/ 741382 h 1776551"/>
                <a:gd name="connsiteX95" fmla="*/ 351195 w 765263"/>
                <a:gd name="connsiteY95" fmla="*/ 689623 h 1776551"/>
                <a:gd name="connsiteX96" fmla="*/ 394327 w 765263"/>
                <a:gd name="connsiteY96" fmla="*/ 680997 h 1776551"/>
                <a:gd name="connsiteX97" fmla="*/ 480591 w 765263"/>
                <a:gd name="connsiteY97" fmla="*/ 689623 h 1776551"/>
                <a:gd name="connsiteX98" fmla="*/ 609988 w 765263"/>
                <a:gd name="connsiteY98" fmla="*/ 827646 h 1776551"/>
                <a:gd name="connsiteX99" fmla="*/ 678999 w 765263"/>
                <a:gd name="connsiteY99" fmla="*/ 991548 h 1776551"/>
                <a:gd name="connsiteX100" fmla="*/ 670373 w 765263"/>
                <a:gd name="connsiteY100" fmla="*/ 1371110 h 1776551"/>
                <a:gd name="connsiteX101" fmla="*/ 653120 w 765263"/>
                <a:gd name="connsiteY101" fmla="*/ 1466000 h 1776551"/>
                <a:gd name="connsiteX102" fmla="*/ 523724 w 765263"/>
                <a:gd name="connsiteY102" fmla="*/ 1664408 h 1776551"/>
                <a:gd name="connsiteX103" fmla="*/ 420207 w 765263"/>
                <a:gd name="connsiteY103" fmla="*/ 1759299 h 1776551"/>
                <a:gd name="connsiteX104" fmla="*/ 368448 w 765263"/>
                <a:gd name="connsiteY104" fmla="*/ 1776551 h 1776551"/>
                <a:gd name="connsiteX105" fmla="*/ 273557 w 765263"/>
                <a:gd name="connsiteY105" fmla="*/ 1759299 h 1776551"/>
                <a:gd name="connsiteX106" fmla="*/ 230425 w 765263"/>
                <a:gd name="connsiteY106" fmla="*/ 1664408 h 1776551"/>
                <a:gd name="connsiteX107" fmla="*/ 195920 w 765263"/>
                <a:gd name="connsiteY107" fmla="*/ 1595397 h 1776551"/>
                <a:gd name="connsiteX108" fmla="*/ 170040 w 765263"/>
                <a:gd name="connsiteY108" fmla="*/ 1284846 h 1776551"/>
                <a:gd name="connsiteX109" fmla="*/ 195920 w 765263"/>
                <a:gd name="connsiteY109" fmla="*/ 888031 h 1776551"/>
                <a:gd name="connsiteX110" fmla="*/ 290810 w 765263"/>
                <a:gd name="connsiteY110" fmla="*/ 672370 h 1776551"/>
                <a:gd name="connsiteX111" fmla="*/ 368448 w 765263"/>
                <a:gd name="connsiteY111" fmla="*/ 525721 h 1776551"/>
                <a:gd name="connsiteX112" fmla="*/ 394327 w 765263"/>
                <a:gd name="connsiteY112" fmla="*/ 499842 h 1776551"/>
                <a:gd name="connsiteX113" fmla="*/ 428833 w 765263"/>
                <a:gd name="connsiteY113" fmla="*/ 491216 h 1776551"/>
                <a:gd name="connsiteX114" fmla="*/ 463339 w 765263"/>
                <a:gd name="connsiteY114" fmla="*/ 525721 h 1776551"/>
                <a:gd name="connsiteX115" fmla="*/ 471965 w 765263"/>
                <a:gd name="connsiteY115" fmla="*/ 551600 h 1776551"/>
                <a:gd name="connsiteX116" fmla="*/ 489218 w 765263"/>
                <a:gd name="connsiteY116" fmla="*/ 594733 h 1776551"/>
                <a:gd name="connsiteX117" fmla="*/ 506471 w 765263"/>
                <a:gd name="connsiteY117" fmla="*/ 689623 h 1776551"/>
                <a:gd name="connsiteX118" fmla="*/ 515097 w 765263"/>
                <a:gd name="connsiteY118" fmla="*/ 741382 h 1776551"/>
                <a:gd name="connsiteX119" fmla="*/ 463339 w 765263"/>
                <a:gd name="connsiteY119" fmla="*/ 1095065 h 1776551"/>
                <a:gd name="connsiteX120" fmla="*/ 428833 w 765263"/>
                <a:gd name="connsiteY120" fmla="*/ 1138197 h 1776551"/>
                <a:gd name="connsiteX121" fmla="*/ 325316 w 765263"/>
                <a:gd name="connsiteY121" fmla="*/ 1112317 h 1776551"/>
                <a:gd name="connsiteX122" fmla="*/ 195920 w 765263"/>
                <a:gd name="connsiteY122" fmla="*/ 1017427 h 1776551"/>
                <a:gd name="connsiteX123" fmla="*/ 118282 w 765263"/>
                <a:gd name="connsiteY123" fmla="*/ 931163 h 1776551"/>
                <a:gd name="connsiteX124" fmla="*/ 75150 w 765263"/>
                <a:gd name="connsiteY124" fmla="*/ 879404 h 1776551"/>
                <a:gd name="connsiteX125" fmla="*/ 14765 w 765263"/>
                <a:gd name="connsiteY125" fmla="*/ 698249 h 1776551"/>
                <a:gd name="connsiteX126" fmla="*/ 83776 w 765263"/>
                <a:gd name="connsiteY126" fmla="*/ 491216 h 1776551"/>
                <a:gd name="connsiteX127" fmla="*/ 101029 w 765263"/>
                <a:gd name="connsiteY127" fmla="*/ 456710 h 1776551"/>
                <a:gd name="connsiteX128" fmla="*/ 290810 w 765263"/>
                <a:gd name="connsiteY128" fmla="*/ 335940 h 1776551"/>
                <a:gd name="connsiteX129" fmla="*/ 342569 w 765263"/>
                <a:gd name="connsiteY129" fmla="*/ 318687 h 1776551"/>
                <a:gd name="connsiteX130" fmla="*/ 394327 w 765263"/>
                <a:gd name="connsiteY130" fmla="*/ 310061 h 1776551"/>
                <a:gd name="connsiteX131" fmla="*/ 428833 w 765263"/>
                <a:gd name="connsiteY131" fmla="*/ 301434 h 1776551"/>
                <a:gd name="connsiteX132" fmla="*/ 566856 w 765263"/>
                <a:gd name="connsiteY132" fmla="*/ 327314 h 1776551"/>
                <a:gd name="connsiteX133" fmla="*/ 601361 w 765263"/>
                <a:gd name="connsiteY133" fmla="*/ 379072 h 1776551"/>
                <a:gd name="connsiteX134" fmla="*/ 609988 w 765263"/>
                <a:gd name="connsiteY134" fmla="*/ 413578 h 1776551"/>
                <a:gd name="connsiteX135" fmla="*/ 627240 w 765263"/>
                <a:gd name="connsiteY135" fmla="*/ 465336 h 1776551"/>
                <a:gd name="connsiteX136" fmla="*/ 601361 w 765263"/>
                <a:gd name="connsiteY136" fmla="*/ 879404 h 1776551"/>
                <a:gd name="connsiteX137" fmla="*/ 575482 w 765263"/>
                <a:gd name="connsiteY137" fmla="*/ 931163 h 1776551"/>
                <a:gd name="connsiteX138" fmla="*/ 489218 w 765263"/>
                <a:gd name="connsiteY138" fmla="*/ 1034680 h 1776551"/>
                <a:gd name="connsiteX139" fmla="*/ 446086 w 765263"/>
                <a:gd name="connsiteY139" fmla="*/ 1060559 h 1776551"/>
                <a:gd name="connsiteX140" fmla="*/ 394327 w 765263"/>
                <a:gd name="connsiteY140" fmla="*/ 1086438 h 1776551"/>
                <a:gd name="connsiteX141" fmla="*/ 333942 w 765263"/>
                <a:gd name="connsiteY141" fmla="*/ 1095065 h 1776551"/>
                <a:gd name="connsiteX142" fmla="*/ 170040 w 765263"/>
                <a:gd name="connsiteY142" fmla="*/ 1069185 h 1776551"/>
                <a:gd name="connsiteX143" fmla="*/ 144161 w 765263"/>
                <a:gd name="connsiteY143" fmla="*/ 1034680 h 1776551"/>
                <a:gd name="connsiteX144" fmla="*/ 152788 w 765263"/>
                <a:gd name="connsiteY144" fmla="*/ 896657 h 177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765263" h="1776551">
                  <a:moveTo>
                    <a:pt x="126908" y="801766"/>
                  </a:moveTo>
                  <a:cubicBezTo>
                    <a:pt x="115406" y="787389"/>
                    <a:pt x="102616" y="773954"/>
                    <a:pt x="92403" y="758634"/>
                  </a:cubicBezTo>
                  <a:cubicBezTo>
                    <a:pt x="38985" y="678507"/>
                    <a:pt x="82364" y="591603"/>
                    <a:pt x="92403" y="491216"/>
                  </a:cubicBezTo>
                  <a:cubicBezTo>
                    <a:pt x="93308" y="482168"/>
                    <a:pt x="95985" y="472902"/>
                    <a:pt x="101029" y="465336"/>
                  </a:cubicBezTo>
                  <a:cubicBezTo>
                    <a:pt x="113044" y="447313"/>
                    <a:pt x="145469" y="425537"/>
                    <a:pt x="161414" y="413578"/>
                  </a:cubicBezTo>
                  <a:cubicBezTo>
                    <a:pt x="172916" y="416453"/>
                    <a:pt x="186918" y="414488"/>
                    <a:pt x="195920" y="422204"/>
                  </a:cubicBezTo>
                  <a:cubicBezTo>
                    <a:pt x="229442" y="450937"/>
                    <a:pt x="225644" y="496095"/>
                    <a:pt x="230425" y="534348"/>
                  </a:cubicBezTo>
                  <a:cubicBezTo>
                    <a:pt x="233301" y="850650"/>
                    <a:pt x="231276" y="1167034"/>
                    <a:pt x="239052" y="1483253"/>
                  </a:cubicBezTo>
                  <a:cubicBezTo>
                    <a:pt x="240545" y="1543973"/>
                    <a:pt x="249728" y="1567039"/>
                    <a:pt x="264931" y="1612649"/>
                  </a:cubicBezTo>
                  <a:cubicBezTo>
                    <a:pt x="271438" y="1593129"/>
                    <a:pt x="319932" y="1451134"/>
                    <a:pt x="325316" y="1422868"/>
                  </a:cubicBezTo>
                  <a:cubicBezTo>
                    <a:pt x="334267" y="1375875"/>
                    <a:pt x="342230" y="1153939"/>
                    <a:pt x="342569" y="1146823"/>
                  </a:cubicBezTo>
                  <a:cubicBezTo>
                    <a:pt x="336818" y="957042"/>
                    <a:pt x="336688" y="767007"/>
                    <a:pt x="325316" y="577480"/>
                  </a:cubicBezTo>
                  <a:cubicBezTo>
                    <a:pt x="319420" y="479216"/>
                    <a:pt x="290810" y="284182"/>
                    <a:pt x="290810" y="284182"/>
                  </a:cubicBezTo>
                  <a:cubicBezTo>
                    <a:pt x="305187" y="192167"/>
                    <a:pt x="296912" y="93590"/>
                    <a:pt x="333942" y="8136"/>
                  </a:cubicBezTo>
                  <a:cubicBezTo>
                    <a:pt x="343370" y="-13621"/>
                    <a:pt x="382226" y="13873"/>
                    <a:pt x="402954" y="25389"/>
                  </a:cubicBezTo>
                  <a:cubicBezTo>
                    <a:pt x="410903" y="29805"/>
                    <a:pt x="407887" y="42959"/>
                    <a:pt x="411580" y="51268"/>
                  </a:cubicBezTo>
                  <a:cubicBezTo>
                    <a:pt x="419414" y="68895"/>
                    <a:pt x="430496" y="85038"/>
                    <a:pt x="437459" y="103027"/>
                  </a:cubicBezTo>
                  <a:cubicBezTo>
                    <a:pt x="535830" y="357151"/>
                    <a:pt x="492524" y="242238"/>
                    <a:pt x="540976" y="422204"/>
                  </a:cubicBezTo>
                  <a:cubicBezTo>
                    <a:pt x="551860" y="462632"/>
                    <a:pt x="566709" y="502036"/>
                    <a:pt x="575482" y="542974"/>
                  </a:cubicBezTo>
                  <a:cubicBezTo>
                    <a:pt x="584003" y="582737"/>
                    <a:pt x="585826" y="623670"/>
                    <a:pt x="592735" y="663744"/>
                  </a:cubicBezTo>
                  <a:cubicBezTo>
                    <a:pt x="600209" y="707091"/>
                    <a:pt x="609988" y="750008"/>
                    <a:pt x="618614" y="793140"/>
                  </a:cubicBezTo>
                  <a:cubicBezTo>
                    <a:pt x="627240" y="922536"/>
                    <a:pt x="635086" y="1051987"/>
                    <a:pt x="644493" y="1181329"/>
                  </a:cubicBezTo>
                  <a:cubicBezTo>
                    <a:pt x="646589" y="1210151"/>
                    <a:pt x="653452" y="1296489"/>
                    <a:pt x="653120" y="1267593"/>
                  </a:cubicBezTo>
                  <a:cubicBezTo>
                    <a:pt x="649914" y="988631"/>
                    <a:pt x="643911" y="709695"/>
                    <a:pt x="635867" y="430831"/>
                  </a:cubicBezTo>
                  <a:cubicBezTo>
                    <a:pt x="635381" y="413968"/>
                    <a:pt x="629454" y="366245"/>
                    <a:pt x="618614" y="344566"/>
                  </a:cubicBezTo>
                  <a:cubicBezTo>
                    <a:pt x="613978" y="335293"/>
                    <a:pt x="609326" y="325324"/>
                    <a:pt x="601361" y="318687"/>
                  </a:cubicBezTo>
                  <a:cubicBezTo>
                    <a:pt x="591482" y="310455"/>
                    <a:pt x="578358" y="307185"/>
                    <a:pt x="566856" y="301434"/>
                  </a:cubicBezTo>
                  <a:cubicBezTo>
                    <a:pt x="348300" y="345148"/>
                    <a:pt x="531066" y="293980"/>
                    <a:pt x="515097" y="844899"/>
                  </a:cubicBezTo>
                  <a:cubicBezTo>
                    <a:pt x="513127" y="912849"/>
                    <a:pt x="504646" y="895330"/>
                    <a:pt x="489218" y="957042"/>
                  </a:cubicBezTo>
                  <a:cubicBezTo>
                    <a:pt x="484976" y="974010"/>
                    <a:pt x="486930" y="992499"/>
                    <a:pt x="480591" y="1008800"/>
                  </a:cubicBezTo>
                  <a:cubicBezTo>
                    <a:pt x="440020" y="1113126"/>
                    <a:pt x="443664" y="1089666"/>
                    <a:pt x="394327" y="1155449"/>
                  </a:cubicBezTo>
                  <a:cubicBezTo>
                    <a:pt x="388106" y="1163743"/>
                    <a:pt x="385170" y="1174852"/>
                    <a:pt x="377074" y="1181329"/>
                  </a:cubicBezTo>
                  <a:cubicBezTo>
                    <a:pt x="369974" y="1187009"/>
                    <a:pt x="359553" y="1186373"/>
                    <a:pt x="351195" y="1189955"/>
                  </a:cubicBezTo>
                  <a:cubicBezTo>
                    <a:pt x="339375" y="1195021"/>
                    <a:pt x="328192" y="1201457"/>
                    <a:pt x="316690" y="1207208"/>
                  </a:cubicBezTo>
                  <a:cubicBezTo>
                    <a:pt x="277716" y="1194218"/>
                    <a:pt x="295423" y="1208206"/>
                    <a:pt x="282184" y="1164076"/>
                  </a:cubicBezTo>
                  <a:cubicBezTo>
                    <a:pt x="276958" y="1146657"/>
                    <a:pt x="264931" y="1112317"/>
                    <a:pt x="264931" y="1112317"/>
                  </a:cubicBezTo>
                  <a:cubicBezTo>
                    <a:pt x="257069" y="1057284"/>
                    <a:pt x="248365" y="1032277"/>
                    <a:pt x="264931" y="974295"/>
                  </a:cubicBezTo>
                  <a:cubicBezTo>
                    <a:pt x="275307" y="937978"/>
                    <a:pt x="305144" y="916815"/>
                    <a:pt x="333942" y="896657"/>
                  </a:cubicBezTo>
                  <a:cubicBezTo>
                    <a:pt x="371548" y="870333"/>
                    <a:pt x="378874" y="870058"/>
                    <a:pt x="420207" y="853525"/>
                  </a:cubicBezTo>
                  <a:cubicBezTo>
                    <a:pt x="451837" y="856400"/>
                    <a:pt x="487333" y="846727"/>
                    <a:pt x="515097" y="862151"/>
                  </a:cubicBezTo>
                  <a:cubicBezTo>
                    <a:pt x="543757" y="878073"/>
                    <a:pt x="575482" y="939789"/>
                    <a:pt x="575482" y="939789"/>
                  </a:cubicBezTo>
                  <a:cubicBezTo>
                    <a:pt x="581233" y="957042"/>
                    <a:pt x="587950" y="974003"/>
                    <a:pt x="592735" y="991548"/>
                  </a:cubicBezTo>
                  <a:cubicBezTo>
                    <a:pt x="617109" y="1080920"/>
                    <a:pt x="602854" y="1201235"/>
                    <a:pt x="584108" y="1276219"/>
                  </a:cubicBezTo>
                  <a:cubicBezTo>
                    <a:pt x="568514" y="1338597"/>
                    <a:pt x="543309" y="1403283"/>
                    <a:pt x="497844" y="1448748"/>
                  </a:cubicBezTo>
                  <a:cubicBezTo>
                    <a:pt x="448961" y="1497631"/>
                    <a:pt x="417411" y="1575532"/>
                    <a:pt x="351195" y="1595397"/>
                  </a:cubicBezTo>
                  <a:cubicBezTo>
                    <a:pt x="245456" y="1627119"/>
                    <a:pt x="294650" y="1617031"/>
                    <a:pt x="204546" y="1629902"/>
                  </a:cubicBezTo>
                  <a:cubicBezTo>
                    <a:pt x="172916" y="1618400"/>
                    <a:pt x="136797" y="1615300"/>
                    <a:pt x="109656" y="1595397"/>
                  </a:cubicBezTo>
                  <a:cubicBezTo>
                    <a:pt x="90961" y="1581688"/>
                    <a:pt x="84442" y="1556251"/>
                    <a:pt x="75150" y="1535012"/>
                  </a:cubicBezTo>
                  <a:cubicBezTo>
                    <a:pt x="47115" y="1470933"/>
                    <a:pt x="44710" y="1432290"/>
                    <a:pt x="32018" y="1362483"/>
                  </a:cubicBezTo>
                  <a:cubicBezTo>
                    <a:pt x="29142" y="1325102"/>
                    <a:pt x="23391" y="1287831"/>
                    <a:pt x="23391" y="1250340"/>
                  </a:cubicBezTo>
                  <a:cubicBezTo>
                    <a:pt x="23391" y="1049036"/>
                    <a:pt x="26923" y="847730"/>
                    <a:pt x="32018" y="646491"/>
                  </a:cubicBezTo>
                  <a:cubicBezTo>
                    <a:pt x="34323" y="555426"/>
                    <a:pt x="53092" y="522347"/>
                    <a:pt x="101029" y="430831"/>
                  </a:cubicBezTo>
                  <a:cubicBezTo>
                    <a:pt x="109572" y="414521"/>
                    <a:pt x="124488" y="402429"/>
                    <a:pt x="135535" y="387699"/>
                  </a:cubicBezTo>
                  <a:cubicBezTo>
                    <a:pt x="141756" y="379405"/>
                    <a:pt x="144351" y="367845"/>
                    <a:pt x="152788" y="361819"/>
                  </a:cubicBezTo>
                  <a:cubicBezTo>
                    <a:pt x="161815" y="355371"/>
                    <a:pt x="206214" y="341135"/>
                    <a:pt x="221799" y="335940"/>
                  </a:cubicBezTo>
                  <a:cubicBezTo>
                    <a:pt x="240769" y="339102"/>
                    <a:pt x="291346" y="342316"/>
                    <a:pt x="308063" y="361819"/>
                  </a:cubicBezTo>
                  <a:cubicBezTo>
                    <a:pt x="318140" y="373576"/>
                    <a:pt x="321407" y="389968"/>
                    <a:pt x="325316" y="404951"/>
                  </a:cubicBezTo>
                  <a:cubicBezTo>
                    <a:pt x="358526" y="532255"/>
                    <a:pt x="356011" y="529740"/>
                    <a:pt x="368448" y="629238"/>
                  </a:cubicBezTo>
                  <a:cubicBezTo>
                    <a:pt x="362697" y="706876"/>
                    <a:pt x="360851" y="784902"/>
                    <a:pt x="351195" y="862151"/>
                  </a:cubicBezTo>
                  <a:cubicBezTo>
                    <a:pt x="349274" y="877516"/>
                    <a:pt x="343233" y="892895"/>
                    <a:pt x="333942" y="905283"/>
                  </a:cubicBezTo>
                  <a:cubicBezTo>
                    <a:pt x="316532" y="928497"/>
                    <a:pt x="297664" y="931754"/>
                    <a:pt x="273557" y="939789"/>
                  </a:cubicBezTo>
                  <a:cubicBezTo>
                    <a:pt x="247678" y="936914"/>
                    <a:pt x="219955" y="941178"/>
                    <a:pt x="195920" y="931163"/>
                  </a:cubicBezTo>
                  <a:cubicBezTo>
                    <a:pt x="182648" y="925633"/>
                    <a:pt x="175879" y="909795"/>
                    <a:pt x="170040" y="896657"/>
                  </a:cubicBezTo>
                  <a:cubicBezTo>
                    <a:pt x="166825" y="889423"/>
                    <a:pt x="153277" y="804703"/>
                    <a:pt x="152788" y="801766"/>
                  </a:cubicBezTo>
                  <a:cubicBezTo>
                    <a:pt x="161414" y="738506"/>
                    <a:pt x="166610" y="674682"/>
                    <a:pt x="178667" y="611985"/>
                  </a:cubicBezTo>
                  <a:cubicBezTo>
                    <a:pt x="187458" y="566273"/>
                    <a:pt x="198632" y="582937"/>
                    <a:pt x="230425" y="560227"/>
                  </a:cubicBezTo>
                  <a:cubicBezTo>
                    <a:pt x="300733" y="510007"/>
                    <a:pt x="202485" y="555876"/>
                    <a:pt x="299437" y="517095"/>
                  </a:cubicBezTo>
                  <a:cubicBezTo>
                    <a:pt x="333943" y="519970"/>
                    <a:pt x="371984" y="510236"/>
                    <a:pt x="402954" y="525721"/>
                  </a:cubicBezTo>
                  <a:cubicBezTo>
                    <a:pt x="428673" y="538581"/>
                    <a:pt x="454712" y="594733"/>
                    <a:pt x="454712" y="594733"/>
                  </a:cubicBezTo>
                  <a:cubicBezTo>
                    <a:pt x="460463" y="611986"/>
                    <a:pt x="467554" y="628848"/>
                    <a:pt x="471965" y="646491"/>
                  </a:cubicBezTo>
                  <a:cubicBezTo>
                    <a:pt x="492820" y="729910"/>
                    <a:pt x="478700" y="825917"/>
                    <a:pt x="463339" y="905283"/>
                  </a:cubicBezTo>
                  <a:cubicBezTo>
                    <a:pt x="458934" y="928043"/>
                    <a:pt x="441120" y="946009"/>
                    <a:pt x="428833" y="965668"/>
                  </a:cubicBezTo>
                  <a:cubicBezTo>
                    <a:pt x="370575" y="1058880"/>
                    <a:pt x="365329" y="1105250"/>
                    <a:pt x="282184" y="1146823"/>
                  </a:cubicBezTo>
                  <a:cubicBezTo>
                    <a:pt x="265918" y="1154956"/>
                    <a:pt x="247678" y="1158325"/>
                    <a:pt x="230425" y="1164076"/>
                  </a:cubicBezTo>
                  <a:cubicBezTo>
                    <a:pt x="201670" y="1161200"/>
                    <a:pt x="171376" y="1165169"/>
                    <a:pt x="144161" y="1155449"/>
                  </a:cubicBezTo>
                  <a:cubicBezTo>
                    <a:pt x="128908" y="1150001"/>
                    <a:pt x="93412" y="1099286"/>
                    <a:pt x="83776" y="1086438"/>
                  </a:cubicBezTo>
                  <a:cubicBezTo>
                    <a:pt x="80901" y="1074936"/>
                    <a:pt x="73723" y="1063702"/>
                    <a:pt x="75150" y="1051933"/>
                  </a:cubicBezTo>
                  <a:cubicBezTo>
                    <a:pt x="85332" y="967929"/>
                    <a:pt x="94753" y="883048"/>
                    <a:pt x="118282" y="801766"/>
                  </a:cubicBezTo>
                  <a:cubicBezTo>
                    <a:pt x="129125" y="764307"/>
                    <a:pt x="216307" y="670573"/>
                    <a:pt x="239052" y="646491"/>
                  </a:cubicBezTo>
                  <a:cubicBezTo>
                    <a:pt x="264182" y="619883"/>
                    <a:pt x="285963" y="588735"/>
                    <a:pt x="316690" y="568853"/>
                  </a:cubicBezTo>
                  <a:cubicBezTo>
                    <a:pt x="384716" y="524836"/>
                    <a:pt x="460463" y="494091"/>
                    <a:pt x="532350" y="456710"/>
                  </a:cubicBezTo>
                  <a:cubicBezTo>
                    <a:pt x="575482" y="459585"/>
                    <a:pt x="620095" y="453766"/>
                    <a:pt x="661746" y="465336"/>
                  </a:cubicBezTo>
                  <a:cubicBezTo>
                    <a:pt x="675599" y="469184"/>
                    <a:pt x="679380" y="488064"/>
                    <a:pt x="687625" y="499842"/>
                  </a:cubicBezTo>
                  <a:cubicBezTo>
                    <a:pt x="699516" y="516829"/>
                    <a:pt x="710629" y="534347"/>
                    <a:pt x="722131" y="551600"/>
                  </a:cubicBezTo>
                  <a:cubicBezTo>
                    <a:pt x="740264" y="615066"/>
                    <a:pt x="745330" y="626638"/>
                    <a:pt x="756637" y="698249"/>
                  </a:cubicBezTo>
                  <a:cubicBezTo>
                    <a:pt x="760698" y="723969"/>
                    <a:pt x="762388" y="750008"/>
                    <a:pt x="765263" y="775887"/>
                  </a:cubicBezTo>
                  <a:cubicBezTo>
                    <a:pt x="757655" y="882399"/>
                    <a:pt x="757696" y="1004561"/>
                    <a:pt x="730757" y="1112317"/>
                  </a:cubicBezTo>
                  <a:cubicBezTo>
                    <a:pt x="724141" y="1138782"/>
                    <a:pt x="715009" y="1164627"/>
                    <a:pt x="704878" y="1189955"/>
                  </a:cubicBezTo>
                  <a:cubicBezTo>
                    <a:pt x="697714" y="1207865"/>
                    <a:pt x="693516" y="1229012"/>
                    <a:pt x="678999" y="1241714"/>
                  </a:cubicBezTo>
                  <a:cubicBezTo>
                    <a:pt x="598522" y="1312132"/>
                    <a:pt x="591596" y="1306602"/>
                    <a:pt x="515097" y="1319351"/>
                  </a:cubicBezTo>
                  <a:cubicBezTo>
                    <a:pt x="466214" y="1313600"/>
                    <a:pt x="411082" y="1326695"/>
                    <a:pt x="368448" y="1302099"/>
                  </a:cubicBezTo>
                  <a:cubicBezTo>
                    <a:pt x="329066" y="1279379"/>
                    <a:pt x="311785" y="1230293"/>
                    <a:pt x="290810" y="1189955"/>
                  </a:cubicBezTo>
                  <a:cubicBezTo>
                    <a:pt x="274030" y="1157685"/>
                    <a:pt x="256305" y="1086438"/>
                    <a:pt x="256305" y="1086438"/>
                  </a:cubicBezTo>
                  <a:cubicBezTo>
                    <a:pt x="262056" y="997298"/>
                    <a:pt x="266139" y="908035"/>
                    <a:pt x="273557" y="819019"/>
                  </a:cubicBezTo>
                  <a:cubicBezTo>
                    <a:pt x="275552" y="795080"/>
                    <a:pt x="283655" y="761109"/>
                    <a:pt x="299437" y="741382"/>
                  </a:cubicBezTo>
                  <a:cubicBezTo>
                    <a:pt x="314679" y="722329"/>
                    <a:pt x="327270" y="694408"/>
                    <a:pt x="351195" y="689623"/>
                  </a:cubicBezTo>
                  <a:lnTo>
                    <a:pt x="394327" y="680997"/>
                  </a:lnTo>
                  <a:cubicBezTo>
                    <a:pt x="423082" y="683872"/>
                    <a:pt x="456694" y="673373"/>
                    <a:pt x="480591" y="689623"/>
                  </a:cubicBezTo>
                  <a:cubicBezTo>
                    <a:pt x="532741" y="725085"/>
                    <a:pt x="571829" y="777437"/>
                    <a:pt x="609988" y="827646"/>
                  </a:cubicBezTo>
                  <a:cubicBezTo>
                    <a:pt x="619927" y="840723"/>
                    <a:pt x="674596" y="980539"/>
                    <a:pt x="678999" y="991548"/>
                  </a:cubicBezTo>
                  <a:cubicBezTo>
                    <a:pt x="695856" y="1160130"/>
                    <a:pt x="694450" y="1100243"/>
                    <a:pt x="670373" y="1371110"/>
                  </a:cubicBezTo>
                  <a:cubicBezTo>
                    <a:pt x="667527" y="1403132"/>
                    <a:pt x="667497" y="1437245"/>
                    <a:pt x="653120" y="1466000"/>
                  </a:cubicBezTo>
                  <a:cubicBezTo>
                    <a:pt x="617809" y="1536622"/>
                    <a:pt x="569003" y="1599723"/>
                    <a:pt x="523724" y="1664408"/>
                  </a:cubicBezTo>
                  <a:cubicBezTo>
                    <a:pt x="493817" y="1707132"/>
                    <a:pt x="466377" y="1736214"/>
                    <a:pt x="420207" y="1759299"/>
                  </a:cubicBezTo>
                  <a:cubicBezTo>
                    <a:pt x="403941" y="1767432"/>
                    <a:pt x="385701" y="1770800"/>
                    <a:pt x="368448" y="1776551"/>
                  </a:cubicBezTo>
                  <a:cubicBezTo>
                    <a:pt x="336818" y="1770800"/>
                    <a:pt x="303833" y="1770112"/>
                    <a:pt x="273557" y="1759299"/>
                  </a:cubicBezTo>
                  <a:cubicBezTo>
                    <a:pt x="236779" y="1746164"/>
                    <a:pt x="239232" y="1687894"/>
                    <a:pt x="230425" y="1664408"/>
                  </a:cubicBezTo>
                  <a:cubicBezTo>
                    <a:pt x="221395" y="1640327"/>
                    <a:pt x="207422" y="1618401"/>
                    <a:pt x="195920" y="1595397"/>
                  </a:cubicBezTo>
                  <a:cubicBezTo>
                    <a:pt x="170226" y="1454083"/>
                    <a:pt x="170040" y="1478113"/>
                    <a:pt x="170040" y="1284846"/>
                  </a:cubicBezTo>
                  <a:cubicBezTo>
                    <a:pt x="170040" y="1278792"/>
                    <a:pt x="163704" y="977245"/>
                    <a:pt x="195920" y="888031"/>
                  </a:cubicBezTo>
                  <a:cubicBezTo>
                    <a:pt x="222595" y="814162"/>
                    <a:pt x="258020" y="743736"/>
                    <a:pt x="290810" y="672370"/>
                  </a:cubicBezTo>
                  <a:cubicBezTo>
                    <a:pt x="296066" y="660931"/>
                    <a:pt x="346190" y="555398"/>
                    <a:pt x="368448" y="525721"/>
                  </a:cubicBezTo>
                  <a:cubicBezTo>
                    <a:pt x="375768" y="515961"/>
                    <a:pt x="383735" y="505895"/>
                    <a:pt x="394327" y="499842"/>
                  </a:cubicBezTo>
                  <a:cubicBezTo>
                    <a:pt x="404621" y="493960"/>
                    <a:pt x="417331" y="494091"/>
                    <a:pt x="428833" y="491216"/>
                  </a:cubicBezTo>
                  <a:cubicBezTo>
                    <a:pt x="440335" y="502718"/>
                    <a:pt x="453884" y="512485"/>
                    <a:pt x="463339" y="525721"/>
                  </a:cubicBezTo>
                  <a:cubicBezTo>
                    <a:pt x="468624" y="533120"/>
                    <a:pt x="468772" y="543086"/>
                    <a:pt x="471965" y="551600"/>
                  </a:cubicBezTo>
                  <a:cubicBezTo>
                    <a:pt x="477402" y="566099"/>
                    <a:pt x="483467" y="580355"/>
                    <a:pt x="489218" y="594733"/>
                  </a:cubicBezTo>
                  <a:cubicBezTo>
                    <a:pt x="514639" y="747268"/>
                    <a:pt x="482355" y="556984"/>
                    <a:pt x="506471" y="689623"/>
                  </a:cubicBezTo>
                  <a:cubicBezTo>
                    <a:pt x="509600" y="706832"/>
                    <a:pt x="512222" y="724129"/>
                    <a:pt x="515097" y="741382"/>
                  </a:cubicBezTo>
                  <a:cubicBezTo>
                    <a:pt x="497844" y="859276"/>
                    <a:pt x="488650" y="978634"/>
                    <a:pt x="463339" y="1095065"/>
                  </a:cubicBezTo>
                  <a:cubicBezTo>
                    <a:pt x="459428" y="1113057"/>
                    <a:pt x="447103" y="1135913"/>
                    <a:pt x="428833" y="1138197"/>
                  </a:cubicBezTo>
                  <a:cubicBezTo>
                    <a:pt x="393540" y="1142608"/>
                    <a:pt x="359822" y="1120944"/>
                    <a:pt x="325316" y="1112317"/>
                  </a:cubicBezTo>
                  <a:cubicBezTo>
                    <a:pt x="283508" y="1087233"/>
                    <a:pt x="223018" y="1053557"/>
                    <a:pt x="195920" y="1017427"/>
                  </a:cubicBezTo>
                  <a:cubicBezTo>
                    <a:pt x="141714" y="945153"/>
                    <a:pt x="203433" y="1024056"/>
                    <a:pt x="118282" y="931163"/>
                  </a:cubicBezTo>
                  <a:cubicBezTo>
                    <a:pt x="103106" y="914608"/>
                    <a:pt x="89527" y="896657"/>
                    <a:pt x="75150" y="879404"/>
                  </a:cubicBezTo>
                  <a:cubicBezTo>
                    <a:pt x="55022" y="819019"/>
                    <a:pt x="24692" y="761121"/>
                    <a:pt x="14765" y="698249"/>
                  </a:cubicBezTo>
                  <a:cubicBezTo>
                    <a:pt x="-23385" y="456635"/>
                    <a:pt x="16929" y="624911"/>
                    <a:pt x="83776" y="491216"/>
                  </a:cubicBezTo>
                  <a:cubicBezTo>
                    <a:pt x="89527" y="479714"/>
                    <a:pt x="93134" y="466861"/>
                    <a:pt x="101029" y="456710"/>
                  </a:cubicBezTo>
                  <a:cubicBezTo>
                    <a:pt x="150337" y="393314"/>
                    <a:pt x="215784" y="371822"/>
                    <a:pt x="290810" y="335940"/>
                  </a:cubicBezTo>
                  <a:cubicBezTo>
                    <a:pt x="307216" y="328093"/>
                    <a:pt x="324926" y="323098"/>
                    <a:pt x="342569" y="318687"/>
                  </a:cubicBezTo>
                  <a:cubicBezTo>
                    <a:pt x="359537" y="314445"/>
                    <a:pt x="377176" y="313491"/>
                    <a:pt x="394327" y="310061"/>
                  </a:cubicBezTo>
                  <a:cubicBezTo>
                    <a:pt x="405953" y="307736"/>
                    <a:pt x="417331" y="304310"/>
                    <a:pt x="428833" y="301434"/>
                  </a:cubicBezTo>
                  <a:cubicBezTo>
                    <a:pt x="474841" y="310061"/>
                    <a:pt x="524169" y="308105"/>
                    <a:pt x="566856" y="327314"/>
                  </a:cubicBezTo>
                  <a:cubicBezTo>
                    <a:pt x="585765" y="335823"/>
                    <a:pt x="592088" y="360526"/>
                    <a:pt x="601361" y="379072"/>
                  </a:cubicBezTo>
                  <a:cubicBezTo>
                    <a:pt x="606663" y="389676"/>
                    <a:pt x="606581" y="402222"/>
                    <a:pt x="609988" y="413578"/>
                  </a:cubicBezTo>
                  <a:cubicBezTo>
                    <a:pt x="615214" y="430997"/>
                    <a:pt x="621489" y="448083"/>
                    <a:pt x="627240" y="465336"/>
                  </a:cubicBezTo>
                  <a:cubicBezTo>
                    <a:pt x="618614" y="603359"/>
                    <a:pt x="616633" y="741958"/>
                    <a:pt x="601361" y="879404"/>
                  </a:cubicBezTo>
                  <a:cubicBezTo>
                    <a:pt x="599231" y="898575"/>
                    <a:pt x="585591" y="914735"/>
                    <a:pt x="575482" y="931163"/>
                  </a:cubicBezTo>
                  <a:cubicBezTo>
                    <a:pt x="553398" y="967051"/>
                    <a:pt x="522825" y="1007794"/>
                    <a:pt x="489218" y="1034680"/>
                  </a:cubicBezTo>
                  <a:cubicBezTo>
                    <a:pt x="476125" y="1045154"/>
                    <a:pt x="460805" y="1052530"/>
                    <a:pt x="446086" y="1060559"/>
                  </a:cubicBezTo>
                  <a:cubicBezTo>
                    <a:pt x="429152" y="1069796"/>
                    <a:pt x="412763" y="1080765"/>
                    <a:pt x="394327" y="1086438"/>
                  </a:cubicBezTo>
                  <a:cubicBezTo>
                    <a:pt x="374893" y="1092418"/>
                    <a:pt x="354070" y="1092189"/>
                    <a:pt x="333942" y="1095065"/>
                  </a:cubicBezTo>
                  <a:cubicBezTo>
                    <a:pt x="279308" y="1086438"/>
                    <a:pt x="222747" y="1085955"/>
                    <a:pt x="170040" y="1069185"/>
                  </a:cubicBezTo>
                  <a:cubicBezTo>
                    <a:pt x="156340" y="1064826"/>
                    <a:pt x="145592" y="1048986"/>
                    <a:pt x="144161" y="1034680"/>
                  </a:cubicBezTo>
                  <a:cubicBezTo>
                    <a:pt x="139574" y="988811"/>
                    <a:pt x="152788" y="896657"/>
                    <a:pt x="152788" y="896657"/>
                  </a:cubicBezTo>
                </a:path>
              </a:pathLst>
            </a:cu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3" name="Signalisation droite 2"/>
          <p:cNvSpPr/>
          <p:nvPr/>
        </p:nvSpPr>
        <p:spPr>
          <a:xfrm>
            <a:off x="539551" y="1203598"/>
            <a:ext cx="2705985" cy="720080"/>
          </a:xfrm>
          <a:prstGeom prst="homePlate">
            <a:avLst/>
          </a:prstGeom>
          <a:solidFill>
            <a:schemeClr val="tx2">
              <a:lumMod val="20000"/>
              <a:lumOff val="80000"/>
            </a:schemeClr>
          </a:solidFill>
          <a:ln w="190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b="1" dirty="0" err="1">
                <a:solidFill>
                  <a:schemeClr val="tx1"/>
                </a:solidFill>
              </a:rPr>
              <a:t>Pre-process</a:t>
            </a:r>
            <a:endParaRPr lang="fr-FR" sz="2000" b="1" dirty="0">
              <a:solidFill>
                <a:schemeClr val="tx1"/>
              </a:solidFill>
            </a:endParaRPr>
          </a:p>
          <a:p>
            <a:pPr algn="ctr"/>
            <a:r>
              <a:rPr lang="fr-FR" sz="2000" b="1" dirty="0">
                <a:solidFill>
                  <a:schemeClr val="tx1"/>
                </a:solidFill>
              </a:rPr>
              <a:t>Data</a:t>
            </a:r>
          </a:p>
        </p:txBody>
      </p:sp>
      <p:sp>
        <p:nvSpPr>
          <p:cNvPr id="6" name="Chevron 5"/>
          <p:cNvSpPr/>
          <p:nvPr/>
        </p:nvSpPr>
        <p:spPr>
          <a:xfrm>
            <a:off x="2843808" y="1203598"/>
            <a:ext cx="2808312" cy="720080"/>
          </a:xfrm>
          <a:prstGeom prst="chevron">
            <a:avLst/>
          </a:prstGeom>
          <a:solidFill>
            <a:srgbClr val="FFFFFF"/>
          </a:solidFill>
          <a:ln w="190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i="1" dirty="0" err="1">
                <a:solidFill>
                  <a:schemeClr val="bg1">
                    <a:lumMod val="65000"/>
                  </a:schemeClr>
                </a:solidFill>
              </a:rPr>
              <a:t>Calculate</a:t>
            </a:r>
            <a:r>
              <a:rPr lang="fr-FR" sz="2000" i="1" dirty="0">
                <a:solidFill>
                  <a:schemeClr val="bg1">
                    <a:lumMod val="65000"/>
                  </a:schemeClr>
                </a:solidFill>
              </a:rPr>
              <a:t> </a:t>
            </a:r>
          </a:p>
          <a:p>
            <a:pPr algn="ctr"/>
            <a:r>
              <a:rPr lang="fr-FR" sz="2000" i="1" dirty="0" err="1">
                <a:solidFill>
                  <a:schemeClr val="bg1">
                    <a:lumMod val="65000"/>
                  </a:schemeClr>
                </a:solidFill>
              </a:rPr>
              <a:t>Tresholds</a:t>
            </a:r>
            <a:endParaRPr lang="fr-FR" sz="2000" i="1" dirty="0">
              <a:solidFill>
                <a:schemeClr val="bg1">
                  <a:lumMod val="65000"/>
                </a:schemeClr>
              </a:solidFill>
            </a:endParaRPr>
          </a:p>
        </p:txBody>
      </p:sp>
      <p:sp>
        <p:nvSpPr>
          <p:cNvPr id="73" name="Chevron 72"/>
          <p:cNvSpPr/>
          <p:nvPr/>
        </p:nvSpPr>
        <p:spPr>
          <a:xfrm>
            <a:off x="5220072" y="1203598"/>
            <a:ext cx="2808312" cy="720080"/>
          </a:xfrm>
          <a:prstGeom prst="chevron">
            <a:avLst/>
          </a:prstGeom>
          <a:solidFill>
            <a:srgbClr val="FFFFFF"/>
          </a:solidFill>
          <a:ln w="190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i="1" dirty="0" err="1">
                <a:solidFill>
                  <a:schemeClr val="bg1">
                    <a:lumMod val="65000"/>
                  </a:schemeClr>
                </a:solidFill>
              </a:rPr>
              <a:t>Delimit</a:t>
            </a:r>
            <a:endParaRPr lang="fr-FR" sz="2000" i="1" dirty="0">
              <a:solidFill>
                <a:schemeClr val="bg1">
                  <a:lumMod val="65000"/>
                </a:schemeClr>
              </a:solidFill>
            </a:endParaRPr>
          </a:p>
          <a:p>
            <a:pPr algn="ctr"/>
            <a:r>
              <a:rPr lang="fr-FR" sz="2000" i="1" dirty="0">
                <a:solidFill>
                  <a:schemeClr val="bg1">
                    <a:lumMod val="65000"/>
                  </a:schemeClr>
                </a:solidFill>
              </a:rPr>
              <a:t>Reading Sessions</a:t>
            </a:r>
          </a:p>
        </p:txBody>
      </p:sp>
      <p:grpSp>
        <p:nvGrpSpPr>
          <p:cNvPr id="86" name="Groupe 85"/>
          <p:cNvGrpSpPr/>
          <p:nvPr/>
        </p:nvGrpSpPr>
        <p:grpSpPr>
          <a:xfrm>
            <a:off x="1457883" y="2283718"/>
            <a:ext cx="2068661" cy="2555991"/>
            <a:chOff x="107504" y="1419622"/>
            <a:chExt cx="2068661" cy="2555991"/>
          </a:xfrm>
        </p:grpSpPr>
        <p:grpSp>
          <p:nvGrpSpPr>
            <p:cNvPr id="87" name="Groupe 86"/>
            <p:cNvGrpSpPr/>
            <p:nvPr/>
          </p:nvGrpSpPr>
          <p:grpSpPr>
            <a:xfrm>
              <a:off x="124165" y="1419622"/>
              <a:ext cx="2052000" cy="2555991"/>
              <a:chOff x="1450167" y="2516779"/>
              <a:chExt cx="2052000" cy="2050111"/>
            </a:xfrm>
          </p:grpSpPr>
          <p:sp>
            <p:nvSpPr>
              <p:cNvPr id="151" name="Rectangle 150"/>
              <p:cNvSpPr/>
              <p:nvPr/>
            </p:nvSpPr>
            <p:spPr>
              <a:xfrm>
                <a:off x="1450167" y="2787774"/>
                <a:ext cx="2052000" cy="1779116"/>
              </a:xfrm>
              <a:prstGeom prst="rect">
                <a:avLst/>
              </a:prstGeom>
              <a:solidFill>
                <a:srgbClr val="FFFFFF"/>
              </a:solidFill>
              <a:ln w="127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000" i="1" dirty="0">
                  <a:solidFill>
                    <a:schemeClr val="bg1">
                      <a:lumMod val="65000"/>
                    </a:schemeClr>
                  </a:solidFill>
                </a:endParaRPr>
              </a:p>
            </p:txBody>
          </p:sp>
          <p:sp>
            <p:nvSpPr>
              <p:cNvPr id="152" name="Rectangle 151"/>
              <p:cNvSpPr/>
              <p:nvPr/>
            </p:nvSpPr>
            <p:spPr>
              <a:xfrm>
                <a:off x="1450167" y="2516779"/>
                <a:ext cx="2052000" cy="246862"/>
              </a:xfrm>
              <a:prstGeom prst="rect">
                <a:avLst/>
              </a:prstGeom>
              <a:solidFill>
                <a:schemeClr val="tx2">
                  <a:lumMod val="40000"/>
                  <a:lumOff val="60000"/>
                </a:schemeClr>
              </a:solidFill>
              <a:ln w="12700">
                <a:solidFill>
                  <a:srgbClr val="0070C0"/>
                </a:solidFill>
              </a:ln>
            </p:spPr>
            <p:txBody>
              <a:bodyPr wrap="square">
                <a:spAutoFit/>
              </a:bodyPr>
              <a:lstStyle/>
              <a:p>
                <a:pPr algn="ctr"/>
                <a:r>
                  <a:rPr lang="fr-FR" sz="1400" b="1" dirty="0" err="1">
                    <a:solidFill>
                      <a:schemeClr val="bg1"/>
                    </a:solidFill>
                  </a:rPr>
                  <a:t>Identify</a:t>
                </a:r>
                <a:r>
                  <a:rPr lang="fr-FR" sz="1400" b="1" dirty="0">
                    <a:solidFill>
                      <a:schemeClr val="bg1"/>
                    </a:solidFill>
                  </a:rPr>
                  <a:t> </a:t>
                </a:r>
                <a:r>
                  <a:rPr lang="fr-FR" sz="1400" b="1" dirty="0" err="1">
                    <a:solidFill>
                      <a:schemeClr val="bg1"/>
                    </a:solidFill>
                  </a:rPr>
                  <a:t>users</a:t>
                </a:r>
                <a:endParaRPr lang="fr-FR" b="1" dirty="0">
                  <a:solidFill>
                    <a:schemeClr val="bg1"/>
                  </a:solidFill>
                </a:endParaRPr>
              </a:p>
            </p:txBody>
          </p:sp>
        </p:grpSp>
        <p:grpSp>
          <p:nvGrpSpPr>
            <p:cNvPr id="88" name="Groupe 87"/>
            <p:cNvGrpSpPr/>
            <p:nvPr/>
          </p:nvGrpSpPr>
          <p:grpSpPr>
            <a:xfrm>
              <a:off x="107504" y="1987763"/>
              <a:ext cx="1992893" cy="1757574"/>
              <a:chOff x="3095418" y="1910999"/>
              <a:chExt cx="1992893" cy="1757574"/>
            </a:xfrm>
          </p:grpSpPr>
          <p:grpSp>
            <p:nvGrpSpPr>
              <p:cNvPr id="89" name="Groupe 88"/>
              <p:cNvGrpSpPr/>
              <p:nvPr/>
            </p:nvGrpSpPr>
            <p:grpSpPr>
              <a:xfrm>
                <a:off x="3095418" y="1910999"/>
                <a:ext cx="1992893" cy="382092"/>
                <a:chOff x="3095418" y="1910999"/>
                <a:chExt cx="1992893" cy="382092"/>
              </a:xfrm>
            </p:grpSpPr>
            <p:grpSp>
              <p:nvGrpSpPr>
                <p:cNvPr id="140" name="Groupe 139"/>
                <p:cNvGrpSpPr/>
                <p:nvPr/>
              </p:nvGrpSpPr>
              <p:grpSpPr>
                <a:xfrm>
                  <a:off x="3792311" y="2084045"/>
                  <a:ext cx="1296000" cy="36000"/>
                  <a:chOff x="1187624" y="2787774"/>
                  <a:chExt cx="2448272" cy="144016"/>
                </a:xfrm>
              </p:grpSpPr>
              <p:cxnSp>
                <p:nvCxnSpPr>
                  <p:cNvPr id="142" name="Connecteur droit 141"/>
                  <p:cNvCxnSpPr/>
                  <p:nvPr/>
                </p:nvCxnSpPr>
                <p:spPr>
                  <a:xfrm>
                    <a:off x="1187624" y="2931790"/>
                    <a:ext cx="2448272" cy="0"/>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43" name="Connecteur droit 142"/>
                  <p:cNvCxnSpPr/>
                  <p:nvPr/>
                </p:nvCxnSpPr>
                <p:spPr>
                  <a:xfrm>
                    <a:off x="1203146"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44" name="Connecteur droit 143"/>
                  <p:cNvCxnSpPr/>
                  <p:nvPr/>
                </p:nvCxnSpPr>
                <p:spPr>
                  <a:xfrm>
                    <a:off x="1355546"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45" name="Connecteur droit 144"/>
                  <p:cNvCxnSpPr/>
                  <p:nvPr/>
                </p:nvCxnSpPr>
                <p:spPr>
                  <a:xfrm>
                    <a:off x="1691680"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46" name="Connecteur droit 145"/>
                  <p:cNvCxnSpPr/>
                  <p:nvPr/>
                </p:nvCxnSpPr>
                <p:spPr>
                  <a:xfrm>
                    <a:off x="2555776"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47" name="Connecteur droit 146"/>
                  <p:cNvCxnSpPr/>
                  <p:nvPr/>
                </p:nvCxnSpPr>
                <p:spPr>
                  <a:xfrm>
                    <a:off x="2123728"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48" name="Connecteur droit 147"/>
                  <p:cNvCxnSpPr/>
                  <p:nvPr/>
                </p:nvCxnSpPr>
                <p:spPr>
                  <a:xfrm>
                    <a:off x="2843808"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49" name="Connecteur droit 148"/>
                  <p:cNvCxnSpPr/>
                  <p:nvPr/>
                </p:nvCxnSpPr>
                <p:spPr>
                  <a:xfrm>
                    <a:off x="3203848"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50" name="Connecteur droit 149"/>
                  <p:cNvCxnSpPr/>
                  <p:nvPr/>
                </p:nvCxnSpPr>
                <p:spPr>
                  <a:xfrm>
                    <a:off x="3419872"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grpSp>
            <p:sp>
              <p:nvSpPr>
                <p:cNvPr id="141" name="ZoneTexte 140"/>
                <p:cNvSpPr txBox="1"/>
                <p:nvPr/>
              </p:nvSpPr>
              <p:spPr>
                <a:xfrm>
                  <a:off x="3095418" y="1910999"/>
                  <a:ext cx="654346" cy="382092"/>
                </a:xfrm>
                <a:prstGeom prst="rect">
                  <a:avLst/>
                </a:prstGeom>
                <a:noFill/>
              </p:spPr>
              <p:txBody>
                <a:bodyPr wrap="none" rtlCol="0" anchor="ctr" anchorCtr="0">
                  <a:spAutoFit/>
                </a:bodyPr>
                <a:lstStyle/>
                <a:p>
                  <a:pPr>
                    <a:lnSpc>
                      <a:spcPct val="150000"/>
                    </a:lnSpc>
                  </a:pPr>
                  <a:r>
                    <a:rPr lang="fr-FR" sz="1400" b="1" i="1" dirty="0">
                      <a:solidFill>
                        <a:schemeClr val="bg2">
                          <a:lumMod val="25000"/>
                        </a:schemeClr>
                      </a:solidFill>
                    </a:rPr>
                    <a:t>User 1</a:t>
                  </a:r>
                </a:p>
              </p:txBody>
            </p:sp>
          </p:grpSp>
          <p:grpSp>
            <p:nvGrpSpPr>
              <p:cNvPr id="90" name="Groupe 89"/>
              <p:cNvGrpSpPr/>
              <p:nvPr/>
            </p:nvGrpSpPr>
            <p:grpSpPr>
              <a:xfrm>
                <a:off x="3095418" y="2137462"/>
                <a:ext cx="1992893" cy="382092"/>
                <a:chOff x="3095418" y="1910999"/>
                <a:chExt cx="1992893" cy="382092"/>
              </a:xfrm>
            </p:grpSpPr>
            <p:grpSp>
              <p:nvGrpSpPr>
                <p:cNvPr id="129" name="Groupe 128"/>
                <p:cNvGrpSpPr/>
                <p:nvPr/>
              </p:nvGrpSpPr>
              <p:grpSpPr>
                <a:xfrm>
                  <a:off x="3792311" y="2084045"/>
                  <a:ext cx="1296000" cy="36000"/>
                  <a:chOff x="1187624" y="2787774"/>
                  <a:chExt cx="2448272" cy="144016"/>
                </a:xfrm>
              </p:grpSpPr>
              <p:cxnSp>
                <p:nvCxnSpPr>
                  <p:cNvPr id="131" name="Connecteur droit 130"/>
                  <p:cNvCxnSpPr/>
                  <p:nvPr/>
                </p:nvCxnSpPr>
                <p:spPr>
                  <a:xfrm>
                    <a:off x="1187624" y="2931790"/>
                    <a:ext cx="2448272" cy="0"/>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32" name="Connecteur droit 131"/>
                  <p:cNvCxnSpPr/>
                  <p:nvPr/>
                </p:nvCxnSpPr>
                <p:spPr>
                  <a:xfrm>
                    <a:off x="1203146"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33" name="Connecteur droit 132"/>
                  <p:cNvCxnSpPr/>
                  <p:nvPr/>
                </p:nvCxnSpPr>
                <p:spPr>
                  <a:xfrm>
                    <a:off x="1355546"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34" name="Connecteur droit 133"/>
                  <p:cNvCxnSpPr/>
                  <p:nvPr/>
                </p:nvCxnSpPr>
                <p:spPr>
                  <a:xfrm>
                    <a:off x="1691680"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35" name="Connecteur droit 134"/>
                  <p:cNvCxnSpPr/>
                  <p:nvPr/>
                </p:nvCxnSpPr>
                <p:spPr>
                  <a:xfrm>
                    <a:off x="2555776"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36" name="Connecteur droit 135"/>
                  <p:cNvCxnSpPr/>
                  <p:nvPr/>
                </p:nvCxnSpPr>
                <p:spPr>
                  <a:xfrm>
                    <a:off x="2123728"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37" name="Connecteur droit 136"/>
                  <p:cNvCxnSpPr/>
                  <p:nvPr/>
                </p:nvCxnSpPr>
                <p:spPr>
                  <a:xfrm>
                    <a:off x="2843808"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38" name="Connecteur droit 137"/>
                  <p:cNvCxnSpPr/>
                  <p:nvPr/>
                </p:nvCxnSpPr>
                <p:spPr>
                  <a:xfrm>
                    <a:off x="3203848"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39" name="Connecteur droit 138"/>
                  <p:cNvCxnSpPr/>
                  <p:nvPr/>
                </p:nvCxnSpPr>
                <p:spPr>
                  <a:xfrm>
                    <a:off x="3419872"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grpSp>
            <p:sp>
              <p:nvSpPr>
                <p:cNvPr id="130" name="ZoneTexte 129"/>
                <p:cNvSpPr txBox="1"/>
                <p:nvPr/>
              </p:nvSpPr>
              <p:spPr>
                <a:xfrm>
                  <a:off x="3095418" y="1910999"/>
                  <a:ext cx="654346" cy="382092"/>
                </a:xfrm>
                <a:prstGeom prst="rect">
                  <a:avLst/>
                </a:prstGeom>
                <a:noFill/>
              </p:spPr>
              <p:txBody>
                <a:bodyPr wrap="none" rtlCol="0" anchor="ctr" anchorCtr="0">
                  <a:spAutoFit/>
                </a:bodyPr>
                <a:lstStyle/>
                <a:p>
                  <a:pPr>
                    <a:lnSpc>
                      <a:spcPct val="150000"/>
                    </a:lnSpc>
                  </a:pPr>
                  <a:r>
                    <a:rPr lang="fr-FR" sz="1400" b="1" i="1" dirty="0">
                      <a:solidFill>
                        <a:schemeClr val="bg2">
                          <a:lumMod val="25000"/>
                        </a:schemeClr>
                      </a:solidFill>
                    </a:rPr>
                    <a:t>User 2</a:t>
                  </a:r>
                </a:p>
              </p:txBody>
            </p:sp>
          </p:grpSp>
          <p:grpSp>
            <p:nvGrpSpPr>
              <p:cNvPr id="91" name="Groupe 90"/>
              <p:cNvGrpSpPr/>
              <p:nvPr/>
            </p:nvGrpSpPr>
            <p:grpSpPr>
              <a:xfrm>
                <a:off x="3095418" y="2363925"/>
                <a:ext cx="1992893" cy="382092"/>
                <a:chOff x="3095418" y="1910999"/>
                <a:chExt cx="1992893" cy="382092"/>
              </a:xfrm>
            </p:grpSpPr>
            <p:grpSp>
              <p:nvGrpSpPr>
                <p:cNvPr id="118" name="Groupe 117"/>
                <p:cNvGrpSpPr/>
                <p:nvPr/>
              </p:nvGrpSpPr>
              <p:grpSpPr>
                <a:xfrm>
                  <a:off x="3792311" y="2084045"/>
                  <a:ext cx="1296000" cy="36000"/>
                  <a:chOff x="1187624" y="2787774"/>
                  <a:chExt cx="2448272" cy="144016"/>
                </a:xfrm>
              </p:grpSpPr>
              <p:cxnSp>
                <p:nvCxnSpPr>
                  <p:cNvPr id="120" name="Connecteur droit 119"/>
                  <p:cNvCxnSpPr/>
                  <p:nvPr/>
                </p:nvCxnSpPr>
                <p:spPr>
                  <a:xfrm>
                    <a:off x="1187624" y="2931790"/>
                    <a:ext cx="2448272" cy="0"/>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21" name="Connecteur droit 120"/>
                  <p:cNvCxnSpPr/>
                  <p:nvPr/>
                </p:nvCxnSpPr>
                <p:spPr>
                  <a:xfrm>
                    <a:off x="1203146"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22" name="Connecteur droit 121"/>
                  <p:cNvCxnSpPr/>
                  <p:nvPr/>
                </p:nvCxnSpPr>
                <p:spPr>
                  <a:xfrm>
                    <a:off x="1355546"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23" name="Connecteur droit 122"/>
                  <p:cNvCxnSpPr/>
                  <p:nvPr/>
                </p:nvCxnSpPr>
                <p:spPr>
                  <a:xfrm>
                    <a:off x="1691680"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24" name="Connecteur droit 123"/>
                  <p:cNvCxnSpPr/>
                  <p:nvPr/>
                </p:nvCxnSpPr>
                <p:spPr>
                  <a:xfrm>
                    <a:off x="2555776"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25" name="Connecteur droit 124"/>
                  <p:cNvCxnSpPr/>
                  <p:nvPr/>
                </p:nvCxnSpPr>
                <p:spPr>
                  <a:xfrm>
                    <a:off x="2123728"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26" name="Connecteur droit 125"/>
                  <p:cNvCxnSpPr/>
                  <p:nvPr/>
                </p:nvCxnSpPr>
                <p:spPr>
                  <a:xfrm>
                    <a:off x="2843808"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27" name="Connecteur droit 126"/>
                  <p:cNvCxnSpPr/>
                  <p:nvPr/>
                </p:nvCxnSpPr>
                <p:spPr>
                  <a:xfrm>
                    <a:off x="3203848"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28" name="Connecteur droit 127"/>
                  <p:cNvCxnSpPr/>
                  <p:nvPr/>
                </p:nvCxnSpPr>
                <p:spPr>
                  <a:xfrm>
                    <a:off x="3419872"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grpSp>
            <p:sp>
              <p:nvSpPr>
                <p:cNvPr id="119" name="ZoneTexte 118"/>
                <p:cNvSpPr txBox="1"/>
                <p:nvPr/>
              </p:nvSpPr>
              <p:spPr>
                <a:xfrm>
                  <a:off x="3095418" y="1910999"/>
                  <a:ext cx="654346" cy="382092"/>
                </a:xfrm>
                <a:prstGeom prst="rect">
                  <a:avLst/>
                </a:prstGeom>
                <a:noFill/>
              </p:spPr>
              <p:txBody>
                <a:bodyPr wrap="none" rtlCol="0" anchor="ctr" anchorCtr="0">
                  <a:spAutoFit/>
                </a:bodyPr>
                <a:lstStyle/>
                <a:p>
                  <a:pPr>
                    <a:lnSpc>
                      <a:spcPct val="150000"/>
                    </a:lnSpc>
                  </a:pPr>
                  <a:r>
                    <a:rPr lang="fr-FR" sz="1400" b="1" i="1" dirty="0">
                      <a:solidFill>
                        <a:schemeClr val="bg2">
                          <a:lumMod val="25000"/>
                        </a:schemeClr>
                      </a:solidFill>
                    </a:rPr>
                    <a:t>User 3</a:t>
                  </a:r>
                </a:p>
              </p:txBody>
            </p:sp>
          </p:grpSp>
          <p:sp>
            <p:nvSpPr>
              <p:cNvPr id="92" name="ZoneTexte 91"/>
              <p:cNvSpPr txBox="1"/>
              <p:nvPr/>
            </p:nvSpPr>
            <p:spPr>
              <a:xfrm>
                <a:off x="3203848" y="2804324"/>
                <a:ext cx="312906" cy="415498"/>
              </a:xfrm>
              <a:prstGeom prst="rect">
                <a:avLst/>
              </a:prstGeom>
              <a:noFill/>
            </p:spPr>
            <p:txBody>
              <a:bodyPr wrap="none" rtlCol="0" anchor="ctr" anchorCtr="0">
                <a:spAutoFit/>
              </a:bodyPr>
              <a:lstStyle/>
              <a:p>
                <a:pPr>
                  <a:lnSpc>
                    <a:spcPct val="150000"/>
                  </a:lnSpc>
                </a:pPr>
                <a:r>
                  <a:rPr lang="fr-FR" sz="1400" b="1" i="1" dirty="0">
                    <a:solidFill>
                      <a:schemeClr val="bg2">
                        <a:lumMod val="25000"/>
                      </a:schemeClr>
                    </a:solidFill>
                  </a:rPr>
                  <a:t>…</a:t>
                </a:r>
              </a:p>
            </p:txBody>
          </p:sp>
          <p:grpSp>
            <p:nvGrpSpPr>
              <p:cNvPr id="93" name="Groupe 92"/>
              <p:cNvGrpSpPr/>
              <p:nvPr/>
            </p:nvGrpSpPr>
            <p:grpSpPr>
              <a:xfrm>
                <a:off x="3095418" y="2573684"/>
                <a:ext cx="1992893" cy="415498"/>
                <a:chOff x="3095418" y="1894296"/>
                <a:chExt cx="1992893" cy="415498"/>
              </a:xfrm>
            </p:grpSpPr>
            <p:grpSp>
              <p:nvGrpSpPr>
                <p:cNvPr id="107" name="Groupe 106"/>
                <p:cNvGrpSpPr/>
                <p:nvPr/>
              </p:nvGrpSpPr>
              <p:grpSpPr>
                <a:xfrm>
                  <a:off x="3792311" y="2084045"/>
                  <a:ext cx="1296000" cy="36000"/>
                  <a:chOff x="1187624" y="2787774"/>
                  <a:chExt cx="2448272" cy="144016"/>
                </a:xfrm>
              </p:grpSpPr>
              <p:cxnSp>
                <p:nvCxnSpPr>
                  <p:cNvPr id="109" name="Connecteur droit 108"/>
                  <p:cNvCxnSpPr/>
                  <p:nvPr/>
                </p:nvCxnSpPr>
                <p:spPr>
                  <a:xfrm>
                    <a:off x="1187624" y="2931790"/>
                    <a:ext cx="2448272" cy="0"/>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10" name="Connecteur droit 109"/>
                  <p:cNvCxnSpPr/>
                  <p:nvPr/>
                </p:nvCxnSpPr>
                <p:spPr>
                  <a:xfrm>
                    <a:off x="1203146"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11" name="Connecteur droit 110"/>
                  <p:cNvCxnSpPr/>
                  <p:nvPr/>
                </p:nvCxnSpPr>
                <p:spPr>
                  <a:xfrm>
                    <a:off x="1355546"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12" name="Connecteur droit 111"/>
                  <p:cNvCxnSpPr/>
                  <p:nvPr/>
                </p:nvCxnSpPr>
                <p:spPr>
                  <a:xfrm>
                    <a:off x="1691680"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13" name="Connecteur droit 112"/>
                  <p:cNvCxnSpPr/>
                  <p:nvPr/>
                </p:nvCxnSpPr>
                <p:spPr>
                  <a:xfrm>
                    <a:off x="2555776"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14" name="Connecteur droit 113"/>
                  <p:cNvCxnSpPr/>
                  <p:nvPr/>
                </p:nvCxnSpPr>
                <p:spPr>
                  <a:xfrm>
                    <a:off x="2123728"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15" name="Connecteur droit 114"/>
                  <p:cNvCxnSpPr/>
                  <p:nvPr/>
                </p:nvCxnSpPr>
                <p:spPr>
                  <a:xfrm>
                    <a:off x="2843808"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16" name="Connecteur droit 115"/>
                  <p:cNvCxnSpPr/>
                  <p:nvPr/>
                </p:nvCxnSpPr>
                <p:spPr>
                  <a:xfrm>
                    <a:off x="3203848"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17" name="Connecteur droit 116"/>
                  <p:cNvCxnSpPr/>
                  <p:nvPr/>
                </p:nvCxnSpPr>
                <p:spPr>
                  <a:xfrm>
                    <a:off x="3419872"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grpSp>
            <p:sp>
              <p:nvSpPr>
                <p:cNvPr id="108" name="ZoneTexte 107"/>
                <p:cNvSpPr txBox="1"/>
                <p:nvPr/>
              </p:nvSpPr>
              <p:spPr>
                <a:xfrm>
                  <a:off x="3095418" y="1894296"/>
                  <a:ext cx="654346" cy="415498"/>
                </a:xfrm>
                <a:prstGeom prst="rect">
                  <a:avLst/>
                </a:prstGeom>
                <a:noFill/>
              </p:spPr>
              <p:txBody>
                <a:bodyPr wrap="none" rtlCol="0" anchor="ctr" anchorCtr="0">
                  <a:spAutoFit/>
                </a:bodyPr>
                <a:lstStyle/>
                <a:p>
                  <a:pPr>
                    <a:lnSpc>
                      <a:spcPct val="150000"/>
                    </a:lnSpc>
                  </a:pPr>
                  <a:r>
                    <a:rPr lang="fr-FR" sz="1400" b="1" i="1" dirty="0">
                      <a:solidFill>
                        <a:schemeClr val="bg2">
                          <a:lumMod val="25000"/>
                        </a:schemeClr>
                      </a:solidFill>
                    </a:rPr>
                    <a:t>User 4</a:t>
                  </a:r>
                </a:p>
              </p:txBody>
            </p:sp>
          </p:grpSp>
          <p:grpSp>
            <p:nvGrpSpPr>
              <p:cNvPr id="94" name="Groupe 93"/>
              <p:cNvGrpSpPr/>
              <p:nvPr/>
            </p:nvGrpSpPr>
            <p:grpSpPr>
              <a:xfrm>
                <a:off x="3095418" y="3253075"/>
                <a:ext cx="1992893" cy="415498"/>
                <a:chOff x="3095418" y="1894296"/>
                <a:chExt cx="1992893" cy="415498"/>
              </a:xfrm>
            </p:grpSpPr>
            <p:grpSp>
              <p:nvGrpSpPr>
                <p:cNvPr id="96" name="Groupe 95"/>
                <p:cNvGrpSpPr/>
                <p:nvPr/>
              </p:nvGrpSpPr>
              <p:grpSpPr>
                <a:xfrm>
                  <a:off x="3792311" y="2084045"/>
                  <a:ext cx="1296000" cy="36000"/>
                  <a:chOff x="1187624" y="2787774"/>
                  <a:chExt cx="2448272" cy="144016"/>
                </a:xfrm>
              </p:grpSpPr>
              <p:cxnSp>
                <p:nvCxnSpPr>
                  <p:cNvPr id="98" name="Connecteur droit 97"/>
                  <p:cNvCxnSpPr/>
                  <p:nvPr/>
                </p:nvCxnSpPr>
                <p:spPr>
                  <a:xfrm>
                    <a:off x="1187624" y="2931790"/>
                    <a:ext cx="2448272" cy="0"/>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99" name="Connecteur droit 98"/>
                  <p:cNvCxnSpPr/>
                  <p:nvPr/>
                </p:nvCxnSpPr>
                <p:spPr>
                  <a:xfrm>
                    <a:off x="1203146"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00" name="Connecteur droit 99"/>
                  <p:cNvCxnSpPr/>
                  <p:nvPr/>
                </p:nvCxnSpPr>
                <p:spPr>
                  <a:xfrm>
                    <a:off x="1355546"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01" name="Connecteur droit 100"/>
                  <p:cNvCxnSpPr/>
                  <p:nvPr/>
                </p:nvCxnSpPr>
                <p:spPr>
                  <a:xfrm>
                    <a:off x="1691680"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02" name="Connecteur droit 101"/>
                  <p:cNvCxnSpPr/>
                  <p:nvPr/>
                </p:nvCxnSpPr>
                <p:spPr>
                  <a:xfrm>
                    <a:off x="2555776"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03" name="Connecteur droit 102"/>
                  <p:cNvCxnSpPr/>
                  <p:nvPr/>
                </p:nvCxnSpPr>
                <p:spPr>
                  <a:xfrm>
                    <a:off x="2123728"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04" name="Connecteur droit 103"/>
                  <p:cNvCxnSpPr/>
                  <p:nvPr/>
                </p:nvCxnSpPr>
                <p:spPr>
                  <a:xfrm>
                    <a:off x="2843808"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05" name="Connecteur droit 104"/>
                  <p:cNvCxnSpPr/>
                  <p:nvPr/>
                </p:nvCxnSpPr>
                <p:spPr>
                  <a:xfrm>
                    <a:off x="3203848"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06" name="Connecteur droit 105"/>
                  <p:cNvCxnSpPr/>
                  <p:nvPr/>
                </p:nvCxnSpPr>
                <p:spPr>
                  <a:xfrm>
                    <a:off x="3419872" y="2787774"/>
                    <a:ext cx="0" cy="144016"/>
                  </a:xfrm>
                  <a:prstGeom prst="line">
                    <a:avLst/>
                  </a:prstGeom>
                  <a:ln w="19050"/>
                </p:spPr>
                <p:style>
                  <a:lnRef idx="2">
                    <a:schemeClr val="accent1"/>
                  </a:lnRef>
                  <a:fillRef idx="0">
                    <a:schemeClr val="accent1"/>
                  </a:fillRef>
                  <a:effectRef idx="1">
                    <a:schemeClr val="accent1"/>
                  </a:effectRef>
                  <a:fontRef idx="minor">
                    <a:schemeClr val="tx1"/>
                  </a:fontRef>
                </p:style>
              </p:cxnSp>
            </p:grpSp>
            <p:sp>
              <p:nvSpPr>
                <p:cNvPr id="97" name="ZoneTexte 96"/>
                <p:cNvSpPr txBox="1"/>
                <p:nvPr/>
              </p:nvSpPr>
              <p:spPr>
                <a:xfrm>
                  <a:off x="3095418" y="1894296"/>
                  <a:ext cx="657552" cy="415498"/>
                </a:xfrm>
                <a:prstGeom prst="rect">
                  <a:avLst/>
                </a:prstGeom>
                <a:noFill/>
              </p:spPr>
              <p:txBody>
                <a:bodyPr wrap="none" rtlCol="0" anchor="ctr" anchorCtr="0">
                  <a:spAutoFit/>
                </a:bodyPr>
                <a:lstStyle/>
                <a:p>
                  <a:pPr>
                    <a:lnSpc>
                      <a:spcPct val="150000"/>
                    </a:lnSpc>
                  </a:pPr>
                  <a:r>
                    <a:rPr lang="fr-FR" sz="1400" b="1" i="1" dirty="0">
                      <a:solidFill>
                        <a:schemeClr val="bg2">
                          <a:lumMod val="25000"/>
                        </a:schemeClr>
                      </a:solidFill>
                    </a:rPr>
                    <a:t>User n</a:t>
                  </a:r>
                </a:p>
              </p:txBody>
            </p:sp>
          </p:grpSp>
        </p:grpSp>
      </p:grpSp>
    </p:spTree>
    <p:custDataLst>
      <p:tags r:id="rId1"/>
    </p:custDataLst>
    <p:extLst>
      <p:ext uri="{BB962C8B-B14F-4D97-AF65-F5344CB8AC3E}">
        <p14:creationId xmlns:p14="http://schemas.microsoft.com/office/powerpoint/2010/main" val="13515726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wipe(up)">
                                      <p:cBhvr>
                                        <p:cTn id="12" dur="500"/>
                                        <p:tgtEl>
                                          <p:spTgt spid="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wipe(up)">
                                      <p:cBhvr>
                                        <p:cTn id="2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r>
              <a:rPr lang="en-US" sz="3200" noProof="0" dirty="0">
                <a:solidFill>
                  <a:srgbClr val="1F497D"/>
                </a:solidFill>
              </a:rPr>
              <a:t>An algorithm for extracting reading sessions</a:t>
            </a:r>
            <a:endParaRPr lang="en-US" noProof="0" dirty="0"/>
          </a:p>
        </p:txBody>
      </p:sp>
      <p:sp>
        <p:nvSpPr>
          <p:cNvPr id="42" name="Signalisation droite 41"/>
          <p:cNvSpPr/>
          <p:nvPr/>
        </p:nvSpPr>
        <p:spPr>
          <a:xfrm>
            <a:off x="539551" y="1203598"/>
            <a:ext cx="2705985" cy="720080"/>
          </a:xfrm>
          <a:prstGeom prst="homePlate">
            <a:avLst/>
          </a:prstGeom>
          <a:noFill/>
          <a:ln w="190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dirty="0" err="1">
                <a:solidFill>
                  <a:schemeClr val="tx1"/>
                </a:solidFill>
              </a:rPr>
              <a:t>Pre-process</a:t>
            </a:r>
            <a:endParaRPr lang="fr-FR" sz="2000" dirty="0">
              <a:solidFill>
                <a:schemeClr val="tx1"/>
              </a:solidFill>
            </a:endParaRPr>
          </a:p>
          <a:p>
            <a:pPr algn="ctr"/>
            <a:r>
              <a:rPr lang="fr-FR" sz="2000" dirty="0">
                <a:solidFill>
                  <a:schemeClr val="tx1"/>
                </a:solidFill>
              </a:rPr>
              <a:t>Data</a:t>
            </a:r>
          </a:p>
        </p:txBody>
      </p:sp>
      <p:sp>
        <p:nvSpPr>
          <p:cNvPr id="43" name="Chevron 42"/>
          <p:cNvSpPr/>
          <p:nvPr/>
        </p:nvSpPr>
        <p:spPr>
          <a:xfrm>
            <a:off x="2843808" y="1203598"/>
            <a:ext cx="2808312" cy="720080"/>
          </a:xfrm>
          <a:prstGeom prst="chevron">
            <a:avLst/>
          </a:prstGeom>
          <a:solidFill>
            <a:schemeClr val="tx2">
              <a:lumMod val="20000"/>
              <a:lumOff val="80000"/>
            </a:schemeClr>
          </a:solidFill>
          <a:ln w="190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b="1" dirty="0" err="1">
                <a:solidFill>
                  <a:schemeClr val="tx1"/>
                </a:solidFill>
              </a:rPr>
              <a:t>Calculate</a:t>
            </a:r>
            <a:r>
              <a:rPr lang="fr-FR" sz="2000" b="1" dirty="0">
                <a:solidFill>
                  <a:schemeClr val="tx1"/>
                </a:solidFill>
              </a:rPr>
              <a:t> </a:t>
            </a:r>
          </a:p>
          <a:p>
            <a:pPr algn="ctr"/>
            <a:r>
              <a:rPr lang="fr-FR" sz="2000" b="1" dirty="0" err="1">
                <a:solidFill>
                  <a:schemeClr val="tx1"/>
                </a:solidFill>
              </a:rPr>
              <a:t>Tresholds</a:t>
            </a:r>
            <a:endParaRPr lang="fr-FR" sz="2000" b="1" dirty="0">
              <a:solidFill>
                <a:schemeClr val="tx1"/>
              </a:solidFill>
            </a:endParaRPr>
          </a:p>
        </p:txBody>
      </p:sp>
      <p:sp>
        <p:nvSpPr>
          <p:cNvPr id="44" name="Chevron 43"/>
          <p:cNvSpPr/>
          <p:nvPr/>
        </p:nvSpPr>
        <p:spPr>
          <a:xfrm>
            <a:off x="5220072" y="1203598"/>
            <a:ext cx="2808312" cy="720080"/>
          </a:xfrm>
          <a:prstGeom prst="chevron">
            <a:avLst/>
          </a:prstGeom>
          <a:solidFill>
            <a:srgbClr val="FFFFFF"/>
          </a:solidFill>
          <a:ln w="190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i="1" dirty="0" err="1">
                <a:solidFill>
                  <a:schemeClr val="bg1">
                    <a:lumMod val="65000"/>
                  </a:schemeClr>
                </a:solidFill>
              </a:rPr>
              <a:t>Delimit</a:t>
            </a:r>
            <a:endParaRPr lang="fr-FR" sz="2000" i="1" dirty="0">
              <a:solidFill>
                <a:schemeClr val="bg1">
                  <a:lumMod val="65000"/>
                </a:schemeClr>
              </a:solidFill>
            </a:endParaRPr>
          </a:p>
          <a:p>
            <a:pPr algn="ctr"/>
            <a:r>
              <a:rPr lang="fr-FR" sz="2000" i="1" dirty="0">
                <a:solidFill>
                  <a:schemeClr val="bg1">
                    <a:lumMod val="65000"/>
                  </a:schemeClr>
                </a:solidFill>
              </a:rPr>
              <a:t>Reading Sessions</a:t>
            </a:r>
          </a:p>
        </p:txBody>
      </p:sp>
      <p:grpSp>
        <p:nvGrpSpPr>
          <p:cNvPr id="178" name="Groupe 177"/>
          <p:cNvGrpSpPr/>
          <p:nvPr/>
        </p:nvGrpSpPr>
        <p:grpSpPr>
          <a:xfrm>
            <a:off x="3701988" y="2283718"/>
            <a:ext cx="5328000" cy="2555991"/>
            <a:chOff x="3701988" y="2517031"/>
            <a:chExt cx="5328000" cy="2059068"/>
          </a:xfrm>
        </p:grpSpPr>
        <p:sp>
          <p:nvSpPr>
            <p:cNvPr id="179" name="Rectangle 178"/>
            <p:cNvSpPr/>
            <p:nvPr/>
          </p:nvSpPr>
          <p:spPr>
            <a:xfrm>
              <a:off x="3701988" y="2796983"/>
              <a:ext cx="5328000" cy="1779116"/>
            </a:xfrm>
            <a:prstGeom prst="rect">
              <a:avLst/>
            </a:prstGeom>
            <a:solidFill>
              <a:srgbClr val="FFFFFF"/>
            </a:solidFill>
            <a:ln w="127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000" i="1" dirty="0">
                <a:solidFill>
                  <a:schemeClr val="bg1">
                    <a:lumMod val="65000"/>
                  </a:schemeClr>
                </a:solidFill>
              </a:endParaRPr>
            </a:p>
          </p:txBody>
        </p:sp>
        <p:sp>
          <p:nvSpPr>
            <p:cNvPr id="180" name="Rectangle 179"/>
            <p:cNvSpPr/>
            <p:nvPr/>
          </p:nvSpPr>
          <p:spPr>
            <a:xfrm>
              <a:off x="3701988" y="2517031"/>
              <a:ext cx="5328000" cy="247941"/>
            </a:xfrm>
            <a:prstGeom prst="rect">
              <a:avLst/>
            </a:prstGeom>
            <a:solidFill>
              <a:schemeClr val="tx2">
                <a:lumMod val="40000"/>
                <a:lumOff val="60000"/>
              </a:schemeClr>
            </a:solidFill>
            <a:ln w="12700">
              <a:solidFill>
                <a:srgbClr val="0070C0"/>
              </a:solidFill>
            </a:ln>
          </p:spPr>
          <p:txBody>
            <a:bodyPr wrap="square">
              <a:spAutoFit/>
            </a:bodyPr>
            <a:lstStyle/>
            <a:p>
              <a:pPr algn="ctr"/>
              <a:r>
                <a:rPr lang="fr-FR" sz="1400" b="1" dirty="0" err="1">
                  <a:solidFill>
                    <a:schemeClr val="bg1"/>
                  </a:solidFill>
                </a:rPr>
                <a:t>Compute</a:t>
              </a:r>
              <a:r>
                <a:rPr lang="fr-FR" sz="1400" b="1" dirty="0">
                  <a:solidFill>
                    <a:schemeClr val="bg1"/>
                  </a:solidFill>
                </a:rPr>
                <a:t> </a:t>
              </a:r>
              <a:r>
                <a:rPr lang="fr-FR" sz="1400" b="1" dirty="0" err="1">
                  <a:solidFill>
                    <a:schemeClr val="bg1"/>
                  </a:solidFill>
                </a:rPr>
                <a:t>thresholds</a:t>
              </a:r>
              <a:r>
                <a:rPr lang="fr-FR" sz="1400" b="1" dirty="0">
                  <a:solidFill>
                    <a:schemeClr val="bg1"/>
                  </a:solidFill>
                </a:rPr>
                <a:t> values</a:t>
              </a:r>
              <a:endParaRPr lang="fr-FR" b="1" dirty="0">
                <a:solidFill>
                  <a:schemeClr val="bg1"/>
                </a:solidFill>
              </a:endParaRPr>
            </a:p>
          </p:txBody>
        </p:sp>
      </p:grpSp>
      <p:grpSp>
        <p:nvGrpSpPr>
          <p:cNvPr id="4" name="Groupe 3"/>
          <p:cNvGrpSpPr/>
          <p:nvPr/>
        </p:nvGrpSpPr>
        <p:grpSpPr>
          <a:xfrm>
            <a:off x="107504" y="2283719"/>
            <a:ext cx="3394663" cy="2555991"/>
            <a:chOff x="107504" y="2283719"/>
            <a:chExt cx="3394663" cy="2555991"/>
          </a:xfrm>
        </p:grpSpPr>
        <p:grpSp>
          <p:nvGrpSpPr>
            <p:cNvPr id="175" name="Groupe 174"/>
            <p:cNvGrpSpPr/>
            <p:nvPr/>
          </p:nvGrpSpPr>
          <p:grpSpPr>
            <a:xfrm>
              <a:off x="107504" y="2283719"/>
              <a:ext cx="3394663" cy="2555991"/>
              <a:chOff x="1450167" y="2516779"/>
              <a:chExt cx="2052000" cy="2050111"/>
            </a:xfrm>
          </p:grpSpPr>
          <p:sp>
            <p:nvSpPr>
              <p:cNvPr id="176" name="Rectangle 175"/>
              <p:cNvSpPr/>
              <p:nvPr/>
            </p:nvSpPr>
            <p:spPr>
              <a:xfrm>
                <a:off x="1450167" y="2787774"/>
                <a:ext cx="2052000" cy="1779116"/>
              </a:xfrm>
              <a:prstGeom prst="rect">
                <a:avLst/>
              </a:prstGeom>
              <a:solidFill>
                <a:srgbClr val="FFFFFF"/>
              </a:solidFill>
              <a:ln w="127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000" i="1" dirty="0">
                  <a:solidFill>
                    <a:schemeClr val="bg1">
                      <a:lumMod val="65000"/>
                    </a:schemeClr>
                  </a:solidFill>
                </a:endParaRPr>
              </a:p>
            </p:txBody>
          </p:sp>
          <p:sp>
            <p:nvSpPr>
              <p:cNvPr id="177" name="Rectangle 176"/>
              <p:cNvSpPr/>
              <p:nvPr/>
            </p:nvSpPr>
            <p:spPr>
              <a:xfrm>
                <a:off x="1450167" y="2516779"/>
                <a:ext cx="2052000" cy="246862"/>
              </a:xfrm>
              <a:prstGeom prst="rect">
                <a:avLst/>
              </a:prstGeom>
              <a:solidFill>
                <a:schemeClr val="tx2">
                  <a:lumMod val="40000"/>
                  <a:lumOff val="60000"/>
                </a:schemeClr>
              </a:solidFill>
              <a:ln w="12700">
                <a:solidFill>
                  <a:srgbClr val="0070C0"/>
                </a:solidFill>
              </a:ln>
            </p:spPr>
            <p:txBody>
              <a:bodyPr wrap="square">
                <a:spAutoFit/>
              </a:bodyPr>
              <a:lstStyle/>
              <a:p>
                <a:pPr algn="ctr"/>
                <a:r>
                  <a:rPr lang="fr-FR" sz="1400" b="1" dirty="0" err="1">
                    <a:solidFill>
                      <a:schemeClr val="bg1"/>
                    </a:solidFill>
                  </a:rPr>
                  <a:t>Eliminate</a:t>
                </a:r>
                <a:r>
                  <a:rPr lang="fr-FR" sz="1400" b="1" dirty="0">
                    <a:solidFill>
                      <a:schemeClr val="bg1"/>
                    </a:solidFill>
                  </a:rPr>
                  <a:t> </a:t>
                </a:r>
                <a:r>
                  <a:rPr lang="fr-FR" sz="1400" b="1" dirty="0" err="1">
                    <a:solidFill>
                      <a:schemeClr val="bg1"/>
                    </a:solidFill>
                  </a:rPr>
                  <a:t>outliers</a:t>
                </a:r>
                <a:endParaRPr lang="fr-FR" b="1" dirty="0">
                  <a:solidFill>
                    <a:schemeClr val="bg1"/>
                  </a:solidFill>
                </a:endParaRPr>
              </a:p>
            </p:txBody>
          </p:sp>
        </p:grpSp>
        <p:grpSp>
          <p:nvGrpSpPr>
            <p:cNvPr id="238" name="Groupe 237"/>
            <p:cNvGrpSpPr/>
            <p:nvPr/>
          </p:nvGrpSpPr>
          <p:grpSpPr>
            <a:xfrm>
              <a:off x="683568" y="2787774"/>
              <a:ext cx="1728192" cy="1656184"/>
              <a:chOff x="683568" y="2787774"/>
              <a:chExt cx="1728192" cy="1656184"/>
            </a:xfrm>
          </p:grpSpPr>
          <p:cxnSp>
            <p:nvCxnSpPr>
              <p:cNvPr id="239" name="Connecteur droit 238"/>
              <p:cNvCxnSpPr/>
              <p:nvPr/>
            </p:nvCxnSpPr>
            <p:spPr>
              <a:xfrm>
                <a:off x="683568" y="2787774"/>
                <a:ext cx="0" cy="1656184"/>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40" name="Connecteur droit 239"/>
              <p:cNvCxnSpPr/>
              <p:nvPr/>
            </p:nvCxnSpPr>
            <p:spPr>
              <a:xfrm>
                <a:off x="683568" y="4443958"/>
                <a:ext cx="1728192" cy="0"/>
              </a:xfrm>
              <a:prstGeom prst="line">
                <a:avLst/>
              </a:prstGeom>
              <a:ln w="19050"/>
            </p:spPr>
            <p:style>
              <a:lnRef idx="2">
                <a:schemeClr val="accent1"/>
              </a:lnRef>
              <a:fillRef idx="0">
                <a:schemeClr val="accent1"/>
              </a:fillRef>
              <a:effectRef idx="1">
                <a:schemeClr val="accent1"/>
              </a:effectRef>
              <a:fontRef idx="minor">
                <a:schemeClr val="tx1"/>
              </a:fontRef>
            </p:style>
          </p:cxnSp>
          <p:sp>
            <p:nvSpPr>
              <p:cNvPr id="241" name="Ellipse 240"/>
              <p:cNvSpPr/>
              <p:nvPr/>
            </p:nvSpPr>
            <p:spPr>
              <a:xfrm>
                <a:off x="1076352" y="3701684"/>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42" name="Ellipse 241"/>
              <p:cNvSpPr/>
              <p:nvPr/>
            </p:nvSpPr>
            <p:spPr>
              <a:xfrm>
                <a:off x="1053492" y="3898844"/>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43" name="Ellipse 242"/>
              <p:cNvSpPr/>
              <p:nvPr/>
            </p:nvSpPr>
            <p:spPr>
              <a:xfrm>
                <a:off x="1292376" y="397048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44" name="Ellipse 243"/>
              <p:cNvSpPr/>
              <p:nvPr/>
            </p:nvSpPr>
            <p:spPr>
              <a:xfrm>
                <a:off x="1246657" y="3837316"/>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45" name="Ellipse 244"/>
              <p:cNvSpPr/>
              <p:nvPr/>
            </p:nvSpPr>
            <p:spPr>
              <a:xfrm>
                <a:off x="1573953" y="3826836"/>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46" name="Ellipse 245"/>
              <p:cNvSpPr/>
              <p:nvPr/>
            </p:nvSpPr>
            <p:spPr>
              <a:xfrm>
                <a:off x="1390315" y="373806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47" name="Ellipse 246"/>
              <p:cNvSpPr/>
              <p:nvPr/>
            </p:nvSpPr>
            <p:spPr>
              <a:xfrm>
                <a:off x="1485541" y="3999241"/>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48" name="Ellipse 247"/>
              <p:cNvSpPr/>
              <p:nvPr/>
            </p:nvSpPr>
            <p:spPr>
              <a:xfrm>
                <a:off x="1223797" y="375016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49" name="Ellipse 248"/>
              <p:cNvSpPr/>
              <p:nvPr/>
            </p:nvSpPr>
            <p:spPr>
              <a:xfrm>
                <a:off x="1403648" y="4083918"/>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50" name="Ellipse 249"/>
              <p:cNvSpPr/>
              <p:nvPr/>
            </p:nvSpPr>
            <p:spPr>
              <a:xfrm>
                <a:off x="967792" y="3678159"/>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51" name="Ellipse 250"/>
              <p:cNvSpPr/>
              <p:nvPr/>
            </p:nvSpPr>
            <p:spPr>
              <a:xfrm>
                <a:off x="862043" y="3801312"/>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52" name="Ellipse 251"/>
              <p:cNvSpPr/>
              <p:nvPr/>
            </p:nvSpPr>
            <p:spPr>
              <a:xfrm>
                <a:off x="1259632" y="29317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53" name="Ellipse 252"/>
              <p:cNvSpPr/>
              <p:nvPr/>
            </p:nvSpPr>
            <p:spPr>
              <a:xfrm>
                <a:off x="1501945" y="30841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54" name="Ellipse 253"/>
              <p:cNvSpPr/>
              <p:nvPr/>
            </p:nvSpPr>
            <p:spPr>
              <a:xfrm>
                <a:off x="1043608" y="43719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55" name="Ellipse 254"/>
              <p:cNvSpPr/>
              <p:nvPr/>
            </p:nvSpPr>
            <p:spPr>
              <a:xfrm>
                <a:off x="1196008" y="43719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56" name="Ellipse 255"/>
              <p:cNvSpPr/>
              <p:nvPr/>
            </p:nvSpPr>
            <p:spPr>
              <a:xfrm>
                <a:off x="1228752" y="3747403"/>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57" name="Ellipse 256"/>
              <p:cNvSpPr/>
              <p:nvPr/>
            </p:nvSpPr>
            <p:spPr>
              <a:xfrm>
                <a:off x="1205892" y="3944563"/>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58" name="Ellipse 257"/>
              <p:cNvSpPr/>
              <p:nvPr/>
            </p:nvSpPr>
            <p:spPr>
              <a:xfrm>
                <a:off x="1120192" y="3723878"/>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59" name="Ellipse 258"/>
              <p:cNvSpPr/>
              <p:nvPr/>
            </p:nvSpPr>
            <p:spPr>
              <a:xfrm>
                <a:off x="1014443" y="3847031"/>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60" name="Ellipse 259"/>
              <p:cNvSpPr/>
              <p:nvPr/>
            </p:nvSpPr>
            <p:spPr>
              <a:xfrm>
                <a:off x="1429937" y="3675395"/>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61" name="Ellipse 260"/>
              <p:cNvSpPr/>
              <p:nvPr/>
            </p:nvSpPr>
            <p:spPr>
              <a:xfrm>
                <a:off x="1407077" y="3872555"/>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62" name="Ellipse 261"/>
              <p:cNvSpPr/>
              <p:nvPr/>
            </p:nvSpPr>
            <p:spPr>
              <a:xfrm>
                <a:off x="1321377" y="36518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63" name="Ellipse 262"/>
              <p:cNvSpPr/>
              <p:nvPr/>
            </p:nvSpPr>
            <p:spPr>
              <a:xfrm>
                <a:off x="1215628" y="3775023"/>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64" name="Ellipse 263"/>
              <p:cNvSpPr/>
              <p:nvPr/>
            </p:nvSpPr>
            <p:spPr>
              <a:xfrm>
                <a:off x="1861985" y="3675395"/>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65" name="Ellipse 264"/>
              <p:cNvSpPr/>
              <p:nvPr/>
            </p:nvSpPr>
            <p:spPr>
              <a:xfrm>
                <a:off x="1839125" y="3872555"/>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66" name="Ellipse 265"/>
              <p:cNvSpPr/>
              <p:nvPr/>
            </p:nvSpPr>
            <p:spPr>
              <a:xfrm>
                <a:off x="1753425" y="36518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67" name="Ellipse 266"/>
              <p:cNvSpPr/>
              <p:nvPr/>
            </p:nvSpPr>
            <p:spPr>
              <a:xfrm>
                <a:off x="1647676" y="3775023"/>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268" name="Rectangle 267"/>
            <p:cNvSpPr/>
            <p:nvPr/>
          </p:nvSpPr>
          <p:spPr>
            <a:xfrm>
              <a:off x="678462" y="4443958"/>
              <a:ext cx="2237354" cy="307777"/>
            </a:xfrm>
            <a:prstGeom prst="rect">
              <a:avLst/>
            </a:prstGeom>
          </p:spPr>
          <p:txBody>
            <a:bodyPr wrap="square">
              <a:spAutoFit/>
            </a:bodyPr>
            <a:lstStyle/>
            <a:p>
              <a:r>
                <a:rPr lang="fr-FR" sz="1400" i="1" dirty="0">
                  <a:solidFill>
                    <a:schemeClr val="bg2">
                      <a:lumMod val="25000"/>
                    </a:schemeClr>
                  </a:solidFill>
                </a:rPr>
                <a:t>Duration distribution</a:t>
              </a:r>
              <a:endParaRPr lang="fr-FR" sz="1400" i="1" dirty="0"/>
            </a:p>
          </p:txBody>
        </p:sp>
      </p:grpSp>
      <p:grpSp>
        <p:nvGrpSpPr>
          <p:cNvPr id="5" name="Groupe 4"/>
          <p:cNvGrpSpPr/>
          <p:nvPr/>
        </p:nvGrpSpPr>
        <p:grpSpPr>
          <a:xfrm>
            <a:off x="457200" y="2673611"/>
            <a:ext cx="2962672" cy="1647597"/>
            <a:chOff x="457200" y="2673611"/>
            <a:chExt cx="2962672" cy="1647597"/>
          </a:xfrm>
        </p:grpSpPr>
        <p:cxnSp>
          <p:nvCxnSpPr>
            <p:cNvPr id="269" name="Connecteur droit 268"/>
            <p:cNvCxnSpPr/>
            <p:nvPr/>
          </p:nvCxnSpPr>
          <p:spPr>
            <a:xfrm>
              <a:off x="457200" y="4321208"/>
              <a:ext cx="1954560" cy="0"/>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270" name="Connecteur droit 269"/>
            <p:cNvCxnSpPr/>
            <p:nvPr/>
          </p:nvCxnSpPr>
          <p:spPr>
            <a:xfrm>
              <a:off x="467544" y="3529120"/>
              <a:ext cx="1954560" cy="0"/>
            </a:xfrm>
            <a:prstGeom prst="line">
              <a:avLst/>
            </a:prstGeom>
            <a:ln/>
          </p:spPr>
          <p:style>
            <a:lnRef idx="2">
              <a:schemeClr val="accent2"/>
            </a:lnRef>
            <a:fillRef idx="0">
              <a:schemeClr val="accent2"/>
            </a:fillRef>
            <a:effectRef idx="1">
              <a:schemeClr val="accent2"/>
            </a:effectRef>
            <a:fontRef idx="minor">
              <a:schemeClr val="tx1"/>
            </a:fontRef>
          </p:style>
        </p:cxnSp>
        <p:sp>
          <p:nvSpPr>
            <p:cNvPr id="2" name="Rectangle 1"/>
            <p:cNvSpPr/>
            <p:nvPr/>
          </p:nvSpPr>
          <p:spPr>
            <a:xfrm>
              <a:off x="1839125" y="2673611"/>
              <a:ext cx="1580747" cy="553998"/>
            </a:xfrm>
            <a:prstGeom prst="rect">
              <a:avLst/>
            </a:prstGeom>
          </p:spPr>
          <p:txBody>
            <a:bodyPr wrap="square">
              <a:spAutoFit/>
            </a:bodyPr>
            <a:lstStyle/>
            <a:p>
              <a:r>
                <a:rPr lang="fr-FR" sz="1600" i="1" dirty="0">
                  <a:solidFill>
                    <a:schemeClr val="bg2">
                      <a:lumMod val="25000"/>
                    </a:schemeClr>
                  </a:solidFill>
                </a:rPr>
                <a:t>Peirce </a:t>
              </a:r>
              <a:r>
                <a:rPr lang="fr-FR" sz="1600" i="1" dirty="0" err="1">
                  <a:solidFill>
                    <a:schemeClr val="bg2">
                      <a:lumMod val="25000"/>
                    </a:schemeClr>
                  </a:solidFill>
                </a:rPr>
                <a:t>criterions</a:t>
              </a:r>
              <a:r>
                <a:rPr lang="fr-FR" sz="1600" i="1" dirty="0">
                  <a:solidFill>
                    <a:schemeClr val="bg2">
                      <a:lumMod val="25000"/>
                    </a:schemeClr>
                  </a:solidFill>
                </a:rPr>
                <a:t> </a:t>
              </a:r>
              <a:r>
                <a:rPr lang="en-US" sz="1400" dirty="0"/>
                <a:t>[Ross, 2003]</a:t>
              </a:r>
              <a:endParaRPr lang="fr-FR" sz="1600" dirty="0"/>
            </a:p>
          </p:txBody>
        </p:sp>
      </p:grpSp>
      <p:graphicFrame>
        <p:nvGraphicFramePr>
          <p:cNvPr id="273" name="Tableau 272"/>
          <p:cNvGraphicFramePr>
            <a:graphicFrameLocks noGrp="1"/>
          </p:cNvGraphicFramePr>
          <p:nvPr>
            <p:extLst>
              <p:ext uri="{D42A27DB-BD31-4B8C-83A1-F6EECF244321}">
                <p14:modId xmlns:p14="http://schemas.microsoft.com/office/powerpoint/2010/main" val="84210541"/>
              </p:ext>
            </p:extLst>
          </p:nvPr>
        </p:nvGraphicFramePr>
        <p:xfrm>
          <a:off x="3851920" y="2796056"/>
          <a:ext cx="3672410" cy="1826490"/>
        </p:xfrm>
        <a:graphic>
          <a:graphicData uri="http://schemas.openxmlformats.org/drawingml/2006/table">
            <a:tbl>
              <a:tblPr firstRow="1" bandRow="1">
                <a:tableStyleId>{5C22544A-7EE6-4342-B048-85BDC9FD1C3A}</a:tableStyleId>
              </a:tblPr>
              <a:tblGrid>
                <a:gridCol w="816093">
                  <a:extLst>
                    <a:ext uri="{9D8B030D-6E8A-4147-A177-3AD203B41FA5}">
                      <a16:colId xmlns:a16="http://schemas.microsoft.com/office/drawing/2014/main" val="20000"/>
                    </a:ext>
                  </a:extLst>
                </a:gridCol>
                <a:gridCol w="2856317">
                  <a:extLst>
                    <a:ext uri="{9D8B030D-6E8A-4147-A177-3AD203B41FA5}">
                      <a16:colId xmlns:a16="http://schemas.microsoft.com/office/drawing/2014/main" val="20001"/>
                    </a:ext>
                  </a:extLst>
                </a:gridCol>
              </a:tblGrid>
              <a:tr h="365298">
                <a:tc>
                  <a:txBody>
                    <a:bodyPr/>
                    <a:lstStyle/>
                    <a:p>
                      <a:r>
                        <a:rPr lang="fr-FR" sz="1400" dirty="0"/>
                        <a:t>Parts</a:t>
                      </a:r>
                    </a:p>
                  </a:txBody>
                  <a:tcPr/>
                </a:tc>
                <a:tc>
                  <a:txBody>
                    <a:bodyPr/>
                    <a:lstStyle/>
                    <a:p>
                      <a:r>
                        <a:rPr lang="fr-FR" sz="1400" dirty="0"/>
                        <a:t>Durations</a:t>
                      </a:r>
                    </a:p>
                  </a:txBody>
                  <a:tcPr/>
                </a:tc>
                <a:extLst>
                  <a:ext uri="{0D108BD9-81ED-4DB2-BD59-A6C34878D82A}">
                    <a16:rowId xmlns:a16="http://schemas.microsoft.com/office/drawing/2014/main" val="10000"/>
                  </a:ext>
                </a:extLst>
              </a:tr>
              <a:tr h="365298">
                <a:tc>
                  <a:txBody>
                    <a:bodyPr/>
                    <a:lstStyle/>
                    <a:p>
                      <a:r>
                        <a:rPr lang="fr-FR" sz="1400" dirty="0"/>
                        <a:t>Part 1</a:t>
                      </a:r>
                    </a:p>
                  </a:txBody>
                  <a:tcPr/>
                </a:tc>
                <a:tc>
                  <a:txBody>
                    <a:bodyPr/>
                    <a:lstStyle/>
                    <a:p>
                      <a:r>
                        <a:rPr lang="fr-FR" sz="1400" dirty="0"/>
                        <a:t>d11, d12, d13,……</a:t>
                      </a:r>
                    </a:p>
                  </a:txBody>
                  <a:tcPr/>
                </a:tc>
                <a:extLst>
                  <a:ext uri="{0D108BD9-81ED-4DB2-BD59-A6C34878D82A}">
                    <a16:rowId xmlns:a16="http://schemas.microsoft.com/office/drawing/2014/main" val="10001"/>
                  </a:ext>
                </a:extLst>
              </a:tr>
              <a:tr h="36529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400" dirty="0"/>
                        <a:t>Part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400" dirty="0"/>
                        <a:t>d21, d22, d23,……</a:t>
                      </a:r>
                    </a:p>
                  </a:txBody>
                  <a:tcPr/>
                </a:tc>
                <a:extLst>
                  <a:ext uri="{0D108BD9-81ED-4DB2-BD59-A6C34878D82A}">
                    <a16:rowId xmlns:a16="http://schemas.microsoft.com/office/drawing/2014/main" val="10002"/>
                  </a:ext>
                </a:extLst>
              </a:tr>
              <a:tr h="365298">
                <a:tc>
                  <a:txBody>
                    <a:bodyPr/>
                    <a:lstStyle/>
                    <a:p>
                      <a:r>
                        <a:rPr lang="fr-FR" sz="1400" dirty="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400" dirty="0"/>
                        <a:t>……</a:t>
                      </a:r>
                    </a:p>
                  </a:txBody>
                  <a:tcPr/>
                </a:tc>
                <a:extLst>
                  <a:ext uri="{0D108BD9-81ED-4DB2-BD59-A6C34878D82A}">
                    <a16:rowId xmlns:a16="http://schemas.microsoft.com/office/drawing/2014/main" val="10003"/>
                  </a:ext>
                </a:extLst>
              </a:tr>
              <a:tr h="365298">
                <a:tc>
                  <a:txBody>
                    <a:bodyPr/>
                    <a:lstStyle/>
                    <a:p>
                      <a:r>
                        <a:rPr lang="fr-FR" sz="1400" dirty="0"/>
                        <a:t>Part 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400" dirty="0"/>
                        <a:t>dn1, dn2, dn3,……</a:t>
                      </a:r>
                    </a:p>
                  </a:txBody>
                  <a:tcPr/>
                </a:tc>
                <a:extLst>
                  <a:ext uri="{0D108BD9-81ED-4DB2-BD59-A6C34878D82A}">
                    <a16:rowId xmlns:a16="http://schemas.microsoft.com/office/drawing/2014/main" val="10004"/>
                  </a:ext>
                </a:extLst>
              </a:tr>
            </a:tbl>
          </a:graphicData>
        </a:graphic>
      </p:graphicFrame>
      <p:graphicFrame>
        <p:nvGraphicFramePr>
          <p:cNvPr id="274" name="Tableau 273"/>
          <p:cNvGraphicFramePr>
            <a:graphicFrameLocks noGrp="1"/>
          </p:cNvGraphicFramePr>
          <p:nvPr>
            <p:extLst>
              <p:ext uri="{D42A27DB-BD31-4B8C-83A1-F6EECF244321}">
                <p14:modId xmlns:p14="http://schemas.microsoft.com/office/powerpoint/2010/main" val="3476020355"/>
              </p:ext>
            </p:extLst>
          </p:nvPr>
        </p:nvGraphicFramePr>
        <p:xfrm>
          <a:off x="7596336" y="2787774"/>
          <a:ext cx="1368152" cy="182649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tblGrid>
              <a:tr h="365298">
                <a:tc>
                  <a:txBody>
                    <a:bodyPr/>
                    <a:lstStyle/>
                    <a:p>
                      <a:r>
                        <a:rPr lang="fr-FR" sz="1400" dirty="0" err="1"/>
                        <a:t>Threshold</a:t>
                      </a:r>
                      <a:endParaRPr lang="fr-FR" sz="1400" dirty="0"/>
                    </a:p>
                  </a:txBody>
                  <a:tcPr/>
                </a:tc>
                <a:extLst>
                  <a:ext uri="{0D108BD9-81ED-4DB2-BD59-A6C34878D82A}">
                    <a16:rowId xmlns:a16="http://schemas.microsoft.com/office/drawing/2014/main" val="10000"/>
                  </a:ext>
                </a:extLst>
              </a:tr>
              <a:tr h="365298">
                <a:tc>
                  <a:txBody>
                    <a:bodyPr/>
                    <a:lstStyle/>
                    <a:p>
                      <a:r>
                        <a:rPr lang="fr-FR" sz="1400" dirty="0"/>
                        <a:t>=MAX(d11,…)</a:t>
                      </a:r>
                    </a:p>
                  </a:txBody>
                  <a:tcPr/>
                </a:tc>
                <a:extLst>
                  <a:ext uri="{0D108BD9-81ED-4DB2-BD59-A6C34878D82A}">
                    <a16:rowId xmlns:a16="http://schemas.microsoft.com/office/drawing/2014/main" val="10001"/>
                  </a:ext>
                </a:extLst>
              </a:tr>
              <a:tr h="36529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400" dirty="0"/>
                        <a:t>=MAX(d21,…)</a:t>
                      </a:r>
                    </a:p>
                  </a:txBody>
                  <a:tcPr/>
                </a:tc>
                <a:extLst>
                  <a:ext uri="{0D108BD9-81ED-4DB2-BD59-A6C34878D82A}">
                    <a16:rowId xmlns:a16="http://schemas.microsoft.com/office/drawing/2014/main" val="10002"/>
                  </a:ext>
                </a:extLst>
              </a:tr>
              <a:tr h="365298">
                <a:tc>
                  <a:txBody>
                    <a:bodyPr/>
                    <a:lstStyle/>
                    <a:p>
                      <a:r>
                        <a:rPr lang="fr-FR" sz="1400" dirty="0"/>
                        <a:t>…</a:t>
                      </a:r>
                    </a:p>
                  </a:txBody>
                  <a:tcPr/>
                </a:tc>
                <a:extLst>
                  <a:ext uri="{0D108BD9-81ED-4DB2-BD59-A6C34878D82A}">
                    <a16:rowId xmlns:a16="http://schemas.microsoft.com/office/drawing/2014/main" val="10003"/>
                  </a:ext>
                </a:extLst>
              </a:tr>
              <a:tr h="365298">
                <a:tc>
                  <a:txBody>
                    <a:bodyPr/>
                    <a:lstStyle/>
                    <a:p>
                      <a:r>
                        <a:rPr lang="fr-FR" sz="1400" dirty="0"/>
                        <a:t>=MAX(dn1,…)</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41213117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78"/>
                                        </p:tgtEl>
                                        <p:attrNameLst>
                                          <p:attrName>style.visibility</p:attrName>
                                        </p:attrNameLst>
                                      </p:cBhvr>
                                      <p:to>
                                        <p:strVal val="visible"/>
                                      </p:to>
                                    </p:set>
                                    <p:animEffect transition="in" filter="wipe(up)">
                                      <p:cBhvr>
                                        <p:cTn id="16" dur="500"/>
                                        <p:tgtEl>
                                          <p:spTgt spid="178"/>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73"/>
                                        </p:tgtEl>
                                        <p:attrNameLst>
                                          <p:attrName>style.visibility</p:attrName>
                                        </p:attrNameLst>
                                      </p:cBhvr>
                                      <p:to>
                                        <p:strVal val="visible"/>
                                      </p:to>
                                    </p:set>
                                    <p:animEffect transition="in" filter="fade">
                                      <p:cBhvr>
                                        <p:cTn id="20" dur="500"/>
                                        <p:tgtEl>
                                          <p:spTgt spid="273"/>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274"/>
                                        </p:tgtEl>
                                        <p:attrNameLst>
                                          <p:attrName>style.visibility</p:attrName>
                                        </p:attrNameLst>
                                      </p:cBhvr>
                                      <p:to>
                                        <p:strVal val="visible"/>
                                      </p:to>
                                    </p:set>
                                    <p:animEffect transition="in" filter="wipe(up)">
                                      <p:cBhvr>
                                        <p:cTn id="24" dur="500"/>
                                        <p:tgtEl>
                                          <p:spTgt spid="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05979"/>
            <a:ext cx="8686800" cy="857250"/>
          </a:xfrm>
        </p:spPr>
        <p:txBody>
          <a:bodyPr>
            <a:normAutofit/>
          </a:bodyPr>
          <a:lstStyle/>
          <a:p>
            <a:r>
              <a:rPr lang="en-US" sz="3200" noProof="0" dirty="0">
                <a:solidFill>
                  <a:srgbClr val="1F497D"/>
                </a:solidFill>
              </a:rPr>
              <a:t>An algorithm for extracting reading sessions</a:t>
            </a:r>
            <a:endParaRPr lang="en-US" noProof="0" dirty="0"/>
          </a:p>
        </p:txBody>
      </p:sp>
      <p:sp>
        <p:nvSpPr>
          <p:cNvPr id="52" name="Signalisation droite 51"/>
          <p:cNvSpPr/>
          <p:nvPr/>
        </p:nvSpPr>
        <p:spPr>
          <a:xfrm>
            <a:off x="539551" y="1203598"/>
            <a:ext cx="2705985" cy="720080"/>
          </a:xfrm>
          <a:prstGeom prst="homePlate">
            <a:avLst/>
          </a:prstGeom>
          <a:solidFill>
            <a:srgbClr val="FFFFFF"/>
          </a:solidFill>
          <a:ln w="190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dirty="0" err="1">
                <a:solidFill>
                  <a:schemeClr val="tx1"/>
                </a:solidFill>
              </a:rPr>
              <a:t>Pre-process</a:t>
            </a:r>
            <a:endParaRPr lang="fr-FR" sz="2000" dirty="0">
              <a:solidFill>
                <a:schemeClr val="tx1"/>
              </a:solidFill>
            </a:endParaRPr>
          </a:p>
          <a:p>
            <a:pPr algn="ctr"/>
            <a:r>
              <a:rPr lang="fr-FR" sz="2000" dirty="0">
                <a:solidFill>
                  <a:schemeClr val="tx1"/>
                </a:solidFill>
              </a:rPr>
              <a:t>Data</a:t>
            </a:r>
          </a:p>
        </p:txBody>
      </p:sp>
      <p:sp>
        <p:nvSpPr>
          <p:cNvPr id="54" name="Chevron 53"/>
          <p:cNvSpPr/>
          <p:nvPr/>
        </p:nvSpPr>
        <p:spPr>
          <a:xfrm>
            <a:off x="2843808" y="1203598"/>
            <a:ext cx="2808312" cy="720080"/>
          </a:xfrm>
          <a:prstGeom prst="chevron">
            <a:avLst/>
          </a:prstGeom>
          <a:solidFill>
            <a:srgbClr val="FFFFFF"/>
          </a:solidFill>
          <a:ln w="190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dirty="0" err="1">
                <a:solidFill>
                  <a:schemeClr val="tx1"/>
                </a:solidFill>
              </a:rPr>
              <a:t>Calculate</a:t>
            </a:r>
            <a:r>
              <a:rPr lang="fr-FR" sz="2000" dirty="0">
                <a:solidFill>
                  <a:schemeClr val="tx1"/>
                </a:solidFill>
              </a:rPr>
              <a:t> </a:t>
            </a:r>
          </a:p>
          <a:p>
            <a:pPr algn="ctr"/>
            <a:r>
              <a:rPr lang="fr-FR" sz="2000" dirty="0" err="1">
                <a:solidFill>
                  <a:schemeClr val="tx1"/>
                </a:solidFill>
              </a:rPr>
              <a:t>Tresholds</a:t>
            </a:r>
            <a:endParaRPr lang="fr-FR" sz="2000" dirty="0">
              <a:solidFill>
                <a:schemeClr val="tx1"/>
              </a:solidFill>
            </a:endParaRPr>
          </a:p>
        </p:txBody>
      </p:sp>
      <p:sp>
        <p:nvSpPr>
          <p:cNvPr id="56" name="Chevron 55"/>
          <p:cNvSpPr/>
          <p:nvPr/>
        </p:nvSpPr>
        <p:spPr>
          <a:xfrm>
            <a:off x="5220072" y="1203598"/>
            <a:ext cx="2808312" cy="720080"/>
          </a:xfrm>
          <a:prstGeom prst="chevron">
            <a:avLst/>
          </a:prstGeom>
          <a:solidFill>
            <a:srgbClr val="C6D9F1"/>
          </a:solidFill>
          <a:ln w="190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b="1" i="1" dirty="0" err="1">
                <a:solidFill>
                  <a:srgbClr val="000000"/>
                </a:solidFill>
              </a:rPr>
              <a:t>Delimit</a:t>
            </a:r>
            <a:endParaRPr lang="fr-FR" sz="2000" b="1" i="1" dirty="0">
              <a:solidFill>
                <a:srgbClr val="000000"/>
              </a:solidFill>
            </a:endParaRPr>
          </a:p>
          <a:p>
            <a:pPr algn="ctr"/>
            <a:r>
              <a:rPr lang="fr-FR" sz="2000" b="1" i="1" dirty="0">
                <a:solidFill>
                  <a:srgbClr val="000000"/>
                </a:solidFill>
              </a:rPr>
              <a:t>Reading Sessions</a:t>
            </a:r>
          </a:p>
        </p:txBody>
      </p:sp>
      <p:grpSp>
        <p:nvGrpSpPr>
          <p:cNvPr id="6" name="Groupe 5"/>
          <p:cNvGrpSpPr/>
          <p:nvPr/>
        </p:nvGrpSpPr>
        <p:grpSpPr>
          <a:xfrm>
            <a:off x="107504" y="2283719"/>
            <a:ext cx="3394663" cy="2555991"/>
            <a:chOff x="107504" y="2283719"/>
            <a:chExt cx="3394663" cy="2555991"/>
          </a:xfrm>
        </p:grpSpPr>
        <p:grpSp>
          <p:nvGrpSpPr>
            <p:cNvPr id="58" name="Groupe 57"/>
            <p:cNvGrpSpPr/>
            <p:nvPr/>
          </p:nvGrpSpPr>
          <p:grpSpPr>
            <a:xfrm>
              <a:off x="107504" y="2283719"/>
              <a:ext cx="3394663" cy="2555991"/>
              <a:chOff x="1450167" y="2516779"/>
              <a:chExt cx="2052000" cy="2050111"/>
            </a:xfrm>
          </p:grpSpPr>
          <p:sp>
            <p:nvSpPr>
              <p:cNvPr id="61" name="Rectangle 60"/>
              <p:cNvSpPr/>
              <p:nvPr/>
            </p:nvSpPr>
            <p:spPr>
              <a:xfrm>
                <a:off x="1450167" y="2787774"/>
                <a:ext cx="2052000" cy="1779116"/>
              </a:xfrm>
              <a:prstGeom prst="rect">
                <a:avLst/>
              </a:prstGeom>
              <a:solidFill>
                <a:srgbClr val="FFFFFF"/>
              </a:solidFill>
              <a:ln w="127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000" i="1" dirty="0">
                  <a:solidFill>
                    <a:schemeClr val="bg1">
                      <a:lumMod val="65000"/>
                    </a:schemeClr>
                  </a:solidFill>
                </a:endParaRPr>
              </a:p>
            </p:txBody>
          </p:sp>
          <p:sp>
            <p:nvSpPr>
              <p:cNvPr id="63" name="Rectangle 62"/>
              <p:cNvSpPr/>
              <p:nvPr/>
            </p:nvSpPr>
            <p:spPr>
              <a:xfrm>
                <a:off x="1450167" y="2516779"/>
                <a:ext cx="2052000" cy="246862"/>
              </a:xfrm>
              <a:prstGeom prst="rect">
                <a:avLst/>
              </a:prstGeom>
              <a:solidFill>
                <a:schemeClr val="tx2">
                  <a:lumMod val="40000"/>
                  <a:lumOff val="60000"/>
                </a:schemeClr>
              </a:solidFill>
              <a:ln w="12700">
                <a:solidFill>
                  <a:srgbClr val="0070C0"/>
                </a:solidFill>
              </a:ln>
            </p:spPr>
            <p:txBody>
              <a:bodyPr wrap="square">
                <a:spAutoFit/>
              </a:bodyPr>
              <a:lstStyle/>
              <a:p>
                <a:pPr algn="ctr"/>
                <a:r>
                  <a:rPr lang="fr-FR" sz="1400" b="1" dirty="0">
                    <a:solidFill>
                      <a:schemeClr val="bg1"/>
                    </a:solidFill>
                  </a:rPr>
                  <a:t>Deal </a:t>
                </a:r>
                <a:r>
                  <a:rPr lang="fr-FR" sz="1400" b="1" dirty="0" err="1">
                    <a:solidFill>
                      <a:schemeClr val="bg1"/>
                    </a:solidFill>
                  </a:rPr>
                  <a:t>with</a:t>
                </a:r>
                <a:r>
                  <a:rPr lang="fr-FR" sz="1400" b="1" dirty="0">
                    <a:solidFill>
                      <a:schemeClr val="bg1"/>
                    </a:solidFill>
                  </a:rPr>
                  <a:t> </a:t>
                </a:r>
                <a:r>
                  <a:rPr lang="fr-FR" sz="1400" b="1" dirty="0" err="1">
                    <a:solidFill>
                      <a:schemeClr val="bg1"/>
                    </a:solidFill>
                  </a:rPr>
                  <a:t>unknown</a:t>
                </a:r>
                <a:r>
                  <a:rPr lang="fr-FR" sz="1400" b="1" dirty="0">
                    <a:solidFill>
                      <a:schemeClr val="bg1"/>
                    </a:solidFill>
                  </a:rPr>
                  <a:t> durations</a:t>
                </a:r>
                <a:endParaRPr lang="fr-FR" b="1" dirty="0">
                  <a:solidFill>
                    <a:schemeClr val="bg1"/>
                  </a:solidFill>
                </a:endParaRPr>
              </a:p>
            </p:txBody>
          </p:sp>
        </p:grpSp>
        <p:grpSp>
          <p:nvGrpSpPr>
            <p:cNvPr id="80" name="Groupe 79"/>
            <p:cNvGrpSpPr/>
            <p:nvPr/>
          </p:nvGrpSpPr>
          <p:grpSpPr>
            <a:xfrm>
              <a:off x="251519" y="3426554"/>
              <a:ext cx="2016225" cy="403567"/>
              <a:chOff x="-108521" y="3125553"/>
              <a:chExt cx="2016225" cy="403567"/>
            </a:xfrm>
          </p:grpSpPr>
          <p:grpSp>
            <p:nvGrpSpPr>
              <p:cNvPr id="81" name="Groupe 80"/>
              <p:cNvGrpSpPr/>
              <p:nvPr/>
            </p:nvGrpSpPr>
            <p:grpSpPr>
              <a:xfrm>
                <a:off x="-108521" y="3125553"/>
                <a:ext cx="2016225" cy="403567"/>
                <a:chOff x="-108521" y="3125553"/>
                <a:chExt cx="2016225" cy="403567"/>
              </a:xfrm>
            </p:grpSpPr>
            <p:grpSp>
              <p:nvGrpSpPr>
                <p:cNvPr id="84" name="Groupe 83"/>
                <p:cNvGrpSpPr/>
                <p:nvPr/>
              </p:nvGrpSpPr>
              <p:grpSpPr>
                <a:xfrm>
                  <a:off x="-108521" y="3300214"/>
                  <a:ext cx="2003818" cy="228906"/>
                  <a:chOff x="-56774" y="3300214"/>
                  <a:chExt cx="1763819" cy="228906"/>
                </a:xfrm>
              </p:grpSpPr>
              <p:cxnSp>
                <p:nvCxnSpPr>
                  <p:cNvPr id="88" name="Connecteur droit 87"/>
                  <p:cNvCxnSpPr/>
                  <p:nvPr/>
                </p:nvCxnSpPr>
                <p:spPr>
                  <a:xfrm>
                    <a:off x="1147514" y="3300214"/>
                    <a:ext cx="0" cy="21602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89" name="Connecteur droit 88"/>
                  <p:cNvCxnSpPr/>
                  <p:nvPr/>
                </p:nvCxnSpPr>
                <p:spPr>
                  <a:xfrm flipH="1">
                    <a:off x="-56774" y="3529120"/>
                    <a:ext cx="1763819" cy="0"/>
                  </a:xfrm>
                  <a:prstGeom prst="line">
                    <a:avLst/>
                  </a:prstGeom>
                  <a:ln w="28575"/>
                </p:spPr>
                <p:style>
                  <a:lnRef idx="2">
                    <a:schemeClr val="accent1"/>
                  </a:lnRef>
                  <a:fillRef idx="0">
                    <a:schemeClr val="accent1"/>
                  </a:fillRef>
                  <a:effectRef idx="1">
                    <a:schemeClr val="accent1"/>
                  </a:effectRef>
                  <a:fontRef idx="minor">
                    <a:schemeClr val="tx1"/>
                  </a:fontRef>
                </p:style>
              </p:cxnSp>
            </p:grpSp>
            <p:sp>
              <p:nvSpPr>
                <p:cNvPr id="87" name="Rectangle 86"/>
                <p:cNvSpPr/>
                <p:nvPr/>
              </p:nvSpPr>
              <p:spPr>
                <a:xfrm>
                  <a:off x="1330713" y="3125553"/>
                  <a:ext cx="576991" cy="369332"/>
                </a:xfrm>
                <a:prstGeom prst="rect">
                  <a:avLst/>
                </a:prstGeom>
              </p:spPr>
              <p:txBody>
                <a:bodyPr wrap="square">
                  <a:spAutoFit/>
                </a:bodyPr>
                <a:lstStyle/>
                <a:p>
                  <a:r>
                    <a:rPr lang="fr-FR" dirty="0"/>
                    <a:t>P</a:t>
                  </a:r>
                </a:p>
              </p:txBody>
            </p:sp>
          </p:grpSp>
          <p:cxnSp>
            <p:nvCxnSpPr>
              <p:cNvPr id="82" name="Connecteur droit 81"/>
              <p:cNvCxnSpPr/>
              <p:nvPr/>
            </p:nvCxnSpPr>
            <p:spPr>
              <a:xfrm>
                <a:off x="611560" y="3291830"/>
                <a:ext cx="0" cy="216024"/>
              </a:xfrm>
              <a:prstGeom prst="line">
                <a:avLst/>
              </a:prstGeom>
              <a:ln w="28575"/>
            </p:spPr>
            <p:style>
              <a:lnRef idx="2">
                <a:schemeClr val="accent1"/>
              </a:lnRef>
              <a:fillRef idx="0">
                <a:schemeClr val="accent1"/>
              </a:fillRef>
              <a:effectRef idx="1">
                <a:schemeClr val="accent1"/>
              </a:effectRef>
              <a:fontRef idx="minor">
                <a:schemeClr val="tx1"/>
              </a:fontRef>
            </p:style>
          </p:cxnSp>
        </p:grpSp>
      </p:grpSp>
      <p:grpSp>
        <p:nvGrpSpPr>
          <p:cNvPr id="90" name="Groupe 89"/>
          <p:cNvGrpSpPr/>
          <p:nvPr/>
        </p:nvGrpSpPr>
        <p:grpSpPr>
          <a:xfrm>
            <a:off x="1331640" y="3939902"/>
            <a:ext cx="1270797" cy="338554"/>
            <a:chOff x="975263" y="3504757"/>
            <a:chExt cx="1270797" cy="338554"/>
          </a:xfrm>
        </p:grpSpPr>
        <p:sp>
          <p:nvSpPr>
            <p:cNvPr id="91" name="Rectangle 90"/>
            <p:cNvSpPr/>
            <p:nvPr/>
          </p:nvSpPr>
          <p:spPr>
            <a:xfrm>
              <a:off x="975263" y="3504757"/>
              <a:ext cx="1270797" cy="338554"/>
            </a:xfrm>
            <a:prstGeom prst="rect">
              <a:avLst/>
            </a:prstGeom>
          </p:spPr>
          <p:txBody>
            <a:bodyPr wrap="none">
              <a:spAutoFit/>
            </a:bodyPr>
            <a:lstStyle/>
            <a:p>
              <a:r>
                <a:rPr lang="fr-FR" sz="1600" b="1" dirty="0" err="1">
                  <a:solidFill>
                    <a:srgbClr val="00B0F0"/>
                  </a:solidFill>
                </a:rPr>
                <a:t>Threshold</a:t>
              </a:r>
              <a:r>
                <a:rPr lang="fr-FR" sz="1600" b="1" dirty="0">
                  <a:solidFill>
                    <a:srgbClr val="00B0F0"/>
                  </a:solidFill>
                </a:rPr>
                <a:t>(P)</a:t>
              </a:r>
              <a:endParaRPr lang="en-US" sz="1600" b="1" dirty="0">
                <a:solidFill>
                  <a:srgbClr val="00B0F0"/>
                </a:solidFill>
              </a:endParaRPr>
            </a:p>
          </p:txBody>
        </p:sp>
        <p:cxnSp>
          <p:nvCxnSpPr>
            <p:cNvPr id="96" name="Connecteur droit 95"/>
            <p:cNvCxnSpPr/>
            <p:nvPr/>
          </p:nvCxnSpPr>
          <p:spPr>
            <a:xfrm>
              <a:off x="1242029" y="3504757"/>
              <a:ext cx="695740" cy="0"/>
            </a:xfrm>
            <a:prstGeom prst="line">
              <a:avLst/>
            </a:prstGeom>
            <a:ln w="76200">
              <a:solidFill>
                <a:srgbClr val="777777"/>
              </a:solidFill>
            </a:ln>
          </p:spPr>
          <p:style>
            <a:lnRef idx="1">
              <a:schemeClr val="accent6"/>
            </a:lnRef>
            <a:fillRef idx="0">
              <a:schemeClr val="accent6"/>
            </a:fillRef>
            <a:effectRef idx="0">
              <a:schemeClr val="accent6"/>
            </a:effectRef>
            <a:fontRef idx="minor">
              <a:schemeClr val="tx1"/>
            </a:fontRef>
          </p:style>
        </p:cxnSp>
      </p:grpSp>
      <p:cxnSp>
        <p:nvCxnSpPr>
          <p:cNvPr id="101" name="Connecteur droit 100"/>
          <p:cNvCxnSpPr/>
          <p:nvPr/>
        </p:nvCxnSpPr>
        <p:spPr>
          <a:xfrm>
            <a:off x="2267744" y="3630604"/>
            <a:ext cx="0" cy="216024"/>
          </a:xfrm>
          <a:prstGeom prst="line">
            <a:avLst/>
          </a:prstGeom>
          <a:ln w="28575">
            <a:prstDash val="sysDot"/>
          </a:ln>
        </p:spPr>
        <p:style>
          <a:lnRef idx="2">
            <a:schemeClr val="accent1"/>
          </a:lnRef>
          <a:fillRef idx="0">
            <a:schemeClr val="accent1"/>
          </a:fillRef>
          <a:effectRef idx="1">
            <a:schemeClr val="accent1"/>
          </a:effectRef>
          <a:fontRef idx="minor">
            <a:schemeClr val="tx1"/>
          </a:fontRef>
        </p:style>
      </p:cxnSp>
      <p:grpSp>
        <p:nvGrpSpPr>
          <p:cNvPr id="7" name="Groupe 6"/>
          <p:cNvGrpSpPr/>
          <p:nvPr/>
        </p:nvGrpSpPr>
        <p:grpSpPr>
          <a:xfrm>
            <a:off x="3701988" y="2283718"/>
            <a:ext cx="5622540" cy="2555991"/>
            <a:chOff x="3701988" y="2283718"/>
            <a:chExt cx="5622540" cy="2555991"/>
          </a:xfrm>
        </p:grpSpPr>
        <p:grpSp>
          <p:nvGrpSpPr>
            <p:cNvPr id="64" name="Groupe 63"/>
            <p:cNvGrpSpPr/>
            <p:nvPr/>
          </p:nvGrpSpPr>
          <p:grpSpPr>
            <a:xfrm>
              <a:off x="3701988" y="2283718"/>
              <a:ext cx="5328000" cy="2555991"/>
              <a:chOff x="3701988" y="2517031"/>
              <a:chExt cx="5328000" cy="2059068"/>
            </a:xfrm>
          </p:grpSpPr>
          <p:sp>
            <p:nvSpPr>
              <p:cNvPr id="73" name="Rectangle 72"/>
              <p:cNvSpPr/>
              <p:nvPr/>
            </p:nvSpPr>
            <p:spPr>
              <a:xfrm>
                <a:off x="3701988" y="2796983"/>
                <a:ext cx="5328000" cy="1779116"/>
              </a:xfrm>
              <a:prstGeom prst="rect">
                <a:avLst/>
              </a:prstGeom>
              <a:solidFill>
                <a:srgbClr val="FFFFFF"/>
              </a:solidFill>
              <a:ln w="127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000" i="1" dirty="0">
                  <a:solidFill>
                    <a:schemeClr val="bg1">
                      <a:lumMod val="65000"/>
                    </a:schemeClr>
                  </a:solidFill>
                </a:endParaRPr>
              </a:p>
            </p:txBody>
          </p:sp>
          <p:sp>
            <p:nvSpPr>
              <p:cNvPr id="76" name="Rectangle 75"/>
              <p:cNvSpPr/>
              <p:nvPr/>
            </p:nvSpPr>
            <p:spPr>
              <a:xfrm>
                <a:off x="3701988" y="2517031"/>
                <a:ext cx="5328000" cy="247941"/>
              </a:xfrm>
              <a:prstGeom prst="rect">
                <a:avLst/>
              </a:prstGeom>
              <a:solidFill>
                <a:schemeClr val="tx2">
                  <a:lumMod val="40000"/>
                  <a:lumOff val="60000"/>
                </a:schemeClr>
              </a:solidFill>
              <a:ln w="12700">
                <a:solidFill>
                  <a:srgbClr val="0070C0"/>
                </a:solidFill>
              </a:ln>
            </p:spPr>
            <p:txBody>
              <a:bodyPr wrap="square">
                <a:spAutoFit/>
              </a:bodyPr>
              <a:lstStyle/>
              <a:p>
                <a:pPr algn="ctr"/>
                <a:r>
                  <a:rPr lang="fr-FR" sz="1400" b="1" dirty="0" err="1">
                    <a:solidFill>
                      <a:schemeClr val="bg1"/>
                    </a:solidFill>
                  </a:rPr>
                  <a:t>Delimit</a:t>
                </a:r>
                <a:r>
                  <a:rPr lang="fr-FR" sz="1400" b="1" dirty="0">
                    <a:solidFill>
                      <a:schemeClr val="bg1"/>
                    </a:solidFill>
                  </a:rPr>
                  <a:t> sessions</a:t>
                </a:r>
                <a:endParaRPr lang="fr-FR" b="1" dirty="0">
                  <a:solidFill>
                    <a:schemeClr val="bg1"/>
                  </a:solidFill>
                </a:endParaRPr>
              </a:p>
            </p:txBody>
          </p:sp>
        </p:grpSp>
        <p:grpSp>
          <p:nvGrpSpPr>
            <p:cNvPr id="102" name="Groupe 101"/>
            <p:cNvGrpSpPr/>
            <p:nvPr/>
          </p:nvGrpSpPr>
          <p:grpSpPr>
            <a:xfrm>
              <a:off x="3809738" y="2787774"/>
              <a:ext cx="5514790" cy="1179126"/>
              <a:chOff x="3377690" y="3003798"/>
              <a:chExt cx="5514790" cy="1179126"/>
            </a:xfrm>
          </p:grpSpPr>
          <p:cxnSp>
            <p:nvCxnSpPr>
              <p:cNvPr id="103" name="Connecteur droit 102"/>
              <p:cNvCxnSpPr/>
              <p:nvPr/>
            </p:nvCxnSpPr>
            <p:spPr>
              <a:xfrm>
                <a:off x="8532440" y="3092574"/>
                <a:ext cx="0" cy="216024"/>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104" name="Connecteur droit 103"/>
              <p:cNvCxnSpPr/>
              <p:nvPr/>
            </p:nvCxnSpPr>
            <p:spPr>
              <a:xfrm flipH="1">
                <a:off x="3419872" y="3300214"/>
                <a:ext cx="5112000" cy="838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Connecteur droit 104"/>
              <p:cNvCxnSpPr/>
              <p:nvPr/>
            </p:nvCxnSpPr>
            <p:spPr>
              <a:xfrm>
                <a:off x="4067944" y="3075806"/>
                <a:ext cx="0" cy="216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Connecteur droit 105"/>
              <p:cNvCxnSpPr/>
              <p:nvPr/>
            </p:nvCxnSpPr>
            <p:spPr>
              <a:xfrm>
                <a:off x="4427984" y="3075806"/>
                <a:ext cx="0" cy="216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Connecteur droit 106"/>
              <p:cNvCxnSpPr/>
              <p:nvPr/>
            </p:nvCxnSpPr>
            <p:spPr>
              <a:xfrm>
                <a:off x="5580112" y="3075806"/>
                <a:ext cx="0" cy="216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Connecteur droit 107"/>
              <p:cNvCxnSpPr/>
              <p:nvPr/>
            </p:nvCxnSpPr>
            <p:spPr>
              <a:xfrm>
                <a:off x="5868144" y="3075806"/>
                <a:ext cx="0" cy="216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Connecteur droit 108"/>
              <p:cNvCxnSpPr/>
              <p:nvPr/>
            </p:nvCxnSpPr>
            <p:spPr>
              <a:xfrm>
                <a:off x="6300192" y="3075806"/>
                <a:ext cx="0" cy="216024"/>
              </a:xfrm>
              <a:prstGeom prst="line">
                <a:avLst/>
              </a:prstGeom>
            </p:spPr>
            <p:style>
              <a:lnRef idx="2">
                <a:schemeClr val="accent1"/>
              </a:lnRef>
              <a:fillRef idx="0">
                <a:schemeClr val="accent1"/>
              </a:fillRef>
              <a:effectRef idx="1">
                <a:schemeClr val="accent1"/>
              </a:effectRef>
              <a:fontRef idx="minor">
                <a:schemeClr val="tx1"/>
              </a:fontRef>
            </p:style>
          </p:cxnSp>
          <p:sp>
            <p:nvSpPr>
              <p:cNvPr id="110" name="Rectangle 109"/>
              <p:cNvSpPr/>
              <p:nvPr/>
            </p:nvSpPr>
            <p:spPr>
              <a:xfrm>
                <a:off x="3456384" y="3003798"/>
                <a:ext cx="5436096" cy="338554"/>
              </a:xfrm>
              <a:prstGeom prst="rect">
                <a:avLst/>
              </a:prstGeom>
            </p:spPr>
            <p:txBody>
              <a:bodyPr wrap="square">
                <a:spAutoFit/>
              </a:bodyPr>
              <a:lstStyle/>
              <a:p>
                <a:r>
                  <a:rPr lang="fr-FR" sz="1600" b="1" dirty="0">
                    <a:solidFill>
                      <a:schemeClr val="accent3">
                        <a:lumMod val="75000"/>
                      </a:schemeClr>
                    </a:solidFill>
                  </a:rPr>
                  <a:t>d1         d2         d3             d4    d5          d6              …           </a:t>
                </a:r>
                <a:r>
                  <a:rPr lang="fr-FR" sz="1600" b="1" dirty="0" err="1">
                    <a:solidFill>
                      <a:schemeClr val="accent3">
                        <a:lumMod val="75000"/>
                      </a:schemeClr>
                    </a:solidFill>
                  </a:rPr>
                  <a:t>dn</a:t>
                </a:r>
                <a:r>
                  <a:rPr lang="fr-FR" sz="1600" b="1" dirty="0">
                    <a:solidFill>
                      <a:schemeClr val="accent3">
                        <a:lumMod val="75000"/>
                      </a:schemeClr>
                    </a:solidFill>
                  </a:rPr>
                  <a:t>  </a:t>
                </a:r>
              </a:p>
            </p:txBody>
          </p:sp>
          <p:grpSp>
            <p:nvGrpSpPr>
              <p:cNvPr id="111" name="Groupe 110"/>
              <p:cNvGrpSpPr/>
              <p:nvPr/>
            </p:nvGrpSpPr>
            <p:grpSpPr>
              <a:xfrm>
                <a:off x="3377690" y="3292030"/>
                <a:ext cx="1580318" cy="882041"/>
                <a:chOff x="1399678" y="2067694"/>
                <a:chExt cx="736870" cy="882041"/>
              </a:xfrm>
            </p:grpSpPr>
            <p:grpSp>
              <p:nvGrpSpPr>
                <p:cNvPr id="129" name="Groupe 128"/>
                <p:cNvGrpSpPr/>
                <p:nvPr/>
              </p:nvGrpSpPr>
              <p:grpSpPr>
                <a:xfrm>
                  <a:off x="1399678" y="2067694"/>
                  <a:ext cx="736870" cy="882041"/>
                  <a:chOff x="1657398" y="1275606"/>
                  <a:chExt cx="736870" cy="882041"/>
                </a:xfrm>
              </p:grpSpPr>
              <p:grpSp>
                <p:nvGrpSpPr>
                  <p:cNvPr id="131" name="Groupe 130"/>
                  <p:cNvGrpSpPr/>
                  <p:nvPr/>
                </p:nvGrpSpPr>
                <p:grpSpPr>
                  <a:xfrm>
                    <a:off x="1657398" y="1275606"/>
                    <a:ext cx="736870" cy="864000"/>
                    <a:chOff x="1657398" y="1275606"/>
                    <a:chExt cx="736870" cy="864000"/>
                  </a:xfrm>
                </p:grpSpPr>
                <p:cxnSp>
                  <p:nvCxnSpPr>
                    <p:cNvPr id="133" name="Connecteur droit 132"/>
                    <p:cNvCxnSpPr/>
                    <p:nvPr/>
                  </p:nvCxnSpPr>
                  <p:spPr>
                    <a:xfrm flipH="1">
                      <a:off x="1657398" y="1275606"/>
                      <a:ext cx="12820" cy="864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cxnSp>
                  <p:nvCxnSpPr>
                    <p:cNvPr id="134" name="Connecteur droit 133"/>
                    <p:cNvCxnSpPr/>
                    <p:nvPr/>
                  </p:nvCxnSpPr>
                  <p:spPr>
                    <a:xfrm flipH="1">
                      <a:off x="2381448" y="1275606"/>
                      <a:ext cx="12820" cy="864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grpSp>
              <p:sp>
                <p:nvSpPr>
                  <p:cNvPr id="132" name="ZoneTexte 131"/>
                  <p:cNvSpPr txBox="1"/>
                  <p:nvPr/>
                </p:nvSpPr>
                <p:spPr>
                  <a:xfrm>
                    <a:off x="1881844" y="1788315"/>
                    <a:ext cx="405266" cy="369332"/>
                  </a:xfrm>
                  <a:prstGeom prst="rect">
                    <a:avLst/>
                  </a:prstGeom>
                  <a:noFill/>
                </p:spPr>
                <p:txBody>
                  <a:bodyPr wrap="none" rtlCol="0">
                    <a:spAutoFit/>
                  </a:bodyPr>
                  <a:lstStyle/>
                  <a:p>
                    <a:pPr algn="ctr"/>
                    <a:r>
                      <a:rPr lang="fr-FR" i="1" dirty="0"/>
                      <a:t>Session</a:t>
                    </a:r>
                  </a:p>
                </p:txBody>
              </p:sp>
            </p:grpSp>
            <p:cxnSp>
              <p:nvCxnSpPr>
                <p:cNvPr id="130" name="Connecteur droit 129"/>
                <p:cNvCxnSpPr/>
                <p:nvPr/>
              </p:nvCxnSpPr>
              <p:spPr>
                <a:xfrm>
                  <a:off x="1445568" y="2907275"/>
                  <a:ext cx="648072" cy="0"/>
                </a:xfrm>
                <a:prstGeom prst="line">
                  <a:avLst/>
                </a:prstGeom>
                <a:ln w="19050">
                  <a:solidFill>
                    <a:srgbClr val="FFC000"/>
                  </a:solidFill>
                </a:ln>
              </p:spPr>
              <p:style>
                <a:lnRef idx="1">
                  <a:schemeClr val="accent6"/>
                </a:lnRef>
                <a:fillRef idx="0">
                  <a:schemeClr val="accent6"/>
                </a:fillRef>
                <a:effectRef idx="0">
                  <a:schemeClr val="accent6"/>
                </a:effectRef>
                <a:fontRef idx="minor">
                  <a:schemeClr val="tx1"/>
                </a:fontRef>
              </p:style>
            </p:cxnSp>
          </p:grpSp>
          <p:cxnSp>
            <p:nvCxnSpPr>
              <p:cNvPr id="112" name="Connecteur droit 111"/>
              <p:cNvCxnSpPr/>
              <p:nvPr/>
            </p:nvCxnSpPr>
            <p:spPr>
              <a:xfrm>
                <a:off x="3419872" y="3075806"/>
                <a:ext cx="0" cy="216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Connecteur droit 112"/>
              <p:cNvCxnSpPr/>
              <p:nvPr/>
            </p:nvCxnSpPr>
            <p:spPr>
              <a:xfrm>
                <a:off x="3419872" y="3435846"/>
                <a:ext cx="864000" cy="0"/>
              </a:xfrm>
              <a:prstGeom prst="line">
                <a:avLst/>
              </a:prstGeom>
              <a:ln w="76200">
                <a:solidFill>
                  <a:srgbClr val="777777"/>
                </a:solidFill>
              </a:ln>
            </p:spPr>
            <p:style>
              <a:lnRef idx="1">
                <a:schemeClr val="accent6"/>
              </a:lnRef>
              <a:fillRef idx="0">
                <a:schemeClr val="accent6"/>
              </a:fillRef>
              <a:effectRef idx="0">
                <a:schemeClr val="accent6"/>
              </a:effectRef>
              <a:fontRef idx="minor">
                <a:schemeClr val="tx1"/>
              </a:fontRef>
            </p:style>
          </p:cxnSp>
          <p:cxnSp>
            <p:nvCxnSpPr>
              <p:cNvPr id="114" name="Connecteur droit 113"/>
              <p:cNvCxnSpPr/>
              <p:nvPr/>
            </p:nvCxnSpPr>
            <p:spPr>
              <a:xfrm flipV="1">
                <a:off x="4067944" y="3579862"/>
                <a:ext cx="576064" cy="8384"/>
              </a:xfrm>
              <a:prstGeom prst="line">
                <a:avLst/>
              </a:prstGeom>
              <a:ln w="76200">
                <a:solidFill>
                  <a:srgbClr val="777777"/>
                </a:solidFill>
              </a:ln>
            </p:spPr>
            <p:style>
              <a:lnRef idx="1">
                <a:schemeClr val="accent6"/>
              </a:lnRef>
              <a:fillRef idx="0">
                <a:schemeClr val="accent6"/>
              </a:fillRef>
              <a:effectRef idx="0">
                <a:schemeClr val="accent6"/>
              </a:effectRef>
              <a:fontRef idx="minor">
                <a:schemeClr val="tx1"/>
              </a:fontRef>
            </p:style>
          </p:cxnSp>
          <p:cxnSp>
            <p:nvCxnSpPr>
              <p:cNvPr id="115" name="Connecteur droit 114"/>
              <p:cNvCxnSpPr/>
              <p:nvPr/>
            </p:nvCxnSpPr>
            <p:spPr>
              <a:xfrm>
                <a:off x="4500088" y="3723878"/>
                <a:ext cx="432000" cy="0"/>
              </a:xfrm>
              <a:prstGeom prst="line">
                <a:avLst/>
              </a:prstGeom>
              <a:ln w="76200">
                <a:solidFill>
                  <a:srgbClr val="777777"/>
                </a:solidFill>
              </a:ln>
            </p:spPr>
            <p:style>
              <a:lnRef idx="1">
                <a:schemeClr val="accent6"/>
              </a:lnRef>
              <a:fillRef idx="0">
                <a:schemeClr val="accent6"/>
              </a:fillRef>
              <a:effectRef idx="0">
                <a:schemeClr val="accent6"/>
              </a:effectRef>
              <a:fontRef idx="minor">
                <a:schemeClr val="tx1"/>
              </a:fontRef>
            </p:style>
          </p:cxnSp>
          <p:cxnSp>
            <p:nvCxnSpPr>
              <p:cNvPr id="116" name="Connecteur droit 115"/>
              <p:cNvCxnSpPr/>
              <p:nvPr/>
            </p:nvCxnSpPr>
            <p:spPr>
              <a:xfrm flipV="1">
                <a:off x="5580112" y="3377647"/>
                <a:ext cx="612000" cy="8384"/>
              </a:xfrm>
              <a:prstGeom prst="line">
                <a:avLst/>
              </a:prstGeom>
              <a:ln w="76200">
                <a:solidFill>
                  <a:srgbClr val="777777"/>
                </a:solidFill>
              </a:ln>
            </p:spPr>
            <p:style>
              <a:lnRef idx="1">
                <a:schemeClr val="accent6"/>
              </a:lnRef>
              <a:fillRef idx="0">
                <a:schemeClr val="accent6"/>
              </a:fillRef>
              <a:effectRef idx="0">
                <a:schemeClr val="accent6"/>
              </a:effectRef>
              <a:fontRef idx="minor">
                <a:schemeClr val="tx1"/>
              </a:fontRef>
            </p:style>
          </p:cxnSp>
          <p:cxnSp>
            <p:nvCxnSpPr>
              <p:cNvPr id="117" name="Connecteur droit 116"/>
              <p:cNvCxnSpPr/>
              <p:nvPr/>
            </p:nvCxnSpPr>
            <p:spPr>
              <a:xfrm flipV="1">
                <a:off x="5904216" y="3530047"/>
                <a:ext cx="612000" cy="8384"/>
              </a:xfrm>
              <a:prstGeom prst="line">
                <a:avLst/>
              </a:prstGeom>
              <a:ln w="76200">
                <a:solidFill>
                  <a:srgbClr val="777777"/>
                </a:solidFill>
              </a:ln>
            </p:spPr>
            <p:style>
              <a:lnRef idx="1">
                <a:schemeClr val="accent6"/>
              </a:lnRef>
              <a:fillRef idx="0">
                <a:schemeClr val="accent6"/>
              </a:fillRef>
              <a:effectRef idx="0">
                <a:schemeClr val="accent6"/>
              </a:effectRef>
              <a:fontRef idx="minor">
                <a:schemeClr val="tx1"/>
              </a:fontRef>
            </p:style>
          </p:cxnSp>
          <p:cxnSp>
            <p:nvCxnSpPr>
              <p:cNvPr id="118" name="Connecteur droit 117"/>
              <p:cNvCxnSpPr/>
              <p:nvPr/>
            </p:nvCxnSpPr>
            <p:spPr>
              <a:xfrm>
                <a:off x="7236296" y="3075806"/>
                <a:ext cx="0" cy="216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Connecteur droit 118"/>
              <p:cNvCxnSpPr/>
              <p:nvPr/>
            </p:nvCxnSpPr>
            <p:spPr>
              <a:xfrm flipV="1">
                <a:off x="6336264" y="3682447"/>
                <a:ext cx="324000" cy="8384"/>
              </a:xfrm>
              <a:prstGeom prst="line">
                <a:avLst/>
              </a:prstGeom>
              <a:ln w="76200">
                <a:solidFill>
                  <a:srgbClr val="777777"/>
                </a:solidFill>
              </a:ln>
            </p:spPr>
            <p:style>
              <a:lnRef idx="1">
                <a:schemeClr val="accent6"/>
              </a:lnRef>
              <a:fillRef idx="0">
                <a:schemeClr val="accent6"/>
              </a:fillRef>
              <a:effectRef idx="0">
                <a:schemeClr val="accent6"/>
              </a:effectRef>
              <a:fontRef idx="minor">
                <a:schemeClr val="tx1"/>
              </a:fontRef>
            </p:style>
          </p:cxnSp>
          <p:grpSp>
            <p:nvGrpSpPr>
              <p:cNvPr id="120" name="Groupe 119"/>
              <p:cNvGrpSpPr/>
              <p:nvPr/>
            </p:nvGrpSpPr>
            <p:grpSpPr>
              <a:xfrm>
                <a:off x="5539749" y="3300883"/>
                <a:ext cx="1143062" cy="882041"/>
                <a:chOff x="1399678" y="2067694"/>
                <a:chExt cx="736870" cy="882041"/>
              </a:xfrm>
            </p:grpSpPr>
            <p:grpSp>
              <p:nvGrpSpPr>
                <p:cNvPr id="122" name="Groupe 121"/>
                <p:cNvGrpSpPr/>
                <p:nvPr/>
              </p:nvGrpSpPr>
              <p:grpSpPr>
                <a:xfrm>
                  <a:off x="1399678" y="2067694"/>
                  <a:ext cx="736870" cy="882041"/>
                  <a:chOff x="1657398" y="1275606"/>
                  <a:chExt cx="736870" cy="882041"/>
                </a:xfrm>
              </p:grpSpPr>
              <p:grpSp>
                <p:nvGrpSpPr>
                  <p:cNvPr id="125" name="Groupe 124"/>
                  <p:cNvGrpSpPr/>
                  <p:nvPr/>
                </p:nvGrpSpPr>
                <p:grpSpPr>
                  <a:xfrm>
                    <a:off x="1657398" y="1275606"/>
                    <a:ext cx="736870" cy="864000"/>
                    <a:chOff x="1657398" y="1275606"/>
                    <a:chExt cx="736870" cy="864000"/>
                  </a:xfrm>
                </p:grpSpPr>
                <p:cxnSp>
                  <p:nvCxnSpPr>
                    <p:cNvPr id="127" name="Connecteur droit 126"/>
                    <p:cNvCxnSpPr/>
                    <p:nvPr/>
                  </p:nvCxnSpPr>
                  <p:spPr>
                    <a:xfrm flipH="1">
                      <a:off x="1657398" y="1275606"/>
                      <a:ext cx="12820" cy="864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cxnSp>
                  <p:nvCxnSpPr>
                    <p:cNvPr id="128" name="Connecteur droit 127"/>
                    <p:cNvCxnSpPr/>
                    <p:nvPr/>
                  </p:nvCxnSpPr>
                  <p:spPr>
                    <a:xfrm flipH="1">
                      <a:off x="2381448" y="1275606"/>
                      <a:ext cx="12820" cy="864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grpSp>
              <p:sp>
                <p:nvSpPr>
                  <p:cNvPr id="126" name="ZoneTexte 125"/>
                  <p:cNvSpPr txBox="1"/>
                  <p:nvPr/>
                </p:nvSpPr>
                <p:spPr>
                  <a:xfrm>
                    <a:off x="1804331" y="1788315"/>
                    <a:ext cx="560293" cy="369332"/>
                  </a:xfrm>
                  <a:prstGeom prst="rect">
                    <a:avLst/>
                  </a:prstGeom>
                  <a:noFill/>
                </p:spPr>
                <p:txBody>
                  <a:bodyPr wrap="none" rtlCol="0">
                    <a:spAutoFit/>
                  </a:bodyPr>
                  <a:lstStyle/>
                  <a:p>
                    <a:pPr algn="ctr"/>
                    <a:r>
                      <a:rPr lang="fr-FR" i="1" dirty="0"/>
                      <a:t>Session</a:t>
                    </a:r>
                  </a:p>
                </p:txBody>
              </p:sp>
            </p:grpSp>
            <p:cxnSp>
              <p:nvCxnSpPr>
                <p:cNvPr id="124" name="Connecteur droit 123"/>
                <p:cNvCxnSpPr/>
                <p:nvPr/>
              </p:nvCxnSpPr>
              <p:spPr>
                <a:xfrm>
                  <a:off x="1445568" y="2907275"/>
                  <a:ext cx="648072" cy="0"/>
                </a:xfrm>
                <a:prstGeom prst="line">
                  <a:avLst/>
                </a:prstGeom>
                <a:ln w="19050">
                  <a:solidFill>
                    <a:srgbClr val="FFC000"/>
                  </a:solidFill>
                </a:ln>
              </p:spPr>
              <p:style>
                <a:lnRef idx="1">
                  <a:schemeClr val="accent6"/>
                </a:lnRef>
                <a:fillRef idx="0">
                  <a:schemeClr val="accent6"/>
                </a:fillRef>
                <a:effectRef idx="0">
                  <a:schemeClr val="accent6"/>
                </a:effectRef>
                <a:fontRef idx="minor">
                  <a:schemeClr val="tx1"/>
                </a:fontRef>
              </p:style>
            </p:cxnSp>
          </p:grpSp>
          <p:cxnSp>
            <p:nvCxnSpPr>
              <p:cNvPr id="121" name="Connecteur droit 120"/>
              <p:cNvCxnSpPr/>
              <p:nvPr/>
            </p:nvCxnSpPr>
            <p:spPr>
              <a:xfrm>
                <a:off x="8100392" y="3075806"/>
                <a:ext cx="0" cy="216024"/>
              </a:xfrm>
              <a:prstGeom prst="line">
                <a:avLst/>
              </a:prstGeom>
            </p:spPr>
            <p:style>
              <a:lnRef idx="2">
                <a:schemeClr val="accent1"/>
              </a:lnRef>
              <a:fillRef idx="0">
                <a:schemeClr val="accent1"/>
              </a:fillRef>
              <a:effectRef idx="1">
                <a:schemeClr val="accent1"/>
              </a:effectRef>
              <a:fontRef idx="minor">
                <a:schemeClr val="tx1"/>
              </a:fontRef>
            </p:style>
          </p:cxnSp>
        </p:grpSp>
        <p:sp>
          <p:nvSpPr>
            <p:cNvPr id="5" name="Rectangle 4"/>
            <p:cNvSpPr/>
            <p:nvPr/>
          </p:nvSpPr>
          <p:spPr>
            <a:xfrm>
              <a:off x="3779912" y="4219223"/>
              <a:ext cx="5184008" cy="58477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u="sng" dirty="0"/>
                <a:t>Session ends on an action if:</a:t>
              </a:r>
            </a:p>
            <a:p>
              <a:pPr algn="ctr"/>
              <a:r>
                <a:rPr lang="en-US" sz="1600" b="1" dirty="0"/>
                <a:t>Action duration &gt; time threshold of the read part</a:t>
              </a:r>
            </a:p>
          </p:txBody>
        </p:sp>
      </p:grpSp>
    </p:spTree>
    <p:custDataLst>
      <p:tags r:id="rId1"/>
    </p:custDataLst>
    <p:extLst>
      <p:ext uri="{BB962C8B-B14F-4D97-AF65-F5344CB8AC3E}">
        <p14:creationId xmlns:p14="http://schemas.microsoft.com/office/powerpoint/2010/main" val="16417737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0"/>
                                        </p:tgtEl>
                                        <p:attrNameLst>
                                          <p:attrName>style.visibility</p:attrName>
                                        </p:attrNameLst>
                                      </p:cBhvr>
                                      <p:to>
                                        <p:strVal val="visible"/>
                                      </p:to>
                                    </p:set>
                                    <p:animEffect transition="in" filter="wipe(left)">
                                      <p:cBhvr>
                                        <p:cTn id="11" dur="500"/>
                                        <p:tgtEl>
                                          <p:spTgt spid="90"/>
                                        </p:tgtEl>
                                      </p:cBhvr>
                                    </p:animEffect>
                                  </p:childTnLst>
                                </p:cTn>
                              </p:par>
                              <p:par>
                                <p:cTn id="12" presetID="22" presetClass="entr" presetSubtype="4" fill="hold" nodeType="withEffect">
                                  <p:stCondLst>
                                    <p:cond delay="0"/>
                                  </p:stCondLst>
                                  <p:childTnLst>
                                    <p:set>
                                      <p:cBhvr>
                                        <p:cTn id="13" dur="1" fill="hold">
                                          <p:stCondLst>
                                            <p:cond delay="0"/>
                                          </p:stCondLst>
                                        </p:cTn>
                                        <p:tgtEl>
                                          <p:spTgt spid="101"/>
                                        </p:tgtEl>
                                        <p:attrNameLst>
                                          <p:attrName>style.visibility</p:attrName>
                                        </p:attrNameLst>
                                      </p:cBhvr>
                                      <p:to>
                                        <p:strVal val="visible"/>
                                      </p:to>
                                    </p:set>
                                    <p:animEffect transition="in" filter="wipe(down)">
                                      <p:cBhvr>
                                        <p:cTn id="14" dur="500"/>
                                        <p:tgtEl>
                                          <p:spTgt spid="10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339502"/>
            <a:ext cx="8229600" cy="1152128"/>
          </a:xfrm>
        </p:spPr>
        <p:txBody>
          <a:bodyPr>
            <a:normAutofit fontScale="90000"/>
          </a:bodyPr>
          <a:lstStyle/>
          <a:p>
            <a:r>
              <a:rPr lang="en-US" noProof="0" dirty="0"/>
              <a:t>Overview of the constructed </a:t>
            </a:r>
            <a:br>
              <a:rPr lang="en-US" noProof="0" dirty="0"/>
            </a:br>
            <a:r>
              <a:rPr lang="en-US" noProof="0" dirty="0"/>
              <a:t>reading sessions</a:t>
            </a:r>
          </a:p>
        </p:txBody>
      </p:sp>
      <p:graphicFrame>
        <p:nvGraphicFramePr>
          <p:cNvPr id="6" name="Tableau 5"/>
          <p:cNvGraphicFramePr>
            <a:graphicFrameLocks noGrp="1"/>
          </p:cNvGraphicFramePr>
          <p:nvPr>
            <p:extLst>
              <p:ext uri="{D42A27DB-BD31-4B8C-83A1-F6EECF244321}">
                <p14:modId xmlns:p14="http://schemas.microsoft.com/office/powerpoint/2010/main" val="3544573761"/>
              </p:ext>
            </p:extLst>
          </p:nvPr>
        </p:nvGraphicFramePr>
        <p:xfrm>
          <a:off x="467544" y="1635646"/>
          <a:ext cx="7992889" cy="1920240"/>
        </p:xfrm>
        <a:graphic>
          <a:graphicData uri="http://schemas.openxmlformats.org/drawingml/2006/table">
            <a:tbl>
              <a:tblPr firstRow="1" bandRow="1">
                <a:tableStyleId>{5C22544A-7EE6-4342-B048-85BDC9FD1C3A}</a:tableStyleId>
              </a:tblPr>
              <a:tblGrid>
                <a:gridCol w="1554173">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gridCol w="1362151">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2304257">
                  <a:extLst>
                    <a:ext uri="{9D8B030D-6E8A-4147-A177-3AD203B41FA5}">
                      <a16:colId xmlns:a16="http://schemas.microsoft.com/office/drawing/2014/main" val="20004"/>
                    </a:ext>
                  </a:extLst>
                </a:gridCol>
              </a:tblGrid>
              <a:tr h="432048">
                <a:tc>
                  <a:txBody>
                    <a:bodyPr/>
                    <a:lstStyle/>
                    <a:p>
                      <a:endParaRPr lang="fr-FR" sz="1600" dirty="0"/>
                    </a:p>
                  </a:txBody>
                  <a:tcPr/>
                </a:tc>
                <a:tc>
                  <a:txBody>
                    <a:bodyPr/>
                    <a:lstStyle/>
                    <a:p>
                      <a:pPr algn="r"/>
                      <a:r>
                        <a:rPr lang="fr-FR" sz="1600" dirty="0"/>
                        <a:t>#</a:t>
                      </a:r>
                      <a:r>
                        <a:rPr lang="fr-FR" sz="1600" baseline="0" dirty="0"/>
                        <a:t> </a:t>
                      </a:r>
                      <a:r>
                        <a:rPr lang="fr-FR" sz="1600" baseline="0" dirty="0" err="1"/>
                        <a:t>reading</a:t>
                      </a:r>
                      <a:r>
                        <a:rPr lang="fr-FR" sz="1600" baseline="0" dirty="0"/>
                        <a:t> sessions</a:t>
                      </a:r>
                      <a:endParaRPr lang="fr-FR" sz="1600" dirty="0"/>
                    </a:p>
                  </a:txBody>
                  <a:tcPr/>
                </a:tc>
                <a:tc>
                  <a:txBody>
                    <a:bodyPr/>
                    <a:lstStyle/>
                    <a:p>
                      <a:pPr algn="ctr"/>
                      <a:r>
                        <a:rPr lang="fr-FR" sz="1600" dirty="0"/>
                        <a:t>#RS per user (</a:t>
                      </a:r>
                      <a:r>
                        <a:rPr lang="fr-FR" sz="1600" dirty="0" err="1"/>
                        <a:t>median</a:t>
                      </a:r>
                      <a:r>
                        <a:rPr lang="fr-FR" sz="1600" dirty="0"/>
                        <a:t>)</a:t>
                      </a:r>
                    </a:p>
                  </a:txBody>
                  <a:tcPr/>
                </a:tc>
                <a:tc>
                  <a:txBody>
                    <a:bodyPr/>
                    <a:lstStyle/>
                    <a:p>
                      <a:pPr algn="ctr"/>
                      <a:r>
                        <a:rPr lang="fr-FR" sz="1600" dirty="0"/>
                        <a:t>RS duration</a:t>
                      </a:r>
                      <a:r>
                        <a:rPr lang="fr-FR" sz="1600" baseline="0" dirty="0"/>
                        <a:t> </a:t>
                      </a:r>
                    </a:p>
                    <a:p>
                      <a:pPr algn="ctr"/>
                      <a:r>
                        <a:rPr lang="fr-FR" sz="1600" baseline="0" dirty="0"/>
                        <a:t>(</a:t>
                      </a:r>
                      <a:r>
                        <a:rPr lang="fr-FR" sz="1600" baseline="0" dirty="0" err="1"/>
                        <a:t>median</a:t>
                      </a:r>
                      <a:r>
                        <a:rPr lang="fr-FR" sz="1600" baseline="0" dirty="0"/>
                        <a:t>)</a:t>
                      </a:r>
                      <a:endParaRPr lang="fr-FR" sz="1600" dirty="0"/>
                    </a:p>
                  </a:txBody>
                  <a:tcPr/>
                </a:tc>
                <a:tc>
                  <a:txBody>
                    <a:bodyPr/>
                    <a:lstStyle/>
                    <a:p>
                      <a:pPr algn="ctr"/>
                      <a:r>
                        <a:rPr lang="fr-FR" sz="1600" dirty="0"/>
                        <a:t>RS Size </a:t>
                      </a:r>
                      <a:br>
                        <a:rPr lang="fr-FR" sz="1600" dirty="0"/>
                      </a:br>
                      <a:r>
                        <a:rPr lang="fr-FR" sz="1600" dirty="0"/>
                        <a:t>(</a:t>
                      </a:r>
                      <a:r>
                        <a:rPr lang="fr-FR" sz="1600" dirty="0" err="1"/>
                        <a:t>median</a:t>
                      </a:r>
                      <a:r>
                        <a:rPr lang="fr-FR" sz="1600" dirty="0"/>
                        <a:t>, in parts count)</a:t>
                      </a:r>
                    </a:p>
                  </a:txBody>
                  <a:tcPr/>
                </a:tc>
                <a:extLst>
                  <a:ext uri="{0D108BD9-81ED-4DB2-BD59-A6C34878D82A}">
                    <a16:rowId xmlns:a16="http://schemas.microsoft.com/office/drawing/2014/main" val="10000"/>
                  </a:ext>
                </a:extLst>
              </a:tr>
              <a:tr h="330414">
                <a:tc>
                  <a:txBody>
                    <a:bodyPr/>
                    <a:lstStyle/>
                    <a:p>
                      <a:r>
                        <a:rPr lang="fr-FR" sz="1600" dirty="0" err="1"/>
                        <a:t>Nodejs</a:t>
                      </a:r>
                      <a:endParaRPr lang="fr-FR" sz="1600" dirty="0"/>
                    </a:p>
                  </a:txBody>
                  <a:tcPr/>
                </a:tc>
                <a:tc>
                  <a:txBody>
                    <a:bodyPr/>
                    <a:lstStyle/>
                    <a:p>
                      <a:pPr algn="r"/>
                      <a:r>
                        <a:rPr lang="fr-FR" sz="1600" b="0" i="0" kern="1200" dirty="0">
                          <a:solidFill>
                            <a:schemeClr val="dk1"/>
                          </a:solidFill>
                          <a:effectLst/>
                          <a:latin typeface="+mn-lt"/>
                          <a:ea typeface="+mn-ea"/>
                          <a:cs typeface="+mn-cs"/>
                        </a:rPr>
                        <a:t>13 431</a:t>
                      </a:r>
                      <a:endParaRPr lang="fr-FR" sz="1600" dirty="0"/>
                    </a:p>
                  </a:txBody>
                  <a:tcPr/>
                </a:tc>
                <a:tc>
                  <a:txBody>
                    <a:bodyPr/>
                    <a:lstStyle/>
                    <a:p>
                      <a:pPr algn="ctr"/>
                      <a:r>
                        <a:rPr lang="fr-FR" sz="1600" dirty="0"/>
                        <a:t>3</a:t>
                      </a:r>
                    </a:p>
                  </a:txBody>
                  <a:tcPr/>
                </a:tc>
                <a:tc>
                  <a:txBody>
                    <a:bodyPr/>
                    <a:lstStyle/>
                    <a:p>
                      <a:pPr algn="ctr"/>
                      <a:r>
                        <a:rPr lang="fr-FR" sz="1600" dirty="0"/>
                        <a:t>8 min</a:t>
                      </a:r>
                    </a:p>
                  </a:txBody>
                  <a:tcPr/>
                </a:tc>
                <a:tc>
                  <a:txBody>
                    <a:bodyPr/>
                    <a:lstStyle/>
                    <a:p>
                      <a:pPr algn="ctr"/>
                      <a:r>
                        <a:rPr lang="fr-FR" sz="1600" dirty="0"/>
                        <a:t>3</a:t>
                      </a:r>
                    </a:p>
                  </a:txBody>
                  <a:tcPr/>
                </a:tc>
                <a:extLst>
                  <a:ext uri="{0D108BD9-81ED-4DB2-BD59-A6C34878D82A}">
                    <a16:rowId xmlns:a16="http://schemas.microsoft.com/office/drawing/2014/main" val="10001"/>
                  </a:ext>
                </a:extLst>
              </a:tr>
              <a:tr h="309736">
                <a:tc>
                  <a:txBody>
                    <a:bodyPr/>
                    <a:lstStyle/>
                    <a:p>
                      <a:r>
                        <a:rPr lang="fr-FR" sz="1600" dirty="0" err="1"/>
                        <a:t>Screensaver</a:t>
                      </a:r>
                      <a:endParaRPr lang="fr-FR" sz="1600" dirty="0"/>
                    </a:p>
                  </a:txBody>
                  <a:tcPr/>
                </a:tc>
                <a:tc>
                  <a:txBody>
                    <a:bodyPr/>
                    <a:lstStyle/>
                    <a:p>
                      <a:pPr algn="r"/>
                      <a:r>
                        <a:rPr lang="fr-FR" sz="1600" dirty="0"/>
                        <a:t>977</a:t>
                      </a:r>
                    </a:p>
                  </a:txBody>
                  <a:tcPr/>
                </a:tc>
                <a:tc>
                  <a:txBody>
                    <a:bodyPr/>
                    <a:lstStyle/>
                    <a:p>
                      <a:pPr algn="ctr"/>
                      <a:r>
                        <a:rPr lang="fr-FR" sz="1600" dirty="0"/>
                        <a:t>2</a:t>
                      </a:r>
                    </a:p>
                  </a:txBody>
                  <a:tcPr/>
                </a:tc>
                <a:tc>
                  <a:txBody>
                    <a:bodyPr/>
                    <a:lstStyle/>
                    <a:p>
                      <a:pPr algn="ctr"/>
                      <a:r>
                        <a:rPr lang="fr-FR" sz="1600" dirty="0"/>
                        <a:t>2 min</a:t>
                      </a:r>
                    </a:p>
                  </a:txBody>
                  <a:tcPr/>
                </a:tc>
                <a:tc>
                  <a:txBody>
                    <a:bodyPr/>
                    <a:lstStyle/>
                    <a:p>
                      <a:pPr algn="ctr"/>
                      <a:r>
                        <a:rPr lang="fr-FR" sz="1600" dirty="0"/>
                        <a:t>2</a:t>
                      </a:r>
                    </a:p>
                  </a:txBody>
                  <a:tcPr/>
                </a:tc>
                <a:extLst>
                  <a:ext uri="{0D108BD9-81ED-4DB2-BD59-A6C34878D82A}">
                    <a16:rowId xmlns:a16="http://schemas.microsoft.com/office/drawing/2014/main" val="10002"/>
                  </a:ext>
                </a:extLst>
              </a:tr>
              <a:tr h="330414">
                <a:tc>
                  <a:txBody>
                    <a:bodyPr/>
                    <a:lstStyle/>
                    <a:p>
                      <a:r>
                        <a:rPr lang="fr-FR" sz="1600" dirty="0"/>
                        <a:t>XML</a:t>
                      </a:r>
                    </a:p>
                  </a:txBody>
                  <a:tcPr/>
                </a:tc>
                <a:tc>
                  <a:txBody>
                    <a:bodyPr/>
                    <a:lstStyle/>
                    <a:p>
                      <a:pPr algn="r"/>
                      <a:r>
                        <a:rPr lang="fr-FR" sz="1600" b="0" i="0" kern="1200" dirty="0">
                          <a:solidFill>
                            <a:schemeClr val="dk1"/>
                          </a:solidFill>
                          <a:effectLst/>
                          <a:latin typeface="+mn-lt"/>
                          <a:ea typeface="+mn-ea"/>
                          <a:cs typeface="+mn-cs"/>
                        </a:rPr>
                        <a:t>1 223</a:t>
                      </a:r>
                      <a:endParaRPr lang="fr-FR" sz="1600" dirty="0"/>
                    </a:p>
                  </a:txBody>
                  <a:tcPr/>
                </a:tc>
                <a:tc>
                  <a:txBody>
                    <a:bodyPr/>
                    <a:lstStyle/>
                    <a:p>
                      <a:pPr algn="ctr"/>
                      <a:r>
                        <a:rPr lang="fr-FR" sz="1600" dirty="0"/>
                        <a:t>3</a:t>
                      </a:r>
                    </a:p>
                  </a:txBody>
                  <a:tcPr/>
                </a:tc>
                <a:tc>
                  <a:txBody>
                    <a:bodyPr/>
                    <a:lstStyle/>
                    <a:p>
                      <a:pPr algn="ctr"/>
                      <a:r>
                        <a:rPr lang="fr-FR" sz="1600" dirty="0"/>
                        <a:t>10 min</a:t>
                      </a:r>
                    </a:p>
                  </a:txBody>
                  <a:tcPr/>
                </a:tc>
                <a:tc>
                  <a:txBody>
                    <a:bodyPr/>
                    <a:lstStyle/>
                    <a:p>
                      <a:pPr algn="ctr"/>
                      <a:r>
                        <a:rPr lang="fr-FR" sz="1600" dirty="0"/>
                        <a:t>4</a:t>
                      </a:r>
                    </a:p>
                  </a:txBody>
                  <a:tcPr/>
                </a:tc>
                <a:extLst>
                  <a:ext uri="{0D108BD9-81ED-4DB2-BD59-A6C34878D82A}">
                    <a16:rowId xmlns:a16="http://schemas.microsoft.com/office/drawing/2014/main" val="10003"/>
                  </a:ext>
                </a:extLst>
              </a:tr>
              <a:tr h="330414">
                <a:tc>
                  <a:txBody>
                    <a:bodyPr/>
                    <a:lstStyle/>
                    <a:p>
                      <a:r>
                        <a:rPr lang="fr-FR" sz="1600" dirty="0"/>
                        <a:t>Java</a:t>
                      </a:r>
                    </a:p>
                  </a:txBody>
                  <a:tcPr/>
                </a:tc>
                <a:tc>
                  <a:txBody>
                    <a:bodyPr/>
                    <a:lstStyle/>
                    <a:p>
                      <a:pPr algn="r"/>
                      <a:r>
                        <a:rPr lang="fr-FR" sz="1600" b="0" i="0" kern="1200" dirty="0">
                          <a:solidFill>
                            <a:schemeClr val="dk1"/>
                          </a:solidFill>
                          <a:effectLst/>
                          <a:latin typeface="+mn-lt"/>
                          <a:ea typeface="+mn-ea"/>
                          <a:cs typeface="+mn-cs"/>
                        </a:rPr>
                        <a:t>14 042</a:t>
                      </a:r>
                      <a:endParaRPr lang="fr-FR" sz="1600" dirty="0"/>
                    </a:p>
                  </a:txBody>
                  <a:tcPr/>
                </a:tc>
                <a:tc>
                  <a:txBody>
                    <a:bodyPr/>
                    <a:lstStyle/>
                    <a:p>
                      <a:pPr algn="ctr"/>
                      <a:r>
                        <a:rPr lang="fr-FR" sz="1600" dirty="0"/>
                        <a:t>2</a:t>
                      </a:r>
                    </a:p>
                  </a:txBody>
                  <a:tcPr/>
                </a:tc>
                <a:tc>
                  <a:txBody>
                    <a:bodyPr/>
                    <a:lstStyle/>
                    <a:p>
                      <a:pPr algn="ctr"/>
                      <a:r>
                        <a:rPr lang="fr-FR" sz="1600" dirty="0"/>
                        <a:t>27 min</a:t>
                      </a:r>
                    </a:p>
                  </a:txBody>
                  <a:tcPr/>
                </a:tc>
                <a:tc>
                  <a:txBody>
                    <a:bodyPr/>
                    <a:lstStyle/>
                    <a:p>
                      <a:pPr algn="ctr"/>
                      <a:r>
                        <a:rPr lang="fr-FR" sz="1600" dirty="0"/>
                        <a:t>2</a:t>
                      </a:r>
                    </a:p>
                  </a:txBody>
                  <a:tcPr/>
                </a:tc>
                <a:extLst>
                  <a:ext uri="{0D108BD9-81ED-4DB2-BD59-A6C34878D82A}">
                    <a16:rowId xmlns:a16="http://schemas.microsoft.com/office/drawing/2014/main" val="10004"/>
                  </a:ext>
                </a:extLst>
              </a:tr>
            </a:tbl>
          </a:graphicData>
        </a:graphic>
      </p:graphicFrame>
      <p:sp>
        <p:nvSpPr>
          <p:cNvPr id="5" name="Espace réservé du contenu 2"/>
          <p:cNvSpPr txBox="1">
            <a:spLocks/>
          </p:cNvSpPr>
          <p:nvPr/>
        </p:nvSpPr>
        <p:spPr>
          <a:xfrm>
            <a:off x="467544" y="3579862"/>
            <a:ext cx="7920880" cy="166137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First indicators of reading orchestration</a:t>
            </a:r>
          </a:p>
          <a:p>
            <a:pPr lvl="1"/>
            <a:r>
              <a:rPr lang="en-US" sz="2000" dirty="0"/>
              <a:t>But: hard to find immediately reading patterns / issues</a:t>
            </a:r>
          </a:p>
          <a:p>
            <a:pPr lvl="1"/>
            <a:r>
              <a:rPr lang="en-US" sz="2000" dirty="0"/>
              <a:t>Higher level indicators aim at that</a:t>
            </a:r>
          </a:p>
        </p:txBody>
      </p:sp>
    </p:spTree>
    <p:extLst>
      <p:ext uri="{BB962C8B-B14F-4D97-AF65-F5344CB8AC3E}">
        <p14:creationId xmlns:p14="http://schemas.microsoft.com/office/powerpoint/2010/main" val="333636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06519"/>
            <a:ext cx="8229600" cy="1200329"/>
          </a:xfrm>
        </p:spPr>
        <p:txBody>
          <a:bodyPr/>
          <a:lstStyle/>
          <a:p>
            <a:r>
              <a:rPr lang="en-US" sz="3600" noProof="0" dirty="0"/>
              <a:t>How to evaluate the quality of </a:t>
            </a:r>
            <a:br>
              <a:rPr lang="en-US" sz="3600" noProof="0" dirty="0"/>
            </a:br>
            <a:r>
              <a:rPr lang="en-US" sz="3600" noProof="0" dirty="0"/>
              <a:t>reading sessions?</a:t>
            </a:r>
          </a:p>
        </p:txBody>
      </p:sp>
      <p:sp>
        <p:nvSpPr>
          <p:cNvPr id="3" name="Espace réservé du contenu 2"/>
          <p:cNvSpPr>
            <a:spLocks noGrp="1"/>
          </p:cNvSpPr>
          <p:nvPr>
            <p:ph idx="1"/>
          </p:nvPr>
        </p:nvSpPr>
        <p:spPr>
          <a:xfrm>
            <a:off x="457200" y="1563637"/>
            <a:ext cx="8229600" cy="3030985"/>
          </a:xfrm>
        </p:spPr>
        <p:txBody>
          <a:bodyPr>
            <a:normAutofit/>
          </a:bodyPr>
          <a:lstStyle/>
          <a:p>
            <a:r>
              <a:rPr lang="en-US" sz="2800" noProof="0" dirty="0"/>
              <a:t>Build a </a:t>
            </a:r>
            <a:r>
              <a:rPr lang="en-US" sz="2800" noProof="0" dirty="0" err="1"/>
              <a:t>groundtruth</a:t>
            </a:r>
            <a:endParaRPr lang="en-US" sz="2800" noProof="0" dirty="0"/>
          </a:p>
          <a:p>
            <a:pPr lvl="1"/>
            <a:r>
              <a:rPr lang="en-US" sz="2400" noProof="0" dirty="0">
                <a:sym typeface="Wingdings" panose="05000000000000000000" pitchFamily="2" charset="2"/>
              </a:rPr>
              <a:t>not always feasible </a:t>
            </a:r>
            <a:endParaRPr lang="en-US" sz="2400" noProof="0" dirty="0"/>
          </a:p>
          <a:p>
            <a:r>
              <a:rPr lang="en-US" sz="2800" noProof="0" dirty="0"/>
              <a:t>Use quality metrics</a:t>
            </a:r>
          </a:p>
          <a:p>
            <a:pPr lvl="1"/>
            <a:r>
              <a:rPr lang="en-US" sz="2400" noProof="0" dirty="0"/>
              <a:t>compliance with parts complexity</a:t>
            </a:r>
          </a:p>
          <a:p>
            <a:pPr lvl="1"/>
            <a:r>
              <a:rPr lang="en-US" sz="2400" noProof="0" dirty="0"/>
              <a:t>quality of the reconstruction</a:t>
            </a:r>
          </a:p>
        </p:txBody>
      </p:sp>
    </p:spTree>
    <p:extLst>
      <p:ext uri="{BB962C8B-B14F-4D97-AF65-F5344CB8AC3E}">
        <p14:creationId xmlns:p14="http://schemas.microsoft.com/office/powerpoint/2010/main" val="10874007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noProof="0" dirty="0"/>
              <a:t>1. Compliance with parts complexity</a:t>
            </a:r>
          </a:p>
        </p:txBody>
      </p:sp>
      <p:sp>
        <p:nvSpPr>
          <p:cNvPr id="3" name="Espace réservé du contenu 2"/>
          <p:cNvSpPr>
            <a:spLocks noGrp="1"/>
          </p:cNvSpPr>
          <p:nvPr>
            <p:ph idx="1"/>
          </p:nvPr>
        </p:nvSpPr>
        <p:spPr>
          <a:xfrm>
            <a:off x="457200" y="1200151"/>
            <a:ext cx="8363272" cy="3394472"/>
          </a:xfrm>
        </p:spPr>
        <p:txBody>
          <a:bodyPr/>
          <a:lstStyle/>
          <a:p>
            <a:r>
              <a:rPr lang="en-US" noProof="0" dirty="0"/>
              <a:t>Complexity in terms of size</a:t>
            </a:r>
          </a:p>
          <a:p>
            <a:pPr lvl="1"/>
            <a:r>
              <a:rPr lang="en-US" noProof="0" dirty="0"/>
              <a:t>Important part size </a:t>
            </a:r>
            <a:r>
              <a:rPr lang="en-US" noProof="0" dirty="0">
                <a:sym typeface="Wingdings" panose="05000000000000000000" pitchFamily="2" charset="2"/>
              </a:rPr>
              <a:t> Important threshold value ?</a:t>
            </a:r>
            <a:endParaRPr lang="en-US" noProof="0" dirty="0"/>
          </a:p>
          <a:p>
            <a:r>
              <a:rPr lang="en-US" noProof="0" dirty="0"/>
              <a:t>Pearson correlation coefficient between </a:t>
            </a:r>
            <a:br>
              <a:rPr lang="en-US" noProof="0" dirty="0"/>
            </a:br>
            <a:r>
              <a:rPr lang="en-US" noProof="0" dirty="0"/>
              <a:t>part size ⇆ part threshold :</a:t>
            </a:r>
          </a:p>
          <a:p>
            <a:pPr marL="457200" lvl="1" indent="0">
              <a:buNone/>
            </a:pPr>
            <a:r>
              <a:rPr lang="en-US" noProof="0" dirty="0"/>
              <a:t>r = 0,82 </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noProof="0" dirty="0"/>
              <a:t>2. Quality of the reconstruction</a:t>
            </a:r>
          </a:p>
        </p:txBody>
      </p:sp>
      <p:sp>
        <p:nvSpPr>
          <p:cNvPr id="3" name="Espace réservé du contenu 2"/>
          <p:cNvSpPr>
            <a:spLocks noGrp="1"/>
          </p:cNvSpPr>
          <p:nvPr>
            <p:ph idx="1"/>
          </p:nvPr>
        </p:nvSpPr>
        <p:spPr/>
        <p:txBody>
          <a:bodyPr>
            <a:normAutofit/>
          </a:bodyPr>
          <a:lstStyle/>
          <a:p>
            <a:r>
              <a:rPr lang="en-US" sz="2800" noProof="0" dirty="0"/>
              <a:t>Power Law distribution </a:t>
            </a:r>
            <a:r>
              <a:rPr lang="en-US" sz="2000" noProof="0" dirty="0"/>
              <a:t>[</a:t>
            </a:r>
            <a:r>
              <a:rPr lang="en-US" sz="2000" noProof="0" dirty="0" err="1"/>
              <a:t>Berendt</a:t>
            </a:r>
            <a:r>
              <a:rPr lang="en-US" sz="2000" noProof="0" dirty="0"/>
              <a:t>, 2001]</a:t>
            </a:r>
          </a:p>
          <a:p>
            <a:pPr lvl="1"/>
            <a:r>
              <a:rPr lang="en-US" sz="2400" noProof="0" dirty="0"/>
              <a:t>most visits to a website are concentrated on a small number of pages</a:t>
            </a:r>
          </a:p>
          <a:p>
            <a:r>
              <a:rPr lang="en-US" sz="2800" noProof="0" dirty="0"/>
              <a:t>Linear regression: Log(number of distinct read parts) on Log(total number of reading sessions) </a:t>
            </a:r>
          </a:p>
          <a:p>
            <a:pPr lvl="1"/>
            <a:r>
              <a:rPr lang="en-US" sz="2400" noProof="0" dirty="0"/>
              <a:t>Good results → regression correlation coefficient  </a:t>
            </a:r>
            <a:r>
              <a:rPr lang="en-US" sz="2400" b="1" noProof="0" dirty="0">
                <a:latin typeface="Courier New" pitchFamily="49" charset="0"/>
                <a:cs typeface="Courier New" pitchFamily="49" charset="0"/>
              </a:rPr>
              <a:t>R</a:t>
            </a:r>
            <a:r>
              <a:rPr lang="en-US" sz="2400" b="1" baseline="30000" noProof="0" dirty="0">
                <a:latin typeface="Courier New" pitchFamily="49" charset="0"/>
                <a:cs typeface="Courier New" pitchFamily="49" charset="0"/>
              </a:rPr>
              <a:t>2</a:t>
            </a:r>
            <a:r>
              <a:rPr lang="en-US" sz="2400" b="1" noProof="0" dirty="0">
                <a:latin typeface="Courier New" pitchFamily="49" charset="0"/>
                <a:cs typeface="Courier New" pitchFamily="49" charset="0"/>
              </a:rPr>
              <a:t>~1   </a:t>
            </a:r>
            <a:r>
              <a:rPr lang="en-US" sz="2400" noProof="0" dirty="0"/>
              <a:t>&amp;   std. error </a:t>
            </a:r>
            <a:r>
              <a:rPr lang="en-US" sz="2400" b="1" noProof="0" dirty="0">
                <a:latin typeface="Courier New" pitchFamily="49" charset="0"/>
                <a:cs typeface="Courier New" pitchFamily="49" charset="0"/>
              </a:rPr>
              <a:t>err~0 </a:t>
            </a:r>
          </a:p>
        </p:txBody>
      </p:sp>
      <p:pic>
        <p:nvPicPr>
          <p:cNvPr id="4" name="Picture 4" descr="D:\Slides EC-TEL 2015\data\powerlaw.png"/>
          <p:cNvPicPr>
            <a:picLocks noChangeAspect="1" noChangeArrowheads="1"/>
          </p:cNvPicPr>
          <p:nvPr/>
        </p:nvPicPr>
        <p:blipFill>
          <a:blip r:embed="rId3" cstate="print"/>
          <a:srcRect/>
          <a:stretch>
            <a:fillRect/>
          </a:stretch>
        </p:blipFill>
        <p:spPr bwMode="auto">
          <a:xfrm>
            <a:off x="611559" y="2585156"/>
            <a:ext cx="8353865" cy="1786794"/>
          </a:xfrm>
          <a:prstGeom prst="rect">
            <a:avLst/>
          </a:prstGeom>
          <a:ln>
            <a:noFill/>
          </a:ln>
          <a:effectLst>
            <a:outerShdw blurRad="190500" algn="tl" rotWithShape="0">
              <a:srgbClr val="000000">
                <a:alpha val="70000"/>
              </a:srgbClr>
            </a:outerShdw>
          </a:effectLst>
        </p:spPr>
      </p:pic>
      <p:graphicFrame>
        <p:nvGraphicFramePr>
          <p:cNvPr id="5" name="Tableau 4"/>
          <p:cNvGraphicFramePr>
            <a:graphicFrameLocks noGrp="1"/>
          </p:cNvGraphicFramePr>
          <p:nvPr>
            <p:extLst>
              <p:ext uri="{D42A27DB-BD31-4B8C-83A1-F6EECF244321}">
                <p14:modId xmlns:p14="http://schemas.microsoft.com/office/powerpoint/2010/main" val="3173458536"/>
              </p:ext>
            </p:extLst>
          </p:nvPr>
        </p:nvGraphicFramePr>
        <p:xfrm>
          <a:off x="457200" y="2499742"/>
          <a:ext cx="8568951" cy="2287966"/>
        </p:xfrm>
        <a:graphic>
          <a:graphicData uri="http://schemas.openxmlformats.org/drawingml/2006/table">
            <a:tbl>
              <a:tblPr firstRow="1" firstCol="1" bandRow="1">
                <a:tableStyleId>{0505E3EF-67EA-436B-97B2-0124C06EBD24}</a:tableStyleId>
              </a:tblPr>
              <a:tblGrid>
                <a:gridCol w="1477406">
                  <a:extLst>
                    <a:ext uri="{9D8B030D-6E8A-4147-A177-3AD203B41FA5}">
                      <a16:colId xmlns:a16="http://schemas.microsoft.com/office/drawing/2014/main" val="20000"/>
                    </a:ext>
                  </a:extLst>
                </a:gridCol>
                <a:gridCol w="970691">
                  <a:extLst>
                    <a:ext uri="{9D8B030D-6E8A-4147-A177-3AD203B41FA5}">
                      <a16:colId xmlns:a16="http://schemas.microsoft.com/office/drawing/2014/main" val="20001"/>
                    </a:ext>
                  </a:extLst>
                </a:gridCol>
                <a:gridCol w="1164373">
                  <a:extLst>
                    <a:ext uri="{9D8B030D-6E8A-4147-A177-3AD203B41FA5}">
                      <a16:colId xmlns:a16="http://schemas.microsoft.com/office/drawing/2014/main" val="20002"/>
                    </a:ext>
                  </a:extLst>
                </a:gridCol>
                <a:gridCol w="1632320">
                  <a:extLst>
                    <a:ext uri="{9D8B030D-6E8A-4147-A177-3AD203B41FA5}">
                      <a16:colId xmlns:a16="http://schemas.microsoft.com/office/drawing/2014/main" val="20003"/>
                    </a:ext>
                  </a:extLst>
                </a:gridCol>
                <a:gridCol w="1255795">
                  <a:extLst>
                    <a:ext uri="{9D8B030D-6E8A-4147-A177-3AD203B41FA5}">
                      <a16:colId xmlns:a16="http://schemas.microsoft.com/office/drawing/2014/main" val="20004"/>
                    </a:ext>
                  </a:extLst>
                </a:gridCol>
                <a:gridCol w="843706">
                  <a:extLst>
                    <a:ext uri="{9D8B030D-6E8A-4147-A177-3AD203B41FA5}">
                      <a16:colId xmlns:a16="http://schemas.microsoft.com/office/drawing/2014/main" val="20005"/>
                    </a:ext>
                  </a:extLst>
                </a:gridCol>
                <a:gridCol w="1224660">
                  <a:extLst>
                    <a:ext uri="{9D8B030D-6E8A-4147-A177-3AD203B41FA5}">
                      <a16:colId xmlns:a16="http://schemas.microsoft.com/office/drawing/2014/main" val="20006"/>
                    </a:ext>
                  </a:extLst>
                </a:gridCol>
              </a:tblGrid>
              <a:tr h="652908">
                <a:tc rowSpan="2">
                  <a:txBody>
                    <a:bodyPr/>
                    <a:lstStyle/>
                    <a:p>
                      <a:pPr algn="ctr">
                        <a:lnSpc>
                          <a:spcPct val="107000"/>
                        </a:lnSpc>
                        <a:spcAft>
                          <a:spcPts val="0"/>
                        </a:spcAft>
                      </a:pPr>
                      <a:r>
                        <a:rPr lang="fr-FR" sz="1100" b="1" dirty="0">
                          <a:effectLst/>
                          <a:latin typeface="+mj-lt"/>
                        </a:rPr>
                        <a:t> </a:t>
                      </a:r>
                      <a:endParaRPr lang="fr-FR" sz="1100" b="1" dirty="0">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gridSpan="2">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fr-FR" sz="1800" b="1" dirty="0">
                          <a:effectLst/>
                          <a:latin typeface="+mj-lt"/>
                        </a:rPr>
                        <a:t>Reading </a:t>
                      </a:r>
                    </a:p>
                    <a:p>
                      <a:pPr marL="0" marR="0" indent="0" algn="ctr" defTabSz="914400" rtl="0" eaLnBrk="1" fontAlgn="auto" latinLnBrk="0" hangingPunct="1">
                        <a:lnSpc>
                          <a:spcPct val="107000"/>
                        </a:lnSpc>
                        <a:spcBef>
                          <a:spcPts val="0"/>
                        </a:spcBef>
                        <a:spcAft>
                          <a:spcPts val="0"/>
                        </a:spcAft>
                        <a:buClrTx/>
                        <a:buSzTx/>
                        <a:buFontTx/>
                        <a:buNone/>
                        <a:tabLst/>
                        <a:defRPr/>
                      </a:pPr>
                      <a:r>
                        <a:rPr lang="fr-FR" sz="1800" b="1" dirty="0">
                          <a:effectLst/>
                          <a:latin typeface="+mj-lt"/>
                        </a:rPr>
                        <a:t>session</a:t>
                      </a:r>
                      <a:endParaRPr lang="fr-FR" sz="1600" b="1" dirty="0">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40000"/>
                        <a:lumOff val="60000"/>
                      </a:schemeClr>
                    </a:solidFill>
                  </a:tcPr>
                </a:tc>
                <a:tc hMerge="1">
                  <a:txBody>
                    <a:bodyPr/>
                    <a:lstStyle/>
                    <a:p>
                      <a:endParaRPr lang="fr-FR"/>
                    </a:p>
                  </a:txBody>
                  <a:tcPr/>
                </a:tc>
                <a:tc gridSpan="2">
                  <a:txBody>
                    <a:bodyPr/>
                    <a:lstStyle/>
                    <a:p>
                      <a:pPr algn="ctr">
                        <a:lnSpc>
                          <a:spcPct val="107000"/>
                        </a:lnSpc>
                        <a:spcAft>
                          <a:spcPts val="0"/>
                        </a:spcAft>
                      </a:pPr>
                      <a:r>
                        <a:rPr lang="fr-FR" sz="1600" b="1" dirty="0">
                          <a:effectLst/>
                          <a:latin typeface="+mj-lt"/>
                        </a:rPr>
                        <a:t>30 mn- Session-duration </a:t>
                      </a:r>
                      <a:r>
                        <a:rPr lang="fr-FR" sz="1600" b="1" dirty="0" err="1">
                          <a:effectLst/>
                          <a:latin typeface="+mj-lt"/>
                        </a:rPr>
                        <a:t>Threshold</a:t>
                      </a:r>
                      <a:endParaRPr lang="fr-FR" sz="1600" b="1" dirty="0">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c hMerge="1">
                  <a:txBody>
                    <a:bodyPr/>
                    <a:lstStyle/>
                    <a:p>
                      <a:endParaRPr lang="fr-FR"/>
                    </a:p>
                  </a:txBody>
                  <a:tcPr/>
                </a:tc>
                <a:tc gridSpan="2">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fr-FR" sz="1600" b="1" dirty="0">
                          <a:effectLst/>
                          <a:latin typeface="+mj-lt"/>
                        </a:rPr>
                        <a:t>10 mn</a:t>
                      </a:r>
                      <a:r>
                        <a:rPr lang="fr-FR" sz="1600" b="1" baseline="0" dirty="0">
                          <a:effectLst/>
                          <a:latin typeface="+mj-lt"/>
                          <a:cs typeface="Arial" panose="020B0604020202020204" pitchFamily="34" charset="0"/>
                        </a:rPr>
                        <a:t> </a:t>
                      </a:r>
                      <a:r>
                        <a:rPr lang="fr-FR" sz="1600" b="1" dirty="0">
                          <a:effectLst/>
                          <a:latin typeface="+mj-lt"/>
                        </a:rPr>
                        <a:t>Page-</a:t>
                      </a:r>
                      <a:r>
                        <a:rPr lang="fr-FR" sz="1600" b="1" dirty="0" err="1">
                          <a:effectLst/>
                          <a:latin typeface="+mj-lt"/>
                        </a:rPr>
                        <a:t>stay</a:t>
                      </a:r>
                      <a:r>
                        <a:rPr lang="fr-FR" sz="1600" b="1" dirty="0">
                          <a:effectLst/>
                          <a:latin typeface="+mj-lt"/>
                        </a:rPr>
                        <a:t> </a:t>
                      </a:r>
                      <a:r>
                        <a:rPr lang="fr-FR" sz="1600" b="1" dirty="0" err="1">
                          <a:effectLst/>
                          <a:latin typeface="+mj-lt"/>
                        </a:rPr>
                        <a:t>Threshold</a:t>
                      </a:r>
                      <a:endParaRPr lang="fr-FR" sz="1600" b="1" dirty="0">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CD5B5"/>
                    </a:solidFill>
                  </a:tcPr>
                </a:tc>
                <a:tc hMerge="1">
                  <a:txBody>
                    <a:bodyPr/>
                    <a:lstStyle/>
                    <a:p>
                      <a:endParaRPr lang="fr-FR"/>
                    </a:p>
                  </a:txBody>
                  <a:tcPr/>
                </a:tc>
                <a:extLst>
                  <a:ext uri="{0D108BD9-81ED-4DB2-BD59-A6C34878D82A}">
                    <a16:rowId xmlns:a16="http://schemas.microsoft.com/office/drawing/2014/main" val="10000"/>
                  </a:ext>
                </a:extLst>
              </a:tr>
              <a:tr h="270365">
                <a:tc vMerge="1">
                  <a:txBody>
                    <a:bodyPr/>
                    <a:lstStyle/>
                    <a:p>
                      <a:pPr>
                        <a:lnSpc>
                          <a:spcPct val="107000"/>
                        </a:lnSpc>
                        <a:spcAft>
                          <a:spcPts val="0"/>
                        </a:spcAft>
                      </a:pPr>
                      <a:endParaRPr lang="fr-FR" sz="1000" dirty="0">
                        <a:effectLst/>
                        <a:latin typeface="Calibri" panose="020F0502020204030204" pitchFamily="34" charset="0"/>
                        <a:ea typeface="Calibri" panose="020F0502020204030204" pitchFamily="34" charset="0"/>
                        <a:cs typeface="Arial" panose="020B0604020202020204" pitchFamily="34" charset="0"/>
                      </a:endParaRPr>
                    </a:p>
                  </a:txBody>
                  <a:tcPr marL="59984" marR="59984"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lnSpc>
                          <a:spcPct val="107000"/>
                        </a:lnSpc>
                        <a:spcAft>
                          <a:spcPts val="0"/>
                        </a:spcAft>
                      </a:pPr>
                      <a:r>
                        <a:rPr lang="fr-FR" sz="1800" b="1" i="1" dirty="0">
                          <a:solidFill>
                            <a:schemeClr val="tx1"/>
                          </a:solidFill>
                          <a:effectLst/>
                          <a:latin typeface="+mj-lt"/>
                        </a:rPr>
                        <a:t>R</a:t>
                      </a:r>
                      <a:r>
                        <a:rPr lang="fr-FR" sz="1800" b="1" i="1" baseline="30000" dirty="0">
                          <a:solidFill>
                            <a:schemeClr val="tx1"/>
                          </a:solidFill>
                          <a:effectLst/>
                          <a:latin typeface="+mj-lt"/>
                        </a:rPr>
                        <a:t> 2</a:t>
                      </a:r>
                      <a:endParaRPr lang="fr-FR" sz="1800" b="1" i="1" baseline="30000"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DEADA"/>
                    </a:solidFill>
                  </a:tcPr>
                </a:tc>
                <a:tc>
                  <a:txBody>
                    <a:bodyPr/>
                    <a:lstStyle/>
                    <a:p>
                      <a:pPr algn="ctr">
                        <a:lnSpc>
                          <a:spcPct val="107000"/>
                        </a:lnSpc>
                        <a:spcAft>
                          <a:spcPts val="0"/>
                        </a:spcAft>
                      </a:pPr>
                      <a:r>
                        <a:rPr lang="fr-FR" sz="1800" b="1" i="1" dirty="0" err="1">
                          <a:solidFill>
                            <a:schemeClr val="tx1"/>
                          </a:solidFill>
                          <a:effectLst/>
                          <a:latin typeface="+mj-lt"/>
                        </a:rPr>
                        <a:t>Err</a:t>
                      </a:r>
                      <a:r>
                        <a:rPr lang="fr-FR" sz="1800" b="1" i="1" dirty="0">
                          <a:solidFill>
                            <a:schemeClr val="tx1"/>
                          </a:solidFill>
                          <a:effectLst/>
                          <a:latin typeface="+mj-lt"/>
                        </a:rPr>
                        <a:t>.  </a:t>
                      </a:r>
                      <a:endParaRPr lang="fr-FR" sz="1800" b="1" i="1"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0"/>
                        </a:spcAft>
                      </a:pPr>
                      <a:r>
                        <a:rPr lang="fr-FR" sz="1800" b="1" i="1" dirty="0">
                          <a:solidFill>
                            <a:schemeClr val="tx1"/>
                          </a:solidFill>
                          <a:effectLst/>
                          <a:latin typeface="+mj-lt"/>
                        </a:rPr>
                        <a:t>R</a:t>
                      </a:r>
                      <a:r>
                        <a:rPr lang="fr-FR" sz="1800" b="1" i="1" baseline="30000" dirty="0">
                          <a:solidFill>
                            <a:schemeClr val="tx1"/>
                          </a:solidFill>
                          <a:effectLst/>
                          <a:latin typeface="+mj-lt"/>
                        </a:rPr>
                        <a:t> 2</a:t>
                      </a:r>
                      <a:endParaRPr lang="fr-FR" sz="1800" b="1" i="1" baseline="30000"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0"/>
                        </a:spcAft>
                      </a:pPr>
                      <a:r>
                        <a:rPr lang="fr-FR" sz="1800" b="1" i="1" dirty="0" err="1">
                          <a:solidFill>
                            <a:schemeClr val="tx1"/>
                          </a:solidFill>
                          <a:effectLst/>
                          <a:latin typeface="+mj-lt"/>
                        </a:rPr>
                        <a:t>Err</a:t>
                      </a:r>
                      <a:r>
                        <a:rPr lang="fr-FR" sz="1800" b="1" i="1" dirty="0">
                          <a:solidFill>
                            <a:schemeClr val="tx1"/>
                          </a:solidFill>
                          <a:effectLst/>
                          <a:latin typeface="+mj-lt"/>
                        </a:rPr>
                        <a:t>.  </a:t>
                      </a:r>
                      <a:endParaRPr lang="fr-FR" sz="1800" b="1" i="1"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0"/>
                        </a:spcAft>
                      </a:pPr>
                      <a:r>
                        <a:rPr lang="fr-FR" sz="1800" b="1" i="1" dirty="0">
                          <a:solidFill>
                            <a:schemeClr val="tx1"/>
                          </a:solidFill>
                          <a:effectLst/>
                          <a:latin typeface="+mj-lt"/>
                        </a:rPr>
                        <a:t>R</a:t>
                      </a:r>
                      <a:r>
                        <a:rPr lang="fr-FR" sz="1800" b="1" i="1" baseline="30000" dirty="0">
                          <a:solidFill>
                            <a:schemeClr val="tx1"/>
                          </a:solidFill>
                          <a:effectLst/>
                          <a:latin typeface="+mj-lt"/>
                        </a:rPr>
                        <a:t> 2</a:t>
                      </a:r>
                      <a:endParaRPr lang="fr-FR" sz="1800" b="1" i="1" baseline="30000"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DEADA"/>
                    </a:solidFill>
                  </a:tcPr>
                </a:tc>
                <a:tc>
                  <a:txBody>
                    <a:bodyPr/>
                    <a:lstStyle/>
                    <a:p>
                      <a:pPr algn="ctr">
                        <a:lnSpc>
                          <a:spcPct val="107000"/>
                        </a:lnSpc>
                        <a:spcAft>
                          <a:spcPts val="0"/>
                        </a:spcAft>
                      </a:pPr>
                      <a:r>
                        <a:rPr lang="fr-FR" sz="1800" b="1" i="1" dirty="0" err="1">
                          <a:solidFill>
                            <a:schemeClr val="tx1"/>
                          </a:solidFill>
                          <a:effectLst/>
                          <a:latin typeface="+mj-lt"/>
                        </a:rPr>
                        <a:t>Err</a:t>
                      </a:r>
                      <a:r>
                        <a:rPr lang="fr-FR" sz="1800" b="1" i="1" dirty="0">
                          <a:solidFill>
                            <a:schemeClr val="tx1"/>
                          </a:solidFill>
                          <a:effectLst/>
                          <a:latin typeface="+mj-lt"/>
                        </a:rPr>
                        <a:t>.  </a:t>
                      </a:r>
                      <a:endParaRPr lang="fr-FR" sz="1800" b="1" i="1"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DEADA"/>
                    </a:solidFill>
                  </a:tcPr>
                </a:tc>
                <a:extLst>
                  <a:ext uri="{0D108BD9-81ED-4DB2-BD59-A6C34878D82A}">
                    <a16:rowId xmlns:a16="http://schemas.microsoft.com/office/drawing/2014/main" val="10001"/>
                  </a:ext>
                </a:extLst>
              </a:tr>
              <a:tr h="338614">
                <a:tc>
                  <a:txBody>
                    <a:bodyPr/>
                    <a:lstStyle/>
                    <a:p>
                      <a:pPr algn="ctr">
                        <a:lnSpc>
                          <a:spcPct val="107000"/>
                        </a:lnSpc>
                        <a:spcAft>
                          <a:spcPts val="0"/>
                        </a:spcAft>
                      </a:pPr>
                      <a:r>
                        <a:rPr lang="fr-FR" sz="1800" b="1" dirty="0">
                          <a:effectLst/>
                          <a:latin typeface="+mj-lt"/>
                        </a:rPr>
                        <a:t> </a:t>
                      </a:r>
                      <a:r>
                        <a:rPr lang="fr-FR" sz="1800" b="1" dirty="0" err="1">
                          <a:effectLst/>
                          <a:latin typeface="+mj-lt"/>
                        </a:rPr>
                        <a:t>Nodejs</a:t>
                      </a:r>
                      <a:endParaRPr lang="fr-FR" sz="1800" b="1" dirty="0">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0"/>
                        </a:spcAft>
                      </a:pPr>
                      <a:r>
                        <a:rPr lang="fr-FR" sz="2000" b="1" dirty="0">
                          <a:solidFill>
                            <a:schemeClr val="tx1"/>
                          </a:solidFill>
                          <a:effectLst/>
                          <a:latin typeface="+mj-lt"/>
                        </a:rPr>
                        <a:t>0.94 </a:t>
                      </a:r>
                      <a:endParaRPr lang="fr-FR" sz="2000" b="1"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40000"/>
                        <a:lumOff val="60000"/>
                      </a:schemeClr>
                    </a:solidFill>
                  </a:tcPr>
                </a:tc>
                <a:tc>
                  <a:txBody>
                    <a:bodyPr/>
                    <a:lstStyle/>
                    <a:p>
                      <a:pPr algn="ctr">
                        <a:lnSpc>
                          <a:spcPct val="107000"/>
                        </a:lnSpc>
                        <a:spcAft>
                          <a:spcPts val="0"/>
                        </a:spcAft>
                      </a:pPr>
                      <a:r>
                        <a:rPr lang="fr-FR" sz="2000" b="0" dirty="0">
                          <a:solidFill>
                            <a:schemeClr val="tx1"/>
                          </a:solidFill>
                          <a:effectLst/>
                          <a:latin typeface="+mj-lt"/>
                        </a:rPr>
                        <a:t> 0.40</a:t>
                      </a:r>
                      <a:endParaRPr lang="fr-FR" sz="2000" b="0"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40000"/>
                        <a:lumOff val="60000"/>
                      </a:schemeClr>
                    </a:solidFill>
                  </a:tcPr>
                </a:tc>
                <a:tc>
                  <a:txBody>
                    <a:bodyPr/>
                    <a:lstStyle/>
                    <a:p>
                      <a:pPr algn="ctr">
                        <a:lnSpc>
                          <a:spcPct val="107000"/>
                        </a:lnSpc>
                        <a:spcAft>
                          <a:spcPts val="0"/>
                        </a:spcAft>
                      </a:pPr>
                      <a:r>
                        <a:rPr lang="fr-FR" sz="2000" b="0" dirty="0">
                          <a:solidFill>
                            <a:schemeClr val="tx1"/>
                          </a:solidFill>
                          <a:effectLst/>
                          <a:latin typeface="+mj-lt"/>
                        </a:rPr>
                        <a:t>0.92 </a:t>
                      </a:r>
                      <a:endParaRPr lang="fr-FR" sz="2000" b="0"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c>
                  <a:txBody>
                    <a:bodyPr/>
                    <a:lstStyle/>
                    <a:p>
                      <a:pPr algn="ctr">
                        <a:lnSpc>
                          <a:spcPct val="107000"/>
                        </a:lnSpc>
                        <a:spcAft>
                          <a:spcPts val="0"/>
                        </a:spcAft>
                      </a:pPr>
                      <a:r>
                        <a:rPr lang="fr-FR" sz="2000" b="0" dirty="0">
                          <a:solidFill>
                            <a:schemeClr val="tx1"/>
                          </a:solidFill>
                          <a:effectLst/>
                          <a:latin typeface="+mj-lt"/>
                        </a:rPr>
                        <a:t> 0.42</a:t>
                      </a:r>
                      <a:endParaRPr lang="fr-FR" sz="2000" b="0"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c>
                  <a:txBody>
                    <a:bodyPr/>
                    <a:lstStyle/>
                    <a:p>
                      <a:pPr algn="ctr">
                        <a:lnSpc>
                          <a:spcPct val="107000"/>
                        </a:lnSpc>
                        <a:spcAft>
                          <a:spcPts val="0"/>
                        </a:spcAft>
                      </a:pPr>
                      <a:r>
                        <a:rPr lang="fr-FR" sz="2000" b="0" dirty="0">
                          <a:solidFill>
                            <a:schemeClr val="tx1"/>
                          </a:solidFill>
                          <a:effectLst/>
                          <a:latin typeface="+mj-lt"/>
                        </a:rPr>
                        <a:t>0.87 </a:t>
                      </a:r>
                      <a:endParaRPr lang="fr-FR" sz="2000" b="0"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CD5B5"/>
                    </a:solidFill>
                  </a:tcPr>
                </a:tc>
                <a:tc>
                  <a:txBody>
                    <a:bodyPr/>
                    <a:lstStyle/>
                    <a:p>
                      <a:pPr algn="ctr">
                        <a:lnSpc>
                          <a:spcPct val="107000"/>
                        </a:lnSpc>
                        <a:spcAft>
                          <a:spcPts val="0"/>
                        </a:spcAft>
                      </a:pPr>
                      <a:r>
                        <a:rPr lang="fr-FR" sz="2000" b="1" dirty="0">
                          <a:solidFill>
                            <a:schemeClr val="tx1"/>
                          </a:solidFill>
                          <a:effectLst/>
                          <a:latin typeface="+mj-lt"/>
                        </a:rPr>
                        <a:t>0.31 </a:t>
                      </a:r>
                      <a:endParaRPr lang="fr-FR" sz="2000" b="1"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CD5B5"/>
                    </a:solidFill>
                  </a:tcPr>
                </a:tc>
                <a:extLst>
                  <a:ext uri="{0D108BD9-81ED-4DB2-BD59-A6C34878D82A}">
                    <a16:rowId xmlns:a16="http://schemas.microsoft.com/office/drawing/2014/main" val="10002"/>
                  </a:ext>
                </a:extLst>
              </a:tr>
              <a:tr h="344266">
                <a:tc>
                  <a:txBody>
                    <a:bodyPr/>
                    <a:lstStyle/>
                    <a:p>
                      <a:pPr algn="ctr">
                        <a:lnSpc>
                          <a:spcPct val="107000"/>
                        </a:lnSpc>
                        <a:spcAft>
                          <a:spcPts val="0"/>
                        </a:spcAft>
                      </a:pPr>
                      <a:r>
                        <a:rPr lang="fr-FR" sz="1800" b="1" dirty="0" err="1">
                          <a:effectLst/>
                          <a:latin typeface="+mj-lt"/>
                        </a:rPr>
                        <a:t>Screensaver</a:t>
                      </a:r>
                      <a:r>
                        <a:rPr lang="fr-FR" sz="1800" b="1" dirty="0">
                          <a:effectLst/>
                          <a:latin typeface="+mj-lt"/>
                        </a:rPr>
                        <a:t> </a:t>
                      </a:r>
                      <a:endParaRPr lang="fr-FR" sz="1800" b="1" dirty="0">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0"/>
                        </a:spcAft>
                      </a:pPr>
                      <a:r>
                        <a:rPr lang="fr-FR" sz="2000" b="1" dirty="0">
                          <a:solidFill>
                            <a:schemeClr val="tx1"/>
                          </a:solidFill>
                          <a:effectLst/>
                          <a:latin typeface="+mj-lt"/>
                        </a:rPr>
                        <a:t>0.86 </a:t>
                      </a:r>
                      <a:endParaRPr lang="fr-FR" sz="2000" b="1"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40000"/>
                        <a:lumOff val="60000"/>
                      </a:schemeClr>
                    </a:solidFill>
                  </a:tcPr>
                </a:tc>
                <a:tc>
                  <a:txBody>
                    <a:bodyPr/>
                    <a:lstStyle/>
                    <a:p>
                      <a:pPr algn="ctr">
                        <a:lnSpc>
                          <a:spcPct val="107000"/>
                        </a:lnSpc>
                        <a:spcAft>
                          <a:spcPts val="0"/>
                        </a:spcAft>
                      </a:pPr>
                      <a:r>
                        <a:rPr lang="fr-FR" sz="2000" b="0" dirty="0">
                          <a:solidFill>
                            <a:schemeClr val="tx1"/>
                          </a:solidFill>
                          <a:effectLst/>
                          <a:latin typeface="+mj-lt"/>
                        </a:rPr>
                        <a:t> 0.33</a:t>
                      </a:r>
                      <a:endParaRPr lang="fr-FR" sz="2000" b="0"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40000"/>
                        <a:lumOff val="60000"/>
                      </a:schemeClr>
                    </a:solidFill>
                  </a:tcPr>
                </a:tc>
                <a:tc>
                  <a:txBody>
                    <a:bodyPr/>
                    <a:lstStyle/>
                    <a:p>
                      <a:pPr algn="ctr">
                        <a:lnSpc>
                          <a:spcPct val="107000"/>
                        </a:lnSpc>
                        <a:spcAft>
                          <a:spcPts val="0"/>
                        </a:spcAft>
                      </a:pPr>
                      <a:r>
                        <a:rPr lang="fr-FR" sz="2000" b="0" dirty="0">
                          <a:solidFill>
                            <a:schemeClr val="tx1"/>
                          </a:solidFill>
                          <a:effectLst/>
                          <a:latin typeface="+mj-lt"/>
                        </a:rPr>
                        <a:t> 0.76</a:t>
                      </a:r>
                      <a:endParaRPr lang="fr-FR" sz="2000" b="0"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c>
                  <a:txBody>
                    <a:bodyPr/>
                    <a:lstStyle/>
                    <a:p>
                      <a:pPr algn="ctr">
                        <a:lnSpc>
                          <a:spcPct val="107000"/>
                        </a:lnSpc>
                        <a:spcAft>
                          <a:spcPts val="0"/>
                        </a:spcAft>
                      </a:pPr>
                      <a:r>
                        <a:rPr lang="fr-FR" sz="2000" b="0" dirty="0">
                          <a:solidFill>
                            <a:schemeClr val="tx1"/>
                          </a:solidFill>
                          <a:effectLst/>
                          <a:latin typeface="+mj-lt"/>
                        </a:rPr>
                        <a:t>0.48 </a:t>
                      </a:r>
                      <a:endParaRPr lang="fr-FR" sz="2000" b="0"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c>
                  <a:txBody>
                    <a:bodyPr/>
                    <a:lstStyle/>
                    <a:p>
                      <a:pPr algn="ctr">
                        <a:lnSpc>
                          <a:spcPct val="107000"/>
                        </a:lnSpc>
                        <a:spcAft>
                          <a:spcPts val="0"/>
                        </a:spcAft>
                      </a:pPr>
                      <a:r>
                        <a:rPr lang="fr-FR" sz="2000" b="0" dirty="0">
                          <a:solidFill>
                            <a:schemeClr val="tx1"/>
                          </a:solidFill>
                          <a:effectLst/>
                          <a:latin typeface="+mj-lt"/>
                        </a:rPr>
                        <a:t> 0.27</a:t>
                      </a:r>
                      <a:endParaRPr lang="fr-FR" sz="2000" b="0"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CD5B5"/>
                    </a:solidFill>
                  </a:tcPr>
                </a:tc>
                <a:tc>
                  <a:txBody>
                    <a:bodyPr/>
                    <a:lstStyle/>
                    <a:p>
                      <a:pPr algn="ctr">
                        <a:lnSpc>
                          <a:spcPct val="107000"/>
                        </a:lnSpc>
                        <a:spcAft>
                          <a:spcPts val="0"/>
                        </a:spcAft>
                      </a:pPr>
                      <a:r>
                        <a:rPr lang="fr-FR" sz="2000" b="1" dirty="0">
                          <a:solidFill>
                            <a:schemeClr val="tx1"/>
                          </a:solidFill>
                          <a:effectLst/>
                          <a:latin typeface="+mj-lt"/>
                        </a:rPr>
                        <a:t>0.20 </a:t>
                      </a:r>
                      <a:endParaRPr lang="fr-FR" sz="2000" b="1"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CD5B5"/>
                    </a:solidFill>
                  </a:tcPr>
                </a:tc>
                <a:extLst>
                  <a:ext uri="{0D108BD9-81ED-4DB2-BD59-A6C34878D82A}">
                    <a16:rowId xmlns:a16="http://schemas.microsoft.com/office/drawing/2014/main" val="10003"/>
                  </a:ext>
                </a:extLst>
              </a:tr>
              <a:tr h="360040">
                <a:tc>
                  <a:txBody>
                    <a:bodyPr/>
                    <a:lstStyle/>
                    <a:p>
                      <a:pPr algn="ctr">
                        <a:lnSpc>
                          <a:spcPct val="107000"/>
                        </a:lnSpc>
                        <a:spcAft>
                          <a:spcPts val="0"/>
                        </a:spcAft>
                      </a:pPr>
                      <a:r>
                        <a:rPr lang="fr-FR" sz="1800" b="1" dirty="0">
                          <a:effectLst/>
                          <a:latin typeface="+mj-lt"/>
                        </a:rPr>
                        <a:t> XML</a:t>
                      </a:r>
                      <a:endParaRPr lang="fr-FR" sz="1800" b="1" dirty="0">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0"/>
                        </a:spcAft>
                      </a:pPr>
                      <a:r>
                        <a:rPr lang="fr-FR" sz="2000" b="1" dirty="0">
                          <a:solidFill>
                            <a:schemeClr val="tx1"/>
                          </a:solidFill>
                          <a:effectLst/>
                          <a:latin typeface="+mj-lt"/>
                        </a:rPr>
                        <a:t> 0.89</a:t>
                      </a:r>
                      <a:endParaRPr lang="fr-FR" sz="2000" b="1"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40000"/>
                        <a:lumOff val="60000"/>
                      </a:schemeClr>
                    </a:solidFill>
                  </a:tcPr>
                </a:tc>
                <a:tc>
                  <a:txBody>
                    <a:bodyPr/>
                    <a:lstStyle/>
                    <a:p>
                      <a:pPr algn="ctr">
                        <a:lnSpc>
                          <a:spcPct val="107000"/>
                        </a:lnSpc>
                        <a:spcAft>
                          <a:spcPts val="0"/>
                        </a:spcAft>
                      </a:pPr>
                      <a:r>
                        <a:rPr lang="fr-FR" sz="2000" b="0" dirty="0">
                          <a:solidFill>
                            <a:schemeClr val="tx1"/>
                          </a:solidFill>
                          <a:effectLst/>
                          <a:latin typeface="+mj-lt"/>
                        </a:rPr>
                        <a:t> 0.47</a:t>
                      </a:r>
                      <a:endParaRPr lang="fr-FR" sz="2000" b="0"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40000"/>
                        <a:lumOff val="60000"/>
                      </a:schemeClr>
                    </a:solidFill>
                  </a:tcPr>
                </a:tc>
                <a:tc>
                  <a:txBody>
                    <a:bodyPr/>
                    <a:lstStyle/>
                    <a:p>
                      <a:pPr algn="ctr">
                        <a:lnSpc>
                          <a:spcPct val="107000"/>
                        </a:lnSpc>
                        <a:spcAft>
                          <a:spcPts val="0"/>
                        </a:spcAft>
                      </a:pPr>
                      <a:r>
                        <a:rPr lang="fr-FR" sz="2000" b="0" dirty="0">
                          <a:solidFill>
                            <a:schemeClr val="tx1"/>
                          </a:solidFill>
                          <a:effectLst/>
                          <a:latin typeface="+mj-lt"/>
                        </a:rPr>
                        <a:t> 0.82</a:t>
                      </a:r>
                      <a:endParaRPr lang="fr-FR" sz="2000" b="0"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c>
                  <a:txBody>
                    <a:bodyPr/>
                    <a:lstStyle/>
                    <a:p>
                      <a:pPr algn="ctr">
                        <a:lnSpc>
                          <a:spcPct val="107000"/>
                        </a:lnSpc>
                        <a:spcAft>
                          <a:spcPts val="0"/>
                        </a:spcAft>
                      </a:pPr>
                      <a:r>
                        <a:rPr lang="fr-FR" sz="2000" b="1" dirty="0">
                          <a:solidFill>
                            <a:schemeClr val="tx1"/>
                          </a:solidFill>
                          <a:effectLst/>
                          <a:latin typeface="+mj-lt"/>
                        </a:rPr>
                        <a:t> 0.45</a:t>
                      </a:r>
                      <a:endParaRPr lang="fr-FR" sz="2000" b="1"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c>
                  <a:txBody>
                    <a:bodyPr/>
                    <a:lstStyle/>
                    <a:p>
                      <a:pPr algn="ctr">
                        <a:lnSpc>
                          <a:spcPct val="107000"/>
                        </a:lnSpc>
                        <a:spcAft>
                          <a:spcPts val="0"/>
                        </a:spcAft>
                      </a:pPr>
                      <a:r>
                        <a:rPr lang="fr-FR" sz="2000" b="0" dirty="0">
                          <a:solidFill>
                            <a:schemeClr val="tx1"/>
                          </a:solidFill>
                          <a:effectLst/>
                          <a:latin typeface="+mj-lt"/>
                        </a:rPr>
                        <a:t> 0.79</a:t>
                      </a:r>
                      <a:endParaRPr lang="fr-FR" sz="2000" b="0"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CD5B5"/>
                    </a:solidFill>
                  </a:tcPr>
                </a:tc>
                <a:tc>
                  <a:txBody>
                    <a:bodyPr/>
                    <a:lstStyle/>
                    <a:p>
                      <a:pPr algn="ctr">
                        <a:lnSpc>
                          <a:spcPct val="107000"/>
                        </a:lnSpc>
                        <a:spcAft>
                          <a:spcPts val="0"/>
                        </a:spcAft>
                      </a:pPr>
                      <a:r>
                        <a:rPr lang="fr-FR" sz="2000" b="0" dirty="0">
                          <a:solidFill>
                            <a:schemeClr val="tx1"/>
                          </a:solidFill>
                          <a:effectLst/>
                          <a:latin typeface="+mj-lt"/>
                        </a:rPr>
                        <a:t>0.51</a:t>
                      </a:r>
                      <a:endParaRPr lang="fr-FR" sz="2000" b="0"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CD5B5"/>
                    </a:solidFill>
                  </a:tcPr>
                </a:tc>
                <a:extLst>
                  <a:ext uri="{0D108BD9-81ED-4DB2-BD59-A6C34878D82A}">
                    <a16:rowId xmlns:a16="http://schemas.microsoft.com/office/drawing/2014/main" val="10004"/>
                  </a:ext>
                </a:extLst>
              </a:tr>
              <a:tr h="304160">
                <a:tc>
                  <a:txBody>
                    <a:bodyPr/>
                    <a:lstStyle/>
                    <a:p>
                      <a:pPr algn="ctr">
                        <a:lnSpc>
                          <a:spcPct val="107000"/>
                        </a:lnSpc>
                        <a:spcAft>
                          <a:spcPts val="0"/>
                        </a:spcAft>
                      </a:pPr>
                      <a:r>
                        <a:rPr lang="fr-FR" sz="1800" b="1" dirty="0">
                          <a:effectLst/>
                          <a:latin typeface="+mj-lt"/>
                        </a:rPr>
                        <a:t> Java</a:t>
                      </a:r>
                      <a:endParaRPr lang="fr-FR" sz="1800" b="1" dirty="0">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0"/>
                        </a:spcAft>
                      </a:pPr>
                      <a:r>
                        <a:rPr lang="fr-FR" sz="2000" b="1" dirty="0">
                          <a:solidFill>
                            <a:schemeClr val="tx1"/>
                          </a:solidFill>
                          <a:effectLst/>
                          <a:latin typeface="+mj-lt"/>
                        </a:rPr>
                        <a:t> 0.95</a:t>
                      </a:r>
                      <a:endParaRPr lang="fr-FR" sz="2000" b="1"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40000"/>
                        <a:lumOff val="60000"/>
                      </a:schemeClr>
                    </a:solidFill>
                  </a:tcPr>
                </a:tc>
                <a:tc>
                  <a:txBody>
                    <a:bodyPr/>
                    <a:lstStyle/>
                    <a:p>
                      <a:pPr algn="ctr">
                        <a:lnSpc>
                          <a:spcPct val="107000"/>
                        </a:lnSpc>
                        <a:spcAft>
                          <a:spcPts val="0"/>
                        </a:spcAft>
                      </a:pPr>
                      <a:r>
                        <a:rPr lang="fr-FR" sz="2000" b="0" dirty="0">
                          <a:solidFill>
                            <a:schemeClr val="tx1"/>
                          </a:solidFill>
                          <a:effectLst/>
                          <a:latin typeface="+mj-lt"/>
                        </a:rPr>
                        <a:t>0.24 </a:t>
                      </a:r>
                      <a:endParaRPr lang="fr-FR" sz="2000" b="0"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40000"/>
                        <a:lumOff val="60000"/>
                      </a:schemeClr>
                    </a:solidFill>
                  </a:tcPr>
                </a:tc>
                <a:tc>
                  <a:txBody>
                    <a:bodyPr/>
                    <a:lstStyle/>
                    <a:p>
                      <a:pPr algn="ctr">
                        <a:lnSpc>
                          <a:spcPct val="107000"/>
                        </a:lnSpc>
                        <a:spcAft>
                          <a:spcPts val="0"/>
                        </a:spcAft>
                      </a:pPr>
                      <a:r>
                        <a:rPr lang="fr-FR" sz="2000" b="0" dirty="0">
                          <a:solidFill>
                            <a:schemeClr val="tx1"/>
                          </a:solidFill>
                          <a:effectLst/>
                          <a:latin typeface="+mj-lt"/>
                        </a:rPr>
                        <a:t>0.94 </a:t>
                      </a:r>
                      <a:endParaRPr lang="fr-FR" sz="2000" b="0"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c>
                  <a:txBody>
                    <a:bodyPr/>
                    <a:lstStyle/>
                    <a:p>
                      <a:pPr algn="ctr">
                        <a:lnSpc>
                          <a:spcPct val="107000"/>
                        </a:lnSpc>
                        <a:spcAft>
                          <a:spcPts val="0"/>
                        </a:spcAft>
                      </a:pPr>
                      <a:r>
                        <a:rPr lang="fr-FR" sz="2000" b="1" dirty="0">
                          <a:solidFill>
                            <a:schemeClr val="tx1"/>
                          </a:solidFill>
                          <a:effectLst/>
                          <a:latin typeface="+mj-lt"/>
                        </a:rPr>
                        <a:t> 0.23</a:t>
                      </a:r>
                      <a:endParaRPr lang="fr-FR" sz="2000" b="1"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60000"/>
                        <a:lumOff val="40000"/>
                      </a:schemeClr>
                    </a:solidFill>
                  </a:tcPr>
                </a:tc>
                <a:tc>
                  <a:txBody>
                    <a:bodyPr/>
                    <a:lstStyle/>
                    <a:p>
                      <a:pPr algn="ctr">
                        <a:lnSpc>
                          <a:spcPct val="107000"/>
                        </a:lnSpc>
                        <a:spcAft>
                          <a:spcPts val="0"/>
                        </a:spcAft>
                      </a:pPr>
                      <a:r>
                        <a:rPr lang="fr-FR" sz="2000" b="0" dirty="0">
                          <a:solidFill>
                            <a:schemeClr val="tx1"/>
                          </a:solidFill>
                          <a:effectLst/>
                          <a:latin typeface="+mj-lt"/>
                        </a:rPr>
                        <a:t>0.94</a:t>
                      </a:r>
                      <a:endParaRPr lang="fr-FR" sz="2000" b="0"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CD5B5"/>
                    </a:solidFill>
                  </a:tcPr>
                </a:tc>
                <a:tc>
                  <a:txBody>
                    <a:bodyPr/>
                    <a:lstStyle/>
                    <a:p>
                      <a:pPr algn="ctr">
                        <a:lnSpc>
                          <a:spcPct val="107000"/>
                        </a:lnSpc>
                        <a:spcAft>
                          <a:spcPts val="0"/>
                        </a:spcAft>
                      </a:pPr>
                      <a:r>
                        <a:rPr lang="fr-FR" sz="2000" b="0" dirty="0">
                          <a:solidFill>
                            <a:schemeClr val="tx1"/>
                          </a:solidFill>
                          <a:effectLst/>
                          <a:latin typeface="+mj-lt"/>
                        </a:rPr>
                        <a:t>0.25 </a:t>
                      </a:r>
                      <a:endParaRPr lang="fr-FR" sz="2000" b="0" dirty="0">
                        <a:solidFill>
                          <a:schemeClr val="tx1"/>
                        </a:solidFill>
                        <a:effectLst/>
                        <a:latin typeface="+mj-lt"/>
                        <a:ea typeface="Calibri" panose="020F0502020204030204" pitchFamily="34" charset="0"/>
                        <a:cs typeface="Arial" panose="020B0604020202020204" pitchFamily="34" charset="0"/>
                      </a:endParaRPr>
                    </a:p>
                  </a:txBody>
                  <a:tcPr marL="36000" marR="3600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CD5B5"/>
                    </a:solidFill>
                  </a:tcPr>
                </a:tc>
                <a:extLst>
                  <a:ext uri="{0D108BD9-81ED-4DB2-BD59-A6C34878D82A}">
                    <a16:rowId xmlns:a16="http://schemas.microsoft.com/office/drawing/2014/main" val="10005"/>
                  </a:ext>
                </a:extLst>
              </a:tr>
            </a:tbl>
          </a:graphicData>
        </a:graphic>
      </p:graphicFrame>
      <p:sp>
        <p:nvSpPr>
          <p:cNvPr id="6" name="Ellipse 5"/>
          <p:cNvSpPr/>
          <p:nvPr/>
        </p:nvSpPr>
        <p:spPr>
          <a:xfrm>
            <a:off x="1938616" y="3422399"/>
            <a:ext cx="936104" cy="1389600"/>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p:cNvSpPr/>
          <p:nvPr/>
        </p:nvSpPr>
        <p:spPr>
          <a:xfrm>
            <a:off x="6012157" y="4083918"/>
            <a:ext cx="720080" cy="803335"/>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8028381" y="3435846"/>
            <a:ext cx="720080" cy="720080"/>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1149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edge">
                                      <p:cBhvr>
                                        <p:cTn id="18" dur="1000"/>
                                        <p:tgtEl>
                                          <p:spTgt spid="6"/>
                                        </p:tgtEl>
                                      </p:cBhvr>
                                    </p:animEffect>
                                  </p:childTnLst>
                                </p:cTn>
                              </p:par>
                            </p:childTnLst>
                          </p:cTn>
                        </p:par>
                        <p:par>
                          <p:cTn id="19" fill="hold">
                            <p:stCondLst>
                              <p:cond delay="2000"/>
                            </p:stCondLst>
                            <p:childTnLst>
                              <p:par>
                                <p:cTn id="20" presetID="2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edge">
                                      <p:cBhvr>
                                        <p:cTn id="22" dur="1000"/>
                                        <p:tgtEl>
                                          <p:spTgt spid="7"/>
                                        </p:tgtEl>
                                      </p:cBhvr>
                                    </p:animEffect>
                                  </p:childTnLst>
                                </p:cTn>
                              </p:par>
                              <p:par>
                                <p:cTn id="23" presetID="20" presetClass="entr" presetSubtype="0" fill="hold" grpId="0" nodeType="withEffect">
                                  <p:stCondLst>
                                    <p:cond delay="500"/>
                                  </p:stCondLst>
                                  <p:childTnLst>
                                    <p:set>
                                      <p:cBhvr>
                                        <p:cTn id="24" dur="1" fill="hold">
                                          <p:stCondLst>
                                            <p:cond delay="0"/>
                                          </p:stCondLst>
                                        </p:cTn>
                                        <p:tgtEl>
                                          <p:spTgt spid="8"/>
                                        </p:tgtEl>
                                        <p:attrNameLst>
                                          <p:attrName>style.visibility</p:attrName>
                                        </p:attrNameLst>
                                      </p:cBhvr>
                                      <p:to>
                                        <p:strVal val="visible"/>
                                      </p:to>
                                    </p:set>
                                    <p:animEffect transition="in" filter="wedge">
                                      <p:cBhvr>
                                        <p:cTn id="2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a:t>Outline</a:t>
            </a:r>
          </a:p>
        </p:txBody>
      </p:sp>
      <p:sp>
        <p:nvSpPr>
          <p:cNvPr id="3" name="Espace réservé du contenu 2"/>
          <p:cNvSpPr>
            <a:spLocks noGrp="1"/>
          </p:cNvSpPr>
          <p:nvPr>
            <p:ph idx="1"/>
          </p:nvPr>
        </p:nvSpPr>
        <p:spPr>
          <a:xfrm>
            <a:off x="467544" y="1851670"/>
            <a:ext cx="8229600" cy="2382913"/>
          </a:xfrm>
        </p:spPr>
        <p:txBody>
          <a:bodyPr/>
          <a:lstStyle/>
          <a:p>
            <a:pPr marL="514350" indent="-514350">
              <a:lnSpc>
                <a:spcPct val="120000"/>
              </a:lnSpc>
              <a:buFont typeface="+mj-lt"/>
              <a:buAutoNum type="arabicPeriod"/>
            </a:pPr>
            <a:r>
              <a:rPr lang="en-US" noProof="0" dirty="0"/>
              <a:t>Time-based analysis of reading in eLearning </a:t>
            </a:r>
          </a:p>
          <a:p>
            <a:pPr marL="514350" indent="-514350">
              <a:lnSpc>
                <a:spcPct val="120000"/>
              </a:lnSpc>
              <a:buFont typeface="+mj-lt"/>
              <a:buAutoNum type="arabicPeriod"/>
            </a:pPr>
            <a:r>
              <a:rPr lang="en-US" noProof="0" dirty="0"/>
              <a:t>A proposal for detecting reading sessions</a:t>
            </a:r>
          </a:p>
          <a:p>
            <a:pPr marL="514350" indent="-514350">
              <a:lnSpc>
                <a:spcPct val="120000"/>
              </a:lnSpc>
              <a:buFont typeface="+mj-lt"/>
              <a:buAutoNum type="arabicPeriod"/>
            </a:pPr>
            <a:r>
              <a:rPr lang="en-US" b="1" noProof="0" dirty="0"/>
              <a:t>Towards Reading Session-based Indicators</a:t>
            </a:r>
          </a:p>
          <a:p>
            <a:endParaRPr lang="en-US" noProof="0" dirty="0"/>
          </a:p>
        </p:txBody>
      </p:sp>
    </p:spTree>
    <p:extLst>
      <p:ext uri="{BB962C8B-B14F-4D97-AF65-F5344CB8AC3E}">
        <p14:creationId xmlns:p14="http://schemas.microsoft.com/office/powerpoint/2010/main" val="583299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05979"/>
            <a:ext cx="8229600" cy="637579"/>
          </a:xfrm>
        </p:spPr>
        <p:txBody>
          <a:bodyPr>
            <a:noAutofit/>
          </a:bodyPr>
          <a:lstStyle/>
          <a:p>
            <a:r>
              <a:rPr lang="en-US" noProof="0" dirty="0"/>
              <a:t>Usage-based document reengineering</a:t>
            </a:r>
          </a:p>
        </p:txBody>
      </p:sp>
      <p:sp>
        <p:nvSpPr>
          <p:cNvPr id="30" name="Forme libre 29"/>
          <p:cNvSpPr/>
          <p:nvPr/>
        </p:nvSpPr>
        <p:spPr>
          <a:xfrm>
            <a:off x="5024281" y="1446569"/>
            <a:ext cx="1559929" cy="567368"/>
          </a:xfrm>
          <a:custGeom>
            <a:avLst/>
            <a:gdLst>
              <a:gd name="connsiteX0" fmla="*/ 0 w 1559929"/>
              <a:gd name="connsiteY0" fmla="*/ 94563 h 567368"/>
              <a:gd name="connsiteX1" fmla="*/ 27697 w 1559929"/>
              <a:gd name="connsiteY1" fmla="*/ 27697 h 567368"/>
              <a:gd name="connsiteX2" fmla="*/ 94563 w 1559929"/>
              <a:gd name="connsiteY2" fmla="*/ 0 h 567368"/>
              <a:gd name="connsiteX3" fmla="*/ 1465366 w 1559929"/>
              <a:gd name="connsiteY3" fmla="*/ 0 h 567368"/>
              <a:gd name="connsiteX4" fmla="*/ 1532232 w 1559929"/>
              <a:gd name="connsiteY4" fmla="*/ 27697 h 567368"/>
              <a:gd name="connsiteX5" fmla="*/ 1559929 w 1559929"/>
              <a:gd name="connsiteY5" fmla="*/ 94563 h 567368"/>
              <a:gd name="connsiteX6" fmla="*/ 1559929 w 1559929"/>
              <a:gd name="connsiteY6" fmla="*/ 472805 h 567368"/>
              <a:gd name="connsiteX7" fmla="*/ 1532232 w 1559929"/>
              <a:gd name="connsiteY7" fmla="*/ 539671 h 567368"/>
              <a:gd name="connsiteX8" fmla="*/ 1465366 w 1559929"/>
              <a:gd name="connsiteY8" fmla="*/ 567368 h 567368"/>
              <a:gd name="connsiteX9" fmla="*/ 94563 w 1559929"/>
              <a:gd name="connsiteY9" fmla="*/ 567368 h 567368"/>
              <a:gd name="connsiteX10" fmla="*/ 27697 w 1559929"/>
              <a:gd name="connsiteY10" fmla="*/ 539671 h 567368"/>
              <a:gd name="connsiteX11" fmla="*/ 0 w 1559929"/>
              <a:gd name="connsiteY11" fmla="*/ 472805 h 567368"/>
              <a:gd name="connsiteX12" fmla="*/ 0 w 1559929"/>
              <a:gd name="connsiteY12" fmla="*/ 94563 h 56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9929" h="567368">
                <a:moveTo>
                  <a:pt x="0" y="94563"/>
                </a:moveTo>
                <a:cubicBezTo>
                  <a:pt x="0" y="69483"/>
                  <a:pt x="9963" y="45431"/>
                  <a:pt x="27697" y="27697"/>
                </a:cubicBezTo>
                <a:cubicBezTo>
                  <a:pt x="45431" y="9963"/>
                  <a:pt x="69484" y="0"/>
                  <a:pt x="94563" y="0"/>
                </a:cubicBezTo>
                <a:lnTo>
                  <a:pt x="1465366" y="0"/>
                </a:lnTo>
                <a:cubicBezTo>
                  <a:pt x="1490446" y="0"/>
                  <a:pt x="1514498" y="9963"/>
                  <a:pt x="1532232" y="27697"/>
                </a:cubicBezTo>
                <a:cubicBezTo>
                  <a:pt x="1549966" y="45431"/>
                  <a:pt x="1559929" y="69484"/>
                  <a:pt x="1559929" y="94563"/>
                </a:cubicBezTo>
                <a:lnTo>
                  <a:pt x="1559929" y="472805"/>
                </a:lnTo>
                <a:cubicBezTo>
                  <a:pt x="1559929" y="497885"/>
                  <a:pt x="1549966" y="521937"/>
                  <a:pt x="1532232" y="539671"/>
                </a:cubicBezTo>
                <a:cubicBezTo>
                  <a:pt x="1514498" y="557405"/>
                  <a:pt x="1490446" y="567368"/>
                  <a:pt x="1465366" y="567368"/>
                </a:cubicBezTo>
                <a:lnTo>
                  <a:pt x="94563" y="567368"/>
                </a:lnTo>
                <a:cubicBezTo>
                  <a:pt x="69483" y="567368"/>
                  <a:pt x="45431" y="557405"/>
                  <a:pt x="27697" y="539671"/>
                </a:cubicBezTo>
                <a:cubicBezTo>
                  <a:pt x="9963" y="521937"/>
                  <a:pt x="0" y="497884"/>
                  <a:pt x="0" y="472805"/>
                </a:cubicBezTo>
                <a:lnTo>
                  <a:pt x="0" y="94563"/>
                </a:lnTo>
                <a:close/>
              </a:path>
            </a:pathLst>
          </a:custGeom>
          <a:ln/>
        </p:spPr>
        <p:style>
          <a:lnRef idx="2">
            <a:schemeClr val="dk1"/>
          </a:lnRef>
          <a:fillRef idx="1">
            <a:schemeClr val="lt1"/>
          </a:fillRef>
          <a:effectRef idx="0">
            <a:schemeClr val="dk1"/>
          </a:effectRef>
          <a:fontRef idx="minor">
            <a:schemeClr val="dk1"/>
          </a:fontRef>
        </p:style>
        <p:txBody>
          <a:bodyPr spcFirstLastPara="0" vert="horz" wrap="square" lIns="119137" tIns="119137" rIns="119137" bIns="119137" numCol="1" spcCol="1270" anchor="ctr" anchorCtr="0">
            <a:noAutofit/>
          </a:bodyPr>
          <a:lstStyle/>
          <a:p>
            <a:pPr lvl="0" algn="ctr" defTabSz="1066800">
              <a:lnSpc>
                <a:spcPct val="90000"/>
              </a:lnSpc>
              <a:spcBef>
                <a:spcPct val="0"/>
              </a:spcBef>
              <a:spcAft>
                <a:spcPct val="35000"/>
              </a:spcAft>
            </a:pPr>
            <a:r>
              <a:rPr lang="en-US" sz="2400" b="1" kern="1200" noProof="0" dirty="0">
                <a:effectLst>
                  <a:outerShdw blurRad="38100" dist="38100" dir="2700000" algn="tl">
                    <a:srgbClr val="000000">
                      <a:alpha val="43137"/>
                    </a:srgbClr>
                  </a:outerShdw>
                </a:effectLst>
                <a:latin typeface="+mj-lt"/>
              </a:rPr>
              <a:t>Editing</a:t>
            </a:r>
          </a:p>
        </p:txBody>
      </p:sp>
      <p:sp>
        <p:nvSpPr>
          <p:cNvPr id="32" name="Forme libre 31"/>
          <p:cNvSpPr/>
          <p:nvPr/>
        </p:nvSpPr>
        <p:spPr>
          <a:xfrm>
            <a:off x="6194771" y="3445400"/>
            <a:ext cx="1559929" cy="624403"/>
          </a:xfrm>
          <a:custGeom>
            <a:avLst/>
            <a:gdLst>
              <a:gd name="connsiteX0" fmla="*/ 0 w 1559929"/>
              <a:gd name="connsiteY0" fmla="*/ 104069 h 624403"/>
              <a:gd name="connsiteX1" fmla="*/ 30481 w 1559929"/>
              <a:gd name="connsiteY1" fmla="*/ 30481 h 624403"/>
              <a:gd name="connsiteX2" fmla="*/ 104069 w 1559929"/>
              <a:gd name="connsiteY2" fmla="*/ 0 h 624403"/>
              <a:gd name="connsiteX3" fmla="*/ 1455860 w 1559929"/>
              <a:gd name="connsiteY3" fmla="*/ 0 h 624403"/>
              <a:gd name="connsiteX4" fmla="*/ 1529448 w 1559929"/>
              <a:gd name="connsiteY4" fmla="*/ 30481 h 624403"/>
              <a:gd name="connsiteX5" fmla="*/ 1559929 w 1559929"/>
              <a:gd name="connsiteY5" fmla="*/ 104069 h 624403"/>
              <a:gd name="connsiteX6" fmla="*/ 1559929 w 1559929"/>
              <a:gd name="connsiteY6" fmla="*/ 520334 h 624403"/>
              <a:gd name="connsiteX7" fmla="*/ 1529448 w 1559929"/>
              <a:gd name="connsiteY7" fmla="*/ 593922 h 624403"/>
              <a:gd name="connsiteX8" fmla="*/ 1455860 w 1559929"/>
              <a:gd name="connsiteY8" fmla="*/ 624403 h 624403"/>
              <a:gd name="connsiteX9" fmla="*/ 104069 w 1559929"/>
              <a:gd name="connsiteY9" fmla="*/ 624403 h 624403"/>
              <a:gd name="connsiteX10" fmla="*/ 30481 w 1559929"/>
              <a:gd name="connsiteY10" fmla="*/ 593922 h 624403"/>
              <a:gd name="connsiteX11" fmla="*/ 0 w 1559929"/>
              <a:gd name="connsiteY11" fmla="*/ 520334 h 624403"/>
              <a:gd name="connsiteX12" fmla="*/ 0 w 1559929"/>
              <a:gd name="connsiteY12" fmla="*/ 104069 h 624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9929" h="624403">
                <a:moveTo>
                  <a:pt x="0" y="104069"/>
                </a:moveTo>
                <a:cubicBezTo>
                  <a:pt x="0" y="76468"/>
                  <a:pt x="10964" y="49998"/>
                  <a:pt x="30481" y="30481"/>
                </a:cubicBezTo>
                <a:cubicBezTo>
                  <a:pt x="49998" y="10964"/>
                  <a:pt x="76468" y="0"/>
                  <a:pt x="104069" y="0"/>
                </a:cubicBezTo>
                <a:lnTo>
                  <a:pt x="1455860" y="0"/>
                </a:lnTo>
                <a:cubicBezTo>
                  <a:pt x="1483461" y="0"/>
                  <a:pt x="1509931" y="10964"/>
                  <a:pt x="1529448" y="30481"/>
                </a:cubicBezTo>
                <a:cubicBezTo>
                  <a:pt x="1548965" y="49998"/>
                  <a:pt x="1559929" y="76468"/>
                  <a:pt x="1559929" y="104069"/>
                </a:cubicBezTo>
                <a:lnTo>
                  <a:pt x="1559929" y="520334"/>
                </a:lnTo>
                <a:cubicBezTo>
                  <a:pt x="1559929" y="547935"/>
                  <a:pt x="1548965" y="574405"/>
                  <a:pt x="1529448" y="593922"/>
                </a:cubicBezTo>
                <a:cubicBezTo>
                  <a:pt x="1509931" y="613439"/>
                  <a:pt x="1483461" y="624403"/>
                  <a:pt x="1455860" y="624403"/>
                </a:cubicBezTo>
                <a:lnTo>
                  <a:pt x="104069" y="624403"/>
                </a:lnTo>
                <a:cubicBezTo>
                  <a:pt x="76468" y="624403"/>
                  <a:pt x="49998" y="613439"/>
                  <a:pt x="30481" y="593922"/>
                </a:cubicBezTo>
                <a:cubicBezTo>
                  <a:pt x="10964" y="574405"/>
                  <a:pt x="0" y="547935"/>
                  <a:pt x="0" y="520334"/>
                </a:cubicBezTo>
                <a:lnTo>
                  <a:pt x="0" y="104069"/>
                </a:lnTo>
                <a:close/>
              </a:path>
            </a:pathLst>
          </a:custGeom>
          <a:ln/>
        </p:spPr>
        <p:style>
          <a:lnRef idx="2">
            <a:schemeClr val="dk1"/>
          </a:lnRef>
          <a:fillRef idx="1">
            <a:schemeClr val="lt1"/>
          </a:fillRef>
          <a:effectRef idx="0">
            <a:schemeClr val="dk1"/>
          </a:effectRef>
          <a:fontRef idx="minor">
            <a:schemeClr val="dk1"/>
          </a:fontRef>
        </p:style>
        <p:txBody>
          <a:bodyPr spcFirstLastPara="0" vert="horz" wrap="square" lIns="119137" tIns="119137" rIns="119137" bIns="119137" numCol="1" spcCol="1270" anchor="ctr" anchorCtr="0">
            <a:noAutofit/>
          </a:bodyPr>
          <a:lstStyle/>
          <a:p>
            <a:pPr algn="ctr" defTabSz="1066800">
              <a:lnSpc>
                <a:spcPct val="90000"/>
              </a:lnSpc>
              <a:spcBef>
                <a:spcPct val="0"/>
              </a:spcBef>
              <a:spcAft>
                <a:spcPct val="35000"/>
              </a:spcAft>
            </a:pPr>
            <a:r>
              <a:rPr lang="en-US" sz="2400" b="1" dirty="0">
                <a:effectLst>
                  <a:outerShdw blurRad="38100" dist="38100" dir="2700000" algn="tl">
                    <a:srgbClr val="000000">
                      <a:alpha val="43137"/>
                    </a:srgbClr>
                  </a:outerShdw>
                </a:effectLst>
                <a:latin typeface="+mj-lt"/>
              </a:rPr>
              <a:t>Reading</a:t>
            </a:r>
          </a:p>
        </p:txBody>
      </p:sp>
      <p:sp>
        <p:nvSpPr>
          <p:cNvPr id="23" name="ZoneTexte 22"/>
          <p:cNvSpPr txBox="1"/>
          <p:nvPr/>
        </p:nvSpPr>
        <p:spPr>
          <a:xfrm>
            <a:off x="5586606" y="4083918"/>
            <a:ext cx="817962" cy="400110"/>
          </a:xfrm>
          <a:prstGeom prst="rect">
            <a:avLst/>
          </a:prstGeom>
          <a:noFill/>
        </p:spPr>
        <p:txBody>
          <a:bodyPr wrap="square" rtlCol="0">
            <a:spAutoFit/>
          </a:bodyPr>
          <a:lstStyle/>
          <a:p>
            <a:r>
              <a:rPr lang="fr-FR" sz="2000" b="1" dirty="0">
                <a:solidFill>
                  <a:schemeClr val="tx2"/>
                </a:solidFill>
                <a:latin typeface="+mj-lt"/>
                <a:cs typeface="Times New Roman" panose="02020603050405020304" pitchFamily="18" charset="0"/>
              </a:rPr>
              <a:t>Logs</a:t>
            </a:r>
          </a:p>
        </p:txBody>
      </p:sp>
      <p:sp>
        <p:nvSpPr>
          <p:cNvPr id="24" name="ZoneTexte 23"/>
          <p:cNvSpPr txBox="1"/>
          <p:nvPr/>
        </p:nvSpPr>
        <p:spPr>
          <a:xfrm>
            <a:off x="7272247" y="2476124"/>
            <a:ext cx="1321045" cy="400110"/>
          </a:xfrm>
          <a:prstGeom prst="rect">
            <a:avLst/>
          </a:prstGeom>
          <a:noFill/>
        </p:spPr>
        <p:txBody>
          <a:bodyPr wrap="square" rtlCol="0">
            <a:spAutoFit/>
          </a:bodyPr>
          <a:lstStyle/>
          <a:p>
            <a:r>
              <a:rPr lang="en-US" sz="2000" b="1" dirty="0">
                <a:solidFill>
                  <a:schemeClr val="tx2"/>
                </a:solidFill>
                <a:latin typeface="+mj-lt"/>
                <a:cs typeface="Times New Roman" panose="02020603050405020304" pitchFamily="18" charset="0"/>
              </a:rPr>
              <a:t>Delivery</a:t>
            </a:r>
          </a:p>
        </p:txBody>
      </p:sp>
      <p:sp>
        <p:nvSpPr>
          <p:cNvPr id="25" name="ZoneTexte 24"/>
          <p:cNvSpPr txBox="1"/>
          <p:nvPr/>
        </p:nvSpPr>
        <p:spPr>
          <a:xfrm>
            <a:off x="3442115" y="2221841"/>
            <a:ext cx="1345909" cy="400110"/>
          </a:xfrm>
          <a:prstGeom prst="rect">
            <a:avLst/>
          </a:prstGeom>
          <a:noFill/>
        </p:spPr>
        <p:txBody>
          <a:bodyPr wrap="square" rtlCol="0">
            <a:spAutoFit/>
          </a:bodyPr>
          <a:lstStyle/>
          <a:p>
            <a:r>
              <a:rPr lang="en-US" sz="2000" b="1" dirty="0">
                <a:solidFill>
                  <a:schemeClr val="tx2"/>
                </a:solidFill>
                <a:latin typeface="+mj-lt"/>
                <a:cs typeface="Times New Roman" panose="02020603050405020304" pitchFamily="18" charset="0"/>
              </a:rPr>
              <a:t>Indicators</a:t>
            </a:r>
          </a:p>
        </p:txBody>
      </p:sp>
      <p:grpSp>
        <p:nvGrpSpPr>
          <p:cNvPr id="5" name="Groupe 4"/>
          <p:cNvGrpSpPr/>
          <p:nvPr/>
        </p:nvGrpSpPr>
        <p:grpSpPr>
          <a:xfrm>
            <a:off x="6666726" y="771550"/>
            <a:ext cx="1119227" cy="1327308"/>
            <a:chOff x="5788051" y="727748"/>
            <a:chExt cx="1626796" cy="1894761"/>
          </a:xfrm>
        </p:grpSpPr>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8051" y="727748"/>
              <a:ext cx="1152128" cy="1559271"/>
            </a:xfrm>
            <a:prstGeom prst="rect">
              <a:avLst/>
            </a:prstGeom>
          </p:spPr>
        </p:pic>
        <p:sp>
          <p:nvSpPr>
            <p:cNvPr id="27" name="ZoneTexte 26"/>
            <p:cNvSpPr txBox="1"/>
            <p:nvPr/>
          </p:nvSpPr>
          <p:spPr>
            <a:xfrm>
              <a:off x="5788051" y="2027980"/>
              <a:ext cx="1626796" cy="594529"/>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latin typeface="+mj-lt"/>
                  <a:cs typeface="Times New Roman" panose="02020603050405020304" pitchFamily="18" charset="0"/>
                </a:rPr>
                <a:t>Author</a:t>
              </a:r>
            </a:p>
          </p:txBody>
        </p:sp>
      </p:grpSp>
      <p:grpSp>
        <p:nvGrpSpPr>
          <p:cNvPr id="3" name="Groupe 2"/>
          <p:cNvGrpSpPr/>
          <p:nvPr/>
        </p:nvGrpSpPr>
        <p:grpSpPr>
          <a:xfrm>
            <a:off x="7818854" y="3075805"/>
            <a:ext cx="1289650" cy="1489533"/>
            <a:chOff x="7092280" y="2931790"/>
            <a:chExt cx="1437624" cy="1667910"/>
          </a:xfrm>
        </p:grpSpPr>
        <p:grpSp>
          <p:nvGrpSpPr>
            <p:cNvPr id="14" name="Groupe 13"/>
            <p:cNvGrpSpPr/>
            <p:nvPr/>
          </p:nvGrpSpPr>
          <p:grpSpPr>
            <a:xfrm>
              <a:off x="7092280" y="2931790"/>
              <a:ext cx="1364593" cy="1309784"/>
              <a:chOff x="6052677" y="3044288"/>
              <a:chExt cx="1364593" cy="1309784"/>
            </a:xfrm>
          </p:grpSpPr>
          <p:pic>
            <p:nvPicPr>
              <p:cNvPr id="12" name="Imag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2677" y="3044288"/>
                <a:ext cx="788529" cy="1041673"/>
              </a:xfrm>
              <a:prstGeom prst="rect">
                <a:avLst/>
              </a:prstGeom>
            </p:spPr>
          </p:pic>
          <p:grpSp>
            <p:nvGrpSpPr>
              <p:cNvPr id="13" name="Groupe 12"/>
              <p:cNvGrpSpPr/>
              <p:nvPr/>
            </p:nvGrpSpPr>
            <p:grpSpPr>
              <a:xfrm>
                <a:off x="6265142" y="3147814"/>
                <a:ext cx="1152128" cy="1206258"/>
                <a:chOff x="6228184" y="3127245"/>
                <a:chExt cx="1152128" cy="1206258"/>
              </a:xfrm>
            </p:grpSpPr>
            <p:pic>
              <p:nvPicPr>
                <p:cNvPr id="9" name="Imag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7234" y="3127245"/>
                  <a:ext cx="933078" cy="938699"/>
                </a:xfrm>
                <a:prstGeom prst="rect">
                  <a:avLst/>
                </a:prstGeom>
              </p:spPr>
            </p:pic>
            <p:pic>
              <p:nvPicPr>
                <p:cNvPr id="10" name="Imag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28184" y="3363838"/>
                  <a:ext cx="893825" cy="969665"/>
                </a:xfrm>
                <a:prstGeom prst="rect">
                  <a:avLst/>
                </a:prstGeom>
              </p:spPr>
            </p:pic>
          </p:grpSp>
        </p:grpSp>
        <p:sp>
          <p:nvSpPr>
            <p:cNvPr id="28" name="ZoneTexte 27"/>
            <p:cNvSpPr txBox="1"/>
            <p:nvPr/>
          </p:nvSpPr>
          <p:spPr>
            <a:xfrm>
              <a:off x="7173154" y="4082749"/>
              <a:ext cx="1356750" cy="516951"/>
            </a:xfrm>
            <a:prstGeom prst="rect">
              <a:avLst/>
            </a:prstGeom>
            <a:noFill/>
          </p:spPr>
          <p:txBody>
            <a:bodyPr wrap="none" rtlCol="0">
              <a:spAutoFit/>
            </a:bodyPr>
            <a:lstStyle/>
            <a:p>
              <a:r>
                <a:rPr lang="en-US" sz="2400" b="1" dirty="0">
                  <a:effectLst>
                    <a:outerShdw blurRad="38100" dist="38100" dir="2700000" algn="tl">
                      <a:srgbClr val="000000">
                        <a:alpha val="43137"/>
                      </a:srgbClr>
                    </a:outerShdw>
                  </a:effectLst>
                  <a:latin typeface="+mj-lt"/>
                  <a:cs typeface="Times New Roman" panose="02020603050405020304" pitchFamily="18" charset="0"/>
                </a:rPr>
                <a:t>Readers</a:t>
              </a:r>
            </a:p>
          </p:txBody>
        </p:sp>
      </p:grpSp>
      <p:sp>
        <p:nvSpPr>
          <p:cNvPr id="42" name="Ellipse 41"/>
          <p:cNvSpPr/>
          <p:nvPr/>
        </p:nvSpPr>
        <p:spPr>
          <a:xfrm>
            <a:off x="3786406" y="3507854"/>
            <a:ext cx="1728192" cy="720080"/>
          </a:xfrm>
          <a:prstGeom prst="ellipse">
            <a:avLst/>
          </a:prstGeom>
          <a:solidFill>
            <a:srgbClr val="FFFFFF"/>
          </a:solidFill>
          <a:ln w="34925" cmpd="sng">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defTabSz="1066800">
              <a:lnSpc>
                <a:spcPct val="90000"/>
              </a:lnSpc>
              <a:spcBef>
                <a:spcPct val="0"/>
              </a:spcBef>
              <a:spcAft>
                <a:spcPct val="35000"/>
              </a:spcAft>
            </a:pPr>
            <a:r>
              <a:rPr lang="en-US" sz="2400" b="1" dirty="0">
                <a:solidFill>
                  <a:prstClr val="black"/>
                </a:solidFill>
                <a:effectLst>
                  <a:outerShdw blurRad="38100" dist="38100" dir="2700000" algn="tl">
                    <a:srgbClr val="000000">
                      <a:alpha val="43137"/>
                    </a:srgbClr>
                  </a:outerShdw>
                </a:effectLst>
              </a:rPr>
              <a:t>Analysis</a:t>
            </a:r>
          </a:p>
        </p:txBody>
      </p:sp>
      <p:sp>
        <p:nvSpPr>
          <p:cNvPr id="51" name="Forme libre 50"/>
          <p:cNvSpPr/>
          <p:nvPr/>
        </p:nvSpPr>
        <p:spPr>
          <a:xfrm>
            <a:off x="4578494" y="1812834"/>
            <a:ext cx="2703132" cy="2703132"/>
          </a:xfrm>
          <a:custGeom>
            <a:avLst/>
            <a:gdLst/>
            <a:ahLst/>
            <a:cxnLst/>
            <a:rect l="0" t="0" r="0" b="0"/>
            <a:pathLst>
              <a:path>
                <a:moveTo>
                  <a:pt x="2363044" y="455105"/>
                </a:moveTo>
                <a:arcTo wR="1351566" hR="1351566" stAng="19106991" swAng="2637067"/>
              </a:path>
            </a:pathLst>
          </a:custGeom>
          <a:noFill/>
          <a:ln>
            <a:solidFill>
              <a:schemeClr val="tx1"/>
            </a:solidFill>
            <a:headEnd type="none"/>
            <a:tailEnd type="arrow"/>
          </a:ln>
          <a:scene3d>
            <a:camera prst="orthographicFront">
              <a:rot lat="0" lon="0" rev="0"/>
            </a:camera>
            <a:lightRig rig="contrasting" dir="t">
              <a:rot lat="0" lon="0" rev="1200000"/>
            </a:lightRig>
          </a:scene3d>
          <a:sp3d z="-110000"/>
        </p:spPr>
        <p:style>
          <a:lnRef idx="1">
            <a:schemeClr val="dk2">
              <a:hueOff val="0"/>
              <a:satOff val="0"/>
              <a:lumOff val="0"/>
              <a:alphaOff val="0"/>
            </a:schemeClr>
          </a:lnRef>
          <a:fillRef idx="0">
            <a:scrgbClr r="0" g="0" b="0"/>
          </a:fillRef>
          <a:effectRef idx="0">
            <a:schemeClr val="dk2">
              <a:hueOff val="0"/>
              <a:satOff val="0"/>
              <a:lumOff val="0"/>
              <a:alphaOff val="0"/>
            </a:schemeClr>
          </a:effectRef>
          <a:fontRef idx="minor">
            <a:schemeClr val="lt2">
              <a:hueOff val="0"/>
              <a:satOff val="0"/>
              <a:lumOff val="0"/>
              <a:alphaOff val="0"/>
            </a:schemeClr>
          </a:fontRef>
        </p:style>
      </p:sp>
      <p:sp>
        <p:nvSpPr>
          <p:cNvPr id="53" name="Forme libre 52"/>
          <p:cNvSpPr/>
          <p:nvPr/>
        </p:nvSpPr>
        <p:spPr>
          <a:xfrm>
            <a:off x="4539658" y="1812834"/>
            <a:ext cx="2703132" cy="2703132"/>
          </a:xfrm>
          <a:custGeom>
            <a:avLst/>
            <a:gdLst/>
            <a:ahLst/>
            <a:cxnLst/>
            <a:rect l="0" t="0" r="0" b="0"/>
            <a:pathLst>
              <a:path>
                <a:moveTo>
                  <a:pt x="2018415" y="2527169"/>
                </a:moveTo>
                <a:arcTo wR="1351566" hR="1351566" stAng="3626181" swAng="2702383"/>
              </a:path>
            </a:pathLst>
          </a:custGeom>
          <a:noFill/>
          <a:ln>
            <a:solidFill>
              <a:schemeClr val="tx1"/>
            </a:solidFill>
            <a:headEnd type="none"/>
            <a:tailEnd type="arrow"/>
          </a:ln>
          <a:scene3d>
            <a:camera prst="orthographicFront">
              <a:rot lat="0" lon="0" rev="0"/>
            </a:camera>
            <a:lightRig rig="contrasting" dir="t">
              <a:rot lat="0" lon="0" rev="1200000"/>
            </a:lightRig>
          </a:scene3d>
          <a:sp3d z="-110000"/>
        </p:spPr>
        <p:style>
          <a:lnRef idx="1">
            <a:schemeClr val="dk2">
              <a:hueOff val="0"/>
              <a:satOff val="0"/>
              <a:lumOff val="0"/>
              <a:alphaOff val="0"/>
            </a:schemeClr>
          </a:lnRef>
          <a:fillRef idx="0">
            <a:scrgbClr r="0" g="0" b="0"/>
          </a:fillRef>
          <a:effectRef idx="0">
            <a:schemeClr val="dk2">
              <a:hueOff val="0"/>
              <a:satOff val="0"/>
              <a:lumOff val="0"/>
              <a:alphaOff val="0"/>
            </a:schemeClr>
          </a:effectRef>
          <a:fontRef idx="minor">
            <a:schemeClr val="lt2">
              <a:hueOff val="0"/>
              <a:satOff val="0"/>
              <a:lumOff val="0"/>
              <a:alphaOff val="0"/>
            </a:schemeClr>
          </a:fontRef>
        </p:style>
      </p:sp>
      <p:sp>
        <p:nvSpPr>
          <p:cNvPr id="55" name="Forme libre 54"/>
          <p:cNvSpPr/>
          <p:nvPr/>
        </p:nvSpPr>
        <p:spPr>
          <a:xfrm>
            <a:off x="4539658" y="1812834"/>
            <a:ext cx="2703132" cy="2703132"/>
          </a:xfrm>
          <a:custGeom>
            <a:avLst/>
            <a:gdLst/>
            <a:ahLst/>
            <a:cxnLst/>
            <a:rect l="0" t="0" r="0" b="0"/>
            <a:pathLst>
              <a:path>
                <a:moveTo>
                  <a:pt x="4385" y="1242774"/>
                </a:moveTo>
                <a:arcTo wR="1351566" hR="1351566" stAng="11077013" swAng="2300752"/>
              </a:path>
            </a:pathLst>
          </a:custGeom>
          <a:noFill/>
          <a:ln>
            <a:solidFill>
              <a:schemeClr val="tx1"/>
            </a:solidFill>
            <a:headEnd type="none"/>
            <a:tailEnd type="arrow"/>
          </a:ln>
          <a:scene3d>
            <a:camera prst="orthographicFront">
              <a:rot lat="0" lon="0" rev="0"/>
            </a:camera>
            <a:lightRig rig="contrasting" dir="t">
              <a:rot lat="0" lon="0" rev="1200000"/>
            </a:lightRig>
          </a:scene3d>
          <a:sp3d z="-110000"/>
        </p:spPr>
        <p:style>
          <a:lnRef idx="1">
            <a:schemeClr val="dk2">
              <a:hueOff val="0"/>
              <a:satOff val="0"/>
              <a:lumOff val="0"/>
              <a:alphaOff val="0"/>
            </a:schemeClr>
          </a:lnRef>
          <a:fillRef idx="0">
            <a:scrgbClr r="0" g="0" b="0"/>
          </a:fillRef>
          <a:effectRef idx="0">
            <a:schemeClr val="dk2">
              <a:hueOff val="0"/>
              <a:satOff val="0"/>
              <a:lumOff val="0"/>
              <a:alphaOff val="0"/>
            </a:schemeClr>
          </a:effectRef>
          <a:fontRef idx="minor">
            <a:schemeClr val="lt2">
              <a:hueOff val="0"/>
              <a:satOff val="0"/>
              <a:lumOff val="0"/>
              <a:alphaOff val="0"/>
            </a:schemeClr>
          </a:fontRef>
        </p:style>
      </p:sp>
      <p:grpSp>
        <p:nvGrpSpPr>
          <p:cNvPr id="4" name="Groupe 3"/>
          <p:cNvGrpSpPr/>
          <p:nvPr/>
        </p:nvGrpSpPr>
        <p:grpSpPr>
          <a:xfrm>
            <a:off x="549862" y="1925419"/>
            <a:ext cx="2181394" cy="1652702"/>
            <a:chOff x="251520" y="1135072"/>
            <a:chExt cx="2181394" cy="1652702"/>
          </a:xfrm>
        </p:grpSpPr>
        <p:cxnSp>
          <p:nvCxnSpPr>
            <p:cNvPr id="62" name="Connecteur droit 61"/>
            <p:cNvCxnSpPr>
              <a:endCxn id="59" idx="3"/>
            </p:cNvCxnSpPr>
            <p:nvPr/>
          </p:nvCxnSpPr>
          <p:spPr>
            <a:xfrm flipH="1">
              <a:off x="1256732" y="2285458"/>
              <a:ext cx="1025833" cy="17915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283794" y="1135072"/>
              <a:ext cx="1762021" cy="646331"/>
            </a:xfrm>
            <a:prstGeom prst="rect">
              <a:avLst/>
            </a:prstGeom>
          </p:spPr>
          <p:txBody>
            <a:bodyPr wrap="none">
              <a:spAutoFit/>
            </a:bodyPr>
            <a:lstStyle/>
            <a:p>
              <a:r>
                <a:rPr lang="en-US" b="1" dirty="0">
                  <a:solidFill>
                    <a:srgbClr val="F79646"/>
                  </a:solidFill>
                </a:rPr>
                <a:t>Reading-session </a:t>
              </a:r>
              <a:br>
                <a:rPr lang="en-US" b="1" dirty="0">
                  <a:solidFill>
                    <a:srgbClr val="F79646"/>
                  </a:solidFill>
                </a:rPr>
              </a:br>
              <a:r>
                <a:rPr lang="en-US" b="1" dirty="0">
                  <a:solidFill>
                    <a:srgbClr val="F79646"/>
                  </a:solidFill>
                </a:rPr>
                <a:t>based Indicators</a:t>
              </a:r>
            </a:p>
          </p:txBody>
        </p:sp>
        <p:sp>
          <p:nvSpPr>
            <p:cNvPr id="59" name="Rectangle 58"/>
            <p:cNvSpPr/>
            <p:nvPr/>
          </p:nvSpPr>
          <p:spPr>
            <a:xfrm>
              <a:off x="251520" y="2141443"/>
              <a:ext cx="1005212" cy="646331"/>
            </a:xfrm>
            <a:prstGeom prst="rect">
              <a:avLst/>
            </a:prstGeom>
          </p:spPr>
          <p:txBody>
            <a:bodyPr wrap="none">
              <a:spAutoFit/>
            </a:bodyPr>
            <a:lstStyle/>
            <a:p>
              <a:r>
                <a:rPr lang="en-US" b="1" dirty="0">
                  <a:solidFill>
                    <a:srgbClr val="F79646"/>
                  </a:solidFill>
                </a:rPr>
                <a:t>Reading </a:t>
              </a:r>
            </a:p>
            <a:p>
              <a:r>
                <a:rPr lang="en-US" b="1" dirty="0">
                  <a:solidFill>
                    <a:srgbClr val="F79646"/>
                  </a:solidFill>
                </a:rPr>
                <a:t>sessions</a:t>
              </a:r>
            </a:p>
          </p:txBody>
        </p:sp>
        <p:cxnSp>
          <p:nvCxnSpPr>
            <p:cNvPr id="61" name="Connecteur droit 60"/>
            <p:cNvCxnSpPr>
              <a:endCxn id="58" idx="2"/>
            </p:cNvCxnSpPr>
            <p:nvPr/>
          </p:nvCxnSpPr>
          <p:spPr>
            <a:xfrm flipH="1" flipV="1">
              <a:off x="1164805" y="1781403"/>
              <a:ext cx="1268109" cy="40970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4" name="Organigramme : Processus 33"/>
          <p:cNvSpPr/>
          <p:nvPr/>
        </p:nvSpPr>
        <p:spPr>
          <a:xfrm>
            <a:off x="772426" y="4517707"/>
            <a:ext cx="4303629" cy="646331"/>
          </a:xfrm>
          <a:prstGeom prst="flowChartProcess">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chorCtr="0">
            <a:spAutoFit/>
          </a:bodyPr>
          <a:lstStyle/>
          <a:p>
            <a:pPr algn="ctr"/>
            <a:r>
              <a:rPr lang="en-US" b="1" dirty="0">
                <a:solidFill>
                  <a:srgbClr val="0070C0"/>
                </a:solidFill>
              </a:rPr>
              <a:t>Target: User, Course,  page,…</a:t>
            </a:r>
          </a:p>
          <a:p>
            <a:pPr lvl="0" algn="ctr"/>
            <a:r>
              <a:rPr lang="en-US" b="1" dirty="0">
                <a:solidFill>
                  <a:srgbClr val="0070C0"/>
                </a:solidFill>
                <a:latin typeface="+mj-lt"/>
              </a:rPr>
              <a:t>Based on the events sequence</a:t>
            </a:r>
          </a:p>
        </p:txBody>
      </p:sp>
      <p:grpSp>
        <p:nvGrpSpPr>
          <p:cNvPr id="6" name="Groupe 5"/>
          <p:cNvGrpSpPr/>
          <p:nvPr/>
        </p:nvGrpSpPr>
        <p:grpSpPr>
          <a:xfrm>
            <a:off x="2157500" y="2715766"/>
            <a:ext cx="1988946" cy="1833361"/>
            <a:chOff x="1318366" y="2931790"/>
            <a:chExt cx="1988946" cy="1833361"/>
          </a:xfrm>
        </p:grpSpPr>
        <p:sp>
          <p:nvSpPr>
            <p:cNvPr id="26" name="ZoneTexte 25"/>
            <p:cNvSpPr txBox="1"/>
            <p:nvPr/>
          </p:nvSpPr>
          <p:spPr>
            <a:xfrm>
              <a:off x="1318366" y="4303486"/>
              <a:ext cx="1988946" cy="461665"/>
            </a:xfrm>
            <a:prstGeom prst="rect">
              <a:avLst/>
            </a:prstGeom>
            <a:noFill/>
          </p:spPr>
          <p:txBody>
            <a:bodyPr wrap="none" rtlCol="0">
              <a:spAutoFit/>
            </a:bodyPr>
            <a:lstStyle/>
            <a:p>
              <a:r>
                <a:rPr lang="en-US" sz="2400" b="1" dirty="0">
                  <a:solidFill>
                    <a:schemeClr val="accent6">
                      <a:lumMod val="75000"/>
                    </a:schemeClr>
                  </a:solidFill>
                  <a:effectLst>
                    <a:outerShdw blurRad="38100" dist="38100" dir="2700000" algn="tl">
                      <a:srgbClr val="000000">
                        <a:alpha val="43137"/>
                      </a:srgbClr>
                    </a:outerShdw>
                  </a:effectLst>
                  <a:latin typeface="+mj-lt"/>
                  <a:cs typeface="Times New Roman" panose="02020603050405020304" pitchFamily="18" charset="0"/>
                </a:rPr>
                <a:t>Analysis tools</a:t>
              </a:r>
            </a:p>
          </p:txBody>
        </p:sp>
        <p:pic>
          <p:nvPicPr>
            <p:cNvPr id="46" name="Picture 4" descr="http://www.tagra.co.uk/wpimages/wp10cb9265_06.png"/>
            <p:cNvPicPr>
              <a:picLocks noChangeAspect="1" noChangeArrowheads="1"/>
            </p:cNvPicPr>
            <p:nvPr/>
          </p:nvPicPr>
          <p:blipFill>
            <a:blip r:embed="rId7" cstate="print"/>
            <a:srcRect/>
            <a:stretch>
              <a:fillRect/>
            </a:stretch>
          </p:blipFill>
          <p:spPr bwMode="auto">
            <a:xfrm>
              <a:off x="1691680" y="2931790"/>
              <a:ext cx="1394792" cy="1394792"/>
            </a:xfrm>
            <a:prstGeom prst="rect">
              <a:avLst/>
            </a:prstGeom>
            <a:noFill/>
          </p:spPr>
        </p:pic>
      </p:grpSp>
      <p:sp>
        <p:nvSpPr>
          <p:cNvPr id="8" name="Rectangle 7"/>
          <p:cNvSpPr/>
          <p:nvPr/>
        </p:nvSpPr>
        <p:spPr>
          <a:xfrm>
            <a:off x="3698460" y="717580"/>
            <a:ext cx="1725152" cy="369332"/>
          </a:xfrm>
          <a:prstGeom prst="rect">
            <a:avLst/>
          </a:prstGeom>
        </p:spPr>
        <p:txBody>
          <a:bodyPr wrap="none">
            <a:spAutoFit/>
          </a:bodyPr>
          <a:lstStyle/>
          <a:p>
            <a:r>
              <a:rPr lang="en-US" b="1" dirty="0"/>
              <a:t>[</a:t>
            </a:r>
            <a:r>
              <a:rPr lang="en-US" b="1" dirty="0" err="1"/>
              <a:t>Sadallah</a:t>
            </a:r>
            <a:r>
              <a:rPr lang="en-US" b="1" dirty="0"/>
              <a:t>, 2013]</a:t>
            </a:r>
            <a:endParaRPr lang="en-US" dirty="0"/>
          </a:p>
        </p:txBody>
      </p:sp>
    </p:spTree>
    <p:extLst>
      <p:ext uri="{BB962C8B-B14F-4D97-AF65-F5344CB8AC3E}">
        <p14:creationId xmlns:p14="http://schemas.microsoft.com/office/powerpoint/2010/main" val="9342294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53"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up)">
                                      <p:cBhvr>
                                        <p:cTn id="17" dur="500"/>
                                        <p:tgtEl>
                                          <p:spTgt spid="5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wipe(right)">
                                      <p:cBhvr>
                                        <p:cTn id="34" dur="500"/>
                                        <p:tgtEl>
                                          <p:spTgt spid="5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53" presetClass="entr" presetSubtype="16"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p:cTn id="44" dur="500" fill="hold"/>
                                        <p:tgtEl>
                                          <p:spTgt spid="6"/>
                                        </p:tgtEl>
                                        <p:attrNameLst>
                                          <p:attrName>ppt_w</p:attrName>
                                        </p:attrNameLst>
                                      </p:cBhvr>
                                      <p:tavLst>
                                        <p:tav tm="0">
                                          <p:val>
                                            <p:fltVal val="0"/>
                                          </p:val>
                                        </p:tav>
                                        <p:tav tm="100000">
                                          <p:val>
                                            <p:strVal val="#ppt_w"/>
                                          </p:val>
                                        </p:tav>
                                      </p:tavLst>
                                    </p:anim>
                                    <p:anim calcmode="lin" valueType="num">
                                      <p:cBhvr>
                                        <p:cTn id="45" dur="500" fill="hold"/>
                                        <p:tgtEl>
                                          <p:spTgt spid="6"/>
                                        </p:tgtEl>
                                        <p:attrNameLst>
                                          <p:attrName>ppt_h</p:attrName>
                                        </p:attrNameLst>
                                      </p:cBhvr>
                                      <p:tavLst>
                                        <p:tav tm="0">
                                          <p:val>
                                            <p:fltVal val="0"/>
                                          </p:val>
                                        </p:tav>
                                        <p:tav tm="100000">
                                          <p:val>
                                            <p:strVal val="#ppt_h"/>
                                          </p:val>
                                        </p:tav>
                                      </p:tavLst>
                                    </p:anim>
                                    <p:animEffect transition="in" filter="fade">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down)">
                                      <p:cBhvr>
                                        <p:cTn id="51" dur="500"/>
                                        <p:tgtEl>
                                          <p:spTgt spid="5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childTnLst>
                          </p:cTn>
                        </p:par>
                        <p:par>
                          <p:cTn id="55" fill="hold">
                            <p:stCondLst>
                              <p:cond delay="500"/>
                            </p:stCondLst>
                            <p:childTnLst>
                              <p:par>
                                <p:cTn id="56" presetID="22" presetClass="entr" presetSubtype="1" fill="hold" grpId="0" nodeType="after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up)">
                                      <p:cBhvr>
                                        <p:cTn id="58" dur="50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wipe(down)">
                                      <p:cBhvr>
                                        <p:cTn id="6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23" grpId="0"/>
      <p:bldP spid="24" grpId="0"/>
      <p:bldP spid="25" grpId="0"/>
      <p:bldP spid="42" grpId="0" animBg="1"/>
      <p:bldP spid="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80660"/>
            <a:ext cx="8229600" cy="707886"/>
          </a:xfrm>
        </p:spPr>
        <p:txBody>
          <a:bodyPr/>
          <a:lstStyle/>
          <a:p>
            <a:r>
              <a:rPr lang="en-US" sz="4000" noProof="0" dirty="0"/>
              <a:t>Reading session-based Indicators</a:t>
            </a:r>
          </a:p>
        </p:txBody>
      </p:sp>
      <p:sp>
        <p:nvSpPr>
          <p:cNvPr id="3" name="Espace réservé du contenu 2"/>
          <p:cNvSpPr>
            <a:spLocks noGrp="1"/>
          </p:cNvSpPr>
          <p:nvPr>
            <p:ph idx="1"/>
          </p:nvPr>
        </p:nvSpPr>
        <p:spPr/>
        <p:txBody>
          <a:bodyPr/>
          <a:lstStyle/>
          <a:p>
            <a:r>
              <a:rPr lang="en-US" noProof="0" dirty="0"/>
              <a:t>27 basic indicators </a:t>
            </a:r>
          </a:p>
          <a:p>
            <a:pPr lvl="1"/>
            <a:r>
              <a:rPr lang="en-US" noProof="0" dirty="0"/>
              <a:t>leading to 21 reading indications (higher level)</a:t>
            </a:r>
          </a:p>
          <a:p>
            <a:pPr lvl="1"/>
            <a:r>
              <a:rPr lang="en-US" noProof="0" dirty="0"/>
              <a:t>within 4 categories</a:t>
            </a:r>
          </a:p>
        </p:txBody>
      </p:sp>
      <p:sp>
        <p:nvSpPr>
          <p:cNvPr id="4" name="Rectangle 3"/>
          <p:cNvSpPr/>
          <p:nvPr/>
        </p:nvSpPr>
        <p:spPr>
          <a:xfrm>
            <a:off x="683568" y="3075806"/>
            <a:ext cx="1711302" cy="461665"/>
          </a:xfrm>
          <a:prstGeom prst="rect">
            <a:avLst/>
          </a:prstGeom>
        </p:spPr>
        <p:txBody>
          <a:bodyPr wrap="none">
            <a:spAutoFit/>
          </a:bodyPr>
          <a:lstStyle/>
          <a:p>
            <a:r>
              <a:rPr lang="en-US" sz="2400" i="1" dirty="0"/>
              <a:t>Global Facts</a:t>
            </a:r>
            <a:endParaRPr lang="fr-FR" sz="2400" dirty="0"/>
          </a:p>
        </p:txBody>
      </p:sp>
      <p:sp>
        <p:nvSpPr>
          <p:cNvPr id="5" name="Rectangle 4"/>
          <p:cNvSpPr/>
          <p:nvPr/>
        </p:nvSpPr>
        <p:spPr>
          <a:xfrm>
            <a:off x="4696583" y="3075806"/>
            <a:ext cx="3907865" cy="461665"/>
          </a:xfrm>
          <a:prstGeom prst="rect">
            <a:avLst/>
          </a:prstGeom>
        </p:spPr>
        <p:txBody>
          <a:bodyPr wrap="none">
            <a:spAutoFit/>
          </a:bodyPr>
          <a:lstStyle/>
          <a:p>
            <a:r>
              <a:rPr lang="en-US" sz="2400" i="1" dirty="0"/>
              <a:t>Reading paths and transitions</a:t>
            </a:r>
          </a:p>
        </p:txBody>
      </p:sp>
      <p:sp>
        <p:nvSpPr>
          <p:cNvPr id="6" name="Rectangle 5"/>
          <p:cNvSpPr/>
          <p:nvPr/>
        </p:nvSpPr>
        <p:spPr>
          <a:xfrm>
            <a:off x="683568" y="3723878"/>
            <a:ext cx="2747996" cy="461665"/>
          </a:xfrm>
          <a:prstGeom prst="rect">
            <a:avLst/>
          </a:prstGeom>
        </p:spPr>
        <p:txBody>
          <a:bodyPr wrap="none">
            <a:spAutoFit/>
          </a:bodyPr>
          <a:lstStyle/>
          <a:p>
            <a:r>
              <a:rPr lang="en-US" sz="2400" i="1" dirty="0"/>
              <a:t>Rereading indicators</a:t>
            </a:r>
            <a:endParaRPr lang="fr-FR" sz="2400" i="1" dirty="0"/>
          </a:p>
        </p:txBody>
      </p:sp>
      <p:sp>
        <p:nvSpPr>
          <p:cNvPr id="7" name="Rectangle 6"/>
          <p:cNvSpPr/>
          <p:nvPr/>
        </p:nvSpPr>
        <p:spPr>
          <a:xfrm>
            <a:off x="4760382" y="3723878"/>
            <a:ext cx="3844066" cy="461665"/>
          </a:xfrm>
          <a:prstGeom prst="rect">
            <a:avLst/>
          </a:prstGeom>
        </p:spPr>
        <p:txBody>
          <a:bodyPr wrap="none">
            <a:spAutoFit/>
          </a:bodyPr>
          <a:lstStyle/>
          <a:p>
            <a:r>
              <a:rPr lang="fr-FR" sz="2400" i="1" dirty="0"/>
              <a:t>Reading session interruptions</a:t>
            </a:r>
          </a:p>
        </p:txBody>
      </p:sp>
    </p:spTree>
    <p:extLst>
      <p:ext uri="{BB962C8B-B14F-4D97-AF65-F5344CB8AC3E}">
        <p14:creationId xmlns:p14="http://schemas.microsoft.com/office/powerpoint/2010/main" val="278492752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80660"/>
            <a:ext cx="8229600" cy="707886"/>
          </a:xfrm>
        </p:spPr>
        <p:txBody>
          <a:bodyPr/>
          <a:lstStyle/>
          <a:p>
            <a:r>
              <a:rPr lang="en-US" sz="4000" noProof="0" dirty="0"/>
              <a:t>1 : Global Facts</a:t>
            </a:r>
          </a:p>
        </p:txBody>
      </p:sp>
      <p:sp>
        <p:nvSpPr>
          <p:cNvPr id="3" name="Espace réservé du contenu 2"/>
          <p:cNvSpPr>
            <a:spLocks noGrp="1"/>
          </p:cNvSpPr>
          <p:nvPr>
            <p:ph idx="1"/>
          </p:nvPr>
        </p:nvSpPr>
        <p:spPr/>
        <p:txBody>
          <a:bodyPr>
            <a:normAutofit/>
          </a:bodyPr>
          <a:lstStyle/>
          <a:p>
            <a:r>
              <a:rPr lang="en-US" sz="2800" noProof="0" dirty="0"/>
              <a:t>Basic statistics and hints to characterize reading</a:t>
            </a:r>
          </a:p>
          <a:p>
            <a:endParaRPr lang="en-US" sz="1600" noProof="0" dirty="0"/>
          </a:p>
          <a:p>
            <a:endParaRPr lang="en-US" noProof="0" dirty="0"/>
          </a:p>
        </p:txBody>
      </p:sp>
      <p:pic>
        <p:nvPicPr>
          <p:cNvPr id="11265" name="Picture 1"/>
          <p:cNvPicPr>
            <a:picLocks noChangeAspect="1" noChangeArrowheads="1"/>
          </p:cNvPicPr>
          <p:nvPr/>
        </p:nvPicPr>
        <p:blipFill>
          <a:blip r:embed="rId3" cstate="print"/>
          <a:srcRect/>
          <a:stretch>
            <a:fillRect/>
          </a:stretch>
        </p:blipFill>
        <p:spPr bwMode="auto">
          <a:xfrm>
            <a:off x="1115616" y="1851670"/>
            <a:ext cx="2952328" cy="3100333"/>
          </a:xfrm>
          <a:prstGeom prst="rect">
            <a:avLst/>
          </a:prstGeom>
          <a:ln>
            <a:noFill/>
          </a:ln>
          <a:effectLst>
            <a:outerShdw blurRad="292100" dist="139700" dir="2700000" algn="tl" rotWithShape="0">
              <a:srgbClr val="333333">
                <a:alpha val="65000"/>
              </a:srgbClr>
            </a:outerShdw>
          </a:effectLst>
        </p:spPr>
      </p:pic>
      <p:pic>
        <p:nvPicPr>
          <p:cNvPr id="11266" name="Picture 2"/>
          <p:cNvPicPr>
            <a:picLocks noChangeAspect="1" noChangeArrowheads="1"/>
          </p:cNvPicPr>
          <p:nvPr/>
        </p:nvPicPr>
        <p:blipFill>
          <a:blip r:embed="rId4" cstate="print"/>
          <a:srcRect/>
          <a:stretch>
            <a:fillRect/>
          </a:stretch>
        </p:blipFill>
        <p:spPr bwMode="auto">
          <a:xfrm>
            <a:off x="4727267" y="1851670"/>
            <a:ext cx="3589149" cy="31003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7714432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80660"/>
            <a:ext cx="8229600" cy="707886"/>
          </a:xfrm>
        </p:spPr>
        <p:txBody>
          <a:bodyPr/>
          <a:lstStyle/>
          <a:p>
            <a:r>
              <a:rPr lang="en-US" sz="4000" noProof="0" dirty="0"/>
              <a:t>2 :  Reading paths and transitions</a:t>
            </a:r>
            <a:endParaRPr lang="en-US" sz="4800" noProof="0" dirty="0"/>
          </a:p>
        </p:txBody>
      </p:sp>
      <p:pic>
        <p:nvPicPr>
          <p:cNvPr id="7" name="Picture 2"/>
          <p:cNvPicPr>
            <a:picLocks noGrp="1" noChangeAspect="1" noChangeArrowheads="1"/>
          </p:cNvPicPr>
          <p:nvPr>
            <p:ph idx="1"/>
          </p:nvPr>
        </p:nvPicPr>
        <p:blipFill rotWithShape="1">
          <a:blip r:embed="rId4" cstate="print"/>
          <a:stretch/>
        </p:blipFill>
        <p:spPr bwMode="auto">
          <a:xfrm>
            <a:off x="467544" y="1851670"/>
            <a:ext cx="8334375" cy="990600"/>
          </a:xfrm>
          <a:prstGeom prst="rect">
            <a:avLst/>
          </a:prstGeom>
          <a:noFill/>
          <a:ln w="9525">
            <a:noFill/>
            <a:miter lim="800000"/>
            <a:headEnd/>
            <a:tailEnd/>
          </a:ln>
        </p:spPr>
      </p:pic>
      <p:pic>
        <p:nvPicPr>
          <p:cNvPr id="47109" name="Picture 5"/>
          <p:cNvPicPr>
            <a:picLocks noChangeAspect="1" noChangeArrowheads="1"/>
          </p:cNvPicPr>
          <p:nvPr/>
        </p:nvPicPr>
        <p:blipFill>
          <a:blip r:embed="rId5" cstate="print"/>
          <a:srcRect/>
          <a:stretch>
            <a:fillRect/>
          </a:stretch>
        </p:blipFill>
        <p:spPr bwMode="auto">
          <a:xfrm>
            <a:off x="539552" y="3579862"/>
            <a:ext cx="8242944" cy="1224136"/>
          </a:xfrm>
          <a:prstGeom prst="rect">
            <a:avLst/>
          </a:prstGeom>
          <a:ln>
            <a:noFill/>
          </a:ln>
          <a:effectLst>
            <a:outerShdw blurRad="190500" algn="tl" rotWithShape="0">
              <a:srgbClr val="000000">
                <a:alpha val="70000"/>
              </a:srgbClr>
            </a:outerShdw>
          </a:effectLst>
        </p:spPr>
      </p:pic>
      <p:sp>
        <p:nvSpPr>
          <p:cNvPr id="5" name="Espace réservé du contenu 2"/>
          <p:cNvSpPr txBox="1">
            <a:spLocks/>
          </p:cNvSpPr>
          <p:nvPr/>
        </p:nvSpPr>
        <p:spPr>
          <a:xfrm>
            <a:off x="395536" y="1275606"/>
            <a:ext cx="8341310" cy="720080"/>
          </a:xfrm>
          <a:prstGeom prst="rect">
            <a:avLst/>
          </a:prstGeom>
        </p:spPr>
        <p:txBody>
          <a:bodyPr vert="horz" lIns="72000" tIns="36000" rIns="36000" bIns="0">
            <a:normAutofit/>
          </a:bodyPr>
          <a:lstStyle>
            <a:lvl1pPr marL="411480" indent="-342900" algn="l" rtl="0" eaLnBrk="1" latinLnBrk="0" hangingPunct="1">
              <a:spcBef>
                <a:spcPts val="700"/>
              </a:spcBef>
              <a:buSzPct val="95000"/>
              <a:buFont typeface="Wingdings"/>
              <a:buChar char=""/>
              <a:defRPr kumimoji="0" lang="fr-FR" sz="3000" kern="1200">
                <a:solidFill>
                  <a:schemeClr val="bg1"/>
                </a:solidFill>
                <a:latin typeface="Cambria" pitchFamily="18" charset="0"/>
                <a:ea typeface="+mn-ea"/>
                <a:cs typeface="Times New Roman" pitchFamily="18" charset="0"/>
              </a:defRPr>
            </a:lvl1pPr>
            <a:lvl2pPr marL="740664" indent="-285750" algn="l" rtl="0" eaLnBrk="1" latinLnBrk="0" hangingPunct="1">
              <a:spcBef>
                <a:spcPct val="20000"/>
              </a:spcBef>
              <a:buClr>
                <a:schemeClr val="accent2"/>
              </a:buClr>
              <a:buSzPct val="90000"/>
              <a:buFont typeface="Wingdings"/>
              <a:buChar char=""/>
              <a:defRPr kumimoji="0" lang="fr-FR" sz="2600" kern="1200">
                <a:solidFill>
                  <a:schemeClr val="bg1"/>
                </a:solidFill>
                <a:latin typeface="Cambria" pitchFamily="18" charset="0"/>
                <a:ea typeface="+mn-ea"/>
                <a:cs typeface="Times New Roman" pitchFamily="18" charset="0"/>
              </a:defRPr>
            </a:lvl2pPr>
            <a:lvl3pPr marL="996696" indent="-228600" algn="l" rtl="0" eaLnBrk="1" latinLnBrk="0" hangingPunct="1">
              <a:spcBef>
                <a:spcPct val="20000"/>
              </a:spcBef>
              <a:buClr>
                <a:schemeClr val="accent2"/>
              </a:buClr>
              <a:buFont typeface="Wingdings 2"/>
              <a:buChar char=""/>
              <a:defRPr kumimoji="0" lang="fr-FR" sz="2400" kern="1200">
                <a:solidFill>
                  <a:schemeClr val="bg1"/>
                </a:solidFill>
                <a:latin typeface="Cambria" pitchFamily="18" charset="0"/>
                <a:ea typeface="+mn-ea"/>
                <a:cs typeface="Times New Roman" pitchFamily="18" charset="0"/>
              </a:defRPr>
            </a:lvl3pPr>
            <a:lvl4pPr marL="1261872" indent="-228600" algn="l" rtl="0" eaLnBrk="1" latinLnBrk="0" hangingPunct="1">
              <a:spcBef>
                <a:spcPct val="20000"/>
              </a:spcBef>
              <a:buClr>
                <a:schemeClr val="accent3"/>
              </a:buClr>
              <a:buFont typeface="Wingdings 3"/>
              <a:buChar char=""/>
              <a:defRPr kumimoji="0" lang="fr-FR" sz="2200" kern="1200">
                <a:solidFill>
                  <a:schemeClr val="bg1"/>
                </a:solidFill>
                <a:latin typeface="Cambria" pitchFamily="18" charset="0"/>
                <a:ea typeface="+mn-ea"/>
                <a:cs typeface="Times New Roman" pitchFamily="18" charset="0"/>
              </a:defRPr>
            </a:lvl4pPr>
            <a:lvl5pPr marL="1481328" indent="-210312" algn="l" rtl="0" eaLnBrk="1" latinLnBrk="0" hangingPunct="1">
              <a:spcBef>
                <a:spcPct val="20000"/>
              </a:spcBef>
              <a:buClr>
                <a:schemeClr val="accent3"/>
              </a:buClr>
              <a:buFont typeface="Wingdings 2"/>
              <a:buChar char=""/>
              <a:defRPr kumimoji="0" lang="fr-FR" sz="2000" kern="1200">
                <a:solidFill>
                  <a:schemeClr val="bg1"/>
                </a:solidFill>
                <a:latin typeface="Cambria" pitchFamily="18" charset="0"/>
                <a:ea typeface="+mn-ea"/>
                <a:cs typeface="Times New Roman" pitchFamily="18" charset="0"/>
              </a:defRPr>
            </a:lvl5pPr>
            <a:lvl6pPr marL="1709928" indent="-210312" algn="l" rtl="0" eaLnBrk="1" latinLnBrk="0" hangingPunct="1">
              <a:spcBef>
                <a:spcPct val="20000"/>
              </a:spcBef>
              <a:buClr>
                <a:schemeClr val="accent3"/>
              </a:buClr>
              <a:buFont typeface="Wingdings 2"/>
              <a:buChar char=""/>
              <a:defRPr kumimoji="0" lang="fr-F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lang="fr-F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lang="fr-F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lang="fr-FR" sz="1600" kern="1200">
                <a:solidFill>
                  <a:schemeClr val="tx1"/>
                </a:solidFill>
                <a:latin typeface="+mn-lt"/>
                <a:ea typeface="+mn-ea"/>
                <a:cs typeface="+mn-cs"/>
              </a:defRPr>
            </a:lvl9pPr>
            <a:extLst/>
          </a:lstStyle>
          <a:p>
            <a:pPr>
              <a:buFont typeface="Arial" panose="020B0604020202020204" pitchFamily="34" charset="0"/>
              <a:buChar char="•"/>
            </a:pPr>
            <a:r>
              <a:rPr lang="en-US" sz="2800" dirty="0">
                <a:solidFill>
                  <a:schemeClr val="tx1"/>
                </a:solidFill>
                <a:latin typeface="+mj-lt"/>
              </a:rPr>
              <a:t>Path : sequence of parts read in a reading session </a:t>
            </a:r>
          </a:p>
        </p:txBody>
      </p:sp>
      <p:sp>
        <p:nvSpPr>
          <p:cNvPr id="6" name="Espace réservé du contenu 2"/>
          <p:cNvSpPr txBox="1">
            <a:spLocks/>
          </p:cNvSpPr>
          <p:nvPr/>
        </p:nvSpPr>
        <p:spPr>
          <a:xfrm>
            <a:off x="467544" y="3003798"/>
            <a:ext cx="8125286" cy="648072"/>
          </a:xfrm>
          <a:prstGeom prst="rect">
            <a:avLst/>
          </a:prstGeom>
        </p:spPr>
        <p:txBody>
          <a:bodyPr vert="horz" lIns="72000" tIns="36000" rIns="36000" bIns="0">
            <a:normAutofit/>
          </a:bodyPr>
          <a:lstStyle>
            <a:lvl1pPr marL="411480" indent="-342900" algn="l" rtl="0" eaLnBrk="1" latinLnBrk="0" hangingPunct="1">
              <a:spcBef>
                <a:spcPts val="700"/>
              </a:spcBef>
              <a:buSzPct val="95000"/>
              <a:buFont typeface="Wingdings"/>
              <a:buChar char=""/>
              <a:defRPr kumimoji="0" lang="fr-FR" sz="3000" kern="1200">
                <a:solidFill>
                  <a:schemeClr val="bg1"/>
                </a:solidFill>
                <a:latin typeface="Cambria" pitchFamily="18" charset="0"/>
                <a:ea typeface="+mn-ea"/>
                <a:cs typeface="Times New Roman" pitchFamily="18" charset="0"/>
              </a:defRPr>
            </a:lvl1pPr>
            <a:lvl2pPr marL="740664" indent="-285750" algn="l" rtl="0" eaLnBrk="1" latinLnBrk="0" hangingPunct="1">
              <a:spcBef>
                <a:spcPct val="20000"/>
              </a:spcBef>
              <a:buClr>
                <a:schemeClr val="accent2"/>
              </a:buClr>
              <a:buSzPct val="90000"/>
              <a:buFont typeface="Wingdings"/>
              <a:buChar char=""/>
              <a:defRPr kumimoji="0" lang="fr-FR" sz="2600" kern="1200">
                <a:solidFill>
                  <a:schemeClr val="bg1"/>
                </a:solidFill>
                <a:latin typeface="Cambria" pitchFamily="18" charset="0"/>
                <a:ea typeface="+mn-ea"/>
                <a:cs typeface="Times New Roman" pitchFamily="18" charset="0"/>
              </a:defRPr>
            </a:lvl2pPr>
            <a:lvl3pPr marL="996696" indent="-228600" algn="l" rtl="0" eaLnBrk="1" latinLnBrk="0" hangingPunct="1">
              <a:spcBef>
                <a:spcPct val="20000"/>
              </a:spcBef>
              <a:buClr>
                <a:schemeClr val="accent2"/>
              </a:buClr>
              <a:buFont typeface="Wingdings 2"/>
              <a:buChar char=""/>
              <a:defRPr kumimoji="0" lang="fr-FR" sz="2400" kern="1200">
                <a:solidFill>
                  <a:schemeClr val="bg1"/>
                </a:solidFill>
                <a:latin typeface="Cambria" pitchFamily="18" charset="0"/>
                <a:ea typeface="+mn-ea"/>
                <a:cs typeface="Times New Roman" pitchFamily="18" charset="0"/>
              </a:defRPr>
            </a:lvl3pPr>
            <a:lvl4pPr marL="1261872" indent="-228600" algn="l" rtl="0" eaLnBrk="1" latinLnBrk="0" hangingPunct="1">
              <a:spcBef>
                <a:spcPct val="20000"/>
              </a:spcBef>
              <a:buClr>
                <a:schemeClr val="accent3"/>
              </a:buClr>
              <a:buFont typeface="Wingdings 3"/>
              <a:buChar char=""/>
              <a:defRPr kumimoji="0" lang="fr-FR" sz="2200" kern="1200">
                <a:solidFill>
                  <a:schemeClr val="bg1"/>
                </a:solidFill>
                <a:latin typeface="Cambria" pitchFamily="18" charset="0"/>
                <a:ea typeface="+mn-ea"/>
                <a:cs typeface="Times New Roman" pitchFamily="18" charset="0"/>
              </a:defRPr>
            </a:lvl4pPr>
            <a:lvl5pPr marL="1481328" indent="-210312" algn="l" rtl="0" eaLnBrk="1" latinLnBrk="0" hangingPunct="1">
              <a:spcBef>
                <a:spcPct val="20000"/>
              </a:spcBef>
              <a:buClr>
                <a:schemeClr val="accent3"/>
              </a:buClr>
              <a:buFont typeface="Wingdings 2"/>
              <a:buChar char=""/>
              <a:defRPr kumimoji="0" lang="fr-FR" sz="2000" kern="1200">
                <a:solidFill>
                  <a:schemeClr val="bg1"/>
                </a:solidFill>
                <a:latin typeface="Cambria" pitchFamily="18" charset="0"/>
                <a:ea typeface="+mn-ea"/>
                <a:cs typeface="Times New Roman" pitchFamily="18" charset="0"/>
              </a:defRPr>
            </a:lvl5pPr>
            <a:lvl6pPr marL="1709928" indent="-210312" algn="l" rtl="0" eaLnBrk="1" latinLnBrk="0" hangingPunct="1">
              <a:spcBef>
                <a:spcPct val="20000"/>
              </a:spcBef>
              <a:buClr>
                <a:schemeClr val="accent3"/>
              </a:buClr>
              <a:buFont typeface="Wingdings 2"/>
              <a:buChar char=""/>
              <a:defRPr kumimoji="0" lang="fr-F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lang="fr-F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lang="fr-F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lang="fr-FR" sz="1600" kern="1200">
                <a:solidFill>
                  <a:schemeClr val="tx1"/>
                </a:solidFill>
                <a:latin typeface="+mn-lt"/>
                <a:ea typeface="+mn-ea"/>
                <a:cs typeface="+mn-cs"/>
              </a:defRPr>
            </a:lvl9pPr>
            <a:extLst/>
          </a:lstStyle>
          <a:p>
            <a:pPr>
              <a:buFont typeface="Arial" panose="020B0604020202020204" pitchFamily="34" charset="0"/>
              <a:buChar char="•"/>
            </a:pPr>
            <a:r>
              <a:rPr lang="en-US" sz="2800" dirty="0">
                <a:solidFill>
                  <a:schemeClr val="tx1"/>
                </a:solidFill>
                <a:latin typeface="+mj-lt"/>
              </a:rPr>
              <a:t>Transition → a relation between parts</a:t>
            </a:r>
          </a:p>
        </p:txBody>
      </p:sp>
    </p:spTree>
    <p:custDataLst>
      <p:tags r:id="rId1"/>
    </p:custDataLst>
    <p:extLst>
      <p:ext uri="{BB962C8B-B14F-4D97-AF65-F5344CB8AC3E}">
        <p14:creationId xmlns:p14="http://schemas.microsoft.com/office/powerpoint/2010/main" val="179118584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80660"/>
            <a:ext cx="8229600" cy="707886"/>
          </a:xfrm>
        </p:spPr>
        <p:txBody>
          <a:bodyPr/>
          <a:lstStyle/>
          <a:p>
            <a:r>
              <a:rPr lang="en-US" sz="4000" noProof="0" dirty="0"/>
              <a:t>3 :  Rereading indicators</a:t>
            </a:r>
          </a:p>
        </p:txBody>
      </p:sp>
      <p:sp>
        <p:nvSpPr>
          <p:cNvPr id="3" name="Espace réservé du contenu 2"/>
          <p:cNvSpPr>
            <a:spLocks noGrp="1"/>
          </p:cNvSpPr>
          <p:nvPr>
            <p:ph idx="1"/>
          </p:nvPr>
        </p:nvSpPr>
        <p:spPr>
          <a:xfrm>
            <a:off x="457200" y="915566"/>
            <a:ext cx="8686800" cy="3394472"/>
          </a:xfrm>
        </p:spPr>
        <p:txBody>
          <a:bodyPr>
            <a:normAutofit/>
          </a:bodyPr>
          <a:lstStyle/>
          <a:p>
            <a:pPr lvl="0"/>
            <a:r>
              <a:rPr lang="en-US" sz="2700" noProof="0" dirty="0">
                <a:solidFill>
                  <a:prstClr val="black"/>
                </a:solidFill>
              </a:rPr>
              <a:t>Within-session rereads. </a:t>
            </a:r>
            <a:r>
              <a:rPr lang="en-US" sz="2700" i="1" noProof="0" dirty="0">
                <a:solidFill>
                  <a:prstClr val="black"/>
                </a:solidFill>
              </a:rPr>
              <a:t>Readers struggling with the part? </a:t>
            </a:r>
          </a:p>
          <a:p>
            <a:pPr lvl="0"/>
            <a:r>
              <a:rPr lang="en-US" sz="2700" noProof="0" dirty="0">
                <a:solidFill>
                  <a:prstClr val="black"/>
                </a:solidFill>
              </a:rPr>
              <a:t>Between-session rereads. </a:t>
            </a:r>
            <a:r>
              <a:rPr lang="en-US" sz="2700" i="1" noProof="0" dirty="0">
                <a:solidFill>
                  <a:prstClr val="black"/>
                </a:solidFill>
              </a:rPr>
              <a:t>Reminder needed?</a:t>
            </a:r>
            <a:r>
              <a:rPr lang="en-US" sz="2700" noProof="0" dirty="0">
                <a:solidFill>
                  <a:prstClr val="black"/>
                </a:solidFill>
              </a:rPr>
              <a:t> </a:t>
            </a:r>
          </a:p>
        </p:txBody>
      </p:sp>
      <p:pic>
        <p:nvPicPr>
          <p:cNvPr id="6" name="Picture 1"/>
          <p:cNvPicPr>
            <a:picLocks noChangeAspect="1" noChangeArrowheads="1"/>
          </p:cNvPicPr>
          <p:nvPr/>
        </p:nvPicPr>
        <p:blipFill>
          <a:blip r:embed="rId3" cstate="print"/>
          <a:srcRect/>
          <a:stretch>
            <a:fillRect/>
          </a:stretch>
        </p:blipFill>
        <p:spPr bwMode="auto">
          <a:xfrm>
            <a:off x="611559" y="1896048"/>
            <a:ext cx="3854475" cy="3117237"/>
          </a:xfrm>
          <a:prstGeom prst="rect">
            <a:avLst/>
          </a:prstGeom>
          <a:ln>
            <a:noFill/>
          </a:ln>
          <a:effectLst>
            <a:outerShdw blurRad="292100" dist="139700" dir="2700000" algn="tl" rotWithShape="0">
              <a:srgbClr val="333333">
                <a:alpha val="65000"/>
              </a:srgbClr>
            </a:outerShdw>
          </a:effectLst>
        </p:spPr>
      </p:pic>
      <p:pic>
        <p:nvPicPr>
          <p:cNvPr id="7" name="Picture 2"/>
          <p:cNvPicPr>
            <a:picLocks noChangeAspect="1" noChangeArrowheads="1"/>
          </p:cNvPicPr>
          <p:nvPr/>
        </p:nvPicPr>
        <p:blipFill>
          <a:blip r:embed="rId4" cstate="print"/>
          <a:srcRect/>
          <a:stretch>
            <a:fillRect/>
          </a:stretch>
        </p:blipFill>
        <p:spPr bwMode="auto">
          <a:xfrm>
            <a:off x="4932040" y="1929464"/>
            <a:ext cx="3312368" cy="30905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7118724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80660"/>
            <a:ext cx="8229600" cy="707886"/>
          </a:xfrm>
        </p:spPr>
        <p:txBody>
          <a:bodyPr/>
          <a:lstStyle/>
          <a:p>
            <a:r>
              <a:rPr lang="en-US" sz="4000" noProof="0" dirty="0"/>
              <a:t>4 : Reading session interruption</a:t>
            </a:r>
          </a:p>
        </p:txBody>
      </p:sp>
      <p:sp>
        <p:nvSpPr>
          <p:cNvPr id="3" name="Espace réservé du contenu 2"/>
          <p:cNvSpPr>
            <a:spLocks noGrp="1"/>
          </p:cNvSpPr>
          <p:nvPr>
            <p:ph idx="1"/>
          </p:nvPr>
        </p:nvSpPr>
        <p:spPr>
          <a:xfrm>
            <a:off x="457200" y="915566"/>
            <a:ext cx="8363272" cy="3394472"/>
          </a:xfrm>
        </p:spPr>
        <p:txBody>
          <a:bodyPr>
            <a:normAutofit/>
          </a:bodyPr>
          <a:lstStyle/>
          <a:p>
            <a:r>
              <a:rPr lang="en-US" sz="2800" noProof="0" dirty="0"/>
              <a:t>Interruptions : </a:t>
            </a:r>
            <a:r>
              <a:rPr lang="en-US" sz="2400" i="1" noProof="0" dirty="0"/>
              <a:t>Final</a:t>
            </a:r>
            <a:r>
              <a:rPr lang="en-US" sz="2400" noProof="0" dirty="0"/>
              <a:t> or </a:t>
            </a:r>
            <a:r>
              <a:rPr lang="en-US" sz="2400" i="1" noProof="0" dirty="0"/>
              <a:t>With Resume </a:t>
            </a:r>
            <a:endParaRPr lang="en-US" sz="2800" i="1" noProof="0" dirty="0"/>
          </a:p>
          <a:p>
            <a:r>
              <a:rPr lang="en-US" sz="2800" noProof="0" dirty="0"/>
              <a:t>Resume: </a:t>
            </a:r>
            <a:r>
              <a:rPr lang="en-US" sz="2400" i="1" noProof="0" dirty="0"/>
              <a:t>Same part, Next or Previous part, Distant part</a:t>
            </a:r>
            <a:endParaRPr lang="en-US" sz="2800" i="1" noProof="0" dirty="0"/>
          </a:p>
        </p:txBody>
      </p:sp>
      <p:pic>
        <p:nvPicPr>
          <p:cNvPr id="48130" name="Picture 2"/>
          <p:cNvPicPr>
            <a:picLocks noChangeAspect="1" noChangeArrowheads="1"/>
          </p:cNvPicPr>
          <p:nvPr/>
        </p:nvPicPr>
        <p:blipFill>
          <a:blip r:embed="rId3" cstate="print"/>
          <a:srcRect/>
          <a:stretch>
            <a:fillRect/>
          </a:stretch>
        </p:blipFill>
        <p:spPr bwMode="auto">
          <a:xfrm>
            <a:off x="611560" y="1995686"/>
            <a:ext cx="4007276" cy="2723589"/>
          </a:xfrm>
          <a:prstGeom prst="rect">
            <a:avLst/>
          </a:prstGeom>
          <a:ln>
            <a:noFill/>
          </a:ln>
          <a:effectLst>
            <a:outerShdw blurRad="292100" dist="139700" dir="2700000" algn="tl" rotWithShape="0">
              <a:srgbClr val="333333">
                <a:alpha val="65000"/>
              </a:srgbClr>
            </a:outerShdw>
          </a:effectLst>
        </p:spPr>
      </p:pic>
      <p:pic>
        <p:nvPicPr>
          <p:cNvPr id="48131" name="Picture 3"/>
          <p:cNvPicPr>
            <a:picLocks noChangeAspect="1" noChangeArrowheads="1"/>
          </p:cNvPicPr>
          <p:nvPr/>
        </p:nvPicPr>
        <p:blipFill>
          <a:blip r:embed="rId4" cstate="print"/>
          <a:srcRect/>
          <a:stretch>
            <a:fillRect/>
          </a:stretch>
        </p:blipFill>
        <p:spPr bwMode="auto">
          <a:xfrm>
            <a:off x="5004048" y="1995686"/>
            <a:ext cx="3928052" cy="27449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4982374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411510"/>
            <a:ext cx="8229600" cy="857250"/>
          </a:xfrm>
        </p:spPr>
        <p:txBody>
          <a:bodyPr>
            <a:normAutofit fontScale="90000"/>
          </a:bodyPr>
          <a:lstStyle/>
          <a:p>
            <a:pPr>
              <a:lnSpc>
                <a:spcPct val="90000"/>
              </a:lnSpc>
            </a:pPr>
            <a:r>
              <a:rPr lang="en-US" noProof="0" dirty="0"/>
              <a:t>Evaluation of the suggested indicators &amp; classes usefulness for reconception</a:t>
            </a:r>
          </a:p>
        </p:txBody>
      </p:sp>
      <p:sp>
        <p:nvSpPr>
          <p:cNvPr id="3" name="Espace réservé du contenu 2"/>
          <p:cNvSpPr>
            <a:spLocks noGrp="1"/>
          </p:cNvSpPr>
          <p:nvPr>
            <p:ph idx="1"/>
          </p:nvPr>
        </p:nvSpPr>
        <p:spPr>
          <a:xfrm>
            <a:off x="467544" y="1635646"/>
            <a:ext cx="8229600" cy="3168352"/>
          </a:xfrm>
        </p:spPr>
        <p:txBody>
          <a:bodyPr/>
          <a:lstStyle/>
          <a:p>
            <a:r>
              <a:rPr lang="en-US" noProof="0" dirty="0"/>
              <a:t>Method</a:t>
            </a:r>
          </a:p>
          <a:p>
            <a:pPr lvl="1"/>
            <a:r>
              <a:rPr lang="en-US" noProof="0" dirty="0"/>
              <a:t>online survey </a:t>
            </a:r>
          </a:p>
          <a:p>
            <a:pPr lvl="1"/>
            <a:r>
              <a:rPr lang="en-US" noProof="0" dirty="0" err="1"/>
              <a:t>likert</a:t>
            </a:r>
            <a:r>
              <a:rPr lang="en-US" noProof="0" dirty="0"/>
              <a:t> scales + free comments</a:t>
            </a:r>
          </a:p>
          <a:p>
            <a:r>
              <a:rPr lang="en-US" noProof="0" dirty="0"/>
              <a:t>Participants </a:t>
            </a:r>
          </a:p>
          <a:p>
            <a:pPr lvl="1"/>
            <a:r>
              <a:rPr lang="en-US" noProof="0" dirty="0"/>
              <a:t>105 OpenClassrooms course authors</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80660"/>
            <a:ext cx="8229600" cy="707886"/>
          </a:xfrm>
        </p:spPr>
        <p:txBody>
          <a:bodyPr/>
          <a:lstStyle/>
          <a:p>
            <a:r>
              <a:rPr lang="en-US" sz="4000" noProof="0" dirty="0"/>
              <a:t>Authors survey: indicators rating</a:t>
            </a:r>
          </a:p>
        </p:txBody>
      </p:sp>
      <p:sp>
        <p:nvSpPr>
          <p:cNvPr id="6" name="Espace réservé du contenu 5"/>
          <p:cNvSpPr>
            <a:spLocks noGrp="1"/>
          </p:cNvSpPr>
          <p:nvPr>
            <p:ph idx="1"/>
          </p:nvPr>
        </p:nvSpPr>
        <p:spPr>
          <a:xfrm>
            <a:off x="467544" y="4011910"/>
            <a:ext cx="8229600" cy="654721"/>
          </a:xfrm>
        </p:spPr>
        <p:txBody>
          <a:bodyPr>
            <a:normAutofit fontScale="62500" lnSpcReduction="20000"/>
          </a:bodyPr>
          <a:lstStyle/>
          <a:p>
            <a:pPr marL="0" indent="0">
              <a:buNone/>
            </a:pPr>
            <a:r>
              <a:rPr lang="en-US" b="1" noProof="0" dirty="0"/>
              <a:t>Top indicators</a:t>
            </a:r>
            <a:r>
              <a:rPr lang="en-US" noProof="0" dirty="0"/>
              <a:t>: #parts per session, </a:t>
            </a:r>
            <a:r>
              <a:rPr lang="en-US" noProof="0" dirty="0" err="1"/>
              <a:t>rereaders</a:t>
            </a:r>
            <a:r>
              <a:rPr lang="en-US" noProof="0" dirty="0"/>
              <a:t> count and definitive stops </a:t>
            </a:r>
          </a:p>
          <a:p>
            <a:pPr marL="0" indent="0">
              <a:buNone/>
            </a:pPr>
            <a:r>
              <a:rPr lang="en-US" b="1" noProof="0" dirty="0"/>
              <a:t>Flop indicators</a:t>
            </a:r>
            <a:r>
              <a:rPr lang="en-US" noProof="0" dirty="0"/>
              <a:t>: reading speed per part, session count </a:t>
            </a:r>
          </a:p>
        </p:txBody>
      </p:sp>
      <p:graphicFrame>
        <p:nvGraphicFramePr>
          <p:cNvPr id="5" name="Chart 1"/>
          <p:cNvGraphicFramePr>
            <a:graphicFrameLocks/>
          </p:cNvGraphicFramePr>
          <p:nvPr>
            <p:extLst>
              <p:ext uri="{D42A27DB-BD31-4B8C-83A1-F6EECF244321}">
                <p14:modId xmlns:p14="http://schemas.microsoft.com/office/powerpoint/2010/main" val="3808676954"/>
              </p:ext>
            </p:extLst>
          </p:nvPr>
        </p:nvGraphicFramePr>
        <p:xfrm>
          <a:off x="395536" y="1131590"/>
          <a:ext cx="8783356" cy="2952328"/>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p:cNvSpPr/>
          <p:nvPr/>
        </p:nvSpPr>
        <p:spPr>
          <a:xfrm>
            <a:off x="323528" y="3939903"/>
            <a:ext cx="8280920" cy="400110"/>
          </a:xfrm>
          <a:prstGeom prst="rect">
            <a:avLst/>
          </a:prstGeom>
        </p:spPr>
        <p:txBody>
          <a:bodyPr wrap="square">
            <a:spAutoFit/>
          </a:bodyPr>
          <a:lstStyle/>
          <a:p>
            <a:pPr marL="283464" indent="-285750">
              <a:spcBef>
                <a:spcPct val="20000"/>
              </a:spcBef>
              <a:buClr>
                <a:srgbClr val="9B2D1F"/>
              </a:buClr>
              <a:buSzPct val="90000"/>
              <a:buFont typeface="Wingdings"/>
              <a:buChar char=""/>
            </a:pPr>
            <a:endParaRPr lang="fr-FR" sz="2000" dirty="0">
              <a:solidFill>
                <a:prstClr val="black"/>
              </a:solidFill>
              <a:latin typeface="Cambria" pitchFamily="18" charset="0"/>
              <a:cs typeface="Times New Roman" pitchFamily="18" charset="0"/>
            </a:endParaRPr>
          </a:p>
        </p:txBody>
      </p:sp>
    </p:spTree>
    <p:extLst>
      <p:ext uri="{BB962C8B-B14F-4D97-AF65-F5344CB8AC3E}">
        <p14:creationId xmlns:p14="http://schemas.microsoft.com/office/powerpoint/2010/main" val="35489943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05979"/>
            <a:ext cx="8507288" cy="857250"/>
          </a:xfrm>
        </p:spPr>
        <p:txBody>
          <a:bodyPr>
            <a:noAutofit/>
          </a:bodyPr>
          <a:lstStyle/>
          <a:p>
            <a:r>
              <a:rPr lang="en-US" sz="4000" noProof="0" dirty="0"/>
              <a:t>Authors survey: comments &amp; opinions</a:t>
            </a:r>
          </a:p>
        </p:txBody>
      </p:sp>
      <p:sp>
        <p:nvSpPr>
          <p:cNvPr id="3" name="Espace réservé du contenu 2"/>
          <p:cNvSpPr>
            <a:spLocks noGrp="1"/>
          </p:cNvSpPr>
          <p:nvPr>
            <p:ph idx="1"/>
          </p:nvPr>
        </p:nvSpPr>
        <p:spPr>
          <a:xfrm>
            <a:off x="457200" y="1200151"/>
            <a:ext cx="8229600" cy="795536"/>
          </a:xfrm>
        </p:spPr>
        <p:txBody>
          <a:bodyPr>
            <a:noAutofit/>
          </a:bodyPr>
          <a:lstStyle/>
          <a:p>
            <a:r>
              <a:rPr lang="en-US" sz="2400" noProof="0" dirty="0"/>
              <a:t>Exchanges between authors and readers are important</a:t>
            </a:r>
            <a:endParaRPr lang="en-US" sz="1800" noProof="0" dirty="0"/>
          </a:p>
        </p:txBody>
      </p:sp>
      <p:sp>
        <p:nvSpPr>
          <p:cNvPr id="4" name="Rectangle 3"/>
          <p:cNvSpPr/>
          <p:nvPr/>
        </p:nvSpPr>
        <p:spPr>
          <a:xfrm>
            <a:off x="611560" y="1923678"/>
            <a:ext cx="6408712" cy="1200328"/>
          </a:xfrm>
          <a:prstGeom prst="rect">
            <a:avLst/>
          </a:prstGeom>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en-US" sz="2400" i="1" dirty="0"/>
              <a:t>“Making possible for authors and readers to communicate is essential if we want to produce more interesting and productive documents”</a:t>
            </a:r>
            <a:endParaRPr lang="fr-FR" sz="2400" i="1" dirty="0"/>
          </a:p>
        </p:txBody>
      </p:sp>
      <p:sp>
        <p:nvSpPr>
          <p:cNvPr id="5" name="Rectangle 4"/>
          <p:cNvSpPr/>
          <p:nvPr/>
        </p:nvSpPr>
        <p:spPr>
          <a:xfrm>
            <a:off x="2195736" y="3579862"/>
            <a:ext cx="5292080" cy="1200328"/>
          </a:xfrm>
          <a:prstGeom prst="rect">
            <a:avLst/>
          </a:prstGeom>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en-US" sz="2400" i="1" dirty="0"/>
              <a:t>“Why not to include direct exchanges between authors and readers through comments and forums ?”</a:t>
            </a:r>
          </a:p>
        </p:txBody>
      </p:sp>
    </p:spTree>
    <p:extLst>
      <p:ext uri="{BB962C8B-B14F-4D97-AF65-F5344CB8AC3E}">
        <p14:creationId xmlns:p14="http://schemas.microsoft.com/office/powerpoint/2010/main" val="7679530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05979"/>
            <a:ext cx="8507288" cy="857250"/>
          </a:xfrm>
        </p:spPr>
        <p:txBody>
          <a:bodyPr>
            <a:noAutofit/>
          </a:bodyPr>
          <a:lstStyle/>
          <a:p>
            <a:r>
              <a:rPr lang="en-US" sz="4000" noProof="0" dirty="0"/>
              <a:t>Authors survey: comments &amp; opinions</a:t>
            </a:r>
          </a:p>
        </p:txBody>
      </p:sp>
      <p:sp>
        <p:nvSpPr>
          <p:cNvPr id="3" name="Espace réservé du contenu 2"/>
          <p:cNvSpPr>
            <a:spLocks noGrp="1"/>
          </p:cNvSpPr>
          <p:nvPr>
            <p:ph idx="1"/>
          </p:nvPr>
        </p:nvSpPr>
        <p:spPr>
          <a:xfrm>
            <a:off x="457200" y="1200150"/>
            <a:ext cx="8229600" cy="3747863"/>
          </a:xfrm>
        </p:spPr>
        <p:txBody>
          <a:bodyPr>
            <a:noAutofit/>
          </a:bodyPr>
          <a:lstStyle/>
          <a:p>
            <a:r>
              <a:rPr lang="en-US" sz="2400" noProof="0" dirty="0"/>
              <a:t>Exchanges between authors and readers are important</a:t>
            </a:r>
            <a:endParaRPr lang="en-US" sz="1800" noProof="0" dirty="0"/>
          </a:p>
          <a:p>
            <a:r>
              <a:rPr lang="en-US" sz="2400" noProof="0" dirty="0"/>
              <a:t>Proposed indicators: relevant for reconception. Too many? </a:t>
            </a:r>
          </a:p>
        </p:txBody>
      </p:sp>
      <p:sp>
        <p:nvSpPr>
          <p:cNvPr id="6" name="Rectangle 5"/>
          <p:cNvSpPr/>
          <p:nvPr/>
        </p:nvSpPr>
        <p:spPr>
          <a:xfrm>
            <a:off x="539552" y="2355726"/>
            <a:ext cx="7056784" cy="830997"/>
          </a:xfrm>
          <a:prstGeom prst="rect">
            <a:avLst/>
          </a:prstGeom>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en-US" sz="2400" i="1" dirty="0"/>
              <a:t>“These are important metrics and yes, they would help me understand how to rethink my course document”</a:t>
            </a:r>
          </a:p>
        </p:txBody>
      </p:sp>
      <p:sp>
        <p:nvSpPr>
          <p:cNvPr id="7" name="Rectangle 6"/>
          <p:cNvSpPr/>
          <p:nvPr/>
        </p:nvSpPr>
        <p:spPr>
          <a:xfrm>
            <a:off x="1835696" y="3579862"/>
            <a:ext cx="6768752" cy="1200328"/>
          </a:xfrm>
          <a:prstGeom prst="rect">
            <a:avLst/>
          </a:prstGeom>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en-US" sz="2400" i="1" dirty="0"/>
              <a:t>“While they seem interesting, I think you would have to select the more interesting to present to authors. The other ones can serve for deeper analysis”</a:t>
            </a:r>
          </a:p>
        </p:txBody>
      </p:sp>
    </p:spTree>
    <p:extLst>
      <p:ext uri="{BB962C8B-B14F-4D97-AF65-F5344CB8AC3E}">
        <p14:creationId xmlns:p14="http://schemas.microsoft.com/office/powerpoint/2010/main" val="148626251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05979"/>
            <a:ext cx="8507288" cy="857250"/>
          </a:xfrm>
        </p:spPr>
        <p:txBody>
          <a:bodyPr>
            <a:noAutofit/>
          </a:bodyPr>
          <a:lstStyle/>
          <a:p>
            <a:r>
              <a:rPr lang="en-US" sz="4000" noProof="0" dirty="0"/>
              <a:t>Authors survey: comments &amp; opinions</a:t>
            </a:r>
          </a:p>
        </p:txBody>
      </p:sp>
      <p:sp>
        <p:nvSpPr>
          <p:cNvPr id="3" name="Espace réservé du contenu 2"/>
          <p:cNvSpPr>
            <a:spLocks noGrp="1"/>
          </p:cNvSpPr>
          <p:nvPr>
            <p:ph idx="1"/>
          </p:nvPr>
        </p:nvSpPr>
        <p:spPr>
          <a:xfrm>
            <a:off x="457200" y="1200150"/>
            <a:ext cx="8229600" cy="3747863"/>
          </a:xfrm>
        </p:spPr>
        <p:txBody>
          <a:bodyPr>
            <a:noAutofit/>
          </a:bodyPr>
          <a:lstStyle/>
          <a:p>
            <a:r>
              <a:rPr lang="en-US" sz="2400" noProof="0" dirty="0"/>
              <a:t>Exchanges between authors and readers are important</a:t>
            </a:r>
            <a:endParaRPr lang="en-US" sz="1800" noProof="0" dirty="0"/>
          </a:p>
          <a:p>
            <a:r>
              <a:rPr lang="en-US" sz="2400" noProof="0" dirty="0"/>
              <a:t>Proposed indicators: relevant for reconception. Too many?</a:t>
            </a:r>
          </a:p>
          <a:p>
            <a:r>
              <a:rPr lang="en-US" sz="2400" noProof="0" dirty="0"/>
              <a:t>Privacy</a:t>
            </a:r>
          </a:p>
        </p:txBody>
      </p:sp>
      <p:sp>
        <p:nvSpPr>
          <p:cNvPr id="7" name="Rectangle 6"/>
          <p:cNvSpPr/>
          <p:nvPr/>
        </p:nvSpPr>
        <p:spPr>
          <a:xfrm>
            <a:off x="611560" y="2859782"/>
            <a:ext cx="6696744" cy="1200328"/>
          </a:xfrm>
          <a:prstGeom prst="rect">
            <a:avLst/>
          </a:prstGeom>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en-US" sz="2400" i="1" dirty="0"/>
              <a:t>“Be careful not to abuse the personal data of users. The reader should actually be informed that his reading is logged and analyzed”</a:t>
            </a:r>
            <a:r>
              <a:rPr lang="fr-FR" sz="2400" i="1" dirty="0"/>
              <a:t> </a:t>
            </a:r>
          </a:p>
        </p:txBody>
      </p:sp>
    </p:spTree>
    <p:extLst>
      <p:ext uri="{BB962C8B-B14F-4D97-AF65-F5344CB8AC3E}">
        <p14:creationId xmlns:p14="http://schemas.microsoft.com/office/powerpoint/2010/main" val="7271114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80660"/>
            <a:ext cx="8229600" cy="707886"/>
          </a:xfrm>
        </p:spPr>
        <p:txBody>
          <a:bodyPr/>
          <a:lstStyle/>
          <a:p>
            <a:r>
              <a:rPr lang="en-US" sz="4000" noProof="0" dirty="0"/>
              <a:t>Platform &amp; data</a:t>
            </a:r>
          </a:p>
        </p:txBody>
      </p:sp>
      <p:sp>
        <p:nvSpPr>
          <p:cNvPr id="3" name="Espace réservé du contenu 2"/>
          <p:cNvSpPr>
            <a:spLocks noGrp="1"/>
          </p:cNvSpPr>
          <p:nvPr>
            <p:ph idx="1"/>
          </p:nvPr>
        </p:nvSpPr>
        <p:spPr>
          <a:xfrm>
            <a:off x="457200" y="1200150"/>
            <a:ext cx="8686800" cy="3675856"/>
          </a:xfrm>
        </p:spPr>
        <p:txBody>
          <a:bodyPr>
            <a:normAutofit fontScale="92500" lnSpcReduction="10000"/>
          </a:bodyPr>
          <a:lstStyle/>
          <a:p>
            <a:r>
              <a:rPr lang="en-US" sz="3000" noProof="0" dirty="0"/>
              <a:t>Major French platform 										(</a:t>
            </a:r>
            <a:r>
              <a:rPr lang="en-US" sz="2400" noProof="0" dirty="0"/>
              <a:t>850 courses , 1 million members,    3 million visitors/month )</a:t>
            </a:r>
          </a:p>
          <a:p>
            <a:r>
              <a:rPr lang="en-US" sz="2800" noProof="0" dirty="0"/>
              <a:t>4 representative courses over 75 days</a:t>
            </a:r>
            <a:endParaRPr lang="en-US" sz="3000" noProof="0" dirty="0"/>
          </a:p>
          <a:p>
            <a:pPr lvl="1"/>
            <a:r>
              <a:rPr lang="en-US" sz="2400" noProof="0" dirty="0" err="1"/>
              <a:t>NodeJS</a:t>
            </a:r>
            <a:r>
              <a:rPr lang="en-US" sz="2400" noProof="0" dirty="0"/>
              <a:t> (36 parts)</a:t>
            </a:r>
          </a:p>
          <a:p>
            <a:pPr lvl="1"/>
            <a:r>
              <a:rPr lang="en-US" sz="2400" noProof="0" dirty="0"/>
              <a:t>Screensaver (11 parts)</a:t>
            </a:r>
          </a:p>
          <a:p>
            <a:pPr lvl="1"/>
            <a:r>
              <a:rPr lang="en-US" sz="2400" noProof="0" dirty="0"/>
              <a:t>XML  (107 parts)</a:t>
            </a:r>
          </a:p>
          <a:p>
            <a:pPr lvl="1"/>
            <a:r>
              <a:rPr lang="en-US" sz="2400" noProof="0" dirty="0"/>
              <a:t>JAVA (164 parts)</a:t>
            </a:r>
          </a:p>
          <a:p>
            <a:r>
              <a:rPr lang="en-US" noProof="0" dirty="0"/>
              <a:t>Log structure</a:t>
            </a:r>
          </a:p>
          <a:p>
            <a:pPr marL="57150" indent="0">
              <a:buNone/>
            </a:pPr>
            <a:r>
              <a:rPr lang="en-US" sz="2200" b="1" noProof="0" dirty="0">
                <a:latin typeface="Courier New" panose="02070309020205020404" pitchFamily="49" charset="0"/>
                <a:cs typeface="Courier New" panose="02070309020205020404" pitchFamily="49" charset="0"/>
              </a:rPr>
              <a:t>&lt;id, user, </a:t>
            </a:r>
            <a:r>
              <a:rPr lang="en-US" sz="2200" b="1" noProof="0" dirty="0" err="1">
                <a:latin typeface="Courier New" panose="02070309020205020404" pitchFamily="49" charset="0"/>
                <a:cs typeface="Courier New" panose="02070309020205020404" pitchFamily="49" charset="0"/>
              </a:rPr>
              <a:t>server_session</a:t>
            </a:r>
            <a:r>
              <a:rPr lang="en-US" sz="2200" b="1" noProof="0" dirty="0">
                <a:latin typeface="Courier New" panose="02070309020205020404" pitchFamily="49" charset="0"/>
                <a:cs typeface="Courier New" panose="02070309020205020404" pitchFamily="49" charset="0"/>
              </a:rPr>
              <a:t>, course, part, date&gt;</a:t>
            </a:r>
          </a:p>
          <a:p>
            <a:endParaRPr lang="en-US" noProof="0" dirty="0"/>
          </a:p>
        </p:txBody>
      </p:sp>
      <p:pic>
        <p:nvPicPr>
          <p:cNvPr id="4" name="Picture 10"/>
          <p:cNvPicPr>
            <a:picLocks noChangeAspect="1" noChangeArrowheads="1"/>
          </p:cNvPicPr>
          <p:nvPr/>
        </p:nvPicPr>
        <p:blipFill>
          <a:blip r:embed="rId4" cstate="print"/>
          <a:stretch>
            <a:fillRect/>
          </a:stretch>
        </p:blipFill>
        <p:spPr bwMode="auto">
          <a:xfrm>
            <a:off x="7392640" y="339502"/>
            <a:ext cx="1757040" cy="113316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19455218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noProof="0" dirty="0"/>
              <a:t>Main Contributions &amp; Future Work</a:t>
            </a:r>
          </a:p>
        </p:txBody>
      </p:sp>
      <p:sp>
        <p:nvSpPr>
          <p:cNvPr id="3" name="Espace réservé du contenu 2"/>
          <p:cNvSpPr>
            <a:spLocks noGrp="1"/>
          </p:cNvSpPr>
          <p:nvPr>
            <p:ph idx="1"/>
          </p:nvPr>
        </p:nvSpPr>
        <p:spPr/>
        <p:txBody>
          <a:bodyPr>
            <a:normAutofit/>
          </a:bodyPr>
          <a:lstStyle/>
          <a:p>
            <a:pPr marL="0" indent="0">
              <a:buNone/>
            </a:pPr>
            <a:r>
              <a:rPr lang="en-US" sz="2800" i="1" noProof="0" dirty="0"/>
              <a:t>Contribution 1: </a:t>
            </a:r>
            <a:r>
              <a:rPr lang="en-US" sz="2800" noProof="0" dirty="0"/>
              <a:t>Reading Sessions</a:t>
            </a:r>
          </a:p>
          <a:p>
            <a:pPr lvl="1"/>
            <a:r>
              <a:rPr lang="en-US" sz="2400" noProof="0" dirty="0"/>
              <a:t>grounded on data: real interaction + part characteristics </a:t>
            </a:r>
          </a:p>
          <a:p>
            <a:pPr lvl="1"/>
            <a:r>
              <a:rPr lang="en-US" sz="2400" noProof="0" dirty="0"/>
              <a:t>threshold values dynamic: become more precise with course, reading and learners’ evolution </a:t>
            </a:r>
          </a:p>
          <a:p>
            <a:pPr lvl="1"/>
            <a:endParaRPr lang="en-US" sz="2400" noProof="0" dirty="0"/>
          </a:p>
          <a:p>
            <a:pPr lvl="1"/>
            <a:r>
              <a:rPr lang="en-US" sz="2400" noProof="0" dirty="0"/>
              <a:t>ongoing</a:t>
            </a:r>
          </a:p>
          <a:p>
            <a:pPr lvl="2"/>
            <a:r>
              <a:rPr lang="en-US" sz="2000" noProof="0" dirty="0"/>
              <a:t>further verification. Which metrics? </a:t>
            </a:r>
          </a:p>
        </p:txBody>
      </p:sp>
    </p:spTree>
    <p:extLst>
      <p:ext uri="{BB962C8B-B14F-4D97-AF65-F5344CB8AC3E}">
        <p14:creationId xmlns:p14="http://schemas.microsoft.com/office/powerpoint/2010/main" val="242131848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noProof="0" dirty="0"/>
              <a:t>Main Contributions &amp; Future Work</a:t>
            </a:r>
          </a:p>
        </p:txBody>
      </p:sp>
      <p:sp>
        <p:nvSpPr>
          <p:cNvPr id="3" name="Espace réservé du contenu 2"/>
          <p:cNvSpPr>
            <a:spLocks noGrp="1"/>
          </p:cNvSpPr>
          <p:nvPr>
            <p:ph idx="1"/>
          </p:nvPr>
        </p:nvSpPr>
        <p:spPr/>
        <p:txBody>
          <a:bodyPr>
            <a:normAutofit fontScale="92500" lnSpcReduction="10000"/>
          </a:bodyPr>
          <a:lstStyle/>
          <a:p>
            <a:pPr marL="0" indent="0">
              <a:buNone/>
            </a:pPr>
            <a:r>
              <a:rPr lang="en-US" i="1" noProof="0" dirty="0"/>
              <a:t>Contribution 2: </a:t>
            </a:r>
            <a:r>
              <a:rPr lang="en-US" noProof="0" dirty="0"/>
              <a:t>Reading session-based indicators</a:t>
            </a:r>
          </a:p>
          <a:p>
            <a:pPr lvl="1"/>
            <a:r>
              <a:rPr lang="en-US" noProof="0" dirty="0"/>
              <a:t>reading considered from a behavioral perspective</a:t>
            </a:r>
          </a:p>
          <a:p>
            <a:pPr marL="914400" lvl="2" indent="0">
              <a:buNone/>
            </a:pPr>
            <a:r>
              <a:rPr lang="en-US" noProof="0" dirty="0"/>
              <a:t>→ potential readers’ needs + reading issues </a:t>
            </a:r>
          </a:p>
          <a:p>
            <a:pPr lvl="1"/>
            <a:r>
              <a:rPr lang="en-US" noProof="0" dirty="0"/>
              <a:t>acknowledged by authors</a:t>
            </a:r>
          </a:p>
          <a:p>
            <a:pPr lvl="1"/>
            <a:endParaRPr lang="en-US" noProof="0" dirty="0"/>
          </a:p>
          <a:p>
            <a:pPr lvl="1"/>
            <a:r>
              <a:rPr lang="en-US" noProof="0" dirty="0"/>
              <a:t>ongoing</a:t>
            </a:r>
          </a:p>
          <a:p>
            <a:pPr lvl="2"/>
            <a:r>
              <a:rPr lang="en-US" noProof="0" dirty="0"/>
              <a:t>further refine indicators</a:t>
            </a:r>
          </a:p>
          <a:p>
            <a:pPr lvl="2"/>
            <a:r>
              <a:rPr lang="en-US" noProof="0" dirty="0"/>
              <a:t>design &amp; evaluate a dashboard for authors</a:t>
            </a:r>
          </a:p>
        </p:txBody>
      </p:sp>
      <p:pic>
        <p:nvPicPr>
          <p:cNvPr id="80897" name="Picture 1"/>
          <p:cNvPicPr>
            <a:picLocks noChangeAspect="1" noChangeArrowheads="1"/>
          </p:cNvPicPr>
          <p:nvPr/>
        </p:nvPicPr>
        <p:blipFill>
          <a:blip r:embed="rId4" cstate="print"/>
          <a:srcRect/>
          <a:stretch>
            <a:fillRect/>
          </a:stretch>
        </p:blipFill>
        <p:spPr bwMode="auto">
          <a:xfrm>
            <a:off x="539552" y="1059582"/>
            <a:ext cx="8405733" cy="3780420"/>
          </a:xfrm>
          <a:prstGeom prst="rect">
            <a:avLst/>
          </a:prstGeom>
          <a:ln w="38100" cap="sq">
            <a:noFill/>
            <a:prstDash val="solid"/>
            <a:miter lim="800000"/>
          </a:ln>
          <a:effectLst>
            <a:outerShdw blurRad="50800" dist="38100" dir="2700000" algn="tl" rotWithShape="0">
              <a:srgbClr val="000000">
                <a:alpha val="43000"/>
              </a:srgbClr>
            </a:outerShdw>
          </a:effectLst>
        </p:spPr>
      </p:pic>
    </p:spTree>
    <p:custDataLst>
      <p:tags r:id="rId1"/>
    </p:custDataLst>
    <p:extLst>
      <p:ext uri="{BB962C8B-B14F-4D97-AF65-F5344CB8AC3E}">
        <p14:creationId xmlns:p14="http://schemas.microsoft.com/office/powerpoint/2010/main" val="31166018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897"/>
                                        </p:tgtEl>
                                        <p:attrNameLst>
                                          <p:attrName>style.visibility</p:attrName>
                                        </p:attrNameLst>
                                      </p:cBhvr>
                                      <p:to>
                                        <p:strVal val="visible"/>
                                      </p:to>
                                    </p:set>
                                    <p:animEffect transition="in" filter="fade">
                                      <p:cBhvr>
                                        <p:cTn id="7" dur="500"/>
                                        <p:tgtEl>
                                          <p:spTgt spid="80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a:t>Thank you!</a:t>
            </a:r>
          </a:p>
        </p:txBody>
      </p:sp>
      <p:sp>
        <p:nvSpPr>
          <p:cNvPr id="8" name="Espace réservé du contenu 7"/>
          <p:cNvSpPr>
            <a:spLocks noGrp="1"/>
          </p:cNvSpPr>
          <p:nvPr>
            <p:ph idx="1"/>
          </p:nvPr>
        </p:nvSpPr>
        <p:spPr>
          <a:xfrm>
            <a:off x="467544" y="1275606"/>
            <a:ext cx="8229600" cy="3394472"/>
          </a:xfrm>
        </p:spPr>
        <p:txBody>
          <a:bodyPr>
            <a:noAutofit/>
          </a:bodyPr>
          <a:lstStyle/>
          <a:p>
            <a:pPr marL="0" indent="0">
              <a:buNone/>
            </a:pPr>
            <a:r>
              <a:rPr lang="en-US" sz="1600" b="1" noProof="0" dirty="0"/>
              <a:t>[</a:t>
            </a:r>
            <a:r>
              <a:rPr lang="en-US" sz="1600" b="1" noProof="0" dirty="0" err="1"/>
              <a:t>Berendt</a:t>
            </a:r>
            <a:r>
              <a:rPr lang="en-US" sz="1600" b="1" noProof="0" dirty="0"/>
              <a:t>, 2001] </a:t>
            </a:r>
            <a:r>
              <a:rPr lang="en-US" sz="1600" noProof="0" dirty="0"/>
              <a:t>B. </a:t>
            </a:r>
            <a:r>
              <a:rPr lang="en-US" sz="1600" noProof="0" dirty="0" err="1"/>
              <a:t>Berendt</a:t>
            </a:r>
            <a:r>
              <a:rPr lang="en-US" sz="1600" noProof="0" dirty="0"/>
              <a:t>, B. </a:t>
            </a:r>
            <a:r>
              <a:rPr lang="en-US" sz="1600" noProof="0" dirty="0" err="1"/>
              <a:t>Mobasher</a:t>
            </a:r>
            <a:r>
              <a:rPr lang="en-US" sz="1600" noProof="0" dirty="0"/>
              <a:t>, M. </a:t>
            </a:r>
            <a:r>
              <a:rPr lang="en-US" sz="1600" noProof="0" dirty="0" err="1"/>
              <a:t>Spiliopoulou</a:t>
            </a:r>
            <a:r>
              <a:rPr lang="en-US" sz="1600" noProof="0" dirty="0"/>
              <a:t>, and J. Wiltshire. Measuring the accuracy of </a:t>
            </a:r>
            <a:r>
              <a:rPr lang="en-US" sz="1600" noProof="0" dirty="0" err="1"/>
              <a:t>sessionizers</a:t>
            </a:r>
            <a:r>
              <a:rPr lang="en-US" sz="1600" noProof="0" dirty="0"/>
              <a:t> for web usage analysis. Workshop on Web Mining, 2001.</a:t>
            </a:r>
          </a:p>
          <a:p>
            <a:pPr marL="0" indent="0">
              <a:buNone/>
            </a:pPr>
            <a:r>
              <a:rPr lang="en-US" sz="1600" b="1" noProof="0" dirty="0"/>
              <a:t>[Hofmann, 2006] </a:t>
            </a:r>
            <a:r>
              <a:rPr lang="en-US" sz="1600" noProof="0" dirty="0"/>
              <a:t>K. Hofmann, C. Reed, and H. </a:t>
            </a:r>
            <a:r>
              <a:rPr lang="en-US" sz="1600" noProof="0" dirty="0" err="1"/>
              <a:t>Holz</a:t>
            </a:r>
            <a:r>
              <a:rPr lang="en-US" sz="1600" noProof="0" dirty="0"/>
              <a:t>. Unobtrusive data collection for web-based social navigation. In Workshop on the Social Navigation and Community based Adaptation Technologies. 2006.</a:t>
            </a:r>
          </a:p>
          <a:p>
            <a:pPr marL="0" indent="0">
              <a:buNone/>
            </a:pPr>
            <a:r>
              <a:rPr lang="en-US" sz="1600" b="1" noProof="0" dirty="0"/>
              <a:t>[</a:t>
            </a:r>
            <a:r>
              <a:rPr lang="en-US" sz="1600" b="1" noProof="0" dirty="0" err="1"/>
              <a:t>Kovanovic</a:t>
            </a:r>
            <a:r>
              <a:rPr lang="en-US" sz="1600" b="1" noProof="0" dirty="0"/>
              <a:t>, 2015] </a:t>
            </a:r>
            <a:r>
              <a:rPr lang="en-US" sz="1600" noProof="0" dirty="0"/>
              <a:t>V. </a:t>
            </a:r>
            <a:r>
              <a:rPr lang="en-US" sz="1600" noProof="0" dirty="0" err="1"/>
              <a:t>Kovanović</a:t>
            </a:r>
            <a:r>
              <a:rPr lang="en-US" sz="1600" noProof="0" dirty="0"/>
              <a:t>, D. </a:t>
            </a:r>
            <a:r>
              <a:rPr lang="en-US" sz="1600" noProof="0" dirty="0" err="1"/>
              <a:t>Gašević</a:t>
            </a:r>
            <a:r>
              <a:rPr lang="en-US" sz="1600" noProof="0" dirty="0"/>
              <a:t>, S. Dawson, S. </a:t>
            </a:r>
            <a:r>
              <a:rPr lang="en-US" sz="1600" noProof="0" dirty="0" err="1"/>
              <a:t>Joksimović</a:t>
            </a:r>
            <a:r>
              <a:rPr lang="en-US" sz="1600" noProof="0" dirty="0"/>
              <a:t>, R. S. Baker, and M. </a:t>
            </a:r>
            <a:r>
              <a:rPr lang="en-US" sz="1600" noProof="0" dirty="0" err="1"/>
              <a:t>Hatala</a:t>
            </a:r>
            <a:r>
              <a:rPr lang="en-US" sz="1600" noProof="0" dirty="0"/>
              <a:t>. Penetrating the black box of time-on-task estimation. In Proceedings of the 5th International Conference on Learning Analytics And Knowledge, pp. 184–193. ACM, 2015.</a:t>
            </a:r>
          </a:p>
          <a:p>
            <a:pPr marL="0" indent="0">
              <a:buNone/>
            </a:pPr>
            <a:r>
              <a:rPr lang="en-US" sz="1600" b="1" noProof="0" dirty="0"/>
              <a:t>[Ross, 2003] </a:t>
            </a:r>
            <a:r>
              <a:rPr lang="en-US" sz="1600" noProof="0" dirty="0"/>
              <a:t>S. M. Ross. Peirce’s criterion for the elimination of suspect experimental data. Journal of Engineering Technology, 20(2):38–41, 2003</a:t>
            </a:r>
          </a:p>
          <a:p>
            <a:pPr marL="0" indent="0">
              <a:buNone/>
            </a:pPr>
            <a:r>
              <a:rPr lang="en-US" sz="1600" b="1" noProof="0" dirty="0"/>
              <a:t>[</a:t>
            </a:r>
            <a:r>
              <a:rPr lang="en-US" sz="1600" b="1" noProof="0" dirty="0" err="1"/>
              <a:t>Sadallah</a:t>
            </a:r>
            <a:r>
              <a:rPr lang="en-US" sz="1600" b="1" noProof="0" dirty="0"/>
              <a:t>, 2013]</a:t>
            </a:r>
            <a:r>
              <a:rPr lang="en-US" sz="1600" noProof="0" dirty="0"/>
              <a:t> M. </a:t>
            </a:r>
            <a:r>
              <a:rPr lang="en-US" sz="1600" noProof="0" dirty="0" err="1"/>
              <a:t>Sadallah</a:t>
            </a:r>
            <a:r>
              <a:rPr lang="en-US" sz="1600" noProof="0" dirty="0"/>
              <a:t>, B. </a:t>
            </a:r>
            <a:r>
              <a:rPr lang="en-US" sz="1600" noProof="0" dirty="0" err="1"/>
              <a:t>Encelle</a:t>
            </a:r>
            <a:r>
              <a:rPr lang="en-US" sz="1600" noProof="0" dirty="0"/>
              <a:t>, A.-E. </a:t>
            </a:r>
            <a:r>
              <a:rPr lang="en-US" sz="1600" noProof="0" dirty="0" err="1"/>
              <a:t>Maredj</a:t>
            </a:r>
            <a:r>
              <a:rPr lang="en-US" sz="1600" noProof="0" dirty="0"/>
              <a:t>, and Y. </a:t>
            </a:r>
            <a:r>
              <a:rPr lang="en-US" sz="1600" noProof="0" dirty="0" err="1"/>
              <a:t>Prié</a:t>
            </a:r>
            <a:r>
              <a:rPr lang="en-US" sz="1600" noProof="0" dirty="0"/>
              <a:t>. A framework for usage-based document reengineering. In Proceedings of the 2013 ACM Symposium on Document Engineering, </a:t>
            </a:r>
            <a:r>
              <a:rPr lang="en-US" sz="1600" noProof="0" dirty="0" err="1"/>
              <a:t>DocEng</a:t>
            </a:r>
            <a:r>
              <a:rPr lang="en-US" sz="1600" noProof="0" dirty="0"/>
              <a:t> ’13, pp. 99–102, New York, NY, USA, 2013. ACM.</a:t>
            </a:r>
          </a:p>
        </p:txBody>
      </p:sp>
    </p:spTree>
    <p:extLst>
      <p:ext uri="{BB962C8B-B14F-4D97-AF65-F5344CB8AC3E}">
        <p14:creationId xmlns:p14="http://schemas.microsoft.com/office/powerpoint/2010/main" val="21638913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EC2264-290B-4428-AE11-CC3A3EF6C37F}"/>
              </a:ext>
            </a:extLst>
          </p:cNvPr>
          <p:cNvSpPr>
            <a:spLocks noGrp="1"/>
          </p:cNvSpPr>
          <p:nvPr>
            <p:ph type="title"/>
          </p:nvPr>
        </p:nvSpPr>
        <p:spPr/>
        <p:txBody>
          <a:bodyPr/>
          <a:lstStyle/>
          <a:p>
            <a:r>
              <a:rPr lang="en-US" sz="4400" noProof="0" dirty="0"/>
              <a:t>Platform &amp; data</a:t>
            </a:r>
            <a:endParaRPr lang="fr-FR" dirty="0"/>
          </a:p>
        </p:txBody>
      </p:sp>
      <p:sp>
        <p:nvSpPr>
          <p:cNvPr id="3" name="Espace réservé du contenu 2">
            <a:extLst>
              <a:ext uri="{FF2B5EF4-FFF2-40B4-BE49-F238E27FC236}">
                <a16:creationId xmlns:a16="http://schemas.microsoft.com/office/drawing/2014/main" id="{3DB641D8-9937-43DC-935C-30C9ACAD2D01}"/>
              </a:ext>
            </a:extLst>
          </p:cNvPr>
          <p:cNvSpPr>
            <a:spLocks noGrp="1"/>
          </p:cNvSpPr>
          <p:nvPr>
            <p:ph idx="1"/>
          </p:nvPr>
        </p:nvSpPr>
        <p:spPr/>
        <p:txBody>
          <a:bodyPr/>
          <a:lstStyle/>
          <a:p>
            <a:endParaRPr lang="fr-FR" dirty="0"/>
          </a:p>
        </p:txBody>
      </p:sp>
      <p:grpSp>
        <p:nvGrpSpPr>
          <p:cNvPr id="4" name="Groupe 3">
            <a:extLst>
              <a:ext uri="{FF2B5EF4-FFF2-40B4-BE49-F238E27FC236}">
                <a16:creationId xmlns:a16="http://schemas.microsoft.com/office/drawing/2014/main" id="{FEE558E3-0320-40AF-9EA6-83D4FBCD5488}"/>
              </a:ext>
            </a:extLst>
          </p:cNvPr>
          <p:cNvGrpSpPr/>
          <p:nvPr/>
        </p:nvGrpSpPr>
        <p:grpSpPr>
          <a:xfrm>
            <a:off x="323528" y="1203598"/>
            <a:ext cx="8482923" cy="3816424"/>
            <a:chOff x="323528" y="1203598"/>
            <a:chExt cx="8482923" cy="3816424"/>
          </a:xfrm>
        </p:grpSpPr>
        <p:pic>
          <p:nvPicPr>
            <p:cNvPr id="5" name="Picture 11">
              <a:extLst>
                <a:ext uri="{FF2B5EF4-FFF2-40B4-BE49-F238E27FC236}">
                  <a16:creationId xmlns:a16="http://schemas.microsoft.com/office/drawing/2014/main" id="{D0F82F29-38DC-48B6-A7B9-9AC54363D1FC}"/>
                </a:ext>
              </a:extLst>
            </p:cNvPr>
            <p:cNvPicPr>
              <a:picLocks noChangeAspect="1" noChangeArrowheads="1"/>
            </p:cNvPicPr>
            <p:nvPr/>
          </p:nvPicPr>
          <p:blipFill>
            <a:blip r:embed="rId2" cstate="print"/>
            <a:srcRect/>
            <a:stretch>
              <a:fillRect/>
            </a:stretch>
          </p:blipFill>
          <p:spPr bwMode="auto">
            <a:xfrm>
              <a:off x="323528" y="1203598"/>
              <a:ext cx="6106172" cy="3816424"/>
            </a:xfrm>
            <a:prstGeom prst="rect">
              <a:avLst/>
            </a:prstGeom>
            <a:ln>
              <a:noFill/>
            </a:ln>
            <a:effectLst>
              <a:outerShdw blurRad="190500" algn="tl" rotWithShape="0">
                <a:srgbClr val="000000">
                  <a:alpha val="70000"/>
                </a:srgbClr>
              </a:outerShdw>
            </a:effectLst>
          </p:spPr>
        </p:pic>
        <p:pic>
          <p:nvPicPr>
            <p:cNvPr id="6" name="Image 5">
              <a:extLst>
                <a:ext uri="{FF2B5EF4-FFF2-40B4-BE49-F238E27FC236}">
                  <a16:creationId xmlns:a16="http://schemas.microsoft.com/office/drawing/2014/main" id="{D2FFEAC0-A2D0-4441-A0DB-377975C7338E}"/>
                </a:ext>
              </a:extLst>
            </p:cNvPr>
            <p:cNvPicPr>
              <a:picLocks noChangeAspect="1"/>
            </p:cNvPicPr>
            <p:nvPr/>
          </p:nvPicPr>
          <p:blipFill>
            <a:blip r:embed="rId3" cstate="print"/>
            <a:stretch>
              <a:fillRect/>
            </a:stretch>
          </p:blipFill>
          <p:spPr>
            <a:xfrm>
              <a:off x="3347864" y="3057484"/>
              <a:ext cx="5458587" cy="1657581"/>
            </a:xfrm>
            <a:prstGeom prst="rect">
              <a:avLst/>
            </a:prstGeom>
            <a:ln>
              <a:noFill/>
            </a:ln>
            <a:effectLst>
              <a:outerShdw blurRad="190500" algn="tl" rotWithShape="0">
                <a:srgbClr val="000000">
                  <a:alpha val="70000"/>
                </a:srgbClr>
              </a:outerShdw>
            </a:effectLst>
          </p:spPr>
        </p:pic>
      </p:grpSp>
    </p:spTree>
    <p:extLst>
      <p:ext uri="{BB962C8B-B14F-4D97-AF65-F5344CB8AC3E}">
        <p14:creationId xmlns:p14="http://schemas.microsoft.com/office/powerpoint/2010/main" val="49964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a:t>Outline</a:t>
            </a:r>
          </a:p>
        </p:txBody>
      </p:sp>
      <p:sp>
        <p:nvSpPr>
          <p:cNvPr id="3" name="Espace réservé du contenu 2"/>
          <p:cNvSpPr>
            <a:spLocks noGrp="1"/>
          </p:cNvSpPr>
          <p:nvPr>
            <p:ph idx="1"/>
          </p:nvPr>
        </p:nvSpPr>
        <p:spPr>
          <a:xfrm>
            <a:off x="467544" y="1851670"/>
            <a:ext cx="8229600" cy="2382913"/>
          </a:xfrm>
        </p:spPr>
        <p:txBody>
          <a:bodyPr/>
          <a:lstStyle/>
          <a:p>
            <a:pPr marL="514350" indent="-514350">
              <a:lnSpc>
                <a:spcPct val="120000"/>
              </a:lnSpc>
              <a:buFont typeface="+mj-lt"/>
              <a:buAutoNum type="arabicPeriod"/>
            </a:pPr>
            <a:r>
              <a:rPr lang="en-US" b="1" noProof="0" dirty="0"/>
              <a:t>Time-based analysis of reading in eLearning </a:t>
            </a:r>
          </a:p>
          <a:p>
            <a:pPr marL="514350" indent="-514350">
              <a:lnSpc>
                <a:spcPct val="120000"/>
              </a:lnSpc>
              <a:buFont typeface="+mj-lt"/>
              <a:buAutoNum type="arabicPeriod"/>
            </a:pPr>
            <a:r>
              <a:rPr lang="en-US" noProof="0" dirty="0"/>
              <a:t>A proposal for detecting reading sessions</a:t>
            </a:r>
          </a:p>
          <a:p>
            <a:pPr marL="514350" indent="-514350">
              <a:lnSpc>
                <a:spcPct val="120000"/>
              </a:lnSpc>
              <a:buFont typeface="+mj-lt"/>
              <a:buAutoNum type="arabicPeriod"/>
            </a:pPr>
            <a:r>
              <a:rPr lang="en-US" noProof="0" dirty="0"/>
              <a:t>Towards Reading Session-based Indicators</a:t>
            </a:r>
          </a:p>
          <a:p>
            <a:endParaRPr lang="en-US" noProof="0" dirty="0"/>
          </a:p>
        </p:txBody>
      </p:sp>
    </p:spTree>
    <p:extLst>
      <p:ext uri="{BB962C8B-B14F-4D97-AF65-F5344CB8AC3E}">
        <p14:creationId xmlns:p14="http://schemas.microsoft.com/office/powerpoint/2010/main" val="389091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80660"/>
            <a:ext cx="8229600" cy="707886"/>
          </a:xfrm>
        </p:spPr>
        <p:txBody>
          <a:bodyPr/>
          <a:lstStyle/>
          <a:p>
            <a:r>
              <a:rPr lang="en-US" sz="4000" noProof="0" dirty="0"/>
              <a:t>Why time-based indicators?</a:t>
            </a:r>
          </a:p>
        </p:txBody>
      </p:sp>
      <p:sp>
        <p:nvSpPr>
          <p:cNvPr id="3" name="Espace réservé du contenu 2"/>
          <p:cNvSpPr>
            <a:spLocks noGrp="1"/>
          </p:cNvSpPr>
          <p:nvPr>
            <p:ph idx="1"/>
          </p:nvPr>
        </p:nvSpPr>
        <p:spPr>
          <a:xfrm>
            <a:off x="467544" y="3003798"/>
            <a:ext cx="8213706" cy="1944216"/>
          </a:xfrm>
        </p:spPr>
        <p:txBody>
          <a:bodyPr>
            <a:noAutofit/>
          </a:bodyPr>
          <a:lstStyle/>
          <a:p>
            <a:r>
              <a:rPr lang="en-US" sz="2800" dirty="0"/>
              <a:t>More "accurate" estimate of student learning </a:t>
            </a:r>
            <a:r>
              <a:rPr lang="en-US" sz="2000" b="1" dirty="0"/>
              <a:t>[</a:t>
            </a:r>
            <a:r>
              <a:rPr lang="en-US" sz="2000" b="1" dirty="0" err="1"/>
              <a:t>Kovanovic</a:t>
            </a:r>
            <a:r>
              <a:rPr lang="en-US" sz="2000" b="1" dirty="0"/>
              <a:t>, 2015]</a:t>
            </a:r>
            <a:endParaRPr lang="en-US" sz="2000" dirty="0"/>
          </a:p>
          <a:p>
            <a:r>
              <a:rPr lang="en-US" sz="2800" noProof="0" dirty="0"/>
              <a:t>Best reflect and predict user behavior and environment over time </a:t>
            </a:r>
            <a:r>
              <a:rPr lang="en-US" sz="2000" b="1" noProof="0" dirty="0"/>
              <a:t>[Hofmann, 2006]</a:t>
            </a:r>
            <a:endParaRPr lang="en-US" sz="2000" noProof="0" dirty="0"/>
          </a:p>
        </p:txBody>
      </p:sp>
      <p:grpSp>
        <p:nvGrpSpPr>
          <p:cNvPr id="31" name="Groupe 3"/>
          <p:cNvGrpSpPr/>
          <p:nvPr/>
        </p:nvGrpSpPr>
        <p:grpSpPr>
          <a:xfrm>
            <a:off x="107504" y="1347614"/>
            <a:ext cx="8784977" cy="1261126"/>
            <a:chOff x="-321601" y="2067694"/>
            <a:chExt cx="9504799" cy="1261126"/>
          </a:xfrm>
        </p:grpSpPr>
        <p:cxnSp>
          <p:nvCxnSpPr>
            <p:cNvPr id="32" name="Connecteur droit 31"/>
            <p:cNvCxnSpPr/>
            <p:nvPr/>
          </p:nvCxnSpPr>
          <p:spPr>
            <a:xfrm>
              <a:off x="683568" y="2283718"/>
              <a:ext cx="8424936"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3" name="ZoneTexte 32"/>
            <p:cNvSpPr txBox="1"/>
            <p:nvPr/>
          </p:nvSpPr>
          <p:spPr>
            <a:xfrm>
              <a:off x="896208" y="2283718"/>
              <a:ext cx="912066" cy="369332"/>
            </a:xfrm>
            <a:prstGeom prst="rect">
              <a:avLst/>
            </a:prstGeom>
            <a:noFill/>
          </p:spPr>
          <p:txBody>
            <a:bodyPr wrap="square" rtlCol="0">
              <a:spAutoFit/>
            </a:bodyPr>
            <a:lstStyle/>
            <a:p>
              <a:r>
                <a:rPr lang="fr-FR" dirty="0"/>
                <a:t>A</a:t>
              </a:r>
              <a:r>
                <a:rPr lang="fr-FR" sz="1400" dirty="0"/>
                <a:t>ction</a:t>
              </a:r>
              <a:r>
                <a:rPr lang="fr-FR" dirty="0"/>
                <a:t>1</a:t>
              </a:r>
            </a:p>
          </p:txBody>
        </p:sp>
        <p:cxnSp>
          <p:nvCxnSpPr>
            <p:cNvPr id="34" name="Connecteur droit 33"/>
            <p:cNvCxnSpPr/>
            <p:nvPr/>
          </p:nvCxnSpPr>
          <p:spPr>
            <a:xfrm>
              <a:off x="1253563"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Connecteur droit 34"/>
            <p:cNvCxnSpPr/>
            <p:nvPr/>
          </p:nvCxnSpPr>
          <p:spPr>
            <a:xfrm>
              <a:off x="2117659"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Connecteur droit 35"/>
            <p:cNvCxnSpPr/>
            <p:nvPr/>
          </p:nvCxnSpPr>
          <p:spPr>
            <a:xfrm>
              <a:off x="2837739"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7" name="Connecteur droit 36"/>
            <p:cNvCxnSpPr/>
            <p:nvPr/>
          </p:nvCxnSpPr>
          <p:spPr>
            <a:xfrm>
              <a:off x="4493923"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8" name="Connecteur droit 37"/>
            <p:cNvCxnSpPr/>
            <p:nvPr/>
          </p:nvCxnSpPr>
          <p:spPr>
            <a:xfrm>
              <a:off x="5574043"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9" name="Connecteur droit 38"/>
            <p:cNvCxnSpPr/>
            <p:nvPr/>
          </p:nvCxnSpPr>
          <p:spPr>
            <a:xfrm>
              <a:off x="6870187"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0" name="Connecteur droit 39"/>
            <p:cNvCxnSpPr/>
            <p:nvPr/>
          </p:nvCxnSpPr>
          <p:spPr>
            <a:xfrm>
              <a:off x="7302235"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1" name="Connecteur droit 40"/>
            <p:cNvCxnSpPr/>
            <p:nvPr/>
          </p:nvCxnSpPr>
          <p:spPr>
            <a:xfrm>
              <a:off x="7590267"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Connecteur droit 41"/>
            <p:cNvCxnSpPr/>
            <p:nvPr/>
          </p:nvCxnSpPr>
          <p:spPr>
            <a:xfrm>
              <a:off x="8892480"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ZoneTexte 42"/>
            <p:cNvSpPr txBox="1"/>
            <p:nvPr/>
          </p:nvSpPr>
          <p:spPr>
            <a:xfrm>
              <a:off x="1901635" y="2283718"/>
              <a:ext cx="434734" cy="369332"/>
            </a:xfrm>
            <a:prstGeom prst="rect">
              <a:avLst/>
            </a:prstGeom>
            <a:noFill/>
          </p:spPr>
          <p:txBody>
            <a:bodyPr wrap="none" rtlCol="0">
              <a:spAutoFit/>
            </a:bodyPr>
            <a:lstStyle/>
            <a:p>
              <a:r>
                <a:rPr lang="fr-FR" dirty="0"/>
                <a:t>A2</a:t>
              </a:r>
            </a:p>
          </p:txBody>
        </p:sp>
        <p:sp>
          <p:nvSpPr>
            <p:cNvPr id="44" name="ZoneTexte 43"/>
            <p:cNvSpPr txBox="1"/>
            <p:nvPr/>
          </p:nvSpPr>
          <p:spPr>
            <a:xfrm>
              <a:off x="2621715" y="2283718"/>
              <a:ext cx="434734" cy="369332"/>
            </a:xfrm>
            <a:prstGeom prst="rect">
              <a:avLst/>
            </a:prstGeom>
            <a:noFill/>
          </p:spPr>
          <p:txBody>
            <a:bodyPr wrap="none" rtlCol="0">
              <a:spAutoFit/>
            </a:bodyPr>
            <a:lstStyle/>
            <a:p>
              <a:r>
                <a:rPr lang="fr-FR" dirty="0"/>
                <a:t>A3</a:t>
              </a:r>
            </a:p>
          </p:txBody>
        </p:sp>
        <p:sp>
          <p:nvSpPr>
            <p:cNvPr id="45" name="ZoneTexte 44"/>
            <p:cNvSpPr txBox="1"/>
            <p:nvPr/>
          </p:nvSpPr>
          <p:spPr>
            <a:xfrm>
              <a:off x="4277899" y="2283718"/>
              <a:ext cx="434734" cy="369332"/>
            </a:xfrm>
            <a:prstGeom prst="rect">
              <a:avLst/>
            </a:prstGeom>
            <a:noFill/>
          </p:spPr>
          <p:txBody>
            <a:bodyPr wrap="none" rtlCol="0">
              <a:spAutoFit/>
            </a:bodyPr>
            <a:lstStyle/>
            <a:p>
              <a:r>
                <a:rPr lang="fr-FR" dirty="0"/>
                <a:t>A4</a:t>
              </a:r>
            </a:p>
          </p:txBody>
        </p:sp>
        <p:sp>
          <p:nvSpPr>
            <p:cNvPr id="46" name="ZoneTexte 45"/>
            <p:cNvSpPr txBox="1"/>
            <p:nvPr/>
          </p:nvSpPr>
          <p:spPr>
            <a:xfrm>
              <a:off x="5430027" y="2283718"/>
              <a:ext cx="434734" cy="369332"/>
            </a:xfrm>
            <a:prstGeom prst="rect">
              <a:avLst/>
            </a:prstGeom>
            <a:noFill/>
          </p:spPr>
          <p:txBody>
            <a:bodyPr wrap="none" rtlCol="0">
              <a:spAutoFit/>
            </a:bodyPr>
            <a:lstStyle/>
            <a:p>
              <a:r>
                <a:rPr lang="fr-FR" dirty="0"/>
                <a:t>A5</a:t>
              </a:r>
            </a:p>
          </p:txBody>
        </p:sp>
        <p:sp>
          <p:nvSpPr>
            <p:cNvPr id="47" name="ZoneTexte 46"/>
            <p:cNvSpPr txBox="1"/>
            <p:nvPr/>
          </p:nvSpPr>
          <p:spPr>
            <a:xfrm>
              <a:off x="6654163" y="2283718"/>
              <a:ext cx="434734" cy="369332"/>
            </a:xfrm>
            <a:prstGeom prst="rect">
              <a:avLst/>
            </a:prstGeom>
            <a:noFill/>
          </p:spPr>
          <p:txBody>
            <a:bodyPr wrap="none" rtlCol="0">
              <a:spAutoFit/>
            </a:bodyPr>
            <a:lstStyle/>
            <a:p>
              <a:r>
                <a:rPr lang="fr-FR" dirty="0"/>
                <a:t>A6</a:t>
              </a:r>
            </a:p>
          </p:txBody>
        </p:sp>
        <p:sp>
          <p:nvSpPr>
            <p:cNvPr id="48" name="ZoneTexte 47"/>
            <p:cNvSpPr txBox="1"/>
            <p:nvPr/>
          </p:nvSpPr>
          <p:spPr>
            <a:xfrm>
              <a:off x="7086211" y="2283718"/>
              <a:ext cx="434734" cy="369332"/>
            </a:xfrm>
            <a:prstGeom prst="rect">
              <a:avLst/>
            </a:prstGeom>
            <a:noFill/>
          </p:spPr>
          <p:txBody>
            <a:bodyPr wrap="none" rtlCol="0">
              <a:spAutoFit/>
            </a:bodyPr>
            <a:lstStyle/>
            <a:p>
              <a:r>
                <a:rPr lang="fr-FR" dirty="0"/>
                <a:t>A7</a:t>
              </a:r>
            </a:p>
          </p:txBody>
        </p:sp>
        <p:sp>
          <p:nvSpPr>
            <p:cNvPr id="49" name="ZoneTexte 48"/>
            <p:cNvSpPr txBox="1"/>
            <p:nvPr/>
          </p:nvSpPr>
          <p:spPr>
            <a:xfrm>
              <a:off x="8748464" y="2283718"/>
              <a:ext cx="434734" cy="369332"/>
            </a:xfrm>
            <a:prstGeom prst="rect">
              <a:avLst/>
            </a:prstGeom>
            <a:noFill/>
          </p:spPr>
          <p:txBody>
            <a:bodyPr wrap="none" rtlCol="0">
              <a:spAutoFit/>
            </a:bodyPr>
            <a:lstStyle/>
            <a:p>
              <a:r>
                <a:rPr lang="fr-FR" dirty="0"/>
                <a:t>A9</a:t>
              </a:r>
            </a:p>
          </p:txBody>
        </p:sp>
        <p:sp>
          <p:nvSpPr>
            <p:cNvPr id="50" name="ZoneTexte 49"/>
            <p:cNvSpPr txBox="1"/>
            <p:nvPr/>
          </p:nvSpPr>
          <p:spPr>
            <a:xfrm>
              <a:off x="7374243" y="2283718"/>
              <a:ext cx="434734" cy="369332"/>
            </a:xfrm>
            <a:prstGeom prst="rect">
              <a:avLst/>
            </a:prstGeom>
            <a:noFill/>
          </p:spPr>
          <p:txBody>
            <a:bodyPr wrap="none" rtlCol="0">
              <a:spAutoFit/>
            </a:bodyPr>
            <a:lstStyle/>
            <a:p>
              <a:r>
                <a:rPr lang="fr-FR" dirty="0"/>
                <a:t>A8</a:t>
              </a:r>
            </a:p>
          </p:txBody>
        </p:sp>
        <p:sp>
          <p:nvSpPr>
            <p:cNvPr id="51" name="Rectangle 50"/>
            <p:cNvSpPr/>
            <p:nvPr/>
          </p:nvSpPr>
          <p:spPr>
            <a:xfrm>
              <a:off x="1253563" y="2931790"/>
              <a:ext cx="1224136" cy="21602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2" name="Rectangle 51"/>
            <p:cNvSpPr/>
            <p:nvPr/>
          </p:nvSpPr>
          <p:spPr>
            <a:xfrm>
              <a:off x="2837739" y="2931790"/>
              <a:ext cx="144016" cy="21602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3" name="Rectangle 52"/>
            <p:cNvSpPr/>
            <p:nvPr/>
          </p:nvSpPr>
          <p:spPr>
            <a:xfrm>
              <a:off x="4531715" y="2931790"/>
              <a:ext cx="360040" cy="21602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4" name="Rectangle 53"/>
            <p:cNvSpPr/>
            <p:nvPr/>
          </p:nvSpPr>
          <p:spPr>
            <a:xfrm>
              <a:off x="5574043" y="2931790"/>
              <a:ext cx="144016" cy="21602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5" name="Rectangle 54"/>
            <p:cNvSpPr/>
            <p:nvPr/>
          </p:nvSpPr>
          <p:spPr>
            <a:xfrm>
              <a:off x="6868345" y="2931790"/>
              <a:ext cx="1752739" cy="21602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6" name="ZoneTexte 55"/>
            <p:cNvSpPr txBox="1"/>
            <p:nvPr/>
          </p:nvSpPr>
          <p:spPr>
            <a:xfrm>
              <a:off x="-321601" y="2787774"/>
              <a:ext cx="975052" cy="541046"/>
            </a:xfrm>
            <a:prstGeom prst="rect">
              <a:avLst/>
            </a:prstGeom>
            <a:noFill/>
          </p:spPr>
          <p:txBody>
            <a:bodyPr wrap="none" rtlCol="0">
              <a:spAutoFit/>
            </a:bodyPr>
            <a:lstStyle/>
            <a:p>
              <a:pPr>
                <a:lnSpc>
                  <a:spcPct val="80000"/>
                </a:lnSpc>
              </a:pPr>
              <a:r>
                <a:rPr lang="en-US" i="1" dirty="0"/>
                <a:t>Actual </a:t>
              </a:r>
              <a:br>
                <a:rPr lang="en-US" i="1" dirty="0"/>
              </a:br>
              <a:r>
                <a:rPr lang="en-US" i="1" dirty="0"/>
                <a:t>reading</a:t>
              </a:r>
            </a:p>
          </p:txBody>
        </p:sp>
        <p:sp>
          <p:nvSpPr>
            <p:cNvPr id="57" name="ZoneTexte 56"/>
            <p:cNvSpPr txBox="1"/>
            <p:nvPr/>
          </p:nvSpPr>
          <p:spPr>
            <a:xfrm>
              <a:off x="-321601" y="2067694"/>
              <a:ext cx="798289" cy="369332"/>
            </a:xfrm>
            <a:prstGeom prst="rect">
              <a:avLst/>
            </a:prstGeom>
            <a:noFill/>
          </p:spPr>
          <p:txBody>
            <a:bodyPr wrap="none" rtlCol="0">
              <a:spAutoFit/>
            </a:bodyPr>
            <a:lstStyle/>
            <a:p>
              <a:r>
                <a:rPr lang="fr-FR" i="1" dirty="0"/>
                <a:t>Trace</a:t>
              </a:r>
            </a:p>
          </p:txBody>
        </p:sp>
      </p:grpSp>
    </p:spTree>
    <p:extLst>
      <p:ext uri="{BB962C8B-B14F-4D97-AF65-F5344CB8AC3E}">
        <p14:creationId xmlns:p14="http://schemas.microsoft.com/office/powerpoint/2010/main" val="34470225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80660"/>
            <a:ext cx="8229600" cy="707886"/>
          </a:xfrm>
        </p:spPr>
        <p:txBody>
          <a:bodyPr/>
          <a:lstStyle/>
          <a:p>
            <a:r>
              <a:rPr lang="en-US" sz="4000" noProof="0" dirty="0"/>
              <a:t>Issue in time-based analysis</a:t>
            </a:r>
          </a:p>
        </p:txBody>
      </p:sp>
      <p:sp>
        <p:nvSpPr>
          <p:cNvPr id="3" name="Espace réservé du contenu 2"/>
          <p:cNvSpPr>
            <a:spLocks noGrp="1"/>
          </p:cNvSpPr>
          <p:nvPr>
            <p:ph idx="1"/>
          </p:nvPr>
        </p:nvSpPr>
        <p:spPr>
          <a:xfrm>
            <a:off x="521316" y="3055268"/>
            <a:ext cx="8631951" cy="2088232"/>
          </a:xfrm>
        </p:spPr>
        <p:txBody>
          <a:bodyPr>
            <a:noAutofit/>
          </a:bodyPr>
          <a:lstStyle/>
          <a:p>
            <a:r>
              <a:rPr lang="en-US" sz="2400" noProof="0" dirty="0"/>
              <a:t>Activity in time: active and inactive periods </a:t>
            </a:r>
          </a:p>
          <a:p>
            <a:r>
              <a:rPr lang="en-US" sz="2400" dirty="0"/>
              <a:t>Session = active periods</a:t>
            </a:r>
          </a:p>
          <a:p>
            <a:pPr lvl="1"/>
            <a:r>
              <a:rPr lang="en-US" sz="2000" noProof="0" dirty="0"/>
              <a:t>Not logged</a:t>
            </a:r>
          </a:p>
          <a:p>
            <a:pPr lvl="1"/>
            <a:r>
              <a:rPr lang="en-US" sz="2000" noProof="0" dirty="0"/>
              <a:t>No time-on-task data to reconstruct the real sessions</a:t>
            </a:r>
          </a:p>
          <a:p>
            <a:pPr lvl="1"/>
            <a:r>
              <a:rPr lang="en-US" sz="2000" noProof="0" dirty="0"/>
              <a:t>Web Usage Mining methods for approaching them</a:t>
            </a:r>
          </a:p>
        </p:txBody>
      </p:sp>
      <p:grpSp>
        <p:nvGrpSpPr>
          <p:cNvPr id="34" name="Groupe 33"/>
          <p:cNvGrpSpPr/>
          <p:nvPr/>
        </p:nvGrpSpPr>
        <p:grpSpPr>
          <a:xfrm>
            <a:off x="2555776" y="2427734"/>
            <a:ext cx="523027" cy="577476"/>
            <a:chOff x="1107196" y="2067694"/>
            <a:chExt cx="1198767" cy="3729127"/>
          </a:xfrm>
        </p:grpSpPr>
        <p:grpSp>
          <p:nvGrpSpPr>
            <p:cNvPr id="35" name="Groupe 34"/>
            <p:cNvGrpSpPr/>
            <p:nvPr/>
          </p:nvGrpSpPr>
          <p:grpSpPr>
            <a:xfrm>
              <a:off x="1107196" y="2067694"/>
              <a:ext cx="1198767" cy="3729127"/>
              <a:chOff x="1364916" y="1275606"/>
              <a:chExt cx="1198767" cy="3729127"/>
            </a:xfrm>
          </p:grpSpPr>
          <p:grpSp>
            <p:nvGrpSpPr>
              <p:cNvPr id="37" name="Groupe 36"/>
              <p:cNvGrpSpPr/>
              <p:nvPr/>
            </p:nvGrpSpPr>
            <p:grpSpPr>
              <a:xfrm>
                <a:off x="1703288" y="1275606"/>
                <a:ext cx="690980" cy="1800000"/>
                <a:chOff x="1703288" y="1275606"/>
                <a:chExt cx="690980" cy="1800000"/>
              </a:xfrm>
            </p:grpSpPr>
            <p:cxnSp>
              <p:nvCxnSpPr>
                <p:cNvPr id="39" name="Connecteur droit 38"/>
                <p:cNvCxnSpPr/>
                <p:nvPr/>
              </p:nvCxnSpPr>
              <p:spPr>
                <a:xfrm flipH="1">
                  <a:off x="1703288" y="1275606"/>
                  <a:ext cx="12820" cy="1800000"/>
                </a:xfrm>
                <a:prstGeom prst="line">
                  <a:avLst/>
                </a:prstGeom>
                <a:ln>
                  <a:solidFill>
                    <a:schemeClr val="accent6"/>
                  </a:solidFill>
                  <a:prstDash val="dash"/>
                </a:ln>
              </p:spPr>
              <p:style>
                <a:lnRef idx="2">
                  <a:schemeClr val="accent1"/>
                </a:lnRef>
                <a:fillRef idx="0">
                  <a:schemeClr val="accent1"/>
                </a:fillRef>
                <a:effectRef idx="1">
                  <a:schemeClr val="accent1"/>
                </a:effectRef>
                <a:fontRef idx="minor">
                  <a:schemeClr val="tx1"/>
                </a:fontRef>
              </p:style>
            </p:cxnSp>
            <p:cxnSp>
              <p:nvCxnSpPr>
                <p:cNvPr id="40" name="Connecteur droit 39"/>
                <p:cNvCxnSpPr/>
                <p:nvPr/>
              </p:nvCxnSpPr>
              <p:spPr>
                <a:xfrm flipH="1">
                  <a:off x="2381448" y="1275606"/>
                  <a:ext cx="12820" cy="1800000"/>
                </a:xfrm>
                <a:prstGeom prst="line">
                  <a:avLst/>
                </a:prstGeom>
                <a:ln>
                  <a:solidFill>
                    <a:schemeClr val="accent6"/>
                  </a:solidFill>
                  <a:prstDash val="dash"/>
                </a:ln>
              </p:spPr>
              <p:style>
                <a:lnRef idx="2">
                  <a:schemeClr val="accent1"/>
                </a:lnRef>
                <a:fillRef idx="0">
                  <a:schemeClr val="accent1"/>
                </a:fillRef>
                <a:effectRef idx="1">
                  <a:schemeClr val="accent1"/>
                </a:effectRef>
                <a:fontRef idx="minor">
                  <a:schemeClr val="tx1"/>
                </a:fontRef>
              </p:style>
            </p:cxnSp>
          </p:grpSp>
          <p:sp>
            <p:nvSpPr>
              <p:cNvPr id="38" name="ZoneTexte 37"/>
              <p:cNvSpPr txBox="1"/>
              <p:nvPr/>
            </p:nvSpPr>
            <p:spPr>
              <a:xfrm>
                <a:off x="1364916" y="2619723"/>
                <a:ext cx="1198767" cy="2385010"/>
              </a:xfrm>
              <a:prstGeom prst="rect">
                <a:avLst/>
              </a:prstGeom>
              <a:noFill/>
              <a:ln>
                <a:noFill/>
              </a:ln>
            </p:spPr>
            <p:txBody>
              <a:bodyPr wrap="none" rtlCol="0">
                <a:spAutoFit/>
              </a:bodyPr>
              <a:lstStyle/>
              <a:p>
                <a:r>
                  <a:rPr lang="fr-FR" i="1" dirty="0"/>
                  <a:t>IDLE</a:t>
                </a:r>
              </a:p>
            </p:txBody>
          </p:sp>
        </p:grpSp>
        <p:cxnSp>
          <p:nvCxnSpPr>
            <p:cNvPr id="36" name="Connecteur droit 35"/>
            <p:cNvCxnSpPr/>
            <p:nvPr/>
          </p:nvCxnSpPr>
          <p:spPr>
            <a:xfrm>
              <a:off x="1445568" y="3738681"/>
              <a:ext cx="648072" cy="0"/>
            </a:xfrm>
            <a:prstGeom prst="line">
              <a:avLst/>
            </a:prstGeom>
            <a:ln w="19050">
              <a:solidFill>
                <a:schemeClr val="accent6"/>
              </a:solidFill>
            </a:ln>
          </p:spPr>
          <p:style>
            <a:lnRef idx="1">
              <a:schemeClr val="accent6"/>
            </a:lnRef>
            <a:fillRef idx="0">
              <a:schemeClr val="accent6"/>
            </a:fillRef>
            <a:effectRef idx="0">
              <a:schemeClr val="accent6"/>
            </a:effectRef>
            <a:fontRef idx="minor">
              <a:schemeClr val="tx1"/>
            </a:fontRef>
          </p:style>
        </p:cxnSp>
      </p:grpSp>
      <p:grpSp>
        <p:nvGrpSpPr>
          <p:cNvPr id="41" name="Groupe 40"/>
          <p:cNvGrpSpPr/>
          <p:nvPr/>
        </p:nvGrpSpPr>
        <p:grpSpPr>
          <a:xfrm>
            <a:off x="3173848" y="2427734"/>
            <a:ext cx="1418292" cy="577476"/>
            <a:chOff x="1445568" y="2067694"/>
            <a:chExt cx="690980" cy="3729127"/>
          </a:xfrm>
        </p:grpSpPr>
        <p:grpSp>
          <p:nvGrpSpPr>
            <p:cNvPr id="42" name="Groupe 41"/>
            <p:cNvGrpSpPr/>
            <p:nvPr/>
          </p:nvGrpSpPr>
          <p:grpSpPr>
            <a:xfrm>
              <a:off x="1445568" y="2067694"/>
              <a:ext cx="690980" cy="3729127"/>
              <a:chOff x="1703288" y="1275606"/>
              <a:chExt cx="690980" cy="3729127"/>
            </a:xfrm>
          </p:grpSpPr>
          <p:grpSp>
            <p:nvGrpSpPr>
              <p:cNvPr id="44" name="Groupe 43"/>
              <p:cNvGrpSpPr/>
              <p:nvPr/>
            </p:nvGrpSpPr>
            <p:grpSpPr>
              <a:xfrm>
                <a:off x="1703288" y="1275606"/>
                <a:ext cx="690980" cy="1800000"/>
                <a:chOff x="1703288" y="1275606"/>
                <a:chExt cx="690980" cy="1800000"/>
              </a:xfrm>
            </p:grpSpPr>
            <p:cxnSp>
              <p:nvCxnSpPr>
                <p:cNvPr id="46" name="Connecteur droit 45"/>
                <p:cNvCxnSpPr/>
                <p:nvPr/>
              </p:nvCxnSpPr>
              <p:spPr>
                <a:xfrm flipH="1">
                  <a:off x="1703288" y="1275606"/>
                  <a:ext cx="12820" cy="1800000"/>
                </a:xfrm>
                <a:prstGeom prst="line">
                  <a:avLst/>
                </a:prstGeom>
                <a:ln>
                  <a:solidFill>
                    <a:schemeClr val="accent6"/>
                  </a:solidFill>
                  <a:prstDash val="dash"/>
                </a:ln>
              </p:spPr>
              <p:style>
                <a:lnRef idx="2">
                  <a:schemeClr val="accent1"/>
                </a:lnRef>
                <a:fillRef idx="0">
                  <a:schemeClr val="accent1"/>
                </a:fillRef>
                <a:effectRef idx="1">
                  <a:schemeClr val="accent1"/>
                </a:effectRef>
                <a:fontRef idx="minor">
                  <a:schemeClr val="tx1"/>
                </a:fontRef>
              </p:style>
            </p:cxnSp>
            <p:cxnSp>
              <p:nvCxnSpPr>
                <p:cNvPr id="47" name="Connecteur droit 46"/>
                <p:cNvCxnSpPr/>
                <p:nvPr/>
              </p:nvCxnSpPr>
              <p:spPr>
                <a:xfrm flipH="1">
                  <a:off x="2381448" y="1275606"/>
                  <a:ext cx="12820" cy="1800000"/>
                </a:xfrm>
                <a:prstGeom prst="line">
                  <a:avLst/>
                </a:prstGeom>
                <a:ln>
                  <a:solidFill>
                    <a:schemeClr val="accent6"/>
                  </a:solidFill>
                  <a:prstDash val="dash"/>
                </a:ln>
              </p:spPr>
              <p:style>
                <a:lnRef idx="2">
                  <a:schemeClr val="accent1"/>
                </a:lnRef>
                <a:fillRef idx="0">
                  <a:schemeClr val="accent1"/>
                </a:fillRef>
                <a:effectRef idx="1">
                  <a:schemeClr val="accent1"/>
                </a:effectRef>
                <a:fontRef idx="minor">
                  <a:schemeClr val="tx1"/>
                </a:fontRef>
              </p:style>
            </p:cxnSp>
          </p:grpSp>
          <p:sp>
            <p:nvSpPr>
              <p:cNvPr id="45" name="ZoneTexte 44"/>
              <p:cNvSpPr txBox="1"/>
              <p:nvPr/>
            </p:nvSpPr>
            <p:spPr>
              <a:xfrm>
                <a:off x="1871230" y="2619723"/>
                <a:ext cx="347092" cy="2385010"/>
              </a:xfrm>
              <a:prstGeom prst="rect">
                <a:avLst/>
              </a:prstGeom>
              <a:noFill/>
              <a:ln>
                <a:noFill/>
              </a:ln>
            </p:spPr>
            <p:txBody>
              <a:bodyPr wrap="none" rtlCol="0">
                <a:spAutoFit/>
              </a:bodyPr>
              <a:lstStyle/>
              <a:p>
                <a:pPr algn="ctr"/>
                <a:r>
                  <a:rPr lang="fr-FR" i="1" dirty="0"/>
                  <a:t>IDLE</a:t>
                </a:r>
              </a:p>
            </p:txBody>
          </p:sp>
        </p:grpSp>
        <p:cxnSp>
          <p:nvCxnSpPr>
            <p:cNvPr id="43" name="Connecteur droit 42"/>
            <p:cNvCxnSpPr/>
            <p:nvPr/>
          </p:nvCxnSpPr>
          <p:spPr>
            <a:xfrm>
              <a:off x="1445568" y="3738681"/>
              <a:ext cx="648072" cy="0"/>
            </a:xfrm>
            <a:prstGeom prst="line">
              <a:avLst/>
            </a:prstGeom>
            <a:ln w="19050">
              <a:solidFill>
                <a:schemeClr val="accent6"/>
              </a:solidFill>
            </a:ln>
          </p:spPr>
          <p:style>
            <a:lnRef idx="1">
              <a:schemeClr val="accent6"/>
            </a:lnRef>
            <a:fillRef idx="0">
              <a:schemeClr val="accent6"/>
            </a:fillRef>
            <a:effectRef idx="0">
              <a:schemeClr val="accent6"/>
            </a:effectRef>
            <a:fontRef idx="minor">
              <a:schemeClr val="tx1"/>
            </a:fontRef>
          </p:style>
        </p:cxnSp>
      </p:grpSp>
      <p:grpSp>
        <p:nvGrpSpPr>
          <p:cNvPr id="48" name="Groupe 47"/>
          <p:cNvGrpSpPr/>
          <p:nvPr/>
        </p:nvGrpSpPr>
        <p:grpSpPr>
          <a:xfrm>
            <a:off x="4926039" y="2425992"/>
            <a:ext cx="621985" cy="577476"/>
            <a:chOff x="1445568" y="2067694"/>
            <a:chExt cx="690980" cy="3729127"/>
          </a:xfrm>
        </p:grpSpPr>
        <p:grpSp>
          <p:nvGrpSpPr>
            <p:cNvPr id="49" name="Groupe 48"/>
            <p:cNvGrpSpPr/>
            <p:nvPr/>
          </p:nvGrpSpPr>
          <p:grpSpPr>
            <a:xfrm>
              <a:off x="1445568" y="2067694"/>
              <a:ext cx="690980" cy="3729127"/>
              <a:chOff x="1703288" y="1275606"/>
              <a:chExt cx="690980" cy="3729127"/>
            </a:xfrm>
          </p:grpSpPr>
          <p:grpSp>
            <p:nvGrpSpPr>
              <p:cNvPr id="51" name="Groupe 50"/>
              <p:cNvGrpSpPr/>
              <p:nvPr/>
            </p:nvGrpSpPr>
            <p:grpSpPr>
              <a:xfrm>
                <a:off x="1703288" y="1275606"/>
                <a:ext cx="690980" cy="1800000"/>
                <a:chOff x="1703288" y="1275606"/>
                <a:chExt cx="690980" cy="1800000"/>
              </a:xfrm>
            </p:grpSpPr>
            <p:cxnSp>
              <p:nvCxnSpPr>
                <p:cNvPr id="53" name="Connecteur droit 52"/>
                <p:cNvCxnSpPr/>
                <p:nvPr/>
              </p:nvCxnSpPr>
              <p:spPr>
                <a:xfrm flipH="1">
                  <a:off x="1703288" y="1275606"/>
                  <a:ext cx="12820" cy="1800000"/>
                </a:xfrm>
                <a:prstGeom prst="line">
                  <a:avLst/>
                </a:prstGeom>
                <a:ln>
                  <a:solidFill>
                    <a:schemeClr val="accent6"/>
                  </a:solidFill>
                  <a:prstDash val="dash"/>
                </a:ln>
              </p:spPr>
              <p:style>
                <a:lnRef idx="2">
                  <a:schemeClr val="accent1"/>
                </a:lnRef>
                <a:fillRef idx="0">
                  <a:schemeClr val="accent1"/>
                </a:fillRef>
                <a:effectRef idx="1">
                  <a:schemeClr val="accent1"/>
                </a:effectRef>
                <a:fontRef idx="minor">
                  <a:schemeClr val="tx1"/>
                </a:fontRef>
              </p:style>
            </p:cxnSp>
            <p:cxnSp>
              <p:nvCxnSpPr>
                <p:cNvPr id="54" name="Connecteur droit 53"/>
                <p:cNvCxnSpPr/>
                <p:nvPr/>
              </p:nvCxnSpPr>
              <p:spPr>
                <a:xfrm flipH="1">
                  <a:off x="2381448" y="1275606"/>
                  <a:ext cx="12820" cy="1800000"/>
                </a:xfrm>
                <a:prstGeom prst="line">
                  <a:avLst/>
                </a:prstGeom>
                <a:ln>
                  <a:solidFill>
                    <a:schemeClr val="accent6"/>
                  </a:solidFill>
                  <a:prstDash val="dash"/>
                </a:ln>
              </p:spPr>
              <p:style>
                <a:lnRef idx="2">
                  <a:schemeClr val="accent1"/>
                </a:lnRef>
                <a:fillRef idx="0">
                  <a:schemeClr val="accent1"/>
                </a:fillRef>
                <a:effectRef idx="1">
                  <a:schemeClr val="accent1"/>
                </a:effectRef>
                <a:fontRef idx="minor">
                  <a:schemeClr val="tx1"/>
                </a:fontRef>
              </p:style>
            </p:cxnSp>
          </p:grpSp>
          <p:sp>
            <p:nvSpPr>
              <p:cNvPr id="52" name="ZoneTexte 51"/>
              <p:cNvSpPr txBox="1"/>
              <p:nvPr/>
            </p:nvSpPr>
            <p:spPr>
              <a:xfrm>
                <a:off x="1806387" y="2619723"/>
                <a:ext cx="548827" cy="2385010"/>
              </a:xfrm>
              <a:prstGeom prst="rect">
                <a:avLst/>
              </a:prstGeom>
              <a:noFill/>
              <a:ln>
                <a:solidFill>
                  <a:srgbClr val="FFFFFF"/>
                </a:solidFill>
              </a:ln>
            </p:spPr>
            <p:txBody>
              <a:bodyPr wrap="none" rtlCol="0">
                <a:spAutoFit/>
              </a:bodyPr>
              <a:lstStyle/>
              <a:p>
                <a:pPr algn="ctr"/>
                <a:r>
                  <a:rPr lang="fr-FR" i="1" dirty="0"/>
                  <a:t>IDLE</a:t>
                </a:r>
              </a:p>
            </p:txBody>
          </p:sp>
        </p:grpSp>
        <p:cxnSp>
          <p:nvCxnSpPr>
            <p:cNvPr id="50" name="Connecteur droit 49"/>
            <p:cNvCxnSpPr/>
            <p:nvPr/>
          </p:nvCxnSpPr>
          <p:spPr>
            <a:xfrm>
              <a:off x="1445568" y="3738681"/>
              <a:ext cx="648072" cy="0"/>
            </a:xfrm>
            <a:prstGeom prst="line">
              <a:avLst/>
            </a:prstGeom>
            <a:ln w="19050">
              <a:solidFill>
                <a:schemeClr val="accent6"/>
              </a:solidFill>
            </a:ln>
          </p:spPr>
          <p:style>
            <a:lnRef idx="1">
              <a:schemeClr val="accent6"/>
            </a:lnRef>
            <a:fillRef idx="0">
              <a:schemeClr val="accent6"/>
            </a:fillRef>
            <a:effectRef idx="0">
              <a:schemeClr val="accent6"/>
            </a:effectRef>
            <a:fontRef idx="minor">
              <a:schemeClr val="tx1"/>
            </a:fontRef>
          </p:style>
        </p:cxnSp>
      </p:grpSp>
      <p:grpSp>
        <p:nvGrpSpPr>
          <p:cNvPr id="55" name="Groupe 54"/>
          <p:cNvGrpSpPr/>
          <p:nvPr/>
        </p:nvGrpSpPr>
        <p:grpSpPr>
          <a:xfrm>
            <a:off x="5691186" y="2425992"/>
            <a:ext cx="1044000" cy="577476"/>
            <a:chOff x="1445568" y="2067694"/>
            <a:chExt cx="690980" cy="3729127"/>
          </a:xfrm>
        </p:grpSpPr>
        <p:grpSp>
          <p:nvGrpSpPr>
            <p:cNvPr id="56" name="Groupe 55"/>
            <p:cNvGrpSpPr/>
            <p:nvPr/>
          </p:nvGrpSpPr>
          <p:grpSpPr>
            <a:xfrm>
              <a:off x="1445568" y="2067694"/>
              <a:ext cx="690980" cy="3729127"/>
              <a:chOff x="1703288" y="1275606"/>
              <a:chExt cx="690980" cy="3729127"/>
            </a:xfrm>
          </p:grpSpPr>
          <p:grpSp>
            <p:nvGrpSpPr>
              <p:cNvPr id="58" name="Groupe 57"/>
              <p:cNvGrpSpPr/>
              <p:nvPr/>
            </p:nvGrpSpPr>
            <p:grpSpPr>
              <a:xfrm>
                <a:off x="1703288" y="1275606"/>
                <a:ext cx="690980" cy="1800000"/>
                <a:chOff x="1703288" y="1275606"/>
                <a:chExt cx="690980" cy="1800000"/>
              </a:xfrm>
            </p:grpSpPr>
            <p:cxnSp>
              <p:nvCxnSpPr>
                <p:cNvPr id="60" name="Connecteur droit 59"/>
                <p:cNvCxnSpPr/>
                <p:nvPr/>
              </p:nvCxnSpPr>
              <p:spPr>
                <a:xfrm flipH="1">
                  <a:off x="1703288" y="1275606"/>
                  <a:ext cx="12820" cy="1800000"/>
                </a:xfrm>
                <a:prstGeom prst="line">
                  <a:avLst/>
                </a:prstGeom>
                <a:ln>
                  <a:solidFill>
                    <a:schemeClr val="accent6"/>
                  </a:solidFill>
                  <a:prstDash val="dash"/>
                </a:ln>
              </p:spPr>
              <p:style>
                <a:lnRef idx="2">
                  <a:schemeClr val="accent1"/>
                </a:lnRef>
                <a:fillRef idx="0">
                  <a:schemeClr val="accent1"/>
                </a:fillRef>
                <a:effectRef idx="1">
                  <a:schemeClr val="accent1"/>
                </a:effectRef>
                <a:fontRef idx="minor">
                  <a:schemeClr val="tx1"/>
                </a:fontRef>
              </p:style>
            </p:cxnSp>
            <p:cxnSp>
              <p:nvCxnSpPr>
                <p:cNvPr id="61" name="Connecteur droit 60"/>
                <p:cNvCxnSpPr/>
                <p:nvPr/>
              </p:nvCxnSpPr>
              <p:spPr>
                <a:xfrm flipH="1">
                  <a:off x="2381448" y="1275606"/>
                  <a:ext cx="12820" cy="1800000"/>
                </a:xfrm>
                <a:prstGeom prst="line">
                  <a:avLst/>
                </a:prstGeom>
                <a:ln>
                  <a:solidFill>
                    <a:schemeClr val="accent6"/>
                  </a:solidFill>
                  <a:prstDash val="dash"/>
                </a:ln>
              </p:spPr>
              <p:style>
                <a:lnRef idx="2">
                  <a:schemeClr val="accent1"/>
                </a:lnRef>
                <a:fillRef idx="0">
                  <a:schemeClr val="accent1"/>
                </a:fillRef>
                <a:effectRef idx="1">
                  <a:schemeClr val="accent1"/>
                </a:effectRef>
                <a:fontRef idx="minor">
                  <a:schemeClr val="tx1"/>
                </a:fontRef>
              </p:style>
            </p:cxnSp>
          </p:grpSp>
          <p:sp>
            <p:nvSpPr>
              <p:cNvPr id="59" name="ZoneTexte 58"/>
              <p:cNvSpPr txBox="1"/>
              <p:nvPr/>
            </p:nvSpPr>
            <p:spPr>
              <a:xfrm>
                <a:off x="1739854" y="2619723"/>
                <a:ext cx="548827" cy="2385010"/>
              </a:xfrm>
              <a:prstGeom prst="rect">
                <a:avLst/>
              </a:prstGeom>
              <a:noFill/>
              <a:ln>
                <a:solidFill>
                  <a:srgbClr val="FFFFFF"/>
                </a:solidFill>
              </a:ln>
            </p:spPr>
            <p:txBody>
              <a:bodyPr wrap="none" rtlCol="0">
                <a:spAutoFit/>
              </a:bodyPr>
              <a:lstStyle/>
              <a:p>
                <a:pPr algn="ctr"/>
                <a:r>
                  <a:rPr lang="fr-FR" i="1" dirty="0"/>
                  <a:t>IDLE</a:t>
                </a:r>
              </a:p>
            </p:txBody>
          </p:sp>
        </p:grpSp>
        <p:cxnSp>
          <p:nvCxnSpPr>
            <p:cNvPr id="57" name="Connecteur droit 56"/>
            <p:cNvCxnSpPr/>
            <p:nvPr/>
          </p:nvCxnSpPr>
          <p:spPr>
            <a:xfrm>
              <a:off x="1445568" y="3738681"/>
              <a:ext cx="648072" cy="0"/>
            </a:xfrm>
            <a:prstGeom prst="line">
              <a:avLst/>
            </a:prstGeom>
            <a:ln w="19050">
              <a:solidFill>
                <a:schemeClr val="accent6"/>
              </a:solidFill>
            </a:ln>
          </p:spPr>
          <p:style>
            <a:lnRef idx="1">
              <a:schemeClr val="accent6"/>
            </a:lnRef>
            <a:fillRef idx="0">
              <a:schemeClr val="accent6"/>
            </a:fillRef>
            <a:effectRef idx="0">
              <a:schemeClr val="accent6"/>
            </a:effectRef>
            <a:fontRef idx="minor">
              <a:schemeClr val="tx1"/>
            </a:fontRef>
          </p:style>
        </p:cxnSp>
      </p:grpSp>
      <p:grpSp>
        <p:nvGrpSpPr>
          <p:cNvPr id="62" name="Groupe 3"/>
          <p:cNvGrpSpPr/>
          <p:nvPr/>
        </p:nvGrpSpPr>
        <p:grpSpPr>
          <a:xfrm>
            <a:off x="107504" y="1347614"/>
            <a:ext cx="8784977" cy="1264845"/>
            <a:chOff x="-321601" y="2067694"/>
            <a:chExt cx="9504799" cy="1264845"/>
          </a:xfrm>
        </p:grpSpPr>
        <p:cxnSp>
          <p:nvCxnSpPr>
            <p:cNvPr id="63" name="Connecteur droit 62"/>
            <p:cNvCxnSpPr/>
            <p:nvPr/>
          </p:nvCxnSpPr>
          <p:spPr>
            <a:xfrm>
              <a:off x="683568" y="2283718"/>
              <a:ext cx="8424936"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4" name="ZoneTexte 63"/>
            <p:cNvSpPr txBox="1"/>
            <p:nvPr/>
          </p:nvSpPr>
          <p:spPr>
            <a:xfrm>
              <a:off x="896208" y="2283718"/>
              <a:ext cx="912066" cy="369332"/>
            </a:xfrm>
            <a:prstGeom prst="rect">
              <a:avLst/>
            </a:prstGeom>
            <a:noFill/>
          </p:spPr>
          <p:txBody>
            <a:bodyPr wrap="square" rtlCol="0">
              <a:spAutoFit/>
            </a:bodyPr>
            <a:lstStyle/>
            <a:p>
              <a:r>
                <a:rPr lang="fr-FR" dirty="0"/>
                <a:t>A</a:t>
              </a:r>
              <a:r>
                <a:rPr lang="fr-FR" sz="1400" dirty="0"/>
                <a:t>ction</a:t>
              </a:r>
              <a:r>
                <a:rPr lang="fr-FR" dirty="0"/>
                <a:t>1</a:t>
              </a:r>
            </a:p>
          </p:txBody>
        </p:sp>
        <p:cxnSp>
          <p:nvCxnSpPr>
            <p:cNvPr id="65" name="Connecteur droit 64"/>
            <p:cNvCxnSpPr/>
            <p:nvPr/>
          </p:nvCxnSpPr>
          <p:spPr>
            <a:xfrm>
              <a:off x="1253563"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6" name="Connecteur droit 65"/>
            <p:cNvCxnSpPr/>
            <p:nvPr/>
          </p:nvCxnSpPr>
          <p:spPr>
            <a:xfrm>
              <a:off x="2117659"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7" name="Connecteur droit 66"/>
            <p:cNvCxnSpPr/>
            <p:nvPr/>
          </p:nvCxnSpPr>
          <p:spPr>
            <a:xfrm>
              <a:off x="2837739"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8" name="Connecteur droit 67"/>
            <p:cNvCxnSpPr/>
            <p:nvPr/>
          </p:nvCxnSpPr>
          <p:spPr>
            <a:xfrm>
              <a:off x="4493923"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9" name="Connecteur droit 68"/>
            <p:cNvCxnSpPr/>
            <p:nvPr/>
          </p:nvCxnSpPr>
          <p:spPr>
            <a:xfrm>
              <a:off x="5574043"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70" name="Connecteur droit 69"/>
            <p:cNvCxnSpPr/>
            <p:nvPr/>
          </p:nvCxnSpPr>
          <p:spPr>
            <a:xfrm>
              <a:off x="6870187"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71" name="Connecteur droit 70"/>
            <p:cNvCxnSpPr/>
            <p:nvPr/>
          </p:nvCxnSpPr>
          <p:spPr>
            <a:xfrm>
              <a:off x="7302235"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72" name="Connecteur droit 71"/>
            <p:cNvCxnSpPr/>
            <p:nvPr/>
          </p:nvCxnSpPr>
          <p:spPr>
            <a:xfrm>
              <a:off x="7590267"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73" name="Connecteur droit 72"/>
            <p:cNvCxnSpPr/>
            <p:nvPr/>
          </p:nvCxnSpPr>
          <p:spPr>
            <a:xfrm>
              <a:off x="8892480"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4" name="ZoneTexte 73"/>
            <p:cNvSpPr txBox="1"/>
            <p:nvPr/>
          </p:nvSpPr>
          <p:spPr>
            <a:xfrm>
              <a:off x="1901635" y="2283718"/>
              <a:ext cx="434734" cy="369332"/>
            </a:xfrm>
            <a:prstGeom prst="rect">
              <a:avLst/>
            </a:prstGeom>
            <a:noFill/>
          </p:spPr>
          <p:txBody>
            <a:bodyPr wrap="none" rtlCol="0">
              <a:spAutoFit/>
            </a:bodyPr>
            <a:lstStyle/>
            <a:p>
              <a:r>
                <a:rPr lang="fr-FR" dirty="0"/>
                <a:t>A2</a:t>
              </a:r>
            </a:p>
          </p:txBody>
        </p:sp>
        <p:sp>
          <p:nvSpPr>
            <p:cNvPr id="75" name="ZoneTexte 74"/>
            <p:cNvSpPr txBox="1"/>
            <p:nvPr/>
          </p:nvSpPr>
          <p:spPr>
            <a:xfrm>
              <a:off x="2621715" y="2283718"/>
              <a:ext cx="434734" cy="369332"/>
            </a:xfrm>
            <a:prstGeom prst="rect">
              <a:avLst/>
            </a:prstGeom>
            <a:noFill/>
          </p:spPr>
          <p:txBody>
            <a:bodyPr wrap="none" rtlCol="0">
              <a:spAutoFit/>
            </a:bodyPr>
            <a:lstStyle/>
            <a:p>
              <a:r>
                <a:rPr lang="fr-FR" dirty="0"/>
                <a:t>A3</a:t>
              </a:r>
            </a:p>
          </p:txBody>
        </p:sp>
        <p:sp>
          <p:nvSpPr>
            <p:cNvPr id="76" name="ZoneTexte 75"/>
            <p:cNvSpPr txBox="1"/>
            <p:nvPr/>
          </p:nvSpPr>
          <p:spPr>
            <a:xfrm>
              <a:off x="4277899" y="2283718"/>
              <a:ext cx="434734" cy="369332"/>
            </a:xfrm>
            <a:prstGeom prst="rect">
              <a:avLst/>
            </a:prstGeom>
            <a:noFill/>
          </p:spPr>
          <p:txBody>
            <a:bodyPr wrap="none" rtlCol="0">
              <a:spAutoFit/>
            </a:bodyPr>
            <a:lstStyle/>
            <a:p>
              <a:r>
                <a:rPr lang="fr-FR" dirty="0"/>
                <a:t>A4</a:t>
              </a:r>
            </a:p>
          </p:txBody>
        </p:sp>
        <p:sp>
          <p:nvSpPr>
            <p:cNvPr id="77" name="ZoneTexte 76"/>
            <p:cNvSpPr txBox="1"/>
            <p:nvPr/>
          </p:nvSpPr>
          <p:spPr>
            <a:xfrm>
              <a:off x="5430027" y="2283718"/>
              <a:ext cx="434734" cy="369332"/>
            </a:xfrm>
            <a:prstGeom prst="rect">
              <a:avLst/>
            </a:prstGeom>
            <a:noFill/>
          </p:spPr>
          <p:txBody>
            <a:bodyPr wrap="none" rtlCol="0">
              <a:spAutoFit/>
            </a:bodyPr>
            <a:lstStyle/>
            <a:p>
              <a:r>
                <a:rPr lang="fr-FR" dirty="0"/>
                <a:t>A5</a:t>
              </a:r>
            </a:p>
          </p:txBody>
        </p:sp>
        <p:sp>
          <p:nvSpPr>
            <p:cNvPr id="78" name="ZoneTexte 77"/>
            <p:cNvSpPr txBox="1"/>
            <p:nvPr/>
          </p:nvSpPr>
          <p:spPr>
            <a:xfrm>
              <a:off x="6654163" y="2283718"/>
              <a:ext cx="434734" cy="369332"/>
            </a:xfrm>
            <a:prstGeom prst="rect">
              <a:avLst/>
            </a:prstGeom>
            <a:noFill/>
          </p:spPr>
          <p:txBody>
            <a:bodyPr wrap="none" rtlCol="0">
              <a:spAutoFit/>
            </a:bodyPr>
            <a:lstStyle/>
            <a:p>
              <a:r>
                <a:rPr lang="fr-FR" dirty="0"/>
                <a:t>A6</a:t>
              </a:r>
            </a:p>
          </p:txBody>
        </p:sp>
        <p:sp>
          <p:nvSpPr>
            <p:cNvPr id="79" name="ZoneTexte 78"/>
            <p:cNvSpPr txBox="1"/>
            <p:nvPr/>
          </p:nvSpPr>
          <p:spPr>
            <a:xfrm>
              <a:off x="7086211" y="2283718"/>
              <a:ext cx="434734" cy="369332"/>
            </a:xfrm>
            <a:prstGeom prst="rect">
              <a:avLst/>
            </a:prstGeom>
            <a:noFill/>
          </p:spPr>
          <p:txBody>
            <a:bodyPr wrap="none" rtlCol="0">
              <a:spAutoFit/>
            </a:bodyPr>
            <a:lstStyle/>
            <a:p>
              <a:r>
                <a:rPr lang="fr-FR" dirty="0"/>
                <a:t>A7</a:t>
              </a:r>
            </a:p>
          </p:txBody>
        </p:sp>
        <p:sp>
          <p:nvSpPr>
            <p:cNvPr id="80" name="ZoneTexte 79"/>
            <p:cNvSpPr txBox="1"/>
            <p:nvPr/>
          </p:nvSpPr>
          <p:spPr>
            <a:xfrm>
              <a:off x="8748464" y="2283718"/>
              <a:ext cx="434734" cy="369332"/>
            </a:xfrm>
            <a:prstGeom prst="rect">
              <a:avLst/>
            </a:prstGeom>
            <a:noFill/>
          </p:spPr>
          <p:txBody>
            <a:bodyPr wrap="none" rtlCol="0">
              <a:spAutoFit/>
            </a:bodyPr>
            <a:lstStyle/>
            <a:p>
              <a:r>
                <a:rPr lang="fr-FR" dirty="0"/>
                <a:t>A9</a:t>
              </a:r>
            </a:p>
          </p:txBody>
        </p:sp>
        <p:sp>
          <p:nvSpPr>
            <p:cNvPr id="81" name="ZoneTexte 80"/>
            <p:cNvSpPr txBox="1"/>
            <p:nvPr/>
          </p:nvSpPr>
          <p:spPr>
            <a:xfrm>
              <a:off x="7374243" y="2283718"/>
              <a:ext cx="434734" cy="369332"/>
            </a:xfrm>
            <a:prstGeom prst="rect">
              <a:avLst/>
            </a:prstGeom>
            <a:noFill/>
          </p:spPr>
          <p:txBody>
            <a:bodyPr wrap="none" rtlCol="0">
              <a:spAutoFit/>
            </a:bodyPr>
            <a:lstStyle/>
            <a:p>
              <a:r>
                <a:rPr lang="fr-FR" dirty="0"/>
                <a:t>A8</a:t>
              </a:r>
            </a:p>
          </p:txBody>
        </p:sp>
        <p:sp>
          <p:nvSpPr>
            <p:cNvPr id="82" name="Rectangle 81"/>
            <p:cNvSpPr/>
            <p:nvPr/>
          </p:nvSpPr>
          <p:spPr>
            <a:xfrm>
              <a:off x="1253563" y="2931790"/>
              <a:ext cx="1224136" cy="21602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3" name="Rectangle 82"/>
            <p:cNvSpPr/>
            <p:nvPr/>
          </p:nvSpPr>
          <p:spPr>
            <a:xfrm>
              <a:off x="2837739" y="2931790"/>
              <a:ext cx="144016" cy="21602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4" name="Rectangle 83"/>
            <p:cNvSpPr/>
            <p:nvPr/>
          </p:nvSpPr>
          <p:spPr>
            <a:xfrm>
              <a:off x="4531715" y="2931790"/>
              <a:ext cx="360040" cy="21602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5" name="Rectangle 84"/>
            <p:cNvSpPr/>
            <p:nvPr/>
          </p:nvSpPr>
          <p:spPr>
            <a:xfrm>
              <a:off x="5574043" y="2931790"/>
              <a:ext cx="144016" cy="21602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6" name="Rectangle 85"/>
            <p:cNvSpPr/>
            <p:nvPr/>
          </p:nvSpPr>
          <p:spPr>
            <a:xfrm>
              <a:off x="6868345" y="2931790"/>
              <a:ext cx="1752739" cy="21602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7" name="ZoneTexte 86"/>
            <p:cNvSpPr txBox="1"/>
            <p:nvPr/>
          </p:nvSpPr>
          <p:spPr>
            <a:xfrm>
              <a:off x="-321601" y="2787774"/>
              <a:ext cx="1036729" cy="544765"/>
            </a:xfrm>
            <a:prstGeom prst="rect">
              <a:avLst/>
            </a:prstGeom>
            <a:noFill/>
          </p:spPr>
          <p:txBody>
            <a:bodyPr wrap="none" rtlCol="0">
              <a:spAutoFit/>
            </a:bodyPr>
            <a:lstStyle/>
            <a:p>
              <a:pPr>
                <a:lnSpc>
                  <a:spcPct val="80000"/>
                </a:lnSpc>
              </a:pPr>
              <a:r>
                <a:rPr lang="fr-FR" i="1" dirty="0" err="1"/>
                <a:t>Actual</a:t>
              </a:r>
              <a:r>
                <a:rPr lang="fr-FR" i="1" dirty="0"/>
                <a:t> </a:t>
              </a:r>
              <a:br>
                <a:rPr lang="fr-FR" i="1" dirty="0"/>
              </a:br>
              <a:r>
                <a:rPr lang="fr-FR" i="1" dirty="0" err="1"/>
                <a:t>reading</a:t>
              </a:r>
              <a:endParaRPr lang="fr-FR" i="1" dirty="0"/>
            </a:p>
          </p:txBody>
        </p:sp>
        <p:sp>
          <p:nvSpPr>
            <p:cNvPr id="88" name="ZoneTexte 87"/>
            <p:cNvSpPr txBox="1"/>
            <p:nvPr/>
          </p:nvSpPr>
          <p:spPr>
            <a:xfrm>
              <a:off x="-321601" y="2067694"/>
              <a:ext cx="798289" cy="369332"/>
            </a:xfrm>
            <a:prstGeom prst="rect">
              <a:avLst/>
            </a:prstGeom>
            <a:noFill/>
          </p:spPr>
          <p:txBody>
            <a:bodyPr wrap="none" rtlCol="0">
              <a:spAutoFit/>
            </a:bodyPr>
            <a:lstStyle/>
            <a:p>
              <a:r>
                <a:rPr lang="fr-FR" i="1" dirty="0"/>
                <a:t>Trace</a:t>
              </a:r>
            </a:p>
          </p:txBody>
        </p:sp>
      </p:grpSp>
    </p:spTree>
    <p:extLst>
      <p:ext uri="{BB962C8B-B14F-4D97-AF65-F5344CB8AC3E}">
        <p14:creationId xmlns:p14="http://schemas.microsoft.com/office/powerpoint/2010/main" val="159704146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roupe 3"/>
          <p:cNvGrpSpPr/>
          <p:nvPr/>
        </p:nvGrpSpPr>
        <p:grpSpPr>
          <a:xfrm>
            <a:off x="107504" y="1347614"/>
            <a:ext cx="8784977" cy="1264845"/>
            <a:chOff x="-321601" y="2067694"/>
            <a:chExt cx="9504799" cy="1264845"/>
          </a:xfrm>
        </p:grpSpPr>
        <p:cxnSp>
          <p:nvCxnSpPr>
            <p:cNvPr id="112" name="Connecteur droit 111"/>
            <p:cNvCxnSpPr/>
            <p:nvPr/>
          </p:nvCxnSpPr>
          <p:spPr>
            <a:xfrm>
              <a:off x="683568" y="2283718"/>
              <a:ext cx="8424936"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3" name="ZoneTexte 112"/>
            <p:cNvSpPr txBox="1"/>
            <p:nvPr/>
          </p:nvSpPr>
          <p:spPr>
            <a:xfrm>
              <a:off x="896208" y="2283718"/>
              <a:ext cx="912066" cy="369332"/>
            </a:xfrm>
            <a:prstGeom prst="rect">
              <a:avLst/>
            </a:prstGeom>
            <a:noFill/>
          </p:spPr>
          <p:txBody>
            <a:bodyPr wrap="square" rtlCol="0">
              <a:spAutoFit/>
            </a:bodyPr>
            <a:lstStyle/>
            <a:p>
              <a:r>
                <a:rPr lang="fr-FR" dirty="0"/>
                <a:t>A</a:t>
              </a:r>
              <a:r>
                <a:rPr lang="fr-FR" sz="1400" dirty="0"/>
                <a:t>ction</a:t>
              </a:r>
              <a:r>
                <a:rPr lang="fr-FR" dirty="0"/>
                <a:t>1</a:t>
              </a:r>
            </a:p>
          </p:txBody>
        </p:sp>
        <p:cxnSp>
          <p:nvCxnSpPr>
            <p:cNvPr id="114" name="Connecteur droit 113"/>
            <p:cNvCxnSpPr/>
            <p:nvPr/>
          </p:nvCxnSpPr>
          <p:spPr>
            <a:xfrm>
              <a:off x="1253563"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15" name="Connecteur droit 114"/>
            <p:cNvCxnSpPr/>
            <p:nvPr/>
          </p:nvCxnSpPr>
          <p:spPr>
            <a:xfrm>
              <a:off x="2117659"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16" name="Connecteur droit 115"/>
            <p:cNvCxnSpPr/>
            <p:nvPr/>
          </p:nvCxnSpPr>
          <p:spPr>
            <a:xfrm>
              <a:off x="2837739"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17" name="Connecteur droit 116"/>
            <p:cNvCxnSpPr/>
            <p:nvPr/>
          </p:nvCxnSpPr>
          <p:spPr>
            <a:xfrm>
              <a:off x="4493923"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18" name="Connecteur droit 117"/>
            <p:cNvCxnSpPr/>
            <p:nvPr/>
          </p:nvCxnSpPr>
          <p:spPr>
            <a:xfrm>
              <a:off x="5574043"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19" name="Connecteur droit 118"/>
            <p:cNvCxnSpPr/>
            <p:nvPr/>
          </p:nvCxnSpPr>
          <p:spPr>
            <a:xfrm>
              <a:off x="6870187"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0" name="Connecteur droit 119"/>
            <p:cNvCxnSpPr/>
            <p:nvPr/>
          </p:nvCxnSpPr>
          <p:spPr>
            <a:xfrm>
              <a:off x="7302235"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1" name="Connecteur droit 120"/>
            <p:cNvCxnSpPr/>
            <p:nvPr/>
          </p:nvCxnSpPr>
          <p:spPr>
            <a:xfrm>
              <a:off x="7590267"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2" name="Connecteur droit 121"/>
            <p:cNvCxnSpPr/>
            <p:nvPr/>
          </p:nvCxnSpPr>
          <p:spPr>
            <a:xfrm>
              <a:off x="8892480"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3" name="ZoneTexte 122"/>
            <p:cNvSpPr txBox="1"/>
            <p:nvPr/>
          </p:nvSpPr>
          <p:spPr>
            <a:xfrm>
              <a:off x="1901635" y="2283718"/>
              <a:ext cx="434734" cy="369332"/>
            </a:xfrm>
            <a:prstGeom prst="rect">
              <a:avLst/>
            </a:prstGeom>
            <a:noFill/>
          </p:spPr>
          <p:txBody>
            <a:bodyPr wrap="none" rtlCol="0">
              <a:spAutoFit/>
            </a:bodyPr>
            <a:lstStyle/>
            <a:p>
              <a:r>
                <a:rPr lang="fr-FR" dirty="0"/>
                <a:t>A2</a:t>
              </a:r>
            </a:p>
          </p:txBody>
        </p:sp>
        <p:sp>
          <p:nvSpPr>
            <p:cNvPr id="124" name="ZoneTexte 123"/>
            <p:cNvSpPr txBox="1"/>
            <p:nvPr/>
          </p:nvSpPr>
          <p:spPr>
            <a:xfrm>
              <a:off x="2621715" y="2283718"/>
              <a:ext cx="434734" cy="369332"/>
            </a:xfrm>
            <a:prstGeom prst="rect">
              <a:avLst/>
            </a:prstGeom>
            <a:noFill/>
          </p:spPr>
          <p:txBody>
            <a:bodyPr wrap="none" rtlCol="0">
              <a:spAutoFit/>
            </a:bodyPr>
            <a:lstStyle/>
            <a:p>
              <a:r>
                <a:rPr lang="fr-FR" dirty="0"/>
                <a:t>A3</a:t>
              </a:r>
            </a:p>
          </p:txBody>
        </p:sp>
        <p:sp>
          <p:nvSpPr>
            <p:cNvPr id="125" name="ZoneTexte 124"/>
            <p:cNvSpPr txBox="1"/>
            <p:nvPr/>
          </p:nvSpPr>
          <p:spPr>
            <a:xfrm>
              <a:off x="4277899" y="2283718"/>
              <a:ext cx="434734" cy="369332"/>
            </a:xfrm>
            <a:prstGeom prst="rect">
              <a:avLst/>
            </a:prstGeom>
            <a:noFill/>
          </p:spPr>
          <p:txBody>
            <a:bodyPr wrap="none" rtlCol="0">
              <a:spAutoFit/>
            </a:bodyPr>
            <a:lstStyle/>
            <a:p>
              <a:r>
                <a:rPr lang="fr-FR" dirty="0"/>
                <a:t>A4</a:t>
              </a:r>
            </a:p>
          </p:txBody>
        </p:sp>
        <p:sp>
          <p:nvSpPr>
            <p:cNvPr id="126" name="ZoneTexte 125"/>
            <p:cNvSpPr txBox="1"/>
            <p:nvPr/>
          </p:nvSpPr>
          <p:spPr>
            <a:xfrm>
              <a:off x="5430027" y="2283718"/>
              <a:ext cx="434734" cy="369332"/>
            </a:xfrm>
            <a:prstGeom prst="rect">
              <a:avLst/>
            </a:prstGeom>
            <a:noFill/>
          </p:spPr>
          <p:txBody>
            <a:bodyPr wrap="none" rtlCol="0">
              <a:spAutoFit/>
            </a:bodyPr>
            <a:lstStyle/>
            <a:p>
              <a:r>
                <a:rPr lang="fr-FR" dirty="0"/>
                <a:t>A5</a:t>
              </a:r>
            </a:p>
          </p:txBody>
        </p:sp>
        <p:sp>
          <p:nvSpPr>
            <p:cNvPr id="127" name="ZoneTexte 126"/>
            <p:cNvSpPr txBox="1"/>
            <p:nvPr/>
          </p:nvSpPr>
          <p:spPr>
            <a:xfrm>
              <a:off x="6654163" y="2283718"/>
              <a:ext cx="434734" cy="369332"/>
            </a:xfrm>
            <a:prstGeom prst="rect">
              <a:avLst/>
            </a:prstGeom>
            <a:noFill/>
          </p:spPr>
          <p:txBody>
            <a:bodyPr wrap="none" rtlCol="0">
              <a:spAutoFit/>
            </a:bodyPr>
            <a:lstStyle/>
            <a:p>
              <a:r>
                <a:rPr lang="fr-FR" dirty="0"/>
                <a:t>A6</a:t>
              </a:r>
            </a:p>
          </p:txBody>
        </p:sp>
        <p:sp>
          <p:nvSpPr>
            <p:cNvPr id="128" name="ZoneTexte 127"/>
            <p:cNvSpPr txBox="1"/>
            <p:nvPr/>
          </p:nvSpPr>
          <p:spPr>
            <a:xfrm>
              <a:off x="7086211" y="2283718"/>
              <a:ext cx="434734" cy="369332"/>
            </a:xfrm>
            <a:prstGeom prst="rect">
              <a:avLst/>
            </a:prstGeom>
            <a:noFill/>
          </p:spPr>
          <p:txBody>
            <a:bodyPr wrap="none" rtlCol="0">
              <a:spAutoFit/>
            </a:bodyPr>
            <a:lstStyle/>
            <a:p>
              <a:r>
                <a:rPr lang="fr-FR" dirty="0"/>
                <a:t>A7</a:t>
              </a:r>
            </a:p>
          </p:txBody>
        </p:sp>
        <p:sp>
          <p:nvSpPr>
            <p:cNvPr id="129" name="ZoneTexte 128"/>
            <p:cNvSpPr txBox="1"/>
            <p:nvPr/>
          </p:nvSpPr>
          <p:spPr>
            <a:xfrm>
              <a:off x="8748464" y="2283718"/>
              <a:ext cx="434734" cy="369332"/>
            </a:xfrm>
            <a:prstGeom prst="rect">
              <a:avLst/>
            </a:prstGeom>
            <a:noFill/>
          </p:spPr>
          <p:txBody>
            <a:bodyPr wrap="none" rtlCol="0">
              <a:spAutoFit/>
            </a:bodyPr>
            <a:lstStyle/>
            <a:p>
              <a:r>
                <a:rPr lang="fr-FR" dirty="0"/>
                <a:t>A9</a:t>
              </a:r>
            </a:p>
          </p:txBody>
        </p:sp>
        <p:sp>
          <p:nvSpPr>
            <p:cNvPr id="130" name="ZoneTexte 129"/>
            <p:cNvSpPr txBox="1"/>
            <p:nvPr/>
          </p:nvSpPr>
          <p:spPr>
            <a:xfrm>
              <a:off x="7374243" y="2283718"/>
              <a:ext cx="434734" cy="369332"/>
            </a:xfrm>
            <a:prstGeom prst="rect">
              <a:avLst/>
            </a:prstGeom>
            <a:noFill/>
          </p:spPr>
          <p:txBody>
            <a:bodyPr wrap="none" rtlCol="0">
              <a:spAutoFit/>
            </a:bodyPr>
            <a:lstStyle/>
            <a:p>
              <a:r>
                <a:rPr lang="fr-FR" dirty="0"/>
                <a:t>A8</a:t>
              </a:r>
            </a:p>
          </p:txBody>
        </p:sp>
        <p:sp>
          <p:nvSpPr>
            <p:cNvPr id="131" name="Rectangle 130"/>
            <p:cNvSpPr/>
            <p:nvPr/>
          </p:nvSpPr>
          <p:spPr>
            <a:xfrm>
              <a:off x="1253563" y="2931790"/>
              <a:ext cx="1224136" cy="21602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2" name="Rectangle 131"/>
            <p:cNvSpPr/>
            <p:nvPr/>
          </p:nvSpPr>
          <p:spPr>
            <a:xfrm>
              <a:off x="2837739" y="2931790"/>
              <a:ext cx="144016" cy="21602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3" name="Rectangle 132"/>
            <p:cNvSpPr/>
            <p:nvPr/>
          </p:nvSpPr>
          <p:spPr>
            <a:xfrm>
              <a:off x="4531715" y="2931790"/>
              <a:ext cx="360040" cy="21602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4" name="Rectangle 133"/>
            <p:cNvSpPr/>
            <p:nvPr/>
          </p:nvSpPr>
          <p:spPr>
            <a:xfrm>
              <a:off x="5574043" y="2931790"/>
              <a:ext cx="144016" cy="21602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5" name="Rectangle 134"/>
            <p:cNvSpPr/>
            <p:nvPr/>
          </p:nvSpPr>
          <p:spPr>
            <a:xfrm>
              <a:off x="6868345" y="2931790"/>
              <a:ext cx="1752739" cy="21602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6" name="ZoneTexte 135"/>
            <p:cNvSpPr txBox="1"/>
            <p:nvPr/>
          </p:nvSpPr>
          <p:spPr>
            <a:xfrm>
              <a:off x="-321601" y="2787774"/>
              <a:ext cx="1036729" cy="544765"/>
            </a:xfrm>
            <a:prstGeom prst="rect">
              <a:avLst/>
            </a:prstGeom>
            <a:noFill/>
          </p:spPr>
          <p:txBody>
            <a:bodyPr wrap="none" rtlCol="0">
              <a:spAutoFit/>
            </a:bodyPr>
            <a:lstStyle/>
            <a:p>
              <a:pPr>
                <a:lnSpc>
                  <a:spcPct val="80000"/>
                </a:lnSpc>
              </a:pPr>
              <a:r>
                <a:rPr lang="fr-FR" i="1" dirty="0" err="1"/>
                <a:t>Actual</a:t>
              </a:r>
              <a:r>
                <a:rPr lang="fr-FR" i="1" dirty="0"/>
                <a:t> </a:t>
              </a:r>
              <a:br>
                <a:rPr lang="fr-FR" i="1" dirty="0"/>
              </a:br>
              <a:r>
                <a:rPr lang="fr-FR" i="1" dirty="0" err="1"/>
                <a:t>reading</a:t>
              </a:r>
              <a:endParaRPr lang="fr-FR" i="1" dirty="0"/>
            </a:p>
          </p:txBody>
        </p:sp>
        <p:sp>
          <p:nvSpPr>
            <p:cNvPr id="137" name="ZoneTexte 136"/>
            <p:cNvSpPr txBox="1"/>
            <p:nvPr/>
          </p:nvSpPr>
          <p:spPr>
            <a:xfrm>
              <a:off x="-321601" y="2067694"/>
              <a:ext cx="798289" cy="369332"/>
            </a:xfrm>
            <a:prstGeom prst="rect">
              <a:avLst/>
            </a:prstGeom>
            <a:noFill/>
          </p:spPr>
          <p:txBody>
            <a:bodyPr wrap="none" rtlCol="0">
              <a:spAutoFit/>
            </a:bodyPr>
            <a:lstStyle/>
            <a:p>
              <a:r>
                <a:rPr lang="fr-FR" i="1" dirty="0"/>
                <a:t>Trace</a:t>
              </a:r>
            </a:p>
          </p:txBody>
        </p:sp>
      </p:grpSp>
      <p:sp>
        <p:nvSpPr>
          <p:cNvPr id="2" name="Titre 1"/>
          <p:cNvSpPr>
            <a:spLocks noGrp="1"/>
          </p:cNvSpPr>
          <p:nvPr>
            <p:ph type="title"/>
          </p:nvPr>
        </p:nvSpPr>
        <p:spPr/>
        <p:txBody>
          <a:bodyPr>
            <a:normAutofit fontScale="90000"/>
          </a:bodyPr>
          <a:lstStyle/>
          <a:p>
            <a:r>
              <a:rPr lang="en-US" noProof="0" dirty="0"/>
              <a:t>Session duration threshold method</a:t>
            </a:r>
          </a:p>
        </p:txBody>
      </p:sp>
      <p:sp>
        <p:nvSpPr>
          <p:cNvPr id="3" name="Espace réservé du contenu 2"/>
          <p:cNvSpPr>
            <a:spLocks noGrp="1"/>
          </p:cNvSpPr>
          <p:nvPr>
            <p:ph idx="1"/>
          </p:nvPr>
        </p:nvSpPr>
        <p:spPr>
          <a:xfrm>
            <a:off x="467544" y="3286641"/>
            <a:ext cx="7920880" cy="1661373"/>
          </a:xfrm>
        </p:spPr>
        <p:txBody>
          <a:bodyPr>
            <a:normAutofit/>
          </a:bodyPr>
          <a:lstStyle/>
          <a:p>
            <a:r>
              <a:rPr lang="en-US" sz="2400" noProof="0" dirty="0"/>
              <a:t>Limit on the total duration of the session: 30 min</a:t>
            </a:r>
          </a:p>
          <a:p>
            <a:pPr lvl="1"/>
            <a:r>
              <a:rPr lang="en-US" sz="2000" noProof="0" dirty="0"/>
              <a:t>But: cuts continuous activities and merges separate short ones including potential in-between inactive periods</a:t>
            </a:r>
          </a:p>
        </p:txBody>
      </p:sp>
      <p:grpSp>
        <p:nvGrpSpPr>
          <p:cNvPr id="83" name="Groupe 82"/>
          <p:cNvGrpSpPr/>
          <p:nvPr/>
        </p:nvGrpSpPr>
        <p:grpSpPr>
          <a:xfrm>
            <a:off x="1546452" y="1532339"/>
            <a:ext cx="1369364" cy="1548000"/>
            <a:chOff x="1229544" y="2787774"/>
            <a:chExt cx="1369364" cy="1800000"/>
          </a:xfrm>
        </p:grpSpPr>
        <p:grpSp>
          <p:nvGrpSpPr>
            <p:cNvPr id="84" name="Groupe 83"/>
            <p:cNvGrpSpPr/>
            <p:nvPr/>
          </p:nvGrpSpPr>
          <p:grpSpPr>
            <a:xfrm>
              <a:off x="1229544" y="2787774"/>
              <a:ext cx="1369364" cy="1800000"/>
              <a:chOff x="1703288" y="1275606"/>
              <a:chExt cx="1369364" cy="1800000"/>
            </a:xfrm>
          </p:grpSpPr>
          <p:grpSp>
            <p:nvGrpSpPr>
              <p:cNvPr id="86" name="Groupe 85"/>
              <p:cNvGrpSpPr/>
              <p:nvPr/>
            </p:nvGrpSpPr>
            <p:grpSpPr>
              <a:xfrm>
                <a:off x="1703288" y="1275606"/>
                <a:ext cx="1369364" cy="1800000"/>
                <a:chOff x="1703288" y="1275606"/>
                <a:chExt cx="1369364" cy="1800000"/>
              </a:xfrm>
            </p:grpSpPr>
            <p:cxnSp>
              <p:nvCxnSpPr>
                <p:cNvPr id="88" name="Connecteur droit 87"/>
                <p:cNvCxnSpPr/>
                <p:nvPr/>
              </p:nvCxnSpPr>
              <p:spPr>
                <a:xfrm flipH="1">
                  <a:off x="1703288" y="1275606"/>
                  <a:ext cx="12820" cy="1800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cxnSp>
              <p:nvCxnSpPr>
                <p:cNvPr id="89" name="Connecteur droit 88"/>
                <p:cNvCxnSpPr/>
                <p:nvPr/>
              </p:nvCxnSpPr>
              <p:spPr>
                <a:xfrm flipH="1">
                  <a:off x="3059832" y="1275606"/>
                  <a:ext cx="12820" cy="1800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grpSp>
          <p:sp>
            <p:nvSpPr>
              <p:cNvPr id="87" name="ZoneTexte 86"/>
              <p:cNvSpPr txBox="1"/>
              <p:nvPr/>
            </p:nvSpPr>
            <p:spPr>
              <a:xfrm>
                <a:off x="1932132" y="2556543"/>
                <a:ext cx="805029" cy="393667"/>
              </a:xfrm>
              <a:prstGeom prst="rect">
                <a:avLst/>
              </a:prstGeom>
              <a:noFill/>
            </p:spPr>
            <p:txBody>
              <a:bodyPr wrap="none" rtlCol="0">
                <a:spAutoFit/>
              </a:bodyPr>
              <a:lstStyle/>
              <a:p>
                <a:r>
                  <a:rPr lang="fr-FR" sz="1600" dirty="0"/>
                  <a:t>Session</a:t>
                </a:r>
                <a:endParaRPr lang="fr-FR" dirty="0"/>
              </a:p>
            </p:txBody>
          </p:sp>
        </p:grpSp>
        <p:cxnSp>
          <p:nvCxnSpPr>
            <p:cNvPr id="85" name="Connecteur droit 84"/>
            <p:cNvCxnSpPr/>
            <p:nvPr/>
          </p:nvCxnSpPr>
          <p:spPr>
            <a:xfrm>
              <a:off x="1259776" y="4443958"/>
              <a:ext cx="1296000" cy="0"/>
            </a:xfrm>
            <a:prstGeom prst="line">
              <a:avLst/>
            </a:prstGeom>
            <a:ln w="28575">
              <a:solidFill>
                <a:srgbClr val="FFC000"/>
              </a:solidFill>
            </a:ln>
          </p:spPr>
          <p:style>
            <a:lnRef idx="1">
              <a:schemeClr val="accent6"/>
            </a:lnRef>
            <a:fillRef idx="0">
              <a:schemeClr val="accent6"/>
            </a:fillRef>
            <a:effectRef idx="0">
              <a:schemeClr val="accent6"/>
            </a:effectRef>
            <a:fontRef idx="minor">
              <a:schemeClr val="tx1"/>
            </a:fontRef>
          </p:style>
        </p:cxnSp>
      </p:grpSp>
      <p:grpSp>
        <p:nvGrpSpPr>
          <p:cNvPr id="90" name="Groupe 89"/>
          <p:cNvGrpSpPr/>
          <p:nvPr/>
        </p:nvGrpSpPr>
        <p:grpSpPr>
          <a:xfrm>
            <a:off x="3019723" y="1532339"/>
            <a:ext cx="1369364" cy="1548000"/>
            <a:chOff x="1229544" y="2787774"/>
            <a:chExt cx="1369364" cy="1800000"/>
          </a:xfrm>
        </p:grpSpPr>
        <p:grpSp>
          <p:nvGrpSpPr>
            <p:cNvPr id="91" name="Groupe 90"/>
            <p:cNvGrpSpPr/>
            <p:nvPr/>
          </p:nvGrpSpPr>
          <p:grpSpPr>
            <a:xfrm>
              <a:off x="1229544" y="2787774"/>
              <a:ext cx="1369364" cy="1800000"/>
              <a:chOff x="1703288" y="1275606"/>
              <a:chExt cx="1369364" cy="1800000"/>
            </a:xfrm>
          </p:grpSpPr>
          <p:grpSp>
            <p:nvGrpSpPr>
              <p:cNvPr id="93" name="Groupe 92"/>
              <p:cNvGrpSpPr/>
              <p:nvPr/>
            </p:nvGrpSpPr>
            <p:grpSpPr>
              <a:xfrm>
                <a:off x="1703288" y="1275606"/>
                <a:ext cx="1369364" cy="1800000"/>
                <a:chOff x="1703288" y="1275606"/>
                <a:chExt cx="1369364" cy="1800000"/>
              </a:xfrm>
            </p:grpSpPr>
            <p:cxnSp>
              <p:nvCxnSpPr>
                <p:cNvPr id="95" name="Connecteur droit 94"/>
                <p:cNvCxnSpPr/>
                <p:nvPr/>
              </p:nvCxnSpPr>
              <p:spPr>
                <a:xfrm flipH="1">
                  <a:off x="1703288" y="1275606"/>
                  <a:ext cx="12820" cy="1800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cxnSp>
              <p:nvCxnSpPr>
                <p:cNvPr id="96" name="Connecteur droit 95"/>
                <p:cNvCxnSpPr/>
                <p:nvPr/>
              </p:nvCxnSpPr>
              <p:spPr>
                <a:xfrm flipH="1">
                  <a:off x="3059832" y="1275606"/>
                  <a:ext cx="12820" cy="1800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grpSp>
          <p:sp>
            <p:nvSpPr>
              <p:cNvPr id="94" name="ZoneTexte 93"/>
              <p:cNvSpPr txBox="1"/>
              <p:nvPr/>
            </p:nvSpPr>
            <p:spPr>
              <a:xfrm>
                <a:off x="1932132" y="2556543"/>
                <a:ext cx="805029" cy="393667"/>
              </a:xfrm>
              <a:prstGeom prst="rect">
                <a:avLst/>
              </a:prstGeom>
              <a:noFill/>
            </p:spPr>
            <p:txBody>
              <a:bodyPr wrap="none" rtlCol="0">
                <a:spAutoFit/>
              </a:bodyPr>
              <a:lstStyle/>
              <a:p>
                <a:r>
                  <a:rPr lang="fr-FR" sz="1600" dirty="0"/>
                  <a:t>Session</a:t>
                </a:r>
                <a:endParaRPr lang="fr-FR" dirty="0"/>
              </a:p>
            </p:txBody>
          </p:sp>
        </p:grpSp>
        <p:cxnSp>
          <p:nvCxnSpPr>
            <p:cNvPr id="92" name="Connecteur droit 91"/>
            <p:cNvCxnSpPr/>
            <p:nvPr/>
          </p:nvCxnSpPr>
          <p:spPr>
            <a:xfrm>
              <a:off x="1259776" y="4443958"/>
              <a:ext cx="1296000" cy="0"/>
            </a:xfrm>
            <a:prstGeom prst="line">
              <a:avLst/>
            </a:prstGeom>
            <a:ln w="28575">
              <a:solidFill>
                <a:srgbClr val="FFC000"/>
              </a:solidFill>
            </a:ln>
          </p:spPr>
          <p:style>
            <a:lnRef idx="1">
              <a:schemeClr val="accent6"/>
            </a:lnRef>
            <a:fillRef idx="0">
              <a:schemeClr val="accent6"/>
            </a:fillRef>
            <a:effectRef idx="0">
              <a:schemeClr val="accent6"/>
            </a:effectRef>
            <a:fontRef idx="minor">
              <a:schemeClr val="tx1"/>
            </a:fontRef>
          </p:style>
        </p:cxnSp>
      </p:grpSp>
      <p:grpSp>
        <p:nvGrpSpPr>
          <p:cNvPr id="97" name="Groupe 96"/>
          <p:cNvGrpSpPr/>
          <p:nvPr/>
        </p:nvGrpSpPr>
        <p:grpSpPr>
          <a:xfrm>
            <a:off x="4563790" y="1532339"/>
            <a:ext cx="1369364" cy="1548000"/>
            <a:chOff x="1229544" y="2787774"/>
            <a:chExt cx="1369364" cy="1800000"/>
          </a:xfrm>
        </p:grpSpPr>
        <p:grpSp>
          <p:nvGrpSpPr>
            <p:cNvPr id="98" name="Groupe 97"/>
            <p:cNvGrpSpPr/>
            <p:nvPr/>
          </p:nvGrpSpPr>
          <p:grpSpPr>
            <a:xfrm>
              <a:off x="1229544" y="2787774"/>
              <a:ext cx="1369364" cy="1800000"/>
              <a:chOff x="1703288" y="1275606"/>
              <a:chExt cx="1369364" cy="1800000"/>
            </a:xfrm>
          </p:grpSpPr>
          <p:grpSp>
            <p:nvGrpSpPr>
              <p:cNvPr id="100" name="Groupe 99"/>
              <p:cNvGrpSpPr/>
              <p:nvPr/>
            </p:nvGrpSpPr>
            <p:grpSpPr>
              <a:xfrm>
                <a:off x="1703288" y="1275606"/>
                <a:ext cx="1369364" cy="1800000"/>
                <a:chOff x="1703288" y="1275606"/>
                <a:chExt cx="1369364" cy="1800000"/>
              </a:xfrm>
            </p:grpSpPr>
            <p:cxnSp>
              <p:nvCxnSpPr>
                <p:cNvPr id="102" name="Connecteur droit 101"/>
                <p:cNvCxnSpPr/>
                <p:nvPr/>
              </p:nvCxnSpPr>
              <p:spPr>
                <a:xfrm flipH="1">
                  <a:off x="1703288" y="1275606"/>
                  <a:ext cx="12820" cy="1800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cxnSp>
              <p:nvCxnSpPr>
                <p:cNvPr id="103" name="Connecteur droit 102"/>
                <p:cNvCxnSpPr/>
                <p:nvPr/>
              </p:nvCxnSpPr>
              <p:spPr>
                <a:xfrm flipH="1">
                  <a:off x="3059832" y="1275606"/>
                  <a:ext cx="12820" cy="1800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grpSp>
          <p:sp>
            <p:nvSpPr>
              <p:cNvPr id="101" name="ZoneTexte 100"/>
              <p:cNvSpPr txBox="1"/>
              <p:nvPr/>
            </p:nvSpPr>
            <p:spPr>
              <a:xfrm>
                <a:off x="1932132" y="2556543"/>
                <a:ext cx="805029" cy="393667"/>
              </a:xfrm>
              <a:prstGeom prst="rect">
                <a:avLst/>
              </a:prstGeom>
              <a:noFill/>
            </p:spPr>
            <p:txBody>
              <a:bodyPr wrap="none" rtlCol="0">
                <a:spAutoFit/>
              </a:bodyPr>
              <a:lstStyle/>
              <a:p>
                <a:r>
                  <a:rPr lang="fr-FR" sz="1600" dirty="0"/>
                  <a:t>Session</a:t>
                </a:r>
                <a:endParaRPr lang="fr-FR" dirty="0"/>
              </a:p>
            </p:txBody>
          </p:sp>
        </p:grpSp>
        <p:cxnSp>
          <p:nvCxnSpPr>
            <p:cNvPr id="99" name="Connecteur droit 98"/>
            <p:cNvCxnSpPr/>
            <p:nvPr/>
          </p:nvCxnSpPr>
          <p:spPr>
            <a:xfrm>
              <a:off x="1259776" y="4443958"/>
              <a:ext cx="1296000" cy="0"/>
            </a:xfrm>
            <a:prstGeom prst="line">
              <a:avLst/>
            </a:prstGeom>
            <a:ln w="28575">
              <a:solidFill>
                <a:srgbClr val="FFC000"/>
              </a:solidFill>
            </a:ln>
          </p:spPr>
          <p:style>
            <a:lnRef idx="1">
              <a:schemeClr val="accent6"/>
            </a:lnRef>
            <a:fillRef idx="0">
              <a:schemeClr val="accent6"/>
            </a:fillRef>
            <a:effectRef idx="0">
              <a:schemeClr val="accent6"/>
            </a:effectRef>
            <a:fontRef idx="minor">
              <a:schemeClr val="tx1"/>
            </a:fontRef>
          </p:style>
        </p:cxnSp>
      </p:grpSp>
      <p:grpSp>
        <p:nvGrpSpPr>
          <p:cNvPr id="104" name="Groupe 103"/>
          <p:cNvGrpSpPr/>
          <p:nvPr/>
        </p:nvGrpSpPr>
        <p:grpSpPr>
          <a:xfrm>
            <a:off x="6731028" y="1532339"/>
            <a:ext cx="1369364" cy="1548000"/>
            <a:chOff x="1229544" y="2787774"/>
            <a:chExt cx="1369364" cy="1800000"/>
          </a:xfrm>
        </p:grpSpPr>
        <p:grpSp>
          <p:nvGrpSpPr>
            <p:cNvPr id="105" name="Groupe 104"/>
            <p:cNvGrpSpPr/>
            <p:nvPr/>
          </p:nvGrpSpPr>
          <p:grpSpPr>
            <a:xfrm>
              <a:off x="1229544" y="2787774"/>
              <a:ext cx="1369364" cy="1800000"/>
              <a:chOff x="1703288" y="1275606"/>
              <a:chExt cx="1369364" cy="1800000"/>
            </a:xfrm>
          </p:grpSpPr>
          <p:grpSp>
            <p:nvGrpSpPr>
              <p:cNvPr id="107" name="Groupe 106"/>
              <p:cNvGrpSpPr/>
              <p:nvPr/>
            </p:nvGrpSpPr>
            <p:grpSpPr>
              <a:xfrm>
                <a:off x="1703288" y="1275606"/>
                <a:ext cx="1369364" cy="1800000"/>
                <a:chOff x="1703288" y="1275606"/>
                <a:chExt cx="1369364" cy="1800000"/>
              </a:xfrm>
            </p:grpSpPr>
            <p:cxnSp>
              <p:nvCxnSpPr>
                <p:cNvPr id="109" name="Connecteur droit 108"/>
                <p:cNvCxnSpPr/>
                <p:nvPr/>
              </p:nvCxnSpPr>
              <p:spPr>
                <a:xfrm flipH="1">
                  <a:off x="1703288" y="1275606"/>
                  <a:ext cx="12820" cy="1800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cxnSp>
              <p:nvCxnSpPr>
                <p:cNvPr id="110" name="Connecteur droit 109"/>
                <p:cNvCxnSpPr/>
                <p:nvPr/>
              </p:nvCxnSpPr>
              <p:spPr>
                <a:xfrm flipH="1">
                  <a:off x="3059832" y="1275606"/>
                  <a:ext cx="12820" cy="1800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grpSp>
          <p:sp>
            <p:nvSpPr>
              <p:cNvPr id="108" name="ZoneTexte 107"/>
              <p:cNvSpPr txBox="1"/>
              <p:nvPr/>
            </p:nvSpPr>
            <p:spPr>
              <a:xfrm>
                <a:off x="1932132" y="2556543"/>
                <a:ext cx="805029" cy="393667"/>
              </a:xfrm>
              <a:prstGeom prst="rect">
                <a:avLst/>
              </a:prstGeom>
              <a:noFill/>
            </p:spPr>
            <p:txBody>
              <a:bodyPr wrap="none" rtlCol="0">
                <a:spAutoFit/>
              </a:bodyPr>
              <a:lstStyle/>
              <a:p>
                <a:r>
                  <a:rPr lang="fr-FR" sz="1600" dirty="0"/>
                  <a:t>Session</a:t>
                </a:r>
                <a:endParaRPr lang="fr-FR" dirty="0"/>
              </a:p>
            </p:txBody>
          </p:sp>
        </p:grpSp>
        <p:cxnSp>
          <p:nvCxnSpPr>
            <p:cNvPr id="106" name="Connecteur droit 105"/>
            <p:cNvCxnSpPr/>
            <p:nvPr/>
          </p:nvCxnSpPr>
          <p:spPr>
            <a:xfrm>
              <a:off x="1259776" y="4443958"/>
              <a:ext cx="1296000" cy="0"/>
            </a:xfrm>
            <a:prstGeom prst="line">
              <a:avLst/>
            </a:prstGeom>
            <a:ln w="28575">
              <a:solidFill>
                <a:srgbClr val="FFC000"/>
              </a:solidFill>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0422701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0"/>
                                        </p:tgtEl>
                                        <p:attrNameLst>
                                          <p:attrName>style.visibility</p:attrName>
                                        </p:attrNameLst>
                                      </p:cBhvr>
                                      <p:to>
                                        <p:strVal val="visible"/>
                                      </p:to>
                                    </p:set>
                                    <p:animEffect transition="in" filter="fade">
                                      <p:cBhvr>
                                        <p:cTn id="11" dur="500"/>
                                        <p:tgtEl>
                                          <p:spTgt spid="9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fade">
                                      <p:cBhvr>
                                        <p:cTn id="15" dur="500"/>
                                        <p:tgtEl>
                                          <p:spTgt spid="9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2" name="Groupe 3"/>
          <p:cNvGrpSpPr/>
          <p:nvPr/>
        </p:nvGrpSpPr>
        <p:grpSpPr>
          <a:xfrm>
            <a:off x="107504" y="1347614"/>
            <a:ext cx="8784977" cy="1264845"/>
            <a:chOff x="-321601" y="2067694"/>
            <a:chExt cx="9504799" cy="1264845"/>
          </a:xfrm>
        </p:grpSpPr>
        <p:cxnSp>
          <p:nvCxnSpPr>
            <p:cNvPr id="263" name="Connecteur droit 262"/>
            <p:cNvCxnSpPr/>
            <p:nvPr/>
          </p:nvCxnSpPr>
          <p:spPr>
            <a:xfrm>
              <a:off x="683568" y="2283718"/>
              <a:ext cx="8424936"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64" name="ZoneTexte 263"/>
            <p:cNvSpPr txBox="1"/>
            <p:nvPr/>
          </p:nvSpPr>
          <p:spPr>
            <a:xfrm>
              <a:off x="896208" y="2283718"/>
              <a:ext cx="912066" cy="369332"/>
            </a:xfrm>
            <a:prstGeom prst="rect">
              <a:avLst/>
            </a:prstGeom>
            <a:noFill/>
          </p:spPr>
          <p:txBody>
            <a:bodyPr wrap="square" rtlCol="0">
              <a:spAutoFit/>
            </a:bodyPr>
            <a:lstStyle/>
            <a:p>
              <a:r>
                <a:rPr lang="fr-FR" dirty="0"/>
                <a:t>A</a:t>
              </a:r>
              <a:r>
                <a:rPr lang="fr-FR" sz="1400" dirty="0"/>
                <a:t>ction</a:t>
              </a:r>
              <a:r>
                <a:rPr lang="fr-FR" dirty="0"/>
                <a:t>1</a:t>
              </a:r>
            </a:p>
          </p:txBody>
        </p:sp>
        <p:cxnSp>
          <p:nvCxnSpPr>
            <p:cNvPr id="265" name="Connecteur droit 264"/>
            <p:cNvCxnSpPr/>
            <p:nvPr/>
          </p:nvCxnSpPr>
          <p:spPr>
            <a:xfrm>
              <a:off x="1253563"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66" name="Connecteur droit 265"/>
            <p:cNvCxnSpPr/>
            <p:nvPr/>
          </p:nvCxnSpPr>
          <p:spPr>
            <a:xfrm>
              <a:off x="2117659"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67" name="Connecteur droit 266"/>
            <p:cNvCxnSpPr/>
            <p:nvPr/>
          </p:nvCxnSpPr>
          <p:spPr>
            <a:xfrm>
              <a:off x="2837739"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68" name="Connecteur droit 267"/>
            <p:cNvCxnSpPr/>
            <p:nvPr/>
          </p:nvCxnSpPr>
          <p:spPr>
            <a:xfrm>
              <a:off x="4493923"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69" name="Connecteur droit 268"/>
            <p:cNvCxnSpPr/>
            <p:nvPr/>
          </p:nvCxnSpPr>
          <p:spPr>
            <a:xfrm>
              <a:off x="5574043"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70" name="Connecteur droit 269"/>
            <p:cNvCxnSpPr/>
            <p:nvPr/>
          </p:nvCxnSpPr>
          <p:spPr>
            <a:xfrm>
              <a:off x="6870187"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71" name="Connecteur droit 270"/>
            <p:cNvCxnSpPr/>
            <p:nvPr/>
          </p:nvCxnSpPr>
          <p:spPr>
            <a:xfrm>
              <a:off x="7302235"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72" name="Connecteur droit 271"/>
            <p:cNvCxnSpPr/>
            <p:nvPr/>
          </p:nvCxnSpPr>
          <p:spPr>
            <a:xfrm>
              <a:off x="7590267"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73" name="Connecteur droit 272"/>
            <p:cNvCxnSpPr/>
            <p:nvPr/>
          </p:nvCxnSpPr>
          <p:spPr>
            <a:xfrm>
              <a:off x="8892480" y="2067694"/>
              <a:ext cx="0" cy="21602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74" name="ZoneTexte 273"/>
            <p:cNvSpPr txBox="1"/>
            <p:nvPr/>
          </p:nvSpPr>
          <p:spPr>
            <a:xfrm>
              <a:off x="1901635" y="2283718"/>
              <a:ext cx="434734" cy="369332"/>
            </a:xfrm>
            <a:prstGeom prst="rect">
              <a:avLst/>
            </a:prstGeom>
            <a:noFill/>
          </p:spPr>
          <p:txBody>
            <a:bodyPr wrap="none" rtlCol="0">
              <a:spAutoFit/>
            </a:bodyPr>
            <a:lstStyle/>
            <a:p>
              <a:r>
                <a:rPr lang="fr-FR" dirty="0"/>
                <a:t>A2</a:t>
              </a:r>
            </a:p>
          </p:txBody>
        </p:sp>
        <p:sp>
          <p:nvSpPr>
            <p:cNvPr id="275" name="ZoneTexte 274"/>
            <p:cNvSpPr txBox="1"/>
            <p:nvPr/>
          </p:nvSpPr>
          <p:spPr>
            <a:xfrm>
              <a:off x="2621715" y="2283718"/>
              <a:ext cx="434734" cy="369332"/>
            </a:xfrm>
            <a:prstGeom prst="rect">
              <a:avLst/>
            </a:prstGeom>
            <a:noFill/>
          </p:spPr>
          <p:txBody>
            <a:bodyPr wrap="none" rtlCol="0">
              <a:spAutoFit/>
            </a:bodyPr>
            <a:lstStyle/>
            <a:p>
              <a:r>
                <a:rPr lang="fr-FR" dirty="0"/>
                <a:t>A3</a:t>
              </a:r>
            </a:p>
          </p:txBody>
        </p:sp>
        <p:sp>
          <p:nvSpPr>
            <p:cNvPr id="276" name="ZoneTexte 275"/>
            <p:cNvSpPr txBox="1"/>
            <p:nvPr/>
          </p:nvSpPr>
          <p:spPr>
            <a:xfrm>
              <a:off x="4277899" y="2283718"/>
              <a:ext cx="434734" cy="369332"/>
            </a:xfrm>
            <a:prstGeom prst="rect">
              <a:avLst/>
            </a:prstGeom>
            <a:noFill/>
          </p:spPr>
          <p:txBody>
            <a:bodyPr wrap="none" rtlCol="0">
              <a:spAutoFit/>
            </a:bodyPr>
            <a:lstStyle/>
            <a:p>
              <a:r>
                <a:rPr lang="fr-FR" dirty="0"/>
                <a:t>A4</a:t>
              </a:r>
            </a:p>
          </p:txBody>
        </p:sp>
        <p:sp>
          <p:nvSpPr>
            <p:cNvPr id="277" name="ZoneTexte 276"/>
            <p:cNvSpPr txBox="1"/>
            <p:nvPr/>
          </p:nvSpPr>
          <p:spPr>
            <a:xfrm>
              <a:off x="5430027" y="2283718"/>
              <a:ext cx="434734" cy="369332"/>
            </a:xfrm>
            <a:prstGeom prst="rect">
              <a:avLst/>
            </a:prstGeom>
            <a:noFill/>
          </p:spPr>
          <p:txBody>
            <a:bodyPr wrap="none" rtlCol="0">
              <a:spAutoFit/>
            </a:bodyPr>
            <a:lstStyle/>
            <a:p>
              <a:r>
                <a:rPr lang="fr-FR" dirty="0"/>
                <a:t>A5</a:t>
              </a:r>
            </a:p>
          </p:txBody>
        </p:sp>
        <p:sp>
          <p:nvSpPr>
            <p:cNvPr id="278" name="ZoneTexte 277"/>
            <p:cNvSpPr txBox="1"/>
            <p:nvPr/>
          </p:nvSpPr>
          <p:spPr>
            <a:xfrm>
              <a:off x="6654163" y="2283718"/>
              <a:ext cx="434734" cy="369332"/>
            </a:xfrm>
            <a:prstGeom prst="rect">
              <a:avLst/>
            </a:prstGeom>
            <a:noFill/>
          </p:spPr>
          <p:txBody>
            <a:bodyPr wrap="none" rtlCol="0">
              <a:spAutoFit/>
            </a:bodyPr>
            <a:lstStyle/>
            <a:p>
              <a:r>
                <a:rPr lang="fr-FR" dirty="0"/>
                <a:t>A6</a:t>
              </a:r>
            </a:p>
          </p:txBody>
        </p:sp>
        <p:sp>
          <p:nvSpPr>
            <p:cNvPr id="279" name="ZoneTexte 278"/>
            <p:cNvSpPr txBox="1"/>
            <p:nvPr/>
          </p:nvSpPr>
          <p:spPr>
            <a:xfrm>
              <a:off x="7086211" y="2283718"/>
              <a:ext cx="434734" cy="369332"/>
            </a:xfrm>
            <a:prstGeom prst="rect">
              <a:avLst/>
            </a:prstGeom>
            <a:noFill/>
          </p:spPr>
          <p:txBody>
            <a:bodyPr wrap="none" rtlCol="0">
              <a:spAutoFit/>
            </a:bodyPr>
            <a:lstStyle/>
            <a:p>
              <a:r>
                <a:rPr lang="fr-FR" dirty="0"/>
                <a:t>A7</a:t>
              </a:r>
            </a:p>
          </p:txBody>
        </p:sp>
        <p:sp>
          <p:nvSpPr>
            <p:cNvPr id="280" name="ZoneTexte 279"/>
            <p:cNvSpPr txBox="1"/>
            <p:nvPr/>
          </p:nvSpPr>
          <p:spPr>
            <a:xfrm>
              <a:off x="8748464" y="2283718"/>
              <a:ext cx="434734" cy="369332"/>
            </a:xfrm>
            <a:prstGeom prst="rect">
              <a:avLst/>
            </a:prstGeom>
            <a:noFill/>
          </p:spPr>
          <p:txBody>
            <a:bodyPr wrap="none" rtlCol="0">
              <a:spAutoFit/>
            </a:bodyPr>
            <a:lstStyle/>
            <a:p>
              <a:r>
                <a:rPr lang="fr-FR" dirty="0"/>
                <a:t>A9</a:t>
              </a:r>
            </a:p>
          </p:txBody>
        </p:sp>
        <p:sp>
          <p:nvSpPr>
            <p:cNvPr id="281" name="ZoneTexte 280"/>
            <p:cNvSpPr txBox="1"/>
            <p:nvPr/>
          </p:nvSpPr>
          <p:spPr>
            <a:xfrm>
              <a:off x="7374243" y="2283718"/>
              <a:ext cx="434734" cy="369332"/>
            </a:xfrm>
            <a:prstGeom prst="rect">
              <a:avLst/>
            </a:prstGeom>
            <a:noFill/>
          </p:spPr>
          <p:txBody>
            <a:bodyPr wrap="none" rtlCol="0">
              <a:spAutoFit/>
            </a:bodyPr>
            <a:lstStyle/>
            <a:p>
              <a:r>
                <a:rPr lang="fr-FR" dirty="0"/>
                <a:t>A8</a:t>
              </a:r>
            </a:p>
          </p:txBody>
        </p:sp>
        <p:sp>
          <p:nvSpPr>
            <p:cNvPr id="282" name="Rectangle 281"/>
            <p:cNvSpPr/>
            <p:nvPr/>
          </p:nvSpPr>
          <p:spPr>
            <a:xfrm>
              <a:off x="1253563" y="2931790"/>
              <a:ext cx="1224136" cy="21602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83" name="Rectangle 282"/>
            <p:cNvSpPr/>
            <p:nvPr/>
          </p:nvSpPr>
          <p:spPr>
            <a:xfrm>
              <a:off x="2837739" y="2931790"/>
              <a:ext cx="144016" cy="21602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84" name="Rectangle 283"/>
            <p:cNvSpPr/>
            <p:nvPr/>
          </p:nvSpPr>
          <p:spPr>
            <a:xfrm>
              <a:off x="4531715" y="2931790"/>
              <a:ext cx="360040" cy="21602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85" name="Rectangle 284"/>
            <p:cNvSpPr/>
            <p:nvPr/>
          </p:nvSpPr>
          <p:spPr>
            <a:xfrm>
              <a:off x="5574043" y="2931790"/>
              <a:ext cx="144016" cy="21602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86" name="Rectangle 285"/>
            <p:cNvSpPr/>
            <p:nvPr/>
          </p:nvSpPr>
          <p:spPr>
            <a:xfrm>
              <a:off x="6868345" y="2931790"/>
              <a:ext cx="1752739" cy="21602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87" name="ZoneTexte 286"/>
            <p:cNvSpPr txBox="1"/>
            <p:nvPr/>
          </p:nvSpPr>
          <p:spPr>
            <a:xfrm>
              <a:off x="-321601" y="2787774"/>
              <a:ext cx="1036729" cy="544765"/>
            </a:xfrm>
            <a:prstGeom prst="rect">
              <a:avLst/>
            </a:prstGeom>
            <a:noFill/>
          </p:spPr>
          <p:txBody>
            <a:bodyPr wrap="none" rtlCol="0">
              <a:spAutoFit/>
            </a:bodyPr>
            <a:lstStyle/>
            <a:p>
              <a:pPr>
                <a:lnSpc>
                  <a:spcPct val="80000"/>
                </a:lnSpc>
              </a:pPr>
              <a:r>
                <a:rPr lang="fr-FR" i="1" dirty="0" err="1"/>
                <a:t>Actual</a:t>
              </a:r>
              <a:r>
                <a:rPr lang="fr-FR" i="1" dirty="0"/>
                <a:t> </a:t>
              </a:r>
              <a:br>
                <a:rPr lang="fr-FR" i="1" dirty="0"/>
              </a:br>
              <a:r>
                <a:rPr lang="fr-FR" i="1" dirty="0" err="1"/>
                <a:t>reading</a:t>
              </a:r>
              <a:endParaRPr lang="fr-FR" i="1" dirty="0"/>
            </a:p>
          </p:txBody>
        </p:sp>
        <p:sp>
          <p:nvSpPr>
            <p:cNvPr id="288" name="ZoneTexte 287"/>
            <p:cNvSpPr txBox="1"/>
            <p:nvPr/>
          </p:nvSpPr>
          <p:spPr>
            <a:xfrm>
              <a:off x="-321601" y="2067694"/>
              <a:ext cx="798289" cy="369332"/>
            </a:xfrm>
            <a:prstGeom prst="rect">
              <a:avLst/>
            </a:prstGeom>
            <a:noFill/>
          </p:spPr>
          <p:txBody>
            <a:bodyPr wrap="none" rtlCol="0">
              <a:spAutoFit/>
            </a:bodyPr>
            <a:lstStyle/>
            <a:p>
              <a:r>
                <a:rPr lang="fr-FR" i="1" dirty="0"/>
                <a:t>Trace</a:t>
              </a:r>
            </a:p>
          </p:txBody>
        </p:sp>
      </p:grpSp>
      <p:sp>
        <p:nvSpPr>
          <p:cNvPr id="2" name="Titre 1"/>
          <p:cNvSpPr>
            <a:spLocks noGrp="1"/>
          </p:cNvSpPr>
          <p:nvPr>
            <p:ph type="title"/>
          </p:nvPr>
        </p:nvSpPr>
        <p:spPr>
          <a:xfrm>
            <a:off x="457200" y="280660"/>
            <a:ext cx="8229600" cy="707886"/>
          </a:xfrm>
        </p:spPr>
        <p:txBody>
          <a:bodyPr/>
          <a:lstStyle/>
          <a:p>
            <a:r>
              <a:rPr lang="en-US" sz="4000" noProof="0" dirty="0"/>
              <a:t>Page-stay threshold method</a:t>
            </a:r>
          </a:p>
        </p:txBody>
      </p:sp>
      <p:sp>
        <p:nvSpPr>
          <p:cNvPr id="3" name="Espace réservé du contenu 2"/>
          <p:cNvSpPr>
            <a:spLocks noGrp="1"/>
          </p:cNvSpPr>
          <p:nvPr>
            <p:ph idx="1"/>
          </p:nvPr>
        </p:nvSpPr>
        <p:spPr>
          <a:xfrm>
            <a:off x="467544" y="3576415"/>
            <a:ext cx="8676456" cy="1011559"/>
          </a:xfrm>
        </p:spPr>
        <p:txBody>
          <a:bodyPr>
            <a:noAutofit/>
          </a:bodyPr>
          <a:lstStyle/>
          <a:p>
            <a:r>
              <a:rPr lang="en-US" sz="2400" noProof="0" dirty="0"/>
              <a:t>Limit on the page-stay time with a predefined threshold: 10 min</a:t>
            </a:r>
          </a:p>
          <a:p>
            <a:pPr lvl="1"/>
            <a:r>
              <a:rPr lang="en-US" sz="2000" noProof="0" dirty="0"/>
              <a:t>But: some pages may be read faster or slower</a:t>
            </a:r>
          </a:p>
        </p:txBody>
      </p:sp>
      <p:grpSp>
        <p:nvGrpSpPr>
          <p:cNvPr id="161" name="Groupe 160"/>
          <p:cNvGrpSpPr/>
          <p:nvPr/>
        </p:nvGrpSpPr>
        <p:grpSpPr>
          <a:xfrm>
            <a:off x="1475656" y="1566061"/>
            <a:ext cx="793807" cy="1548000"/>
            <a:chOff x="1385771" y="2067694"/>
            <a:chExt cx="793807" cy="1800000"/>
          </a:xfrm>
        </p:grpSpPr>
        <p:grpSp>
          <p:nvGrpSpPr>
            <p:cNvPr id="162" name="Groupe 161"/>
            <p:cNvGrpSpPr/>
            <p:nvPr/>
          </p:nvGrpSpPr>
          <p:grpSpPr>
            <a:xfrm>
              <a:off x="1385771" y="2067694"/>
              <a:ext cx="793807" cy="1800000"/>
              <a:chOff x="1643491" y="1275606"/>
              <a:chExt cx="793807" cy="1800000"/>
            </a:xfrm>
          </p:grpSpPr>
          <p:grpSp>
            <p:nvGrpSpPr>
              <p:cNvPr id="164" name="Groupe 163"/>
              <p:cNvGrpSpPr/>
              <p:nvPr/>
            </p:nvGrpSpPr>
            <p:grpSpPr>
              <a:xfrm>
                <a:off x="1703288" y="1275606"/>
                <a:ext cx="690980" cy="1800000"/>
                <a:chOff x="1703288" y="1275606"/>
                <a:chExt cx="690980" cy="1800000"/>
              </a:xfrm>
            </p:grpSpPr>
            <p:cxnSp>
              <p:nvCxnSpPr>
                <p:cNvPr id="166" name="Connecteur droit 165"/>
                <p:cNvCxnSpPr/>
                <p:nvPr/>
              </p:nvCxnSpPr>
              <p:spPr>
                <a:xfrm flipH="1">
                  <a:off x="1703288" y="1275606"/>
                  <a:ext cx="12820" cy="1800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cxnSp>
              <p:nvCxnSpPr>
                <p:cNvPr id="167" name="Connecteur droit 166"/>
                <p:cNvCxnSpPr/>
                <p:nvPr/>
              </p:nvCxnSpPr>
              <p:spPr>
                <a:xfrm flipH="1">
                  <a:off x="2381448" y="1275606"/>
                  <a:ext cx="12820" cy="1800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grpSp>
          <p:sp>
            <p:nvSpPr>
              <p:cNvPr id="165" name="ZoneTexte 164"/>
              <p:cNvSpPr txBox="1"/>
              <p:nvPr/>
            </p:nvSpPr>
            <p:spPr>
              <a:xfrm>
                <a:off x="1643491" y="2619721"/>
                <a:ext cx="793807" cy="393667"/>
              </a:xfrm>
              <a:prstGeom prst="rect">
                <a:avLst/>
              </a:prstGeom>
              <a:noFill/>
            </p:spPr>
            <p:txBody>
              <a:bodyPr wrap="none" rtlCol="0">
                <a:spAutoFit/>
              </a:bodyPr>
              <a:lstStyle/>
              <a:p>
                <a:r>
                  <a:rPr lang="fr-FR" sz="1600" i="1" dirty="0"/>
                  <a:t>Session</a:t>
                </a:r>
              </a:p>
            </p:txBody>
          </p:sp>
        </p:grpSp>
        <p:cxnSp>
          <p:nvCxnSpPr>
            <p:cNvPr id="163" name="Connecteur droit 162"/>
            <p:cNvCxnSpPr/>
            <p:nvPr/>
          </p:nvCxnSpPr>
          <p:spPr>
            <a:xfrm>
              <a:off x="1445568" y="3738681"/>
              <a:ext cx="648072" cy="0"/>
            </a:xfrm>
            <a:prstGeom prst="line">
              <a:avLst/>
            </a:prstGeom>
            <a:ln w="19050">
              <a:solidFill>
                <a:srgbClr val="FFC000"/>
              </a:solidFill>
            </a:ln>
          </p:spPr>
          <p:style>
            <a:lnRef idx="1">
              <a:schemeClr val="accent6"/>
            </a:lnRef>
            <a:fillRef idx="0">
              <a:schemeClr val="accent6"/>
            </a:fillRef>
            <a:effectRef idx="0">
              <a:schemeClr val="accent6"/>
            </a:effectRef>
            <a:fontRef idx="minor">
              <a:schemeClr val="tx1"/>
            </a:fontRef>
          </p:style>
        </p:cxnSp>
      </p:grpSp>
      <p:grpSp>
        <p:nvGrpSpPr>
          <p:cNvPr id="168" name="Groupe 167"/>
          <p:cNvGrpSpPr/>
          <p:nvPr/>
        </p:nvGrpSpPr>
        <p:grpSpPr>
          <a:xfrm>
            <a:off x="2292593" y="1566061"/>
            <a:ext cx="616099" cy="1548000"/>
            <a:chOff x="1414876" y="2067694"/>
            <a:chExt cx="721672" cy="1800000"/>
          </a:xfrm>
        </p:grpSpPr>
        <p:grpSp>
          <p:nvGrpSpPr>
            <p:cNvPr id="169" name="Groupe 168"/>
            <p:cNvGrpSpPr/>
            <p:nvPr/>
          </p:nvGrpSpPr>
          <p:grpSpPr>
            <a:xfrm>
              <a:off x="1414876" y="2067694"/>
              <a:ext cx="721672" cy="1800000"/>
              <a:chOff x="1672596" y="1275606"/>
              <a:chExt cx="721672" cy="1800000"/>
            </a:xfrm>
          </p:grpSpPr>
          <p:grpSp>
            <p:nvGrpSpPr>
              <p:cNvPr id="171" name="Groupe 170"/>
              <p:cNvGrpSpPr/>
              <p:nvPr/>
            </p:nvGrpSpPr>
            <p:grpSpPr>
              <a:xfrm>
                <a:off x="1703288" y="1275606"/>
                <a:ext cx="690980" cy="1800000"/>
                <a:chOff x="1703288" y="1275606"/>
                <a:chExt cx="690980" cy="1800000"/>
              </a:xfrm>
            </p:grpSpPr>
            <p:cxnSp>
              <p:nvCxnSpPr>
                <p:cNvPr id="173" name="Connecteur droit 172"/>
                <p:cNvCxnSpPr/>
                <p:nvPr/>
              </p:nvCxnSpPr>
              <p:spPr>
                <a:xfrm flipH="1">
                  <a:off x="1703288" y="1275606"/>
                  <a:ext cx="12820" cy="1800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cxnSp>
              <p:nvCxnSpPr>
                <p:cNvPr id="174" name="Connecteur droit 173"/>
                <p:cNvCxnSpPr/>
                <p:nvPr/>
              </p:nvCxnSpPr>
              <p:spPr>
                <a:xfrm flipH="1">
                  <a:off x="2381448" y="1275606"/>
                  <a:ext cx="12820" cy="1800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grpSp>
          <p:sp>
            <p:nvSpPr>
              <p:cNvPr id="172" name="ZoneTexte 171"/>
              <p:cNvSpPr txBox="1"/>
              <p:nvPr/>
            </p:nvSpPr>
            <p:spPr>
              <a:xfrm>
                <a:off x="1672596" y="2619721"/>
                <a:ext cx="687609" cy="393667"/>
              </a:xfrm>
              <a:prstGeom prst="rect">
                <a:avLst/>
              </a:prstGeom>
              <a:noFill/>
            </p:spPr>
            <p:txBody>
              <a:bodyPr wrap="none" rtlCol="0">
                <a:spAutoFit/>
              </a:bodyPr>
              <a:lstStyle/>
              <a:p>
                <a:pPr algn="ctr"/>
                <a:r>
                  <a:rPr lang="fr-FR" sz="1600" i="1" dirty="0" err="1"/>
                  <a:t>Sess</a:t>
                </a:r>
                <a:r>
                  <a:rPr lang="fr-FR" sz="1600" i="1" dirty="0"/>
                  <a:t>.</a:t>
                </a:r>
              </a:p>
            </p:txBody>
          </p:sp>
        </p:grpSp>
        <p:cxnSp>
          <p:nvCxnSpPr>
            <p:cNvPr id="170" name="Connecteur droit 169"/>
            <p:cNvCxnSpPr/>
            <p:nvPr/>
          </p:nvCxnSpPr>
          <p:spPr>
            <a:xfrm>
              <a:off x="1445568" y="3738681"/>
              <a:ext cx="648072" cy="0"/>
            </a:xfrm>
            <a:prstGeom prst="line">
              <a:avLst/>
            </a:prstGeom>
            <a:ln w="19050">
              <a:solidFill>
                <a:srgbClr val="FFC000"/>
              </a:solidFill>
            </a:ln>
          </p:spPr>
          <p:style>
            <a:lnRef idx="1">
              <a:schemeClr val="accent6"/>
            </a:lnRef>
            <a:fillRef idx="0">
              <a:schemeClr val="accent6"/>
            </a:fillRef>
            <a:effectRef idx="0">
              <a:schemeClr val="accent6"/>
            </a:effectRef>
            <a:fontRef idx="minor">
              <a:schemeClr val="tx1"/>
            </a:fontRef>
          </p:style>
        </p:cxnSp>
      </p:grpSp>
      <p:grpSp>
        <p:nvGrpSpPr>
          <p:cNvPr id="207" name="Groupe 206"/>
          <p:cNvGrpSpPr/>
          <p:nvPr/>
        </p:nvGrpSpPr>
        <p:grpSpPr>
          <a:xfrm>
            <a:off x="2937082" y="1566061"/>
            <a:ext cx="328936" cy="1548000"/>
            <a:chOff x="2915816" y="2139902"/>
            <a:chExt cx="328936" cy="1800000"/>
          </a:xfrm>
        </p:grpSpPr>
        <p:grpSp>
          <p:nvGrpSpPr>
            <p:cNvPr id="208" name="Groupe 207"/>
            <p:cNvGrpSpPr/>
            <p:nvPr/>
          </p:nvGrpSpPr>
          <p:grpSpPr>
            <a:xfrm>
              <a:off x="2983389" y="2139902"/>
              <a:ext cx="176077" cy="1800000"/>
              <a:chOff x="1720059" y="1275606"/>
              <a:chExt cx="637297" cy="1800000"/>
            </a:xfrm>
          </p:grpSpPr>
          <p:cxnSp>
            <p:nvCxnSpPr>
              <p:cNvPr id="211" name="Connecteur droit 210"/>
              <p:cNvCxnSpPr/>
              <p:nvPr/>
            </p:nvCxnSpPr>
            <p:spPr>
              <a:xfrm flipH="1">
                <a:off x="1720059" y="1275606"/>
                <a:ext cx="12820" cy="1800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cxnSp>
            <p:nvCxnSpPr>
              <p:cNvPr id="212" name="Connecteur droit 211"/>
              <p:cNvCxnSpPr/>
              <p:nvPr/>
            </p:nvCxnSpPr>
            <p:spPr>
              <a:xfrm flipH="1">
                <a:off x="2344535" y="1275606"/>
                <a:ext cx="12821" cy="1800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grpSp>
        <p:sp>
          <p:nvSpPr>
            <p:cNvPr id="209" name="ZoneTexte 208"/>
            <p:cNvSpPr txBox="1"/>
            <p:nvPr/>
          </p:nvSpPr>
          <p:spPr>
            <a:xfrm>
              <a:off x="2915816" y="3484017"/>
              <a:ext cx="328936" cy="393667"/>
            </a:xfrm>
            <a:prstGeom prst="rect">
              <a:avLst/>
            </a:prstGeom>
            <a:noFill/>
          </p:spPr>
          <p:txBody>
            <a:bodyPr wrap="none" rtlCol="0">
              <a:spAutoFit/>
            </a:bodyPr>
            <a:lstStyle/>
            <a:p>
              <a:r>
                <a:rPr lang="fr-FR" sz="1600" i="1" dirty="0"/>
                <a:t>S.</a:t>
              </a:r>
            </a:p>
          </p:txBody>
        </p:sp>
        <p:cxnSp>
          <p:nvCxnSpPr>
            <p:cNvPr id="210" name="Connecteur droit 209"/>
            <p:cNvCxnSpPr/>
            <p:nvPr/>
          </p:nvCxnSpPr>
          <p:spPr>
            <a:xfrm>
              <a:off x="2987824" y="3796086"/>
              <a:ext cx="180000" cy="0"/>
            </a:xfrm>
            <a:prstGeom prst="line">
              <a:avLst/>
            </a:prstGeom>
            <a:ln w="19050">
              <a:solidFill>
                <a:srgbClr val="FFC000"/>
              </a:solidFill>
            </a:ln>
          </p:spPr>
          <p:style>
            <a:lnRef idx="1">
              <a:schemeClr val="accent6"/>
            </a:lnRef>
            <a:fillRef idx="0">
              <a:schemeClr val="accent6"/>
            </a:fillRef>
            <a:effectRef idx="0">
              <a:schemeClr val="accent6"/>
            </a:effectRef>
            <a:fontRef idx="minor">
              <a:schemeClr val="tx1"/>
            </a:fontRef>
          </p:style>
        </p:cxnSp>
      </p:grpSp>
      <p:grpSp>
        <p:nvGrpSpPr>
          <p:cNvPr id="213" name="Groupe 212"/>
          <p:cNvGrpSpPr/>
          <p:nvPr/>
        </p:nvGrpSpPr>
        <p:grpSpPr>
          <a:xfrm>
            <a:off x="4538760" y="1566061"/>
            <a:ext cx="497187" cy="1548000"/>
            <a:chOff x="4454614" y="2139702"/>
            <a:chExt cx="497187" cy="1800000"/>
          </a:xfrm>
        </p:grpSpPr>
        <p:grpSp>
          <p:nvGrpSpPr>
            <p:cNvPr id="214" name="Groupe 213"/>
            <p:cNvGrpSpPr/>
            <p:nvPr/>
          </p:nvGrpSpPr>
          <p:grpSpPr>
            <a:xfrm>
              <a:off x="4467931" y="2139702"/>
              <a:ext cx="483870" cy="1800000"/>
              <a:chOff x="4467931" y="2139702"/>
              <a:chExt cx="483870" cy="1800000"/>
            </a:xfrm>
          </p:grpSpPr>
          <p:grpSp>
            <p:nvGrpSpPr>
              <p:cNvPr id="216" name="Groupe 215"/>
              <p:cNvGrpSpPr/>
              <p:nvPr/>
            </p:nvGrpSpPr>
            <p:grpSpPr>
              <a:xfrm>
                <a:off x="4467931" y="2139702"/>
                <a:ext cx="483870" cy="1800000"/>
                <a:chOff x="1720059" y="1275606"/>
                <a:chExt cx="637297" cy="1800000"/>
              </a:xfrm>
            </p:grpSpPr>
            <p:cxnSp>
              <p:nvCxnSpPr>
                <p:cNvPr id="218" name="Connecteur droit 217"/>
                <p:cNvCxnSpPr/>
                <p:nvPr/>
              </p:nvCxnSpPr>
              <p:spPr>
                <a:xfrm flipH="1">
                  <a:off x="1720059" y="1275606"/>
                  <a:ext cx="12820" cy="1800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cxnSp>
              <p:nvCxnSpPr>
                <p:cNvPr id="219" name="Connecteur droit 218"/>
                <p:cNvCxnSpPr/>
                <p:nvPr/>
              </p:nvCxnSpPr>
              <p:spPr>
                <a:xfrm flipH="1">
                  <a:off x="2344535" y="1275606"/>
                  <a:ext cx="12821" cy="1800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grpSp>
          <p:sp>
            <p:nvSpPr>
              <p:cNvPr id="217" name="ZoneTexte 216"/>
              <p:cNvSpPr txBox="1"/>
              <p:nvPr/>
            </p:nvSpPr>
            <p:spPr>
              <a:xfrm>
                <a:off x="4585470" y="3501296"/>
                <a:ext cx="328936" cy="393667"/>
              </a:xfrm>
              <a:prstGeom prst="rect">
                <a:avLst/>
              </a:prstGeom>
              <a:noFill/>
            </p:spPr>
            <p:txBody>
              <a:bodyPr wrap="none" rtlCol="0">
                <a:spAutoFit/>
              </a:bodyPr>
              <a:lstStyle/>
              <a:p>
                <a:r>
                  <a:rPr lang="fr-FR" sz="1600" i="1" dirty="0"/>
                  <a:t>S.</a:t>
                </a:r>
              </a:p>
            </p:txBody>
          </p:sp>
        </p:grpSp>
        <p:cxnSp>
          <p:nvCxnSpPr>
            <p:cNvPr id="215" name="Connecteur droit 214"/>
            <p:cNvCxnSpPr/>
            <p:nvPr/>
          </p:nvCxnSpPr>
          <p:spPr>
            <a:xfrm>
              <a:off x="4454614" y="3795886"/>
              <a:ext cx="468000" cy="0"/>
            </a:xfrm>
            <a:prstGeom prst="line">
              <a:avLst/>
            </a:prstGeom>
            <a:ln w="19050">
              <a:solidFill>
                <a:srgbClr val="FFC000"/>
              </a:solidFill>
            </a:ln>
          </p:spPr>
          <p:style>
            <a:lnRef idx="1">
              <a:schemeClr val="accent6"/>
            </a:lnRef>
            <a:fillRef idx="0">
              <a:schemeClr val="accent6"/>
            </a:fillRef>
            <a:effectRef idx="0">
              <a:schemeClr val="accent6"/>
            </a:effectRef>
            <a:fontRef idx="minor">
              <a:schemeClr val="tx1"/>
            </a:fontRef>
          </p:style>
        </p:cxnSp>
      </p:grpSp>
      <p:grpSp>
        <p:nvGrpSpPr>
          <p:cNvPr id="220" name="Groupe 219"/>
          <p:cNvGrpSpPr/>
          <p:nvPr/>
        </p:nvGrpSpPr>
        <p:grpSpPr>
          <a:xfrm>
            <a:off x="5496104" y="1566061"/>
            <a:ext cx="328936" cy="1548000"/>
            <a:chOff x="5474838" y="2139702"/>
            <a:chExt cx="328936" cy="1800000"/>
          </a:xfrm>
        </p:grpSpPr>
        <p:grpSp>
          <p:nvGrpSpPr>
            <p:cNvPr id="221" name="Groupe 220"/>
            <p:cNvGrpSpPr/>
            <p:nvPr/>
          </p:nvGrpSpPr>
          <p:grpSpPr>
            <a:xfrm>
              <a:off x="5474838" y="2139702"/>
              <a:ext cx="328936" cy="1800000"/>
              <a:chOff x="5474838" y="2139702"/>
              <a:chExt cx="328936" cy="1800000"/>
            </a:xfrm>
          </p:grpSpPr>
          <p:grpSp>
            <p:nvGrpSpPr>
              <p:cNvPr id="223" name="Groupe 222"/>
              <p:cNvGrpSpPr/>
              <p:nvPr/>
            </p:nvGrpSpPr>
            <p:grpSpPr>
              <a:xfrm>
                <a:off x="5528290" y="2139702"/>
                <a:ext cx="189595" cy="1800000"/>
                <a:chOff x="1720059" y="1275606"/>
                <a:chExt cx="637297" cy="1800000"/>
              </a:xfrm>
            </p:grpSpPr>
            <p:cxnSp>
              <p:nvCxnSpPr>
                <p:cNvPr id="225" name="Connecteur droit 224"/>
                <p:cNvCxnSpPr/>
                <p:nvPr/>
              </p:nvCxnSpPr>
              <p:spPr>
                <a:xfrm flipH="1">
                  <a:off x="1720059" y="1275606"/>
                  <a:ext cx="12820" cy="1800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cxnSp>
              <p:nvCxnSpPr>
                <p:cNvPr id="226" name="Connecteur droit 225"/>
                <p:cNvCxnSpPr/>
                <p:nvPr/>
              </p:nvCxnSpPr>
              <p:spPr>
                <a:xfrm flipH="1">
                  <a:off x="2344535" y="1275606"/>
                  <a:ext cx="12821" cy="1800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grpSp>
          <p:sp>
            <p:nvSpPr>
              <p:cNvPr id="224" name="ZoneTexte 223"/>
              <p:cNvSpPr txBox="1"/>
              <p:nvPr/>
            </p:nvSpPr>
            <p:spPr>
              <a:xfrm>
                <a:off x="5474838" y="3501296"/>
                <a:ext cx="328936" cy="393667"/>
              </a:xfrm>
              <a:prstGeom prst="rect">
                <a:avLst/>
              </a:prstGeom>
              <a:noFill/>
            </p:spPr>
            <p:txBody>
              <a:bodyPr wrap="none" rtlCol="0">
                <a:spAutoFit/>
              </a:bodyPr>
              <a:lstStyle/>
              <a:p>
                <a:r>
                  <a:rPr lang="fr-FR" sz="1600" i="1" dirty="0"/>
                  <a:t>S.</a:t>
                </a:r>
              </a:p>
            </p:txBody>
          </p:sp>
        </p:grpSp>
        <p:cxnSp>
          <p:nvCxnSpPr>
            <p:cNvPr id="222" name="Connecteur droit 221"/>
            <p:cNvCxnSpPr/>
            <p:nvPr/>
          </p:nvCxnSpPr>
          <p:spPr>
            <a:xfrm>
              <a:off x="5544128" y="3795886"/>
              <a:ext cx="180000" cy="0"/>
            </a:xfrm>
            <a:prstGeom prst="line">
              <a:avLst/>
            </a:prstGeom>
            <a:ln w="19050">
              <a:solidFill>
                <a:srgbClr val="FFC000"/>
              </a:solidFill>
            </a:ln>
          </p:spPr>
          <p:style>
            <a:lnRef idx="1">
              <a:schemeClr val="accent6"/>
            </a:lnRef>
            <a:fillRef idx="0">
              <a:schemeClr val="accent6"/>
            </a:fillRef>
            <a:effectRef idx="0">
              <a:schemeClr val="accent6"/>
            </a:effectRef>
            <a:fontRef idx="minor">
              <a:schemeClr val="tx1"/>
            </a:fontRef>
          </p:style>
        </p:cxnSp>
      </p:grpSp>
      <p:grpSp>
        <p:nvGrpSpPr>
          <p:cNvPr id="227" name="Groupe 226"/>
          <p:cNvGrpSpPr/>
          <p:nvPr/>
        </p:nvGrpSpPr>
        <p:grpSpPr>
          <a:xfrm>
            <a:off x="6718361" y="1566061"/>
            <a:ext cx="352653" cy="1548000"/>
            <a:chOff x="6444208" y="2139702"/>
            <a:chExt cx="352653" cy="1800000"/>
          </a:xfrm>
        </p:grpSpPr>
        <p:grpSp>
          <p:nvGrpSpPr>
            <p:cNvPr id="228" name="Groupe 227"/>
            <p:cNvGrpSpPr/>
            <p:nvPr/>
          </p:nvGrpSpPr>
          <p:grpSpPr>
            <a:xfrm>
              <a:off x="6444208" y="2139702"/>
              <a:ext cx="352653" cy="1800000"/>
              <a:chOff x="1631466" y="1275606"/>
              <a:chExt cx="762802" cy="1800000"/>
            </a:xfrm>
          </p:grpSpPr>
          <p:grpSp>
            <p:nvGrpSpPr>
              <p:cNvPr id="230" name="Groupe 229"/>
              <p:cNvGrpSpPr/>
              <p:nvPr/>
            </p:nvGrpSpPr>
            <p:grpSpPr>
              <a:xfrm>
                <a:off x="1703288" y="1275606"/>
                <a:ext cx="690980" cy="1800000"/>
                <a:chOff x="1703288" y="1275606"/>
                <a:chExt cx="690980" cy="1800000"/>
              </a:xfrm>
            </p:grpSpPr>
            <p:cxnSp>
              <p:nvCxnSpPr>
                <p:cNvPr id="232" name="Connecteur droit 231"/>
                <p:cNvCxnSpPr/>
                <p:nvPr/>
              </p:nvCxnSpPr>
              <p:spPr>
                <a:xfrm flipH="1">
                  <a:off x="1703288" y="1275606"/>
                  <a:ext cx="12820" cy="1800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cxnSp>
              <p:nvCxnSpPr>
                <p:cNvPr id="233" name="Connecteur droit 232"/>
                <p:cNvCxnSpPr/>
                <p:nvPr/>
              </p:nvCxnSpPr>
              <p:spPr>
                <a:xfrm flipH="1">
                  <a:off x="2381448" y="1275606"/>
                  <a:ext cx="12820" cy="1800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grpSp>
          <p:sp>
            <p:nvSpPr>
              <p:cNvPr id="231" name="ZoneTexte 230"/>
              <p:cNvSpPr txBox="1"/>
              <p:nvPr/>
            </p:nvSpPr>
            <p:spPr>
              <a:xfrm>
                <a:off x="1631466" y="2619721"/>
                <a:ext cx="711501" cy="393667"/>
              </a:xfrm>
              <a:prstGeom prst="rect">
                <a:avLst/>
              </a:prstGeom>
              <a:noFill/>
            </p:spPr>
            <p:txBody>
              <a:bodyPr wrap="none" rtlCol="0">
                <a:spAutoFit/>
              </a:bodyPr>
              <a:lstStyle/>
              <a:p>
                <a:r>
                  <a:rPr lang="fr-FR" sz="1600" i="1" dirty="0"/>
                  <a:t>S.</a:t>
                </a:r>
              </a:p>
            </p:txBody>
          </p:sp>
        </p:grpSp>
        <p:cxnSp>
          <p:nvCxnSpPr>
            <p:cNvPr id="229" name="Connecteur droit 228"/>
            <p:cNvCxnSpPr/>
            <p:nvPr/>
          </p:nvCxnSpPr>
          <p:spPr>
            <a:xfrm>
              <a:off x="6486128" y="3795886"/>
              <a:ext cx="288000" cy="0"/>
            </a:xfrm>
            <a:prstGeom prst="line">
              <a:avLst/>
            </a:prstGeom>
            <a:ln w="19050">
              <a:solidFill>
                <a:srgbClr val="FFC000"/>
              </a:solidFill>
            </a:ln>
          </p:spPr>
          <p:style>
            <a:lnRef idx="1">
              <a:schemeClr val="accent6"/>
            </a:lnRef>
            <a:fillRef idx="0">
              <a:schemeClr val="accent6"/>
            </a:fillRef>
            <a:effectRef idx="0">
              <a:schemeClr val="accent6"/>
            </a:effectRef>
            <a:fontRef idx="minor">
              <a:schemeClr val="tx1"/>
            </a:fontRef>
          </p:style>
        </p:cxnSp>
      </p:grpSp>
      <p:grpSp>
        <p:nvGrpSpPr>
          <p:cNvPr id="4" name="Groupe 3"/>
          <p:cNvGrpSpPr/>
          <p:nvPr/>
        </p:nvGrpSpPr>
        <p:grpSpPr>
          <a:xfrm>
            <a:off x="7343567" y="1566061"/>
            <a:ext cx="793807" cy="1548000"/>
            <a:chOff x="7524328" y="3147814"/>
            <a:chExt cx="793807" cy="1548000"/>
          </a:xfrm>
        </p:grpSpPr>
        <p:grpSp>
          <p:nvGrpSpPr>
            <p:cNvPr id="156" name="Groupe 155"/>
            <p:cNvGrpSpPr/>
            <p:nvPr/>
          </p:nvGrpSpPr>
          <p:grpSpPr>
            <a:xfrm>
              <a:off x="7524328" y="3147814"/>
              <a:ext cx="793807" cy="1548000"/>
              <a:chOff x="1631466" y="1275606"/>
              <a:chExt cx="793807" cy="1800000"/>
            </a:xfrm>
          </p:grpSpPr>
          <p:grpSp>
            <p:nvGrpSpPr>
              <p:cNvPr id="157" name="Groupe 156"/>
              <p:cNvGrpSpPr/>
              <p:nvPr/>
            </p:nvGrpSpPr>
            <p:grpSpPr>
              <a:xfrm>
                <a:off x="1703288" y="1275606"/>
                <a:ext cx="690980" cy="1800000"/>
                <a:chOff x="1703288" y="1275606"/>
                <a:chExt cx="690980" cy="1800000"/>
              </a:xfrm>
            </p:grpSpPr>
            <p:cxnSp>
              <p:nvCxnSpPr>
                <p:cNvPr id="159" name="Connecteur droit 158"/>
                <p:cNvCxnSpPr/>
                <p:nvPr/>
              </p:nvCxnSpPr>
              <p:spPr>
                <a:xfrm flipH="1">
                  <a:off x="1703288" y="1275606"/>
                  <a:ext cx="12820" cy="1800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cxnSp>
              <p:nvCxnSpPr>
                <p:cNvPr id="160" name="Connecteur droit 159"/>
                <p:cNvCxnSpPr/>
                <p:nvPr/>
              </p:nvCxnSpPr>
              <p:spPr>
                <a:xfrm flipH="1">
                  <a:off x="2381448" y="1275606"/>
                  <a:ext cx="12820" cy="1800000"/>
                </a:xfrm>
                <a:prstGeom prst="line">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cxnSp>
          </p:grpSp>
          <p:sp>
            <p:nvSpPr>
              <p:cNvPr id="158" name="ZoneTexte 157"/>
              <p:cNvSpPr txBox="1"/>
              <p:nvPr/>
            </p:nvSpPr>
            <p:spPr>
              <a:xfrm>
                <a:off x="1631466" y="2619721"/>
                <a:ext cx="793807" cy="393667"/>
              </a:xfrm>
              <a:prstGeom prst="rect">
                <a:avLst/>
              </a:prstGeom>
              <a:noFill/>
            </p:spPr>
            <p:txBody>
              <a:bodyPr wrap="none" rtlCol="0">
                <a:spAutoFit/>
              </a:bodyPr>
              <a:lstStyle/>
              <a:p>
                <a:r>
                  <a:rPr lang="fr-FR" sz="1600" i="1" dirty="0"/>
                  <a:t>Session</a:t>
                </a:r>
                <a:endParaRPr lang="fr-FR" i="1" dirty="0"/>
              </a:p>
            </p:txBody>
          </p:sp>
        </p:grpSp>
        <p:cxnSp>
          <p:nvCxnSpPr>
            <p:cNvPr id="234" name="Connecteur droit 233"/>
            <p:cNvCxnSpPr/>
            <p:nvPr/>
          </p:nvCxnSpPr>
          <p:spPr>
            <a:xfrm>
              <a:off x="7596336" y="4587974"/>
              <a:ext cx="648072" cy="0"/>
            </a:xfrm>
            <a:prstGeom prst="line">
              <a:avLst/>
            </a:prstGeom>
            <a:ln w="19050">
              <a:solidFill>
                <a:srgbClr val="FFC000"/>
              </a:solidFill>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18494963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500"/>
                                        <p:tgtEl>
                                          <p:spTgt spid="16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8"/>
                                        </p:tgtEl>
                                        <p:attrNameLst>
                                          <p:attrName>style.visibility</p:attrName>
                                        </p:attrNameLst>
                                      </p:cBhvr>
                                      <p:to>
                                        <p:strVal val="visible"/>
                                      </p:to>
                                    </p:set>
                                    <p:animEffect transition="in" filter="fade">
                                      <p:cBhvr>
                                        <p:cTn id="11" dur="500"/>
                                        <p:tgtEl>
                                          <p:spTgt spid="16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7"/>
                                        </p:tgtEl>
                                        <p:attrNameLst>
                                          <p:attrName>style.visibility</p:attrName>
                                        </p:attrNameLst>
                                      </p:cBhvr>
                                      <p:to>
                                        <p:strVal val="visible"/>
                                      </p:to>
                                    </p:set>
                                    <p:animEffect transition="in" filter="fade">
                                      <p:cBhvr>
                                        <p:cTn id="15" dur="500"/>
                                        <p:tgtEl>
                                          <p:spTgt spid="20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13"/>
                                        </p:tgtEl>
                                        <p:attrNameLst>
                                          <p:attrName>style.visibility</p:attrName>
                                        </p:attrNameLst>
                                      </p:cBhvr>
                                      <p:to>
                                        <p:strVal val="visible"/>
                                      </p:to>
                                    </p:set>
                                    <p:animEffect transition="in" filter="fade">
                                      <p:cBhvr>
                                        <p:cTn id="19" dur="500"/>
                                        <p:tgtEl>
                                          <p:spTgt spid="21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20"/>
                                        </p:tgtEl>
                                        <p:attrNameLst>
                                          <p:attrName>style.visibility</p:attrName>
                                        </p:attrNameLst>
                                      </p:cBhvr>
                                      <p:to>
                                        <p:strVal val="visible"/>
                                      </p:to>
                                    </p:set>
                                    <p:animEffect transition="in" filter="fade">
                                      <p:cBhvr>
                                        <p:cTn id="23" dur="500"/>
                                        <p:tgtEl>
                                          <p:spTgt spid="220"/>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27"/>
                                        </p:tgtEl>
                                        <p:attrNameLst>
                                          <p:attrName>style.visibility</p:attrName>
                                        </p:attrNameLst>
                                      </p:cBhvr>
                                      <p:to>
                                        <p:strVal val="visible"/>
                                      </p:to>
                                    </p:set>
                                    <p:animEffect transition="in" filter="fade">
                                      <p:cBhvr>
                                        <p:cTn id="27" dur="500"/>
                                        <p:tgtEl>
                                          <p:spTgt spid="227"/>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0.5"/>
</p:tagLst>
</file>

<file path=ppt/tags/tag2.xml><?xml version="1.0" encoding="utf-8"?>
<p:tagLst xmlns:a="http://schemas.openxmlformats.org/drawingml/2006/main" xmlns:r="http://schemas.openxmlformats.org/officeDocument/2006/relationships" xmlns:p="http://schemas.openxmlformats.org/presentationml/2006/main">
  <p:tag name="TIMING" val="|7.7|64.4|51"/>
</p:tagLst>
</file>

<file path=ppt/tags/tag3.xml><?xml version="1.0" encoding="utf-8"?>
<p:tagLst xmlns:a="http://schemas.openxmlformats.org/drawingml/2006/main" xmlns:r="http://schemas.openxmlformats.org/officeDocument/2006/relationships" xmlns:p="http://schemas.openxmlformats.org/presentationml/2006/main">
  <p:tag name="TIMING" val="|7.7|64.4|51"/>
</p:tagLst>
</file>

<file path=ppt/tags/tag4.xml><?xml version="1.0" encoding="utf-8"?>
<p:tagLst xmlns:a="http://schemas.openxmlformats.org/drawingml/2006/main" xmlns:r="http://schemas.openxmlformats.org/officeDocument/2006/relationships" xmlns:p="http://schemas.openxmlformats.org/presentationml/2006/main">
  <p:tag name="TIMING" val="|7.7|64.4|51"/>
</p:tagLst>
</file>

<file path=ppt/tags/tag5.xml><?xml version="1.0" encoding="utf-8"?>
<p:tagLst xmlns:a="http://schemas.openxmlformats.org/drawingml/2006/main" xmlns:r="http://schemas.openxmlformats.org/officeDocument/2006/relationships" xmlns:p="http://schemas.openxmlformats.org/presentationml/2006/main">
  <p:tag name="TIMING" val="|13.8"/>
</p:tagLst>
</file>

<file path=ppt/tags/tag6.xml><?xml version="1.0" encoding="utf-8"?>
<p:tagLst xmlns:a="http://schemas.openxmlformats.org/drawingml/2006/main" xmlns:r="http://schemas.openxmlformats.org/officeDocument/2006/relationships" xmlns:p="http://schemas.openxmlformats.org/presentationml/2006/main">
  <p:tag name="TIMING" val="|34.1"/>
</p:tagLst>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0</TotalTime>
  <Words>3388</Words>
  <Application>Microsoft Office PowerPoint</Application>
  <PresentationFormat>Affichage à l'écran (16:9)</PresentationFormat>
  <Paragraphs>457</Paragraphs>
  <Slides>32</Slides>
  <Notes>31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32</vt:i4>
      </vt:variant>
    </vt:vector>
  </HeadingPairs>
  <TitlesOfParts>
    <vt:vector size="39" baseType="lpstr">
      <vt:lpstr>Arial</vt:lpstr>
      <vt:lpstr>Calibri</vt:lpstr>
      <vt:lpstr>Calibri Light</vt:lpstr>
      <vt:lpstr>Cambria</vt:lpstr>
      <vt:lpstr>Courier New</vt:lpstr>
      <vt:lpstr>Wingdings</vt:lpstr>
      <vt:lpstr>Thème Office</vt:lpstr>
      <vt:lpstr>Towards Reading Session-based Indicators in Educational Reading Analytics</vt:lpstr>
      <vt:lpstr>Usage-based document reengineering</vt:lpstr>
      <vt:lpstr>Platform &amp; data</vt:lpstr>
      <vt:lpstr>Platform &amp; data</vt:lpstr>
      <vt:lpstr>Outline</vt:lpstr>
      <vt:lpstr>Why time-based indicators?</vt:lpstr>
      <vt:lpstr>Issue in time-based analysis</vt:lpstr>
      <vt:lpstr>Session duration threshold method</vt:lpstr>
      <vt:lpstr>Page-stay threshold method</vt:lpstr>
      <vt:lpstr>Outline</vt:lpstr>
      <vt:lpstr>Requirements &amp; proposals</vt:lpstr>
      <vt:lpstr>An algorithm for extracting reading sessions</vt:lpstr>
      <vt:lpstr>An algorithm for extracting reading sessions</vt:lpstr>
      <vt:lpstr>An algorithm for extracting reading sessions</vt:lpstr>
      <vt:lpstr>Overview of the constructed  reading sessions</vt:lpstr>
      <vt:lpstr>How to evaluate the quality of  reading sessions?</vt:lpstr>
      <vt:lpstr>1. Compliance with parts complexity</vt:lpstr>
      <vt:lpstr>2. Quality of the reconstruction</vt:lpstr>
      <vt:lpstr>Outline</vt:lpstr>
      <vt:lpstr>Reading session-based Indicators</vt:lpstr>
      <vt:lpstr>1 : Global Facts</vt:lpstr>
      <vt:lpstr>2 :  Reading paths and transitions</vt:lpstr>
      <vt:lpstr>3 :  Rereading indicators</vt:lpstr>
      <vt:lpstr>4 : Reading session interruption</vt:lpstr>
      <vt:lpstr>Evaluation of the suggested indicators &amp; classes usefulness for reconception</vt:lpstr>
      <vt:lpstr>Authors survey: indicators rating</vt:lpstr>
      <vt:lpstr>Authors survey: comments &amp; opinions</vt:lpstr>
      <vt:lpstr>Authors survey: comments &amp; opinions</vt:lpstr>
      <vt:lpstr>Authors survey: comments &amp; opinions</vt:lpstr>
      <vt:lpstr>Main Contributions &amp; Future Work</vt:lpstr>
      <vt:lpstr>Main Contributions &amp;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2015-09-09T09:51:11Z</dcterms:created>
  <dcterms:modified xsi:type="dcterms:W3CDTF">2021-06-04T22:38:17Z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1036</vt:i4>
  </property>
  <property fmtid="{D5CDD505-2E9C-101B-9397-08002B2CF9AE}" pid="3" name="_Version">
    <vt:lpwstr>12.0.4518</vt:lpwstr>
  </property>
</Properties>
</file>