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0" r:id="rId3"/>
    <p:sldId id="258" r:id="rId4"/>
    <p:sldId id="261" r:id="rId5"/>
    <p:sldId id="263" r:id="rId6"/>
    <p:sldId id="257" r:id="rId7"/>
    <p:sldId id="259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2A27B-17A4-4330-8D42-72993F90DF45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20654-F63A-47C3-849E-4489C5CD7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20654-F63A-47C3-849E-4489C5CD7F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2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3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4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26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9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60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6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2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4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E41214-9798-435A-BCD7-77CC556C35FB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CC8DD3-9ADC-4C2E-B932-85D731A20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6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920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doptium.net/?variant=openjdk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53029E-40B3-10C1-C59A-C67A38025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zh-TW" altLang="en-US"/>
              <a:t>入侵偵測</a:t>
            </a:r>
            <a:r>
              <a:rPr lang="en-US" altLang="zh-TW"/>
              <a:t>- NDR EDR </a:t>
            </a:r>
            <a:r>
              <a:rPr lang="zh-TW" altLang="en-US"/>
              <a:t>資料分析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E9C5F2-F23A-5259-D665-3426DD279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5845" y="4319624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dirty="0">
                <a:solidFill>
                  <a:schemeClr val="bg1"/>
                </a:solidFill>
              </a:rPr>
              <a:t>呂依璇</a:t>
            </a:r>
          </a:p>
        </p:txBody>
      </p:sp>
    </p:spTree>
    <p:extLst>
      <p:ext uri="{BB962C8B-B14F-4D97-AF65-F5344CB8AC3E}">
        <p14:creationId xmlns:p14="http://schemas.microsoft.com/office/powerpoint/2010/main" val="14489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9C7AFA-4151-76B5-1E24-5D7C144E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063" y="1267950"/>
            <a:ext cx="4716379" cy="528022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53BFD5-806F-536A-75B2-0A75780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716" y="2251177"/>
            <a:ext cx="5549285" cy="707886"/>
          </a:xfrm>
        </p:spPr>
        <p:txBody>
          <a:bodyPr>
            <a:normAutofit fontScale="90000"/>
          </a:bodyPr>
          <a:lstStyle/>
          <a:p>
            <a:r>
              <a:rPr lang="zh-TW" altLang="en-US" cap="none" dirty="0"/>
              <a:t>系統</a:t>
            </a:r>
            <a:r>
              <a:rPr lang="en-US" altLang="zh-TW" cap="none" dirty="0">
                <a:sym typeface="Wingdings" panose="05000000000000000000" pitchFamily="2" charset="2"/>
              </a:rPr>
              <a:t>&gt; </a:t>
            </a:r>
            <a:r>
              <a:rPr lang="zh-TW" altLang="en-US" cap="none" dirty="0">
                <a:sym typeface="Wingdings" panose="05000000000000000000" pitchFamily="2" charset="2"/>
              </a:rPr>
              <a:t>進階系統設定</a:t>
            </a:r>
            <a:r>
              <a:rPr lang="en-US" altLang="zh-TW" cap="none" dirty="0">
                <a:sym typeface="Wingdings" panose="05000000000000000000" pitchFamily="2" charset="2"/>
              </a:rPr>
              <a:t>&gt;</a:t>
            </a:r>
            <a:r>
              <a:rPr lang="zh-TW" altLang="en-US" cap="none" dirty="0">
                <a:sym typeface="Wingdings" panose="05000000000000000000" pitchFamily="2" charset="2"/>
              </a:rPr>
              <a:t> 環境變數</a:t>
            </a:r>
            <a:endParaRPr lang="zh-TW" altLang="en-US" cap="none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AF616E-8119-F528-95D8-307EF2ABA1D5}"/>
              </a:ext>
            </a:extLst>
          </p:cNvPr>
          <p:cNvSpPr txBox="1"/>
          <p:nvPr/>
        </p:nvSpPr>
        <p:spPr>
          <a:xfrm>
            <a:off x="272716" y="56006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cap="none" dirty="0"/>
              <a:t>設定 </a:t>
            </a:r>
            <a:r>
              <a:rPr lang="en-US" altLang="zh-TW" sz="4000" cap="none" dirty="0"/>
              <a:t>PATH </a:t>
            </a:r>
            <a:r>
              <a:rPr lang="zh-TW" altLang="en-US" sz="4000" cap="none" dirty="0"/>
              <a:t>和 </a:t>
            </a:r>
            <a:r>
              <a:rPr lang="en-US" altLang="zh-TW" sz="4000" cap="none" dirty="0"/>
              <a:t>JAVA HOME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65512F-AB6E-3F90-4B68-1AB6A4BF4FED}"/>
              </a:ext>
            </a:extLst>
          </p:cNvPr>
          <p:cNvSpPr/>
          <p:nvPr/>
        </p:nvSpPr>
        <p:spPr>
          <a:xfrm>
            <a:off x="4851734" y="5453359"/>
            <a:ext cx="2117558" cy="4479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1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C194ED9-4E49-5DBF-F2E3-F3FB33CA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09" y="1880310"/>
            <a:ext cx="6986839" cy="1748501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53AC9D-6EFB-ACF2-F575-5597CC18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09" y="4028823"/>
            <a:ext cx="6994001" cy="17485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9CD48A7-BD95-5F13-6FA5-79C9EA341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5" y="964692"/>
            <a:ext cx="4768107" cy="53282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2F72C0-7417-A5DC-56CA-DF75120889CC}"/>
              </a:ext>
            </a:extLst>
          </p:cNvPr>
          <p:cNvSpPr txBox="1"/>
          <p:nvPr/>
        </p:nvSpPr>
        <p:spPr>
          <a:xfrm>
            <a:off x="6845300" y="6107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新增系統變數</a:t>
            </a:r>
          </a:p>
        </p:txBody>
      </p:sp>
    </p:spTree>
    <p:extLst>
      <p:ext uri="{BB962C8B-B14F-4D97-AF65-F5344CB8AC3E}">
        <p14:creationId xmlns:p14="http://schemas.microsoft.com/office/powerpoint/2010/main" val="232845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87206-EE81-9460-F6C0-2B81C32E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1098896"/>
            <a:ext cx="9296400" cy="635508"/>
          </a:xfrm>
        </p:spPr>
        <p:txBody>
          <a:bodyPr>
            <a:noAutofit/>
          </a:bodyPr>
          <a:lstStyle/>
          <a:p>
            <a:r>
              <a:rPr lang="zh-TW" altLang="en-US" sz="2000" cap="none" dirty="0"/>
              <a:t>在</a:t>
            </a:r>
            <a:r>
              <a:rPr lang="en-US" altLang="zh-TW" sz="2000" cap="none" dirty="0" err="1"/>
              <a:t>cmd</a:t>
            </a:r>
            <a:r>
              <a:rPr lang="en-US" altLang="zh-TW" sz="2000" cap="none" dirty="0"/>
              <a:t> </a:t>
            </a:r>
            <a:r>
              <a:rPr lang="zh-TW" altLang="en-US" sz="2000" cap="none" dirty="0"/>
              <a:t>輸入 </a:t>
            </a:r>
            <a:r>
              <a:rPr lang="en-US" altLang="zh-TW" sz="2000" cap="none" dirty="0"/>
              <a:t>java –version</a:t>
            </a:r>
            <a:r>
              <a:rPr lang="zh-TW" altLang="en-US" sz="2000" cap="none" dirty="0"/>
              <a:t>，如果 </a:t>
            </a:r>
            <a:r>
              <a:rPr lang="en-US" altLang="zh-TW" sz="2000" cap="none" dirty="0"/>
              <a:t>JDK </a:t>
            </a:r>
            <a:r>
              <a:rPr lang="zh-TW" altLang="en-US" sz="2000" cap="none" dirty="0"/>
              <a:t>的版本列印到螢幕上，即成功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29BB40-7630-3F45-28F5-D6302EF40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76" y="2319139"/>
            <a:ext cx="11240648" cy="3640503"/>
          </a:xfrm>
        </p:spPr>
      </p:pic>
    </p:spTree>
    <p:extLst>
      <p:ext uri="{BB962C8B-B14F-4D97-AF65-F5344CB8AC3E}">
        <p14:creationId xmlns:p14="http://schemas.microsoft.com/office/powerpoint/2010/main" val="140739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2971D-4274-66E6-EDE5-16CC730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320628"/>
            <a:ext cx="6611112" cy="621204"/>
          </a:xfrm>
        </p:spPr>
        <p:txBody>
          <a:bodyPr>
            <a:normAutofit fontScale="90000"/>
          </a:bodyPr>
          <a:lstStyle/>
          <a:p>
            <a:r>
              <a:rPr lang="zh-TW" altLang="en-US" sz="2000" cap="none" dirty="0"/>
              <a:t>打開</a:t>
            </a:r>
            <a:r>
              <a:rPr lang="en-US" altLang="zh-TW" sz="2000" cap="none" dirty="0"/>
              <a:t> /elasticsearch-6.8.22/bin/elasticsearch.bat</a:t>
            </a:r>
            <a:endParaRPr lang="zh-TW" altLang="en-US" sz="2000" cap="none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A8B828-84F4-290C-86CC-BA6147D9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97" y="1187999"/>
            <a:ext cx="10083199" cy="5248789"/>
          </a:xfrm>
        </p:spPr>
      </p:pic>
    </p:spTree>
    <p:extLst>
      <p:ext uri="{BB962C8B-B14F-4D97-AF65-F5344CB8AC3E}">
        <p14:creationId xmlns:p14="http://schemas.microsoft.com/office/powerpoint/2010/main" val="135141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DE8065-68E6-2FC4-6BD1-50D546FB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36" y="1559052"/>
            <a:ext cx="9145854" cy="5130800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B913D8-2746-2669-2AFF-B7A5ABE32FF8}"/>
              </a:ext>
            </a:extLst>
          </p:cNvPr>
          <p:cNvSpPr txBox="1"/>
          <p:nvPr/>
        </p:nvSpPr>
        <p:spPr>
          <a:xfrm>
            <a:off x="534581" y="4563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hlinkClick r:id="rId3"/>
              </a:rPr>
              <a:t>http://127.0.0.1:9200</a:t>
            </a:r>
            <a:r>
              <a:rPr lang="zh-TW" alt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19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81017E-8D54-9A7C-9992-0CDF6C59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06" b="3894"/>
          <a:stretch/>
        </p:blipFill>
        <p:spPr>
          <a:xfrm>
            <a:off x="804672" y="411479"/>
            <a:ext cx="6995160" cy="567842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4ADD373-30EF-770C-03D5-EE795724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584" y="4288536"/>
            <a:ext cx="6995160" cy="2331721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cap="none" dirty="0"/>
              <a:t>PUT /company/employee/1</a:t>
            </a:r>
            <a:br>
              <a:rPr lang="en-US" altLang="zh-TW" sz="2000" cap="none" dirty="0"/>
            </a:br>
            <a:r>
              <a:rPr lang="en-US" altLang="zh-TW" sz="2000" cap="none" dirty="0"/>
              <a:t> { “</a:t>
            </a:r>
            <a:r>
              <a:rPr lang="en-US" altLang="zh-TW" sz="2000" cap="none" dirty="0" err="1"/>
              <a:t>first_name</a:t>
            </a:r>
            <a:r>
              <a:rPr lang="en-US" altLang="zh-TW" sz="2000" cap="none" dirty="0"/>
              <a:t>” : “John”, </a:t>
            </a:r>
            <a:br>
              <a:rPr lang="en-US" altLang="zh-TW" sz="2000" cap="none" dirty="0"/>
            </a:br>
            <a:r>
              <a:rPr lang="en-US" altLang="zh-TW" sz="2000" cap="none" dirty="0"/>
              <a:t> </a:t>
            </a:r>
            <a:r>
              <a:rPr lang="zh-TW" altLang="en-US" sz="2000" cap="none" dirty="0"/>
              <a:t>  </a:t>
            </a:r>
            <a:r>
              <a:rPr lang="en-US" altLang="zh-TW" sz="2000" cap="none" dirty="0"/>
              <a:t>“</a:t>
            </a:r>
            <a:r>
              <a:rPr lang="en-US" altLang="zh-TW" sz="2000" cap="none" dirty="0" err="1"/>
              <a:t>last_name</a:t>
            </a:r>
            <a:r>
              <a:rPr lang="en-US" altLang="zh-TW" sz="2000" cap="none" dirty="0"/>
              <a:t>” : “Smith”, </a:t>
            </a:r>
            <a:br>
              <a:rPr lang="en-US" altLang="zh-TW" sz="2000" cap="none" dirty="0"/>
            </a:br>
            <a:r>
              <a:rPr lang="en-US" altLang="zh-TW" sz="2000" cap="none" dirty="0"/>
              <a:t>   “age” : 25, “about” : “I love to go rock climbing”,           </a:t>
            </a:r>
            <a:br>
              <a:rPr lang="en-US" altLang="zh-TW" sz="2000" cap="none" dirty="0"/>
            </a:br>
            <a:r>
              <a:rPr lang="en-US" altLang="zh-TW" sz="2000" cap="none" dirty="0"/>
              <a:t>   “interests”: [ “sports", "music” ] </a:t>
            </a:r>
            <a:br>
              <a:rPr lang="en-US" altLang="zh-TW" sz="2000" cap="none" dirty="0"/>
            </a:br>
            <a:r>
              <a:rPr lang="en-US" altLang="zh-TW" sz="2000" cap="none" dirty="0"/>
              <a:t> } </a:t>
            </a:r>
            <a:endParaRPr lang="zh-TW" alt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224824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CC00E4-70B1-0FD8-9CC6-D9687F8B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321" b="17770"/>
          <a:stretch/>
        </p:blipFill>
        <p:spPr>
          <a:xfrm>
            <a:off x="891517" y="438876"/>
            <a:ext cx="6606563" cy="598024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026E62-F78E-31F0-7C12-7168F685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112" y="1819656"/>
            <a:ext cx="4012220" cy="1673352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cap="none" dirty="0"/>
              <a:t>PUT /company/employee/1 </a:t>
            </a:r>
            <a:br>
              <a:rPr lang="en-US" altLang="zh-TW" sz="2000" cap="none" dirty="0"/>
            </a:br>
            <a:r>
              <a:rPr lang="en-US" altLang="zh-TW" sz="2000" cap="none" dirty="0"/>
              <a:t>{ </a:t>
            </a:r>
            <a:br>
              <a:rPr lang="en-US" altLang="zh-TW" sz="2000" cap="none" dirty="0"/>
            </a:br>
            <a:r>
              <a:rPr lang="en-US" altLang="zh-TW" sz="2000" cap="none" dirty="0"/>
              <a:t>"age" : 28 </a:t>
            </a:r>
            <a:br>
              <a:rPr lang="en-US" altLang="zh-TW" sz="2000" cap="none" dirty="0"/>
            </a:br>
            <a:r>
              <a:rPr lang="en-US" altLang="zh-TW" sz="2000" cap="none" dirty="0"/>
              <a:t>}</a:t>
            </a:r>
            <a:endParaRPr lang="zh-TW" altLang="en-US" sz="2000" b="1" cap="none" dirty="0"/>
          </a:p>
        </p:txBody>
      </p:sp>
    </p:spTree>
    <p:extLst>
      <p:ext uri="{BB962C8B-B14F-4D97-AF65-F5344CB8AC3E}">
        <p14:creationId xmlns:p14="http://schemas.microsoft.com/office/powerpoint/2010/main" val="13569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C9038E-0C8A-A78C-C223-9F95CF265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857" y="1371601"/>
            <a:ext cx="9257907" cy="509320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681A0B0-F411-C37C-B8AC-28D149EA9290}"/>
              </a:ext>
            </a:extLst>
          </p:cNvPr>
          <p:cNvSpPr txBox="1"/>
          <p:nvPr/>
        </p:nvSpPr>
        <p:spPr>
          <a:xfrm>
            <a:off x="481153" y="47370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執行 </a:t>
            </a:r>
            <a:r>
              <a:rPr lang="en-US" altLang="zh-TW" sz="3600" dirty="0" err="1"/>
              <a:t>Jupyter</a:t>
            </a:r>
            <a:r>
              <a:rPr lang="en-US" altLang="zh-TW" sz="3600" dirty="0"/>
              <a:t> Notebook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677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4A9FE13-8A63-DF4B-F397-9BF32CDD4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" y="930818"/>
            <a:ext cx="11994198" cy="5337901"/>
          </a:xfrm>
        </p:spPr>
      </p:pic>
    </p:spTree>
    <p:extLst>
      <p:ext uri="{BB962C8B-B14F-4D97-AF65-F5344CB8AC3E}">
        <p14:creationId xmlns:p14="http://schemas.microsoft.com/office/powerpoint/2010/main" val="229068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7AF2CD0-E892-E51F-9751-326B0936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511D1A7-F165-9C0A-ED84-CD09BB94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47" y="1266502"/>
            <a:ext cx="792590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5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532092-95F4-2E15-5A45-71BBEBA2F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094"/>
          <a:stretch/>
        </p:blipFill>
        <p:spPr>
          <a:xfrm>
            <a:off x="172720" y="1334355"/>
            <a:ext cx="11785600" cy="5041054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F90C98-2899-5D53-34E8-B201B4D53D01}"/>
              </a:ext>
            </a:extLst>
          </p:cNvPr>
          <p:cNvSpPr/>
          <p:nvPr/>
        </p:nvSpPr>
        <p:spPr>
          <a:xfrm>
            <a:off x="3008376" y="1889760"/>
            <a:ext cx="8655304" cy="8331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B81F88-0BCE-9FEF-A597-9876DBFF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12" y="362378"/>
            <a:ext cx="9268968" cy="833120"/>
          </a:xfrm>
        </p:spPr>
        <p:txBody>
          <a:bodyPr>
            <a:noAutofit/>
          </a:bodyPr>
          <a:lstStyle/>
          <a:p>
            <a:pPr algn="l"/>
            <a:r>
              <a:rPr lang="en-US" altLang="zh-TW" sz="2000" cap="none" dirty="0">
                <a:latin typeface="+mn-lt"/>
              </a:rPr>
              <a:t>cd 'C:\Program Files\</a:t>
            </a:r>
            <a:r>
              <a:rPr lang="en-US" altLang="zh-TW" sz="2000" cap="none" dirty="0" err="1">
                <a:latin typeface="+mn-lt"/>
              </a:rPr>
              <a:t>SecbuzzerESM</a:t>
            </a:r>
            <a:r>
              <a:rPr lang="en-US" altLang="zh-TW" sz="2000" cap="none" dirty="0">
                <a:latin typeface="+mn-lt"/>
              </a:rPr>
              <a:t>\Sysmon\’</a:t>
            </a:r>
            <a:br>
              <a:rPr lang="en-US" altLang="zh-TW" sz="2000" cap="none" dirty="0">
                <a:latin typeface="+mn-lt"/>
              </a:rPr>
            </a:br>
            <a:r>
              <a:rPr lang="zh-TW" altLang="en-US" sz="2000" cap="none" dirty="0">
                <a:latin typeface="+mn-lt"/>
              </a:rPr>
              <a:t>執⾏指令： </a:t>
            </a:r>
            <a:r>
              <a:rPr lang="en-US" altLang="zh-TW" sz="2000" cap="none" dirty="0">
                <a:latin typeface="+mn-lt"/>
              </a:rPr>
              <a:t>.\Sysmon64.exe -</a:t>
            </a:r>
            <a:r>
              <a:rPr lang="en-US" altLang="zh-TW" sz="2000" cap="none" dirty="0" err="1">
                <a:latin typeface="+mn-lt"/>
              </a:rPr>
              <a:t>accepteula</a:t>
            </a:r>
            <a:r>
              <a:rPr lang="en-US" altLang="zh-TW" sz="2000" cap="none" dirty="0">
                <a:latin typeface="+mn-lt"/>
              </a:rPr>
              <a:t> –I sysmonconfig-export.xml</a:t>
            </a:r>
            <a:endParaRPr lang="zh-TW" altLang="en-US" sz="20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642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A0838E-528F-422B-4A28-BF161822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02" y="167169"/>
            <a:ext cx="7195858" cy="6507952"/>
          </a:xfrm>
        </p:spPr>
      </p:pic>
    </p:spTree>
    <p:extLst>
      <p:ext uri="{BB962C8B-B14F-4D97-AF65-F5344CB8AC3E}">
        <p14:creationId xmlns:p14="http://schemas.microsoft.com/office/powerpoint/2010/main" val="15863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2D00-0CAA-890D-563F-6C5EB1A0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062" y="1592332"/>
            <a:ext cx="6917517" cy="707886"/>
          </a:xfrm>
        </p:spPr>
        <p:txBody>
          <a:bodyPr>
            <a:noAutofit/>
          </a:bodyPr>
          <a:lstStyle/>
          <a:p>
            <a:pPr algn="l"/>
            <a:r>
              <a:rPr lang="zh-TW" altLang="en-US" sz="2000" cap="none" dirty="0"/>
              <a:t>在</a:t>
            </a:r>
            <a:r>
              <a:rPr lang="en-US" altLang="zh-TW" sz="2000" cap="none" dirty="0"/>
              <a:t>C:\Windows\System32\winevt\Logs</a:t>
            </a:r>
            <a:r>
              <a:rPr lang="zh-TW" altLang="en-US" sz="2000" cap="none" dirty="0"/>
              <a:t>⽬錄檢視是否產⽣</a:t>
            </a:r>
            <a:r>
              <a:rPr lang="en-US" altLang="zh-TW" sz="2000" cap="none" dirty="0"/>
              <a:t>Sysmon</a:t>
            </a:r>
            <a:r>
              <a:rPr lang="zh-TW" altLang="en-US" sz="2000" cap="none" dirty="0"/>
              <a:t>程式的</a:t>
            </a:r>
            <a:r>
              <a:rPr lang="en-US" altLang="zh-TW" sz="2000" cap="none" dirty="0"/>
              <a:t>log</a:t>
            </a:r>
            <a:r>
              <a:rPr lang="zh-TW" altLang="en-US" sz="2000" cap="none" dirty="0"/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123F2-95F3-7A5B-3A58-F648C2BE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316"/>
          <a:stretch/>
        </p:blipFill>
        <p:spPr>
          <a:xfrm>
            <a:off x="133272" y="2872999"/>
            <a:ext cx="11925455" cy="2539046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A7DA062-6925-885E-3434-6691AD5A3CCA}"/>
              </a:ext>
            </a:extLst>
          </p:cNvPr>
          <p:cNvSpPr txBox="1"/>
          <p:nvPr/>
        </p:nvSpPr>
        <p:spPr>
          <a:xfrm>
            <a:off x="336883" y="373220"/>
            <a:ext cx="8406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安裝 </a:t>
            </a:r>
            <a:r>
              <a:rPr lang="en-US" altLang="zh-TW" sz="3600" dirty="0"/>
              <a:t>– </a:t>
            </a:r>
            <a:r>
              <a:rPr lang="zh-TW" altLang="en-US" sz="3600" dirty="0"/>
              <a:t>檢視</a:t>
            </a:r>
            <a:r>
              <a:rPr lang="en-US" altLang="zh-TW" sz="3600" dirty="0"/>
              <a:t>Sysmon</a:t>
            </a:r>
            <a:r>
              <a:rPr lang="zh-TW" altLang="en-US" sz="3600" dirty="0"/>
              <a:t>是否安裝成功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1BCF58-9960-C82C-EA1C-871CD5CE5A6F}"/>
              </a:ext>
            </a:extLst>
          </p:cNvPr>
          <p:cNvSpPr/>
          <p:nvPr/>
        </p:nvSpPr>
        <p:spPr>
          <a:xfrm>
            <a:off x="714355" y="4578925"/>
            <a:ext cx="11043224" cy="5866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5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2D9371-4A13-ED83-3043-0369788F5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26"/>
          <a:stretch/>
        </p:blipFill>
        <p:spPr>
          <a:xfrm>
            <a:off x="3767653" y="1"/>
            <a:ext cx="6739926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52FD59-A05C-3A61-4DE7-1756F195CFE4}"/>
              </a:ext>
            </a:extLst>
          </p:cNvPr>
          <p:cNvSpPr txBox="1"/>
          <p:nvPr/>
        </p:nvSpPr>
        <p:spPr>
          <a:xfrm>
            <a:off x="433137" y="318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配置</a:t>
            </a:r>
            <a:r>
              <a:rPr lang="en-US" altLang="zh-TW" sz="3600" dirty="0" err="1"/>
              <a:t>Winlogbeat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86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C9526-0048-B03C-C26A-D53041CF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947" y="1415010"/>
            <a:ext cx="9464842" cy="1977608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000" cap="none" dirty="0"/>
              <a:t>執行指令： </a:t>
            </a:r>
            <a:r>
              <a:rPr lang="en-US" altLang="zh-TW" sz="2000" cap="none" dirty="0"/>
              <a:t>cd ‘C:\Program Files\</a:t>
            </a:r>
            <a:r>
              <a:rPr lang="en-US" altLang="zh-TW" sz="2000" cap="none" dirty="0" err="1"/>
              <a:t>SecbuzzerESM</a:t>
            </a:r>
            <a:r>
              <a:rPr lang="en-US" altLang="zh-TW" sz="2000" cap="none" dirty="0"/>
              <a:t>\</a:t>
            </a:r>
            <a:r>
              <a:rPr lang="en-US" altLang="zh-TW" sz="2000" cap="none" dirty="0" err="1"/>
              <a:t>winlogbeat</a:t>
            </a:r>
            <a:r>
              <a:rPr lang="en-US" altLang="zh-TW" sz="2000" cap="none" dirty="0"/>
              <a:t>\’</a:t>
            </a:r>
            <a:br>
              <a:rPr lang="en-US" altLang="zh-TW" sz="2000" cap="none" dirty="0"/>
            </a:br>
            <a:r>
              <a:rPr lang="zh-TW" altLang="en-US" sz="2000" cap="none" dirty="0"/>
              <a:t>執行指令： </a:t>
            </a:r>
            <a:r>
              <a:rPr lang="en-US" altLang="zh-TW" sz="2000" cap="none" dirty="0"/>
              <a:t>set-</a:t>
            </a:r>
            <a:r>
              <a:rPr lang="en-US" altLang="zh-TW" sz="2000" cap="none" dirty="0" err="1"/>
              <a:t>executionpolicy</a:t>
            </a:r>
            <a:r>
              <a:rPr lang="en-US" altLang="zh-TW" sz="2000" cap="none" dirty="0"/>
              <a:t> Unrestricted</a:t>
            </a:r>
            <a:br>
              <a:rPr lang="en-US" altLang="zh-TW" sz="2000" cap="none" dirty="0"/>
            </a:br>
            <a:r>
              <a:rPr lang="zh-TW" altLang="en-US" sz="2000" cap="none" dirty="0"/>
              <a:t>遇到問題：您要變更執⾏原則嗎？請回答“</a:t>
            </a:r>
            <a:r>
              <a:rPr lang="en-US" altLang="zh-TW" sz="2000" cap="none" dirty="0"/>
              <a:t>[A] </a:t>
            </a:r>
            <a:r>
              <a:rPr lang="zh-TW" altLang="en-US" sz="2000" cap="none" dirty="0"/>
              <a:t>全部皆是</a:t>
            </a:r>
            <a:r>
              <a:rPr lang="en-US" altLang="zh-TW" sz="2000" cap="none" dirty="0">
                <a:solidFill>
                  <a:srgbClr val="FF0000"/>
                </a:solidFill>
              </a:rPr>
              <a:t>(A)</a:t>
            </a:r>
            <a:r>
              <a:rPr lang="en-US" altLang="zh-TW" sz="2000" cap="none" dirty="0"/>
              <a:t>” </a:t>
            </a:r>
            <a:br>
              <a:rPr lang="en-US" altLang="zh-TW" sz="2000" cap="none" dirty="0"/>
            </a:br>
            <a:br>
              <a:rPr lang="en-US" altLang="zh-TW" sz="2000" cap="none" dirty="0"/>
            </a:br>
            <a:r>
              <a:rPr lang="zh-TW" altLang="en-US" sz="2000" cap="none" dirty="0"/>
              <a:t>執⾏指令：</a:t>
            </a:r>
            <a:r>
              <a:rPr lang="en-US" altLang="zh-TW" sz="2000" cap="none" dirty="0"/>
              <a:t>.\install-service-winlogbeat.ps1</a:t>
            </a:r>
            <a:br>
              <a:rPr lang="en-US" altLang="zh-TW" sz="2000" cap="none" dirty="0"/>
            </a:br>
            <a:r>
              <a:rPr lang="zh-TW" altLang="en-US" sz="2000" cap="none" dirty="0"/>
              <a:t>遇到提⽰請按 </a:t>
            </a:r>
            <a:r>
              <a:rPr lang="en-US" altLang="zh-TW" sz="2000" cap="none" dirty="0"/>
              <a:t>[R] </a:t>
            </a:r>
            <a:r>
              <a:rPr lang="zh-TW" altLang="en-US" sz="2000" cap="none" dirty="0"/>
              <a:t>執⾏⼀次</a:t>
            </a:r>
            <a:r>
              <a:rPr lang="en-US" altLang="zh-TW" sz="2000" cap="none" dirty="0">
                <a:solidFill>
                  <a:srgbClr val="FF0000"/>
                </a:solidFill>
              </a:rPr>
              <a:t>(R)</a:t>
            </a:r>
            <a:endParaRPr lang="zh-TW" altLang="en-US" sz="2000" cap="none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ACE93-0D7C-A3C9-0CC8-87E5C2EC4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0" y="3699450"/>
            <a:ext cx="11726779" cy="26534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3375-3833-9567-4BF6-C4A5A85F5555}"/>
              </a:ext>
            </a:extLst>
          </p:cNvPr>
          <p:cNvSpPr txBox="1"/>
          <p:nvPr/>
        </p:nvSpPr>
        <p:spPr>
          <a:xfrm>
            <a:off x="232610" y="498682"/>
            <a:ext cx="6104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安裝 </a:t>
            </a:r>
            <a:r>
              <a:rPr lang="en-US" altLang="zh-TW" sz="4000" dirty="0"/>
              <a:t>– </a:t>
            </a:r>
            <a:r>
              <a:rPr lang="zh-TW" altLang="en-US" sz="4000" dirty="0"/>
              <a:t>註冊</a:t>
            </a:r>
            <a:r>
              <a:rPr lang="en-US" altLang="zh-TW" sz="4000" dirty="0" err="1"/>
              <a:t>Winlogbeat</a:t>
            </a:r>
            <a:endParaRPr lang="zh-TW" altLang="en-US" sz="4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C1298D-2D98-8069-2AE6-772F9627863D}"/>
              </a:ext>
            </a:extLst>
          </p:cNvPr>
          <p:cNvSpPr/>
          <p:nvPr/>
        </p:nvSpPr>
        <p:spPr>
          <a:xfrm>
            <a:off x="4261104" y="3559520"/>
            <a:ext cx="4681728" cy="79302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3456CD-1221-D264-BB15-74E2AE04EDD2}"/>
              </a:ext>
            </a:extLst>
          </p:cNvPr>
          <p:cNvSpPr/>
          <p:nvPr/>
        </p:nvSpPr>
        <p:spPr>
          <a:xfrm>
            <a:off x="8834227" y="4828032"/>
            <a:ext cx="730397" cy="5278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F997A3-72EA-FC3C-E634-F424277783C1}"/>
              </a:ext>
            </a:extLst>
          </p:cNvPr>
          <p:cNvSpPr/>
          <p:nvPr/>
        </p:nvSpPr>
        <p:spPr>
          <a:xfrm>
            <a:off x="4261105" y="5026169"/>
            <a:ext cx="3300984" cy="47890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8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92536-DDB9-40FA-7B10-321D17DC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335214"/>
            <a:ext cx="8905917" cy="125322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2400" cap="none" dirty="0"/>
              <a:t>執⾏指令：</a:t>
            </a:r>
            <a:r>
              <a:rPr lang="en-US" altLang="zh-TW" sz="2400" cap="none" dirty="0"/>
              <a:t>set-</a:t>
            </a:r>
            <a:r>
              <a:rPr lang="en-US" altLang="zh-TW" sz="2400" cap="none" dirty="0" err="1"/>
              <a:t>executionpolicy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RemoteSigned</a:t>
            </a:r>
            <a:r>
              <a:rPr lang="en-US" altLang="zh-TW" sz="2400" cap="none" dirty="0"/>
              <a:t> </a:t>
            </a:r>
            <a:br>
              <a:rPr lang="en-US" altLang="zh-TW" sz="2400" cap="none" dirty="0"/>
            </a:br>
            <a:r>
              <a:rPr lang="zh-TW" altLang="en-US" sz="2400" cap="none" dirty="0"/>
              <a:t>遇到問題 </a:t>
            </a:r>
            <a:r>
              <a:rPr lang="en-US" altLang="zh-TW" sz="2400" cap="none" dirty="0"/>
              <a:t>”</a:t>
            </a:r>
            <a:r>
              <a:rPr lang="zh-TW" altLang="en-US" sz="2400" cap="none" dirty="0"/>
              <a:t>您要變更執⾏原則嗎？</a:t>
            </a:r>
            <a:r>
              <a:rPr lang="en-US" altLang="zh-TW" sz="2400" cap="none" dirty="0"/>
              <a:t>”</a:t>
            </a:r>
            <a:r>
              <a:rPr lang="zh-TW" altLang="en-US" sz="2400" cap="none" dirty="0"/>
              <a:t>請回答</a:t>
            </a:r>
            <a:r>
              <a:rPr lang="en-US" altLang="zh-TW" sz="2400" cap="none" dirty="0"/>
              <a:t>[A] </a:t>
            </a:r>
            <a:r>
              <a:rPr lang="zh-TW" altLang="en-US" sz="2400" cap="none" dirty="0"/>
              <a:t>全部皆是</a:t>
            </a:r>
            <a:r>
              <a:rPr lang="en-US" altLang="zh-TW" sz="2400" cap="none" dirty="0"/>
              <a:t>(A)”</a:t>
            </a:r>
            <a:br>
              <a:rPr lang="en-US" altLang="zh-TW" sz="2400" cap="none" dirty="0"/>
            </a:br>
            <a:r>
              <a:rPr lang="zh-TW" altLang="en-US" sz="2400" cap="none" dirty="0"/>
              <a:t>執⾏指令：</a:t>
            </a:r>
            <a:r>
              <a:rPr lang="en-US" altLang="zh-TW" sz="2400" cap="none" dirty="0"/>
              <a:t>restart-service </a:t>
            </a:r>
            <a:r>
              <a:rPr lang="en-US" altLang="zh-TW" sz="2400" cap="none" dirty="0" err="1"/>
              <a:t>winlogbeat</a:t>
            </a:r>
            <a:endParaRPr lang="zh-TW" altLang="en-US" sz="2400" cap="none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81181AD-B6BF-516B-E7BA-A3928BE3B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1" y="2741897"/>
            <a:ext cx="11893337" cy="2688435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2AA193-389B-2E4D-1363-277AB49106D5}"/>
              </a:ext>
            </a:extLst>
          </p:cNvPr>
          <p:cNvSpPr/>
          <p:nvPr/>
        </p:nvSpPr>
        <p:spPr>
          <a:xfrm>
            <a:off x="3211237" y="3844815"/>
            <a:ext cx="2681563" cy="482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7D0499-DD57-FCBE-8D51-E039ABFAE38A}"/>
              </a:ext>
            </a:extLst>
          </p:cNvPr>
          <p:cNvSpPr/>
          <p:nvPr/>
        </p:nvSpPr>
        <p:spPr>
          <a:xfrm>
            <a:off x="6706276" y="4660899"/>
            <a:ext cx="522563" cy="3640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142DC-55A5-691B-7698-01F42FD213EC}"/>
              </a:ext>
            </a:extLst>
          </p:cNvPr>
          <p:cNvSpPr/>
          <p:nvPr/>
        </p:nvSpPr>
        <p:spPr>
          <a:xfrm>
            <a:off x="3118104" y="4851400"/>
            <a:ext cx="2774696" cy="36406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D1D875-FF2F-FFB6-BEE4-95C33BC1F9F4}"/>
              </a:ext>
            </a:extLst>
          </p:cNvPr>
          <p:cNvSpPr txBox="1"/>
          <p:nvPr/>
        </p:nvSpPr>
        <p:spPr>
          <a:xfrm>
            <a:off x="267864" y="47386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安裝 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– </a:t>
            </a: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註冊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n-cs"/>
              </a:rPr>
              <a:t>Winlogbeat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D440DBE-00CF-9F18-045E-81C00999D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65"/>
          <a:stretch/>
        </p:blipFill>
        <p:spPr>
          <a:xfrm>
            <a:off x="1365184" y="1375957"/>
            <a:ext cx="7317233" cy="521330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6BA08A-2DE2-08B3-ADBE-3824A652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144" y="2915679"/>
            <a:ext cx="4974336" cy="1066933"/>
          </a:xfrm>
          <a:ln w="38100"/>
        </p:spPr>
        <p:txBody>
          <a:bodyPr>
            <a:normAutofit fontScale="90000"/>
          </a:bodyPr>
          <a:lstStyle/>
          <a:p>
            <a:pPr algn="l"/>
            <a:r>
              <a:rPr lang="zh-TW" altLang="en-US" sz="2400" dirty="0"/>
              <a:t>搜尋 </a:t>
            </a:r>
            <a:r>
              <a:rPr lang="en-US" altLang="zh-TW" sz="2400" dirty="0"/>
              <a:t>&gt; </a:t>
            </a:r>
            <a:r>
              <a:rPr lang="zh-TW" altLang="en-US" sz="2400" dirty="0"/>
              <a:t>服務 </a:t>
            </a:r>
            <a:r>
              <a:rPr lang="en-US" altLang="zh-TW" sz="2400" dirty="0"/>
              <a:t>&gt;</a:t>
            </a:r>
            <a:br>
              <a:rPr lang="en-US" altLang="zh-TW" sz="2400" dirty="0"/>
            </a:br>
            <a:r>
              <a:rPr lang="en-US" altLang="zh-TW" sz="2400" dirty="0"/>
              <a:t> </a:t>
            </a:r>
            <a:r>
              <a:rPr lang="en-US" altLang="zh-TW" sz="2400" dirty="0" err="1"/>
              <a:t>winlogbeat</a:t>
            </a:r>
            <a:r>
              <a:rPr lang="en-US" altLang="zh-TW" sz="2400" dirty="0"/>
              <a:t> &gt; </a:t>
            </a:r>
            <a:r>
              <a:rPr lang="zh-TW" altLang="en-US" sz="2400" dirty="0"/>
              <a:t>檢查是否啟動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288A76-5DFB-4CC7-2062-DF2383BB8227}"/>
              </a:ext>
            </a:extLst>
          </p:cNvPr>
          <p:cNvSpPr txBox="1"/>
          <p:nvPr/>
        </p:nvSpPr>
        <p:spPr>
          <a:xfrm>
            <a:off x="418591" y="491075"/>
            <a:ext cx="9939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j-cs"/>
              </a:rPr>
              <a:t>安裝 </a:t>
            </a:r>
            <a:r>
              <a:rPr kumimoji="0" lang="en-US" altLang="zh-TW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j-cs"/>
              </a:rPr>
              <a:t>– </a:t>
            </a:r>
            <a:r>
              <a:rPr kumimoji="0" lang="zh-TW" altLang="en-US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j-cs"/>
              </a:rPr>
              <a:t>檢視</a:t>
            </a:r>
            <a:r>
              <a:rPr kumimoji="0" lang="en-US" altLang="zh-TW" sz="4000" b="0" i="0" u="none" strike="noStrike" kern="1200" cap="all" spc="20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j-cs"/>
              </a:rPr>
              <a:t>Winlogbeat</a:t>
            </a:r>
            <a:r>
              <a:rPr kumimoji="0" lang="zh-TW" altLang="en-US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微軟正黑體" panose="020B0604030504040204" pitchFamily="34" charset="-120"/>
                <a:cs typeface="+mj-cs"/>
              </a:rPr>
              <a:t>是否啟動成功 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A1B1D1-394A-8B81-FDF1-1C0072BAA6F8}"/>
              </a:ext>
            </a:extLst>
          </p:cNvPr>
          <p:cNvSpPr/>
          <p:nvPr/>
        </p:nvSpPr>
        <p:spPr>
          <a:xfrm>
            <a:off x="4361688" y="5044358"/>
            <a:ext cx="4183569" cy="4831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3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8DE83F5-B976-6474-372D-5BB9510F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07" y="1329833"/>
            <a:ext cx="4140413" cy="4625542"/>
          </a:xfrm>
          <a:ln w="19050"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7EBD88-1EB8-E5F9-EE9F-BB8F4685CBAD}"/>
              </a:ext>
            </a:extLst>
          </p:cNvPr>
          <p:cNvSpPr txBox="1"/>
          <p:nvPr/>
        </p:nvSpPr>
        <p:spPr>
          <a:xfrm>
            <a:off x="390906" y="427982"/>
            <a:ext cx="615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cap="none" dirty="0"/>
              <a:t>Prebuilt OpenJDK</a:t>
            </a:r>
            <a:endParaRPr lang="zh-TW" altLang="en-US" sz="4000" dirty="0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41EE7E50-423D-8A76-9B68-C944C4F7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1" y="6149340"/>
            <a:ext cx="6505194" cy="561356"/>
          </a:xfrm>
          <a:ln w="38100"/>
        </p:spPr>
        <p:txBody>
          <a:bodyPr>
            <a:noAutofit/>
          </a:bodyPr>
          <a:lstStyle/>
          <a:p>
            <a:pPr algn="l"/>
            <a:r>
              <a:rPr lang="zh-TW" altLang="en-US" sz="2000" cap="none" dirty="0"/>
              <a:t>網址：</a:t>
            </a:r>
            <a:r>
              <a:rPr lang="en-US" altLang="zh-TW" sz="2000" cap="none" dirty="0">
                <a:hlinkClick r:id="rId3"/>
              </a:rPr>
              <a:t>https://adoptium.net/?variant=openjdk8</a:t>
            </a:r>
            <a:r>
              <a:rPr lang="zh-TW" altLang="en-US" sz="2000" cap="none" dirty="0"/>
              <a:t> </a:t>
            </a:r>
          </a:p>
        </p:txBody>
      </p:sp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0314677E-9E86-6DFE-3D4E-072B47508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745" y="138112"/>
            <a:ext cx="4733680" cy="3103543"/>
          </a:xfrm>
          <a:prstGeom prst="rect">
            <a:avLst/>
          </a:prstGeom>
          <a:ln w="19050" cmpd="thickThin"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05A70D6-6627-BD3D-0B86-A564D932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45" y="3322844"/>
            <a:ext cx="4733680" cy="32816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145208-5AEE-8C82-FEA2-1DD441CC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84" y="1592162"/>
            <a:ext cx="6266397" cy="41990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1BBC2B-6E79-80CE-415A-D5295B70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553" y="1592162"/>
            <a:ext cx="5319263" cy="4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579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自訂 4">
      <a:dk1>
        <a:srgbClr val="000000"/>
      </a:dk1>
      <a:lt1>
        <a:srgbClr val="E0E3E5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274</TotalTime>
  <Words>344</Words>
  <Application>Microsoft Office PowerPoint</Application>
  <PresentationFormat>寬螢幕</PresentationFormat>
  <Paragraphs>24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包裹</vt:lpstr>
      <vt:lpstr>入侵偵測- NDR EDR 資料分析</vt:lpstr>
      <vt:lpstr>cd 'C:\Program Files\SecbuzzerESM\Sysmon\’ 執⾏指令： .\Sysmon64.exe -accepteula –I sysmonconfig-export.xml</vt:lpstr>
      <vt:lpstr>在C:\Windows\System32\winevt\Logs⽬錄檢視是否產⽣Sysmon程式的log檔</vt:lpstr>
      <vt:lpstr>PowerPoint 簡報</vt:lpstr>
      <vt:lpstr>執行指令： cd ‘C:\Program Files\SecbuzzerESM\winlogbeat\’ 執行指令： set-executionpolicy Unrestricted 遇到問題：您要變更執⾏原則嗎？請回答“[A] 全部皆是(A)”   執⾏指令：.\install-service-winlogbeat.ps1 遇到提⽰請按 [R] 執⾏⼀次(R)</vt:lpstr>
      <vt:lpstr>執⾏指令：set-executionpolicy RemoteSigned  遇到問題 ”您要變更執⾏原則嗎？”請回答[A] 全部皆是(A)” 執⾏指令：restart-service winlogbeat</vt:lpstr>
      <vt:lpstr>搜尋 &gt; 服務 &gt;  winlogbeat &gt; 檢查是否啟動</vt:lpstr>
      <vt:lpstr>網址：https://adoptium.net/?variant=openjdk8 </vt:lpstr>
      <vt:lpstr>PowerPoint 簡報</vt:lpstr>
      <vt:lpstr>系統&gt; 進階系統設定&gt; 環境變數</vt:lpstr>
      <vt:lpstr>PowerPoint 簡報</vt:lpstr>
      <vt:lpstr>在cmd 輸入 java –version，如果 JDK 的版本列印到螢幕上，即成功</vt:lpstr>
      <vt:lpstr>打開 /elasticsearch-6.8.22/bin/elasticsearch.bat</vt:lpstr>
      <vt:lpstr>PowerPoint 簡報</vt:lpstr>
      <vt:lpstr>PUT /company/employee/1  { “first_name” : “John”,     “last_name” : “Smith”,     “age” : 25, “about” : “I love to go rock climbing”,               “interests”: [ “sports", "music” ]   } </vt:lpstr>
      <vt:lpstr>PUT /company/employee/1  {  "age" : 28  }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呂依璇</dc:creator>
  <cp:lastModifiedBy>呂依璇</cp:lastModifiedBy>
  <cp:revision>14</cp:revision>
  <dcterms:created xsi:type="dcterms:W3CDTF">2023-10-23T01:46:28Z</dcterms:created>
  <dcterms:modified xsi:type="dcterms:W3CDTF">2023-10-30T08:15:53Z</dcterms:modified>
</cp:coreProperties>
</file>