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4" r:id="rId4"/>
  </p:sldMasterIdLst>
  <p:notesMasterIdLst>
    <p:notesMasterId r:id="rId48"/>
  </p:notesMasterIdLst>
  <p:handoutMasterIdLst>
    <p:handoutMasterId r:id="rId49"/>
  </p:handoutMasterIdLst>
  <p:sldIdLst>
    <p:sldId id="256" r:id="rId5"/>
    <p:sldId id="303" r:id="rId6"/>
    <p:sldId id="259" r:id="rId7"/>
    <p:sldId id="297" r:id="rId8"/>
    <p:sldId id="264" r:id="rId9"/>
    <p:sldId id="301" r:id="rId10"/>
    <p:sldId id="302" r:id="rId11"/>
    <p:sldId id="304" r:id="rId12"/>
    <p:sldId id="265" r:id="rId13"/>
    <p:sldId id="266" r:id="rId14"/>
    <p:sldId id="292" r:id="rId15"/>
    <p:sldId id="293" r:id="rId16"/>
    <p:sldId id="291" r:id="rId17"/>
    <p:sldId id="271" r:id="rId18"/>
    <p:sldId id="263" r:id="rId19"/>
    <p:sldId id="322" r:id="rId20"/>
    <p:sldId id="262" r:id="rId21"/>
    <p:sldId id="268" r:id="rId22"/>
    <p:sldId id="313" r:id="rId23"/>
    <p:sldId id="314" r:id="rId24"/>
    <p:sldId id="315" r:id="rId25"/>
    <p:sldId id="316" r:id="rId26"/>
    <p:sldId id="317" r:id="rId27"/>
    <p:sldId id="318" r:id="rId28"/>
    <p:sldId id="319" r:id="rId29"/>
    <p:sldId id="320" r:id="rId30"/>
    <p:sldId id="321" r:id="rId31"/>
    <p:sldId id="274" r:id="rId32"/>
    <p:sldId id="272" r:id="rId33"/>
    <p:sldId id="295" r:id="rId34"/>
    <p:sldId id="296" r:id="rId35"/>
    <p:sldId id="285" r:id="rId36"/>
    <p:sldId id="286" r:id="rId37"/>
    <p:sldId id="306" r:id="rId38"/>
    <p:sldId id="307" r:id="rId39"/>
    <p:sldId id="308" r:id="rId40"/>
    <p:sldId id="309" r:id="rId41"/>
    <p:sldId id="310" r:id="rId42"/>
    <p:sldId id="311" r:id="rId43"/>
    <p:sldId id="312" r:id="rId44"/>
    <p:sldId id="298" r:id="rId45"/>
    <p:sldId id="299" r:id="rId46"/>
    <p:sldId id="300" r:id="rId47"/>
  </p:sldIdLst>
  <p:sldSz cx="9144000" cy="6858000" type="screen4x3"/>
  <p:notesSz cx="7010400" cy="9296400"/>
  <p:defaultTextStyle>
    <a:defPPr>
      <a:defRPr lang="en-US"/>
    </a:defPPr>
    <a:lvl1pPr algn="ctr" rtl="0" fontAlgn="base">
      <a:spcBef>
        <a:spcPct val="0"/>
      </a:spcBef>
      <a:spcAft>
        <a:spcPct val="0"/>
      </a:spcAft>
      <a:defRPr sz="2000" kern="1200">
        <a:solidFill>
          <a:schemeClr val="tx1"/>
        </a:solidFill>
        <a:latin typeface="Arial" charset="0"/>
        <a:ea typeface="ＭＳ Ｐゴシック" pitchFamily="34" charset="-128"/>
        <a:cs typeface="+mn-cs"/>
      </a:defRPr>
    </a:lvl1pPr>
    <a:lvl2pPr marL="457200" algn="ctr" rtl="0" fontAlgn="base">
      <a:spcBef>
        <a:spcPct val="0"/>
      </a:spcBef>
      <a:spcAft>
        <a:spcPct val="0"/>
      </a:spcAft>
      <a:defRPr sz="2000" kern="1200">
        <a:solidFill>
          <a:schemeClr val="tx1"/>
        </a:solidFill>
        <a:latin typeface="Arial" charset="0"/>
        <a:ea typeface="ＭＳ Ｐゴシック" pitchFamily="34" charset="-128"/>
        <a:cs typeface="+mn-cs"/>
      </a:defRPr>
    </a:lvl2pPr>
    <a:lvl3pPr marL="914400" algn="ctr" rtl="0" fontAlgn="base">
      <a:spcBef>
        <a:spcPct val="0"/>
      </a:spcBef>
      <a:spcAft>
        <a:spcPct val="0"/>
      </a:spcAft>
      <a:defRPr sz="2000" kern="1200">
        <a:solidFill>
          <a:schemeClr val="tx1"/>
        </a:solidFill>
        <a:latin typeface="Arial" charset="0"/>
        <a:ea typeface="ＭＳ Ｐゴシック" pitchFamily="34" charset="-128"/>
        <a:cs typeface="+mn-cs"/>
      </a:defRPr>
    </a:lvl3pPr>
    <a:lvl4pPr marL="1371600" algn="ctr" rtl="0" fontAlgn="base">
      <a:spcBef>
        <a:spcPct val="0"/>
      </a:spcBef>
      <a:spcAft>
        <a:spcPct val="0"/>
      </a:spcAft>
      <a:defRPr sz="2000" kern="1200">
        <a:solidFill>
          <a:schemeClr val="tx1"/>
        </a:solidFill>
        <a:latin typeface="Arial" charset="0"/>
        <a:ea typeface="ＭＳ Ｐゴシック" pitchFamily="34" charset="-128"/>
        <a:cs typeface="+mn-cs"/>
      </a:defRPr>
    </a:lvl4pPr>
    <a:lvl5pPr marL="1828800" algn="ctr" rtl="0" fontAlgn="base">
      <a:spcBef>
        <a:spcPct val="0"/>
      </a:spcBef>
      <a:spcAft>
        <a:spcPct val="0"/>
      </a:spcAft>
      <a:defRPr sz="2000" kern="1200">
        <a:solidFill>
          <a:schemeClr val="tx1"/>
        </a:solidFill>
        <a:latin typeface="Arial" charset="0"/>
        <a:ea typeface="ＭＳ Ｐゴシック" pitchFamily="34" charset="-128"/>
        <a:cs typeface="+mn-cs"/>
      </a:defRPr>
    </a:lvl5pPr>
    <a:lvl6pPr marL="2286000" algn="l" defTabSz="914400" rtl="0" eaLnBrk="1" latinLnBrk="0" hangingPunct="1">
      <a:defRPr sz="2000" kern="1200">
        <a:solidFill>
          <a:schemeClr val="tx1"/>
        </a:solidFill>
        <a:latin typeface="Arial" charset="0"/>
        <a:ea typeface="ＭＳ Ｐゴシック" pitchFamily="34" charset="-128"/>
        <a:cs typeface="+mn-cs"/>
      </a:defRPr>
    </a:lvl6pPr>
    <a:lvl7pPr marL="2743200" algn="l" defTabSz="914400" rtl="0" eaLnBrk="1" latinLnBrk="0" hangingPunct="1">
      <a:defRPr sz="2000" kern="1200">
        <a:solidFill>
          <a:schemeClr val="tx1"/>
        </a:solidFill>
        <a:latin typeface="Arial" charset="0"/>
        <a:ea typeface="ＭＳ Ｐゴシック" pitchFamily="34" charset="-128"/>
        <a:cs typeface="+mn-cs"/>
      </a:defRPr>
    </a:lvl7pPr>
    <a:lvl8pPr marL="3200400" algn="l" defTabSz="914400" rtl="0" eaLnBrk="1" latinLnBrk="0" hangingPunct="1">
      <a:defRPr sz="2000" kern="1200">
        <a:solidFill>
          <a:schemeClr val="tx1"/>
        </a:solidFill>
        <a:latin typeface="Arial" charset="0"/>
        <a:ea typeface="ＭＳ Ｐゴシック" pitchFamily="34" charset="-128"/>
        <a:cs typeface="+mn-cs"/>
      </a:defRPr>
    </a:lvl8pPr>
    <a:lvl9pPr marL="3657600" algn="l" defTabSz="914400" rtl="0" eaLnBrk="1" latinLnBrk="0" hangingPunct="1">
      <a:defRPr sz="20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B8"/>
    <a:srgbClr val="F17222"/>
    <a:srgbClr val="75964C"/>
    <a:srgbClr val="0375A5"/>
    <a:srgbClr val="F07622"/>
    <a:srgbClr val="4C5A6A"/>
    <a:srgbClr val="E6632E"/>
    <a:srgbClr val="93A299"/>
    <a:srgbClr val="E0B62E"/>
    <a:srgbClr val="D76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99068" autoAdjust="0"/>
  </p:normalViewPr>
  <p:slideViewPr>
    <p:cSldViewPr snapToGrid="0" snapToObjects="1">
      <p:cViewPr varScale="1">
        <p:scale>
          <a:sx n="70" d="100"/>
          <a:sy n="70" d="100"/>
        </p:scale>
        <p:origin x="474"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1C2D0EC7-CBF6-47E7-8501-E0F7F94758F2}" type="datetimeFigureOut">
              <a:rPr lang="en-US"/>
              <a:pPr>
                <a:defRPr/>
              </a:pPr>
              <a:t>6/14/2018</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eaLnBrk="0" hangingPunct="0">
              <a:defRPr sz="1200"/>
            </a:lvl1pPr>
          </a:lstStyle>
          <a:p>
            <a:pPr>
              <a:defRPr/>
            </a:pPr>
            <a:fld id="{9F1F37E7-1C63-40DB-B747-62F9EFADD4F4}" type="slidenum">
              <a:rPr lang="en-US"/>
              <a:pPr>
                <a:defRPr/>
              </a:pPr>
              <a:t>‹#›</a:t>
            </a:fld>
            <a:endParaRPr lang="en-US" dirty="0"/>
          </a:p>
        </p:txBody>
      </p:sp>
    </p:spTree>
    <p:extLst>
      <p:ext uri="{BB962C8B-B14F-4D97-AF65-F5344CB8AC3E}">
        <p14:creationId xmlns:p14="http://schemas.microsoft.com/office/powerpoint/2010/main" val="914800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69" tIns="46585" rIns="93169" bIns="46585" numCol="1" anchor="t" anchorCtr="0" compatLnSpc="1">
            <a:prstTxWarp prst="textNoShape">
              <a:avLst/>
            </a:prstTxWarp>
          </a:bodyPr>
          <a:lstStyle>
            <a:lvl1pPr algn="l" defTabSz="930275" eaLnBrk="0" hangingPunct="0">
              <a:defRPr sz="1200">
                <a:ea typeface="ＭＳ Ｐゴシック" charset="-128"/>
              </a:defRPr>
            </a:lvl1pPr>
          </a:lstStyle>
          <a:p>
            <a:pPr>
              <a:defRPr/>
            </a:pPr>
            <a:endParaRPr lang="en-US" dirty="0"/>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69" tIns="46585" rIns="93169" bIns="46585" numCol="1" anchor="t" anchorCtr="0" compatLnSpc="1">
            <a:prstTxWarp prst="textNoShape">
              <a:avLst/>
            </a:prstTxWarp>
          </a:bodyPr>
          <a:lstStyle>
            <a:lvl1pPr algn="r" defTabSz="930275" eaLnBrk="0" hangingPunct="0">
              <a:defRPr sz="1200">
                <a:ea typeface="ＭＳ Ｐゴシック" charset="-128"/>
              </a:defRPr>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69" tIns="46585" rIns="93169" bIns="465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69" tIns="46585" rIns="93169" bIns="46585" numCol="1" anchor="b" anchorCtr="0" compatLnSpc="1">
            <a:prstTxWarp prst="textNoShape">
              <a:avLst/>
            </a:prstTxWarp>
          </a:bodyPr>
          <a:lstStyle>
            <a:lvl1pPr algn="l" defTabSz="930275" eaLnBrk="0" hangingPunct="0">
              <a:defRPr sz="1200">
                <a:ea typeface="ＭＳ Ｐゴシック" charset="-128"/>
              </a:defRPr>
            </a:lvl1pPr>
          </a:lstStyle>
          <a:p>
            <a:pPr>
              <a:defRPr/>
            </a:pPr>
            <a:endParaRPr lang="en-US" dirty="0"/>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69" tIns="46585" rIns="93169" bIns="46585" numCol="1" anchor="b" anchorCtr="0" compatLnSpc="1">
            <a:prstTxWarp prst="textNoShape">
              <a:avLst/>
            </a:prstTxWarp>
          </a:bodyPr>
          <a:lstStyle>
            <a:lvl1pPr algn="r" defTabSz="930275" eaLnBrk="0" hangingPunct="0">
              <a:defRPr sz="1200">
                <a:ea typeface="ＭＳ Ｐゴシック" charset="-128"/>
              </a:defRPr>
            </a:lvl1pPr>
          </a:lstStyle>
          <a:p>
            <a:pPr>
              <a:defRPr/>
            </a:pPr>
            <a:fld id="{477FD06B-0204-4D7E-A754-14F99310CF1B}" type="slidenum">
              <a:rPr lang="en-US"/>
              <a:pPr>
                <a:defRPr/>
              </a:pPr>
              <a:t>‹#›</a:t>
            </a:fld>
            <a:endParaRPr lang="en-US" dirty="0"/>
          </a:p>
        </p:txBody>
      </p:sp>
    </p:spTree>
    <p:extLst>
      <p:ext uri="{BB962C8B-B14F-4D97-AF65-F5344CB8AC3E}">
        <p14:creationId xmlns:p14="http://schemas.microsoft.com/office/powerpoint/2010/main" val="4905644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41919-AF61-4580-B5EE-FBD85B0DCDC8}"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94136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41919-AF61-4580-B5EE-FBD85B0DCDC8}"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18196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41919-AF61-4580-B5EE-FBD85B0DCDC8}"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79466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41919-AF61-4580-B5EE-FBD85B0DCDC8}"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727110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41919-AF61-4580-B5EE-FBD85B0DCDC8}"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41736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41919-AF61-4580-B5EE-FBD85B0DCDC8}"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89188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341919-AF61-4580-B5EE-FBD85B0DCDC8}"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435582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4937760" cy="6858000"/>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371600"/>
            <a:ext cx="7848600" cy="1927225"/>
          </a:xfrm>
          <a:prstGeom prst="rect">
            <a:avLst/>
          </a:prstGeom>
        </p:spPr>
        <p:txBody>
          <a:bodyPr anchor="b">
            <a:noAutofit/>
          </a:bodyPr>
          <a:lstStyle>
            <a:lvl1pPr>
              <a:defRPr sz="5400" b="1" cap="all" baseline="0">
                <a:solidFill>
                  <a:srgbClr val="0076B8"/>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a:prstGeom prst="rect">
            <a:avLst/>
          </a:prstGeo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3398520"/>
            <a:ext cx="7848600" cy="1588"/>
          </a:xfrm>
          <a:prstGeom prst="line">
            <a:avLst/>
          </a:prstGeom>
          <a:ln/>
        </p:spPr>
        <p:style>
          <a:lnRef idx="1">
            <a:schemeClr val="dk1"/>
          </a:lnRef>
          <a:fillRef idx="0">
            <a:schemeClr val="dk1"/>
          </a:fillRef>
          <a:effectRef idx="0">
            <a:schemeClr val="dk1"/>
          </a:effectRef>
          <a:fontRef idx="minor">
            <a:schemeClr val="tx1"/>
          </a:fontRef>
        </p:style>
      </p:cxnSp>
      <p:sp>
        <p:nvSpPr>
          <p:cNvPr id="12" name="Footer Placeholder 4"/>
          <p:cNvSpPr>
            <a:spLocks noGrp="1"/>
          </p:cNvSpPr>
          <p:nvPr>
            <p:ph type="ftr" sz="quarter" idx="3"/>
          </p:nvPr>
        </p:nvSpPr>
        <p:spPr>
          <a:xfrm>
            <a:off x="457200" y="0"/>
            <a:ext cx="4114800" cy="329184"/>
          </a:xfrm>
          <a:prstGeom prst="rect">
            <a:avLst/>
          </a:prstGeom>
        </p:spPr>
        <p:txBody>
          <a:bodyPr vert="horz" lIns="91440" tIns="45720" rIns="91440" bIns="45720" rtlCol="0" anchor="ctr"/>
          <a:lstStyle>
            <a:lvl1pPr algn="l">
              <a:defRPr sz="1000">
                <a:solidFill>
                  <a:schemeClr val="tx1"/>
                </a:solidFill>
                <a:latin typeface="+mj-lt"/>
              </a:defRPr>
            </a:lvl1pPr>
          </a:lstStyle>
          <a:p>
            <a:pPr>
              <a:defRPr/>
            </a:pPr>
            <a:r>
              <a:rPr lang="en-US" dirty="0"/>
              <a:t>Human Capital Planning - Proprietary and Confidential</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77468" y="6267374"/>
            <a:ext cx="1531339" cy="551994"/>
          </a:xfrm>
          <a:prstGeom prst="rect">
            <a:avLst/>
          </a:prstGeom>
        </p:spPr>
      </p:pic>
      <p:sp>
        <p:nvSpPr>
          <p:cNvPr id="13" name="Slide Number Placeholder 5"/>
          <p:cNvSpPr>
            <a:spLocks noGrp="1"/>
          </p:cNvSpPr>
          <p:nvPr>
            <p:ph type="sldNum" sz="quarter" idx="4"/>
          </p:nvPr>
        </p:nvSpPr>
        <p:spPr>
          <a:xfrm>
            <a:off x="7616952" y="0"/>
            <a:ext cx="1066800" cy="329184"/>
          </a:xfrm>
          <a:prstGeom prst="rect">
            <a:avLst/>
          </a:prstGeom>
        </p:spPr>
        <p:txBody>
          <a:bodyPr vert="horz" lIns="91440" tIns="45720" rIns="91440" bIns="45720" rtlCol="0" anchor="ctr"/>
          <a:lstStyle>
            <a:lvl1pPr algn="r">
              <a:defRPr sz="1000" b="0">
                <a:solidFill>
                  <a:schemeClr val="tx1"/>
                </a:solidFill>
                <a:latin typeface="+mj-lt"/>
              </a:defRPr>
            </a:lvl1pPr>
          </a:lstStyle>
          <a:p>
            <a:pPr>
              <a:defRPr/>
            </a:pPr>
            <a:fld id="{5D6CE612-E774-4350-824F-7DC1FF1CDF27}" type="slidenum">
              <a:rPr lang="en-US" smtClean="0"/>
              <a:pPr>
                <a:defRPr/>
              </a:pPr>
              <a:t>‹#›</a:t>
            </a:fld>
            <a:endParaRPr lang="en-US" dirty="0"/>
          </a:p>
        </p:txBody>
      </p:sp>
    </p:spTree>
    <p:extLst>
      <p:ext uri="{BB962C8B-B14F-4D97-AF65-F5344CB8AC3E}">
        <p14:creationId xmlns:p14="http://schemas.microsoft.com/office/powerpoint/2010/main" val="149568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5407572" y="0"/>
            <a:ext cx="3736428" cy="4225160"/>
          </a:xfrm>
          <a:prstGeom prst="rect">
            <a:avLst/>
          </a:prstGeom>
          <a:blipFill dpi="0" rotWithShape="1">
            <a:blip r:embed="rId2">
              <a:alphaModFix amt="40000"/>
            </a:blip>
            <a:srcRect/>
            <a:stretch>
              <a:fillRect l="-8861" t="-36216" r="-46835" b="-1196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33400"/>
            <a:ext cx="8229600" cy="990600"/>
          </a:xfrm>
          <a:prstGeom prst="rect">
            <a:avLst/>
          </a:prstGeom>
        </p:spPr>
        <p:txBody>
          <a:bodyPr/>
          <a:lstStyle>
            <a:lvl1pPr>
              <a:defRPr b="1">
                <a:solidFill>
                  <a:srgbClr val="0076B8"/>
                </a:solidFill>
              </a:defRPr>
            </a:lvl1pPr>
          </a:lstStyle>
          <a:p>
            <a:r>
              <a:rPr lang="en-US" dirty="0"/>
              <a:t>Click to edit Master title style</a:t>
            </a:r>
          </a:p>
        </p:txBody>
      </p:sp>
      <p:sp>
        <p:nvSpPr>
          <p:cNvPr id="3" name="Content Placeholder 2"/>
          <p:cNvSpPr>
            <a:spLocks noGrp="1"/>
          </p:cNvSpPr>
          <p:nvPr>
            <p:ph idx="1"/>
          </p:nvPr>
        </p:nvSpPr>
        <p:spPr>
          <a:xfrm>
            <a:off x="457200" y="1600200"/>
            <a:ext cx="8229600" cy="487680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3"/>
          </p:nvPr>
        </p:nvSpPr>
        <p:spPr>
          <a:xfrm>
            <a:off x="457200" y="0"/>
            <a:ext cx="4114800" cy="329184"/>
          </a:xfrm>
          <a:prstGeom prst="rect">
            <a:avLst/>
          </a:prstGeom>
        </p:spPr>
        <p:txBody>
          <a:bodyPr vert="horz" lIns="91440" tIns="45720" rIns="91440" bIns="45720" rtlCol="0" anchor="ctr"/>
          <a:lstStyle>
            <a:lvl1pPr algn="l">
              <a:defRPr sz="1000">
                <a:solidFill>
                  <a:schemeClr val="tx1"/>
                </a:solidFill>
                <a:latin typeface="+mj-lt"/>
              </a:defRPr>
            </a:lvl1pPr>
          </a:lstStyle>
          <a:p>
            <a:pPr>
              <a:defRPr/>
            </a:pPr>
            <a:r>
              <a:rPr lang="en-US" dirty="0"/>
              <a:t>Human Capital Planning - Proprietary and Confidential</a:t>
            </a:r>
          </a:p>
        </p:txBody>
      </p:sp>
      <p:sp>
        <p:nvSpPr>
          <p:cNvPr id="19" name="Slide Number Placeholder 5"/>
          <p:cNvSpPr>
            <a:spLocks noGrp="1"/>
          </p:cNvSpPr>
          <p:nvPr userDrawn="1">
            <p:ph type="sldNum" sz="quarter" idx="4"/>
          </p:nvPr>
        </p:nvSpPr>
        <p:spPr>
          <a:xfrm>
            <a:off x="7620000" y="0"/>
            <a:ext cx="1066800" cy="329184"/>
          </a:xfrm>
          <a:prstGeom prst="rect">
            <a:avLst/>
          </a:prstGeom>
        </p:spPr>
        <p:txBody>
          <a:bodyPr vert="horz" lIns="91440" tIns="45720" rIns="91440" bIns="45720" rtlCol="0" anchor="ctr"/>
          <a:lstStyle>
            <a:lvl1pPr algn="r">
              <a:defRPr sz="1000" b="0">
                <a:solidFill>
                  <a:schemeClr val="tx1"/>
                </a:solidFill>
                <a:latin typeface="+mj-lt"/>
              </a:defRPr>
            </a:lvl1pPr>
          </a:lstStyle>
          <a:p>
            <a:pPr>
              <a:defRPr/>
            </a:pPr>
            <a:fld id="{DC6C30BE-E811-4EB4-AB7D-D3FB983B3423}" type="slidenum">
              <a:rPr lang="en-US" smtClean="0"/>
              <a:pPr>
                <a:defRPr/>
              </a:pPr>
              <a:t>‹#›</a:t>
            </a:fld>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6440" y="6078855"/>
            <a:ext cx="589935" cy="731520"/>
          </a:xfrm>
          <a:prstGeom prst="rect">
            <a:avLst/>
          </a:prstGeom>
        </p:spPr>
      </p:pic>
    </p:spTree>
    <p:extLst>
      <p:ext uri="{BB962C8B-B14F-4D97-AF65-F5344CB8AC3E}">
        <p14:creationId xmlns:p14="http://schemas.microsoft.com/office/powerpoint/2010/main" val="170433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1"/>
        </p:nvSpPr>
        <p:spPr>
          <a:xfrm>
            <a:off x="5407572" y="0"/>
            <a:ext cx="3736428" cy="4225160"/>
          </a:xfrm>
          <a:prstGeom prst="rect">
            <a:avLst/>
          </a:prstGeom>
          <a:blipFill dpi="0" rotWithShape="1">
            <a:blip r:embed="rId2">
              <a:alphaModFix amt="40000"/>
            </a:blip>
            <a:srcRect/>
            <a:stretch>
              <a:fillRect l="-8861" t="-36216" r="-46835" b="-1196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33400"/>
            <a:ext cx="8229600" cy="990600"/>
          </a:xfrm>
          <a:prstGeom prst="rect">
            <a:avLst/>
          </a:prstGeom>
        </p:spPr>
        <p:txBody>
          <a:bodyPr/>
          <a:lstStyle>
            <a:lvl1pPr>
              <a:defRPr b="1">
                <a:solidFill>
                  <a:srgbClr val="0076B8"/>
                </a:solidFill>
              </a:defRPr>
            </a:lvl1pPr>
          </a:lstStyle>
          <a:p>
            <a:r>
              <a:rPr lang="en-US" dirty="0"/>
              <a:t>Click to edit Master title style</a:t>
            </a:r>
          </a:p>
        </p:txBody>
      </p:sp>
      <p:sp>
        <p:nvSpPr>
          <p:cNvPr id="18" name="Footer Placeholder 4"/>
          <p:cNvSpPr>
            <a:spLocks noGrp="1"/>
          </p:cNvSpPr>
          <p:nvPr>
            <p:ph type="ftr" sz="quarter" idx="3"/>
          </p:nvPr>
        </p:nvSpPr>
        <p:spPr>
          <a:xfrm>
            <a:off x="457200" y="0"/>
            <a:ext cx="4114800" cy="329184"/>
          </a:xfrm>
          <a:prstGeom prst="rect">
            <a:avLst/>
          </a:prstGeom>
        </p:spPr>
        <p:txBody>
          <a:bodyPr vert="horz" lIns="91440" tIns="45720" rIns="91440" bIns="45720" rtlCol="0" anchor="ctr"/>
          <a:lstStyle>
            <a:lvl1pPr algn="l">
              <a:defRPr sz="1000">
                <a:solidFill>
                  <a:schemeClr val="tx1"/>
                </a:solidFill>
                <a:latin typeface="+mj-lt"/>
              </a:defRPr>
            </a:lvl1pPr>
          </a:lstStyle>
          <a:p>
            <a:pPr>
              <a:defRPr/>
            </a:pPr>
            <a:r>
              <a:rPr lang="en-US" dirty="0"/>
              <a:t>Human Capital Planning - Proprietary and Confidential</a:t>
            </a:r>
          </a:p>
        </p:txBody>
      </p:sp>
      <p:sp>
        <p:nvSpPr>
          <p:cNvPr id="19" name="Slide Number Placeholder 5"/>
          <p:cNvSpPr>
            <a:spLocks noGrp="1"/>
          </p:cNvSpPr>
          <p:nvPr userDrawn="1">
            <p:ph type="sldNum" sz="quarter" idx="4"/>
          </p:nvPr>
        </p:nvSpPr>
        <p:spPr>
          <a:xfrm>
            <a:off x="7620000" y="0"/>
            <a:ext cx="1066800" cy="329184"/>
          </a:xfrm>
          <a:prstGeom prst="rect">
            <a:avLst/>
          </a:prstGeom>
        </p:spPr>
        <p:txBody>
          <a:bodyPr vert="horz" lIns="91440" tIns="45720" rIns="91440" bIns="45720" rtlCol="0" anchor="ctr"/>
          <a:lstStyle>
            <a:lvl1pPr algn="r">
              <a:defRPr sz="1000" b="0">
                <a:solidFill>
                  <a:schemeClr val="tx1"/>
                </a:solidFill>
                <a:latin typeface="+mj-lt"/>
              </a:defRPr>
            </a:lvl1pPr>
          </a:lstStyle>
          <a:p>
            <a:pPr>
              <a:defRPr/>
            </a:pPr>
            <a:fld id="{DC6C30BE-E811-4EB4-AB7D-D3FB983B3423}" type="slidenum">
              <a:rPr lang="en-US" smtClean="0"/>
              <a:pPr>
                <a:defRPr/>
              </a:pPr>
              <a:t>‹#›</a:t>
            </a:fld>
            <a:endParaRPr lang="en-US" dirty="0"/>
          </a:p>
        </p:txBody>
      </p:sp>
      <p:sp>
        <p:nvSpPr>
          <p:cNvPr id="7" name="Content Placeholder 2"/>
          <p:cNvSpPr>
            <a:spLocks noGrp="1"/>
          </p:cNvSpPr>
          <p:nvPr>
            <p:ph sz="half" idx="1"/>
          </p:nvPr>
        </p:nvSpPr>
        <p:spPr>
          <a:xfrm>
            <a:off x="457200" y="1673352"/>
            <a:ext cx="4038600" cy="471830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648200" y="1673352"/>
            <a:ext cx="4038600" cy="471830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6440" y="6078855"/>
            <a:ext cx="589935" cy="731520"/>
          </a:xfrm>
          <a:prstGeom prst="rect">
            <a:avLst/>
          </a:prstGeom>
        </p:spPr>
      </p:pic>
    </p:spTree>
    <p:extLst>
      <p:ext uri="{BB962C8B-B14F-4D97-AF65-F5344CB8AC3E}">
        <p14:creationId xmlns:p14="http://schemas.microsoft.com/office/powerpoint/2010/main" val="4726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5" name="Rectangle 14"/>
          <p:cNvSpPr/>
          <p:nvPr userDrawn="1"/>
        </p:nvSpPr>
        <p:spPr>
          <a:xfrm>
            <a:off x="5407572" y="0"/>
            <a:ext cx="3736428" cy="4225160"/>
          </a:xfrm>
          <a:prstGeom prst="rect">
            <a:avLst/>
          </a:prstGeom>
          <a:blipFill dpi="0" rotWithShape="1">
            <a:blip r:embed="rId2">
              <a:alphaModFix amt="40000"/>
            </a:blip>
            <a:srcRect/>
            <a:stretch>
              <a:fillRect l="-8861" t="-36216" r="-46835" b="-1196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533400"/>
            <a:ext cx="8229600" cy="990600"/>
          </a:xfrm>
          <a:prstGeom prst="rect">
            <a:avLst/>
          </a:prstGeom>
        </p:spPr>
        <p:txBody>
          <a:bodyPr/>
          <a:lstStyle>
            <a:lvl1pPr>
              <a:defRPr b="1">
                <a:solidFill>
                  <a:srgbClr val="0076B8"/>
                </a:solidFill>
              </a:defRPr>
            </a:lvl1pPr>
          </a:lstStyle>
          <a:p>
            <a:r>
              <a:rPr lang="en-US" dirty="0"/>
              <a:t>Click to edit Master title style</a:t>
            </a:r>
          </a:p>
        </p:txBody>
      </p:sp>
      <p:sp>
        <p:nvSpPr>
          <p:cNvPr id="18" name="Footer Placeholder 4"/>
          <p:cNvSpPr>
            <a:spLocks noGrp="1"/>
          </p:cNvSpPr>
          <p:nvPr>
            <p:ph type="ftr" sz="quarter" idx="3"/>
          </p:nvPr>
        </p:nvSpPr>
        <p:spPr>
          <a:xfrm>
            <a:off x="457200" y="0"/>
            <a:ext cx="4114800" cy="329184"/>
          </a:xfrm>
          <a:prstGeom prst="rect">
            <a:avLst/>
          </a:prstGeom>
        </p:spPr>
        <p:txBody>
          <a:bodyPr vert="horz" lIns="91440" tIns="45720" rIns="91440" bIns="45720" rtlCol="0" anchor="ctr"/>
          <a:lstStyle>
            <a:lvl1pPr algn="l">
              <a:defRPr sz="1000">
                <a:solidFill>
                  <a:schemeClr val="tx1"/>
                </a:solidFill>
                <a:latin typeface="+mj-lt"/>
              </a:defRPr>
            </a:lvl1pPr>
          </a:lstStyle>
          <a:p>
            <a:pPr>
              <a:defRPr/>
            </a:pPr>
            <a:r>
              <a:rPr lang="en-US" dirty="0"/>
              <a:t>Human Capital Planning - Proprietary and Confidential</a:t>
            </a:r>
          </a:p>
        </p:txBody>
      </p:sp>
      <p:sp>
        <p:nvSpPr>
          <p:cNvPr id="19" name="Slide Number Placeholder 5"/>
          <p:cNvSpPr>
            <a:spLocks noGrp="1"/>
          </p:cNvSpPr>
          <p:nvPr userDrawn="1">
            <p:ph type="sldNum" sz="quarter" idx="4"/>
          </p:nvPr>
        </p:nvSpPr>
        <p:spPr>
          <a:xfrm>
            <a:off x="7620000" y="0"/>
            <a:ext cx="1066800" cy="329184"/>
          </a:xfrm>
          <a:prstGeom prst="rect">
            <a:avLst/>
          </a:prstGeom>
        </p:spPr>
        <p:txBody>
          <a:bodyPr vert="horz" lIns="91440" tIns="45720" rIns="91440" bIns="45720" rtlCol="0" anchor="ctr"/>
          <a:lstStyle>
            <a:lvl1pPr algn="r">
              <a:defRPr sz="1000" b="0">
                <a:solidFill>
                  <a:schemeClr val="tx1"/>
                </a:solidFill>
                <a:latin typeface="+mj-lt"/>
              </a:defRPr>
            </a:lvl1pPr>
          </a:lstStyle>
          <a:p>
            <a:pPr>
              <a:defRPr/>
            </a:pPr>
            <a:fld id="{DC6C30BE-E811-4EB4-AB7D-D3FB983B3423}" type="slidenum">
              <a:rPr lang="en-US" smtClean="0"/>
              <a:pPr>
                <a:defRPr/>
              </a:pPr>
              <a:t>‹#›</a:t>
            </a:fld>
            <a:endParaRPr lang="en-US" dirty="0"/>
          </a:p>
        </p:txBody>
      </p:sp>
      <p:sp>
        <p:nvSpPr>
          <p:cNvPr id="9" name="Text Placeholder 2"/>
          <p:cNvSpPr>
            <a:spLocks noGrp="1"/>
          </p:cNvSpPr>
          <p:nvPr>
            <p:ph type="body" idx="1"/>
          </p:nvPr>
        </p:nvSpPr>
        <p:spPr>
          <a:xfrm>
            <a:off x="457200" y="1676400"/>
            <a:ext cx="3931920" cy="639762"/>
          </a:xfrm>
          <a:prstGeom prst="rect">
            <a:avLst/>
          </a:prstGeo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rgbClr val="0076B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p:cNvSpPr>
            <a:spLocks noGrp="1"/>
          </p:cNvSpPr>
          <p:nvPr>
            <p:ph sz="half" idx="2"/>
          </p:nvPr>
        </p:nvSpPr>
        <p:spPr>
          <a:xfrm>
            <a:off x="457200" y="2438400"/>
            <a:ext cx="393192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0"/>
          </p:nvPr>
        </p:nvSpPr>
        <p:spPr>
          <a:xfrm>
            <a:off x="4754880" y="1676400"/>
            <a:ext cx="3931920" cy="639762"/>
          </a:xfrm>
          <a:prstGeom prst="rect">
            <a:avLst/>
          </a:prstGeo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rgbClr val="0076B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p:cNvSpPr>
            <a:spLocks noGrp="1"/>
          </p:cNvSpPr>
          <p:nvPr>
            <p:ph sz="quarter" idx="11"/>
          </p:nvPr>
        </p:nvSpPr>
        <p:spPr>
          <a:xfrm>
            <a:off x="4754880" y="2438400"/>
            <a:ext cx="393192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6440" y="6078855"/>
            <a:ext cx="589935" cy="731520"/>
          </a:xfrm>
          <a:prstGeom prst="rect">
            <a:avLst/>
          </a:prstGeom>
        </p:spPr>
      </p:pic>
    </p:spTree>
    <p:extLst>
      <p:ext uri="{BB962C8B-B14F-4D97-AF65-F5344CB8AC3E}">
        <p14:creationId xmlns:p14="http://schemas.microsoft.com/office/powerpoint/2010/main" val="21081388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685800" y="0"/>
            <a:ext cx="4114800" cy="329184"/>
          </a:xfrm>
          <a:prstGeom prst="rect">
            <a:avLst/>
          </a:prstGeom>
        </p:spPr>
        <p:txBody>
          <a:bodyPr vert="horz" lIns="91440" tIns="45720" rIns="91440" bIns="45720" rtlCol="0" anchor="ctr"/>
          <a:lstStyle>
            <a:lvl1pPr algn="l">
              <a:defRPr sz="1000">
                <a:solidFill>
                  <a:schemeClr val="tx1"/>
                </a:solidFill>
                <a:latin typeface="+mj-lt"/>
              </a:defRPr>
            </a:lvl1pPr>
          </a:lstStyle>
          <a:p>
            <a:pPr>
              <a:defRPr/>
            </a:pPr>
            <a:r>
              <a:rPr lang="en-US" dirty="0"/>
              <a:t>Human Capital Planning - Proprietary and Confidential</a:t>
            </a:r>
          </a:p>
        </p:txBody>
      </p:sp>
      <p:sp>
        <p:nvSpPr>
          <p:cNvPr id="8" name="Slide Number Placeholder 5"/>
          <p:cNvSpPr>
            <a:spLocks noGrp="1"/>
          </p:cNvSpPr>
          <p:nvPr>
            <p:ph type="sldNum" sz="quarter" idx="4"/>
          </p:nvPr>
        </p:nvSpPr>
        <p:spPr>
          <a:xfrm>
            <a:off x="7467600" y="0"/>
            <a:ext cx="1066800" cy="329184"/>
          </a:xfrm>
          <a:prstGeom prst="rect">
            <a:avLst/>
          </a:prstGeom>
        </p:spPr>
        <p:txBody>
          <a:bodyPr vert="horz" lIns="91440" tIns="45720" rIns="91440" bIns="45720" rtlCol="0" anchor="ctr"/>
          <a:lstStyle>
            <a:lvl1pPr algn="r">
              <a:defRPr sz="1000" b="0">
                <a:solidFill>
                  <a:schemeClr val="tx1"/>
                </a:solidFill>
                <a:latin typeface="+mj-lt"/>
              </a:defRPr>
            </a:lvl1pPr>
          </a:lstStyle>
          <a:p>
            <a:pPr>
              <a:defRPr/>
            </a:pPr>
            <a:fld id="{5D6CE612-E774-4350-824F-7DC1FF1CDF27}" type="slidenum">
              <a:rPr lang="en-US" smtClean="0"/>
              <a:pPr>
                <a:defRPr/>
              </a:pPr>
              <a:t>‹#›</a:t>
            </a:fld>
            <a:endParaRPr lang="en-US" dirty="0"/>
          </a:p>
        </p:txBody>
      </p:sp>
    </p:spTree>
    <p:extLst>
      <p:ext uri="{BB962C8B-B14F-4D97-AF65-F5344CB8AC3E}">
        <p14:creationId xmlns:p14="http://schemas.microsoft.com/office/powerpoint/2010/main" val="453462023"/>
      </p:ext>
    </p:extLst>
  </p:cSld>
  <p:clrMap bg1="lt1" tx1="dk1" bg2="lt2" tx2="dk2" accent1="accent1" accent2="accent2" accent3="accent3" accent4="accent4" accent5="accent5" accent6="accent6" hlink="hlink" folHlink="folHlink"/>
  <p:sldLayoutIdLst>
    <p:sldLayoutId id="2147483968" r:id="rId1"/>
    <p:sldLayoutId id="2147483956" r:id="rId2"/>
    <p:sldLayoutId id="2147483969" r:id="rId3"/>
    <p:sldLayoutId id="2147483970" r:id="rId4"/>
  </p:sldLayoutIdLst>
  <p:hf hdr="0" dt="0"/>
  <p:txStyles>
    <p:titleStyle>
      <a:lvl1pPr algn="l" defTabSz="914400" rtl="0" eaLnBrk="1" latinLnBrk="0" hangingPunct="1">
        <a:spcBef>
          <a:spcPct val="0"/>
        </a:spcBef>
        <a:buNone/>
        <a:defRPr sz="4000" kern="1200" spc="-100" baseline="0">
          <a:solidFill>
            <a:srgbClr val="E6632E"/>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hare.allstate.com/sites/xml/ics/ICS%20XSDs%20and%20WSDLs/ICS/2017%20April%20Release%20Date%20%20ICS%20Schema%20v2.10/ICS_v2.10.xsd" TargetMode="External"/><Relationship Id="rId2" Type="http://schemas.openxmlformats.org/officeDocument/2006/relationships/hyperlink" Target="https://share.allstate.com/sites/ICS/ICS%20%20Architecture/ICS%20Services/Schemas_1.9/www%20allstate%20com%20technology%20event%20v1_3.xs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hyperlink" Target="https://share.allstate.com/sites/ICS/ICS%20%20Architecture/ICS%20Services/Schemas_1.9/www%20allstate%20com%20technology%20event%20v1_3.xs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hare.allstate.com/sites/ICS/ICS%20%20Architecture/ICS%20Services/Schemas_1.9/www%20allstate%20com%20technology%20event%20v1_3.xs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hare.allstate.com/sites/ICS/ICS%20%20Architecture/ICS%20Services/Schemas_1.9/www%20allstate%20com%20technology%20event%20v1_3.xs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hare.allstate.com/sites/ICS/ICS%20%20Architecture/ICS%20Services/Schemas_1.9/www%20allstate%20com%20technology%20event%20v1_3.xs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Front END MATCH</a:t>
            </a:r>
            <a:br>
              <a:rPr lang="en-US" dirty="0"/>
            </a:br>
            <a:r>
              <a:rPr lang="en-US" dirty="0"/>
              <a:t>(fem)</a:t>
            </a:r>
          </a:p>
        </p:txBody>
      </p:sp>
      <p:sp>
        <p:nvSpPr>
          <p:cNvPr id="3" name="Subtitle 2"/>
          <p:cNvSpPr>
            <a:spLocks noGrp="1"/>
          </p:cNvSpPr>
          <p:nvPr>
            <p:ph type="subTitle" idx="1"/>
          </p:nvPr>
        </p:nvSpPr>
        <p:spPr/>
        <p:txBody>
          <a:bodyPr/>
          <a:lstStyle/>
          <a:p>
            <a:r>
              <a:rPr lang="en-US" dirty="0"/>
              <a:t>High Level Overview</a:t>
            </a:r>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a:t>
            </a:fld>
            <a:endParaRPr lang="en-US" dirty="0"/>
          </a:p>
        </p:txBody>
      </p:sp>
    </p:spTree>
    <p:extLst>
      <p:ext uri="{BB962C8B-B14F-4D97-AF65-F5344CB8AC3E}">
        <p14:creationId xmlns:p14="http://schemas.microsoft.com/office/powerpoint/2010/main" val="357151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Response - Failures</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US" altLang="en-US" sz="1050" dirty="0"/>
              <a:t>The </a:t>
            </a:r>
            <a:r>
              <a:rPr lang="en-US" altLang="en-US" sz="1050" i="1" dirty="0"/>
              <a:t>CPU</a:t>
            </a:r>
            <a:r>
              <a:rPr lang="en-US" altLang="en-US" sz="1050" dirty="0"/>
              <a:t> service will return the following response codes, if the PartyID </a:t>
            </a:r>
            <a:r>
              <a:rPr lang="en-US" altLang="en-US" sz="1050" i="1" dirty="0"/>
              <a:t>(or SourceID when applicable</a:t>
            </a:r>
            <a:r>
              <a:rPr lang="en-US" altLang="en-US" sz="1050" dirty="0"/>
              <a:t>) from the input request was </a:t>
            </a:r>
            <a:r>
              <a:rPr lang="en-US" altLang="en-US" sz="1050" b="1" i="1" u="sng" dirty="0"/>
              <a:t>NOT</a:t>
            </a:r>
            <a:r>
              <a:rPr lang="en-US" altLang="en-US" sz="1050" dirty="0"/>
              <a:t> found in ICS</a:t>
            </a:r>
          </a:p>
          <a:p>
            <a:pPr marL="182880" lvl="1">
              <a:spcBef>
                <a:spcPts val="0"/>
              </a:spcBef>
              <a:defRPr/>
            </a:pPr>
            <a:endParaRPr lang="en-US" altLang="en-US" sz="1050" dirty="0"/>
          </a:p>
          <a:p>
            <a:pPr marL="1097280" lvl="5">
              <a:spcBef>
                <a:spcPts val="0"/>
              </a:spcBef>
              <a:defRPr/>
            </a:pPr>
            <a:r>
              <a:rPr lang="en-US" altLang="en-US" sz="1050" dirty="0"/>
              <a:t>SourceID is applicable for POLICY requests SourceTypeCode tc="007“</a:t>
            </a:r>
          </a:p>
          <a:p>
            <a:pPr marL="1097280" lvl="5">
              <a:spcBef>
                <a:spcPts val="0"/>
              </a:spcBef>
              <a:defRPr/>
            </a:pPr>
            <a:r>
              <a:rPr lang="en-US" altLang="en-US" sz="1050" dirty="0"/>
              <a:t>SourceID is applicable for CLAIM   requests SourceTypeCode tc="002"</a:t>
            </a:r>
          </a:p>
          <a:p>
            <a:pPr marL="182880" lvl="1">
              <a:spcBef>
                <a:spcPts val="0"/>
              </a:spcBef>
              <a:defRPr/>
            </a:pPr>
            <a:endParaRPr lang="en-US" altLang="en-US" sz="1050" dirty="0"/>
          </a:p>
          <a:p>
            <a:pPr marL="182880" lvl="1">
              <a:spcBef>
                <a:spcPts val="0"/>
              </a:spcBef>
              <a:defRPr/>
            </a:pPr>
            <a:endParaRPr lang="en-US" altLang="en-US" sz="1050" dirty="0"/>
          </a:p>
          <a:p>
            <a:pPr marL="457200" lvl="2">
              <a:spcBef>
                <a:spcPts val="0"/>
              </a:spcBef>
              <a:defRPr/>
            </a:pPr>
            <a:r>
              <a:rPr lang="en-US" altLang="en-US" sz="1050" b="1" dirty="0"/>
              <a:t>PROMOTED </a:t>
            </a:r>
            <a:r>
              <a:rPr lang="en-US" altLang="en-US" sz="1050" dirty="0"/>
              <a:t>Source Compares (SourceTypeCode tc="</a:t>
            </a:r>
            <a:r>
              <a:rPr lang="en-US" altLang="en-US" sz="1050" b="1" dirty="0"/>
              <a:t>011</a:t>
            </a:r>
            <a:r>
              <a:rPr lang="en-US" altLang="en-US" sz="1050" dirty="0"/>
              <a:t>“)</a:t>
            </a:r>
          </a:p>
          <a:p>
            <a:pPr marL="457200" lvl="2">
              <a:spcBef>
                <a:spcPts val="0"/>
              </a:spcBef>
              <a:defRPr/>
            </a:pPr>
            <a:endParaRPr lang="en-US" altLang="en-US" sz="1050" dirty="0"/>
          </a:p>
          <a:p>
            <a:pPr marL="731520" lvl="3">
              <a:spcBef>
                <a:spcPts val="0"/>
              </a:spcBef>
              <a:defRPr/>
            </a:pPr>
            <a:r>
              <a:rPr lang="en-US" altLang="en-US" sz="1050" dirty="0"/>
              <a:t>The below &lt;KeyedValue&gt; response indicates the PartyID provided on the input request no longer exists in ICS due to MERGE activity (i.e. the PartyID was merged to a different PartyID)</a:t>
            </a:r>
          </a:p>
          <a:p>
            <a:pPr marL="457200" lvl="2">
              <a:spcBef>
                <a:spcPts val="0"/>
              </a:spcBef>
              <a:defRPr/>
            </a:pPr>
            <a:endParaRPr lang="en-US" altLang="en-US" sz="1050" dirty="0"/>
          </a:p>
          <a:p>
            <a:pPr marL="1463040" lvl="8" indent="0">
              <a:spcBef>
                <a:spcPts val="0"/>
              </a:spcBef>
              <a:buNone/>
              <a:defRPr/>
            </a:pPr>
            <a:r>
              <a:rPr lang="pt-BR" altLang="en-US" sz="1050" dirty="0">
                <a:solidFill>
                  <a:schemeClr val="bg1">
                    <a:lumMod val="50000"/>
                  </a:schemeClr>
                </a:solidFill>
                <a:latin typeface="Courier New" panose="02070309020205020404" pitchFamily="49" charset="0"/>
                <a:cs typeface="Courier New" panose="02070309020205020404" pitchFamily="49" charset="0"/>
              </a:rPr>
              <a:t>&lt;ns1:ResultCode tc="1"&gt;1&lt;/ns1:ResultCode&gt; </a:t>
            </a:r>
          </a:p>
          <a:p>
            <a:pPr marL="1463040" lvl="8" indent="0">
              <a:spcBef>
                <a:spcPts val="0"/>
              </a:spcBef>
              <a:buNone/>
              <a:defRPr/>
            </a:pPr>
            <a:endParaRPr lang="pt-BR" altLang="en-US" sz="1050" dirty="0">
              <a:solidFill>
                <a:schemeClr val="bg1">
                  <a:lumMod val="50000"/>
                </a:schemeClr>
              </a:solidFill>
              <a:latin typeface="Courier New" panose="02070309020205020404" pitchFamily="49" charset="0"/>
              <a:cs typeface="Courier New" panose="02070309020205020404" pitchFamily="49" charset="0"/>
            </a:endParaRP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&lt;ns1:KeyName&gt;MatchStatus&lt;/ns1:KeyName&gt;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&lt;ns1:KeyValue VendorTC="</a:t>
            </a:r>
            <a:r>
              <a:rPr lang="en-US" altLang="en-US" sz="1050" b="1" dirty="0">
                <a:solidFill>
                  <a:srgbClr val="FF0000"/>
                </a:solidFill>
                <a:latin typeface="Courier New" panose="02070309020205020404" pitchFamily="49" charset="0"/>
                <a:cs typeface="Courier New" panose="02070309020205020404" pitchFamily="49" charset="0"/>
              </a:rPr>
              <a:t>99</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b="1" dirty="0">
                <a:solidFill>
                  <a:srgbClr val="FF0000"/>
                </a:solidFill>
                <a:latin typeface="Courier New" panose="02070309020205020404" pitchFamily="49" charset="0"/>
                <a:cs typeface="Courier New" panose="02070309020205020404" pitchFamily="49" charset="0"/>
              </a:rPr>
              <a:t>99</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&lt;/ns1:KeyValue&gt;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457200" lvl="2">
              <a:spcBef>
                <a:spcPts val="0"/>
              </a:spcBef>
              <a:defRPr/>
            </a:pPr>
            <a:endParaRPr lang="en-US" altLang="en-US" sz="1050" dirty="0"/>
          </a:p>
          <a:p>
            <a:pPr marL="731520" lvl="3">
              <a:spcBef>
                <a:spcPts val="0"/>
              </a:spcBef>
              <a:defRPr/>
            </a:pPr>
            <a:r>
              <a:rPr lang="en-US" altLang="en-US" sz="1050" dirty="0"/>
              <a:t>The below &lt;KeyedValue&gt; response indicates the PartyID provided on the input request does not exist in ICS (i.e. PartyID is invalid or PartyID was purged in ICS)</a:t>
            </a:r>
          </a:p>
          <a:p>
            <a:pPr marL="731520" lvl="3">
              <a:spcBef>
                <a:spcPts val="0"/>
              </a:spcBef>
              <a:defRPr/>
            </a:pPr>
            <a:endParaRPr lang="en-US" altLang="en-US" sz="1050" dirty="0"/>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&lt;ns1:ResultCode tc="5"&gt;5&lt;/ns1:ResultCode&gt;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&lt;ns1:ResultInfoCode tc="</a:t>
            </a:r>
            <a:r>
              <a:rPr lang="en-US" altLang="en-US" sz="1050" b="1"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&lt;/ns1:ResultInfoCode&gt;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&lt;ns1:ResultInfoDesc&gt;Error From RetrieveParty (</a:t>
            </a:r>
            <a:r>
              <a:rPr lang="en-US" altLang="en-US" sz="1050" dirty="0" err="1">
                <a:solidFill>
                  <a:schemeClr val="bg1">
                    <a:lumMod val="50000"/>
                  </a:schemeClr>
                </a:solidFill>
                <a:latin typeface="Courier New" panose="02070309020205020404" pitchFamily="49" charset="0"/>
                <a:cs typeface="Courier New" panose="02070309020205020404" pitchFamily="49" charset="0"/>
              </a:rPr>
              <a:t>ByParty</a:t>
            </a:r>
            <a:r>
              <a:rPr lang="en-US" altLang="en-US" sz="1050" dirty="0">
                <a:solidFill>
                  <a:schemeClr val="bg1">
                    <a:lumMod val="50000"/>
                  </a:schemeClr>
                </a:solidFill>
                <a:latin typeface="Courier New" panose="02070309020205020404" pitchFamily="49" charset="0"/>
                <a:cs typeface="Courier New" panose="02070309020205020404" pitchFamily="49" charset="0"/>
              </a:rPr>
              <a:t>) Foundation service: Data Not found for the Given Inputs&lt;/ns1:ResultInfoDesc&gt;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463040" lvl="8"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endParaRPr lang="en-US" altLang="en-US" sz="1050" dirty="0"/>
          </a:p>
          <a:p>
            <a:pPr marL="457200" lvl="2">
              <a:spcBef>
                <a:spcPts val="0"/>
              </a:spcBef>
              <a:defRPr/>
            </a:pPr>
            <a:endParaRPr lang="en-US" altLang="en-US" sz="1200" dirty="0"/>
          </a:p>
          <a:p>
            <a:pPr marL="457200" lvl="2">
              <a:spcBef>
                <a:spcPts val="0"/>
              </a:spcBef>
              <a:defRPr/>
            </a:pPr>
            <a:endParaRPr lang="en-US" altLang="en-US" sz="1200" dirty="0"/>
          </a:p>
          <a:p>
            <a:pPr marL="182880" lvl="1">
              <a:spcBef>
                <a:spcPts val="0"/>
              </a:spcBef>
              <a:defRPr/>
            </a:pPr>
            <a:endParaRPr lang="en-US" altLang="en-US" sz="1400" dirty="0"/>
          </a:p>
          <a:p>
            <a:pPr>
              <a:spcBef>
                <a:spcPts val="0"/>
              </a:spcBef>
              <a:defRPr/>
            </a:pPr>
            <a:endParaRPr lang="en-US" altLang="en-US" sz="1400" dirty="0"/>
          </a:p>
          <a:p>
            <a:pPr>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10</a:t>
            </a:fld>
            <a:endParaRPr lang="en-US" dirty="0"/>
          </a:p>
        </p:txBody>
      </p:sp>
    </p:spTree>
    <p:extLst>
      <p:ext uri="{BB962C8B-B14F-4D97-AF65-F5344CB8AC3E}">
        <p14:creationId xmlns:p14="http://schemas.microsoft.com/office/powerpoint/2010/main" val="359151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Response - Failures</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US" altLang="en-US" sz="1050" dirty="0"/>
              <a:t>The </a:t>
            </a:r>
            <a:r>
              <a:rPr lang="en-US" altLang="en-US" sz="1050" i="1" dirty="0"/>
              <a:t>CPU</a:t>
            </a:r>
            <a:r>
              <a:rPr lang="en-US" altLang="en-US" sz="1050" dirty="0"/>
              <a:t> service will return the following response codes, if the PartyID </a:t>
            </a:r>
            <a:r>
              <a:rPr lang="en-US" altLang="en-US" sz="1050" i="1" dirty="0"/>
              <a:t>(or SourceID when applicable</a:t>
            </a:r>
            <a:r>
              <a:rPr lang="en-US" altLang="en-US" sz="1050" dirty="0"/>
              <a:t>) from the input request was </a:t>
            </a:r>
            <a:r>
              <a:rPr lang="en-US" altLang="en-US" sz="1050" b="1" i="1" u="sng" dirty="0"/>
              <a:t>NOT</a:t>
            </a:r>
            <a:r>
              <a:rPr lang="en-US" altLang="en-US" sz="1050" dirty="0"/>
              <a:t> found in ICS</a:t>
            </a:r>
          </a:p>
          <a:p>
            <a:pPr marL="182880" lvl="1">
              <a:spcBef>
                <a:spcPts val="0"/>
              </a:spcBef>
              <a:defRPr/>
            </a:pPr>
            <a:endParaRPr lang="en-US" altLang="en-US" sz="1050" dirty="0"/>
          </a:p>
          <a:p>
            <a:pPr marL="1097280" lvl="5">
              <a:spcBef>
                <a:spcPts val="0"/>
              </a:spcBef>
              <a:defRPr/>
            </a:pPr>
            <a:r>
              <a:rPr lang="en-US" altLang="en-US" sz="1050" dirty="0"/>
              <a:t>SourceID is applicable for POLICY requests SourceTypeCode tc="007“</a:t>
            </a:r>
          </a:p>
          <a:p>
            <a:pPr marL="1097280" lvl="5">
              <a:spcBef>
                <a:spcPts val="0"/>
              </a:spcBef>
              <a:defRPr/>
            </a:pPr>
            <a:r>
              <a:rPr lang="en-US" altLang="en-US" sz="1050" dirty="0"/>
              <a:t>SourceID is applicable for CLAIM   requests SourceTypeCode tc="002"</a:t>
            </a:r>
          </a:p>
          <a:p>
            <a:pPr marL="457200" lvl="2">
              <a:spcBef>
                <a:spcPts val="0"/>
              </a:spcBef>
              <a:defRPr/>
            </a:pPr>
            <a:endParaRPr lang="en-US" altLang="en-US" sz="1050" b="1" dirty="0"/>
          </a:p>
          <a:p>
            <a:pPr marL="457200" lvl="2">
              <a:spcBef>
                <a:spcPts val="0"/>
              </a:spcBef>
              <a:defRPr/>
            </a:pPr>
            <a:endParaRPr lang="en-US" altLang="en-US" sz="1050" b="1" dirty="0"/>
          </a:p>
          <a:p>
            <a:pPr marL="457200" lvl="2">
              <a:spcBef>
                <a:spcPts val="0"/>
              </a:spcBef>
              <a:defRPr/>
            </a:pPr>
            <a:r>
              <a:rPr lang="en-US" altLang="en-US" sz="1050" b="1" dirty="0"/>
              <a:t>POLICY </a:t>
            </a:r>
            <a:r>
              <a:rPr lang="en-US" altLang="en-US" sz="1050" dirty="0"/>
              <a:t>Source Compares (SourceTypeCode tc="</a:t>
            </a:r>
            <a:r>
              <a:rPr lang="en-US" altLang="en-US" sz="1050" b="1" dirty="0"/>
              <a:t>007</a:t>
            </a:r>
            <a:r>
              <a:rPr lang="en-US" altLang="en-US" sz="1050" dirty="0"/>
              <a:t>“)</a:t>
            </a:r>
          </a:p>
          <a:p>
            <a:pPr marL="274320" lvl="2" indent="0">
              <a:spcBef>
                <a:spcPts val="0"/>
              </a:spcBef>
              <a:buNone/>
              <a:defRPr/>
            </a:pPr>
            <a:endParaRPr lang="en-US" altLang="en-US" sz="1050" dirty="0"/>
          </a:p>
          <a:p>
            <a:pPr marL="731520" lvl="3">
              <a:spcBef>
                <a:spcPts val="0"/>
              </a:spcBef>
              <a:defRPr/>
            </a:pPr>
            <a:r>
              <a:rPr lang="en-US" altLang="en-US" sz="1050" dirty="0"/>
              <a:t>The below &lt;KeyedValue&gt; response indicates that ICS could not find a relationship between the PartyID and PolicyNumber provided on the input request </a:t>
            </a:r>
          </a:p>
          <a:p>
            <a:pPr marL="731520" lvl="4" indent="0">
              <a:spcBef>
                <a:spcPts val="0"/>
              </a:spcBef>
              <a:buNone/>
              <a:defRPr/>
            </a:pPr>
            <a:r>
              <a:rPr lang="en-US" altLang="en-US" sz="1050" i="1" dirty="0"/>
              <a:t>(e.g. PartyID may be invalid,  PartyID may not exist in ICS, PartyID may have been merged, PartyID may have other relationships other that this policy</a:t>
            </a:r>
            <a:r>
              <a:rPr lang="en-US" altLang="en-US" sz="1050" dirty="0"/>
              <a:t>)</a:t>
            </a:r>
          </a:p>
          <a:p>
            <a:pPr marL="457200" lvl="2">
              <a:spcBef>
                <a:spcPts val="0"/>
              </a:spcBef>
              <a:defRPr/>
            </a:pPr>
            <a:endParaRPr lang="en-US" altLang="en-US" sz="1050" dirty="0"/>
          </a:p>
          <a:p>
            <a:pPr marL="1097280" lvl="6" indent="0">
              <a:spcBef>
                <a:spcPts val="0"/>
              </a:spcBef>
              <a:buNone/>
              <a:defRPr/>
            </a:pPr>
            <a:r>
              <a:rPr lang="pt-BR" altLang="en-US" sz="1050" dirty="0">
                <a:solidFill>
                  <a:schemeClr val="bg1">
                    <a:lumMod val="50000"/>
                  </a:schemeClr>
                </a:solidFill>
                <a:latin typeface="Courier New" panose="02070309020205020404" pitchFamily="49" charset="0"/>
                <a:cs typeface="Courier New" panose="02070309020205020404" pitchFamily="49" charset="0"/>
              </a:rPr>
              <a:t>&lt;ns1:ResultCode tc="1"&gt;1&lt;/ns1:ResultCode&gt; </a:t>
            </a:r>
          </a:p>
          <a:p>
            <a:pPr marL="1097280" lvl="6" indent="0">
              <a:spcBef>
                <a:spcPts val="0"/>
              </a:spcBef>
              <a:buNone/>
              <a:defRPr/>
            </a:pPr>
            <a:endParaRPr lang="pt-BR" altLang="en-US" sz="1050" dirty="0">
              <a:solidFill>
                <a:schemeClr val="bg1">
                  <a:lumMod val="50000"/>
                </a:schemeClr>
              </a:solidFill>
              <a:latin typeface="Courier New" panose="02070309020205020404" pitchFamily="49" charset="0"/>
              <a:cs typeface="Courier New" panose="02070309020205020404" pitchFamily="49" charset="0"/>
            </a:endParaRP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&lt;ns1:KeyName&gt;MatchStatus&lt;/ns1:KeyName&gt;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&lt;ns1:KeyValue VendorTC="</a:t>
            </a:r>
            <a:r>
              <a:rPr lang="en-US" altLang="en-US" sz="1050" b="1" dirty="0">
                <a:solidFill>
                  <a:srgbClr val="FF0000"/>
                </a:solidFill>
                <a:latin typeface="Courier New" panose="02070309020205020404" pitchFamily="49" charset="0"/>
                <a:cs typeface="Courier New" panose="02070309020205020404" pitchFamily="49" charset="0"/>
              </a:rPr>
              <a:t>95</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b="1" dirty="0">
                <a:solidFill>
                  <a:srgbClr val="FF0000"/>
                </a:solidFill>
                <a:latin typeface="Courier New" panose="02070309020205020404" pitchFamily="49" charset="0"/>
                <a:cs typeface="Courier New" panose="02070309020205020404" pitchFamily="49" charset="0"/>
              </a:rPr>
              <a:t>95</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&lt;/ns1:KeyValue&gt;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457200" lvl="2">
              <a:spcBef>
                <a:spcPts val="0"/>
              </a:spcBef>
              <a:defRPr/>
            </a:pPr>
            <a:endParaRPr lang="en-US" altLang="en-US" sz="1050" dirty="0"/>
          </a:p>
          <a:p>
            <a:pPr marL="731520" lvl="3">
              <a:spcBef>
                <a:spcPts val="0"/>
              </a:spcBef>
              <a:defRPr/>
            </a:pPr>
            <a:r>
              <a:rPr lang="en-US" altLang="en-US" sz="1050" dirty="0"/>
              <a:t>The below &lt;KeyedValue&gt; response indicates the PolicyNumber does not exist in ICS</a:t>
            </a:r>
          </a:p>
          <a:p>
            <a:pPr marL="731520" lvl="3">
              <a:spcBef>
                <a:spcPts val="0"/>
              </a:spcBef>
              <a:defRPr/>
            </a:pPr>
            <a:endParaRPr lang="en-US" altLang="en-US" sz="1050" dirty="0"/>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&lt;ns1:ResultCode tc="5"&gt;5&lt;/ns1:ResultCode&gt;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&lt;ns1:ResultInfoCode tc="</a:t>
            </a:r>
            <a:r>
              <a:rPr lang="en-US" altLang="en-US" sz="1050" b="1"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b="1"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&lt;/ns1:ResultInfoCode&gt;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&lt;ns1:ResultInfoDesc&gt;Error From RetrieveParty (ByPolicy) Foundation service: Data Not found for the Given Inputs&lt;/ns1:ResultInfoDesc&gt;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endParaRPr lang="en-US" altLang="en-US" sz="1050" dirty="0"/>
          </a:p>
          <a:p>
            <a:pPr marL="457200" lvl="2">
              <a:spcBef>
                <a:spcPts val="0"/>
              </a:spcBef>
              <a:defRPr/>
            </a:pPr>
            <a:endParaRPr lang="en-US" altLang="en-US" sz="1200" dirty="0"/>
          </a:p>
          <a:p>
            <a:pPr marL="182880" lvl="1">
              <a:spcBef>
                <a:spcPts val="0"/>
              </a:spcBef>
              <a:defRPr/>
            </a:pPr>
            <a:endParaRPr lang="en-US" altLang="en-US" sz="1400" dirty="0"/>
          </a:p>
          <a:p>
            <a:pPr>
              <a:spcBef>
                <a:spcPts val="0"/>
              </a:spcBef>
              <a:defRPr/>
            </a:pPr>
            <a:endParaRPr lang="en-US" altLang="en-US" sz="1400" dirty="0"/>
          </a:p>
          <a:p>
            <a:pPr>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11</a:t>
            </a:fld>
            <a:endParaRPr lang="en-US" dirty="0"/>
          </a:p>
        </p:txBody>
      </p:sp>
    </p:spTree>
    <p:extLst>
      <p:ext uri="{BB962C8B-B14F-4D97-AF65-F5344CB8AC3E}">
        <p14:creationId xmlns:p14="http://schemas.microsoft.com/office/powerpoint/2010/main" val="135023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Response - Failures</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US" altLang="en-US" sz="1050" dirty="0"/>
              <a:t>The </a:t>
            </a:r>
            <a:r>
              <a:rPr lang="en-US" altLang="en-US" sz="1050" i="1" dirty="0"/>
              <a:t>CPU</a:t>
            </a:r>
            <a:r>
              <a:rPr lang="en-US" altLang="en-US" sz="1050" dirty="0"/>
              <a:t> service will return the following response codes, if the PartyID </a:t>
            </a:r>
            <a:r>
              <a:rPr lang="en-US" altLang="en-US" sz="1050" i="1" dirty="0"/>
              <a:t>(or SourceID when applicable</a:t>
            </a:r>
            <a:r>
              <a:rPr lang="en-US" altLang="en-US" sz="1050" dirty="0"/>
              <a:t>) from the input request was </a:t>
            </a:r>
            <a:r>
              <a:rPr lang="en-US" altLang="en-US" sz="1050" b="1" i="1" u="sng" dirty="0"/>
              <a:t>NOT</a:t>
            </a:r>
            <a:r>
              <a:rPr lang="en-US" altLang="en-US" sz="1050" dirty="0"/>
              <a:t> found in ICS</a:t>
            </a:r>
          </a:p>
          <a:p>
            <a:pPr marL="182880" lvl="1">
              <a:spcBef>
                <a:spcPts val="0"/>
              </a:spcBef>
              <a:defRPr/>
            </a:pPr>
            <a:endParaRPr lang="en-US" altLang="en-US" sz="1050" dirty="0"/>
          </a:p>
          <a:p>
            <a:pPr marL="1097280" lvl="5">
              <a:spcBef>
                <a:spcPts val="0"/>
              </a:spcBef>
              <a:defRPr/>
            </a:pPr>
            <a:r>
              <a:rPr lang="en-US" altLang="en-US" sz="1050" dirty="0"/>
              <a:t>SourceID is applicable for POLICY requests SourceTypeCode tc="007“</a:t>
            </a:r>
          </a:p>
          <a:p>
            <a:pPr marL="1097280" lvl="5">
              <a:spcBef>
                <a:spcPts val="0"/>
              </a:spcBef>
              <a:defRPr/>
            </a:pPr>
            <a:r>
              <a:rPr lang="en-US" altLang="en-US" sz="1050" dirty="0"/>
              <a:t>SourceID is applicable for CLAIM   requests SourceTypeCode tc="002"</a:t>
            </a:r>
          </a:p>
          <a:p>
            <a:pPr marL="182880" lvl="1">
              <a:spcBef>
                <a:spcPts val="0"/>
              </a:spcBef>
              <a:defRPr/>
            </a:pPr>
            <a:endParaRPr lang="en-US" altLang="en-US" sz="1050" dirty="0"/>
          </a:p>
          <a:p>
            <a:pPr marL="182880" lvl="1">
              <a:spcBef>
                <a:spcPts val="0"/>
              </a:spcBef>
              <a:defRPr/>
            </a:pPr>
            <a:endParaRPr lang="en-US" altLang="en-US" sz="1050" dirty="0"/>
          </a:p>
          <a:p>
            <a:pPr marL="457200" lvl="2">
              <a:spcBef>
                <a:spcPts val="0"/>
              </a:spcBef>
              <a:defRPr/>
            </a:pPr>
            <a:r>
              <a:rPr lang="en-US" altLang="en-US" sz="1050" b="1" dirty="0"/>
              <a:t>CLAIM </a:t>
            </a:r>
            <a:r>
              <a:rPr lang="en-US" altLang="en-US" sz="1050" dirty="0"/>
              <a:t>Source Compares (SourceTypeCode tc="</a:t>
            </a:r>
            <a:r>
              <a:rPr lang="en-US" altLang="en-US" sz="1050" b="1" dirty="0"/>
              <a:t>002</a:t>
            </a:r>
            <a:r>
              <a:rPr lang="en-US" altLang="en-US" sz="1050" dirty="0"/>
              <a:t>“)</a:t>
            </a:r>
          </a:p>
          <a:p>
            <a:pPr marL="274320" lvl="2" indent="0">
              <a:spcBef>
                <a:spcPts val="0"/>
              </a:spcBef>
              <a:buNone/>
              <a:defRPr/>
            </a:pPr>
            <a:endParaRPr lang="en-US" altLang="en-US" sz="1050" dirty="0"/>
          </a:p>
          <a:p>
            <a:pPr marL="731520" lvl="3">
              <a:spcBef>
                <a:spcPts val="0"/>
              </a:spcBef>
              <a:defRPr/>
            </a:pPr>
            <a:r>
              <a:rPr lang="en-US" altLang="en-US" sz="1050" dirty="0"/>
              <a:t>The below &lt;KeyedValue&gt; response indicates the PartyID provided on the input request no longer exists in ICS due to MERGE activity (i.e. the PartyID was merged to a different PartyID)</a:t>
            </a:r>
          </a:p>
          <a:p>
            <a:pPr marL="457200" lvl="2">
              <a:spcBef>
                <a:spcPts val="0"/>
              </a:spcBef>
              <a:defRPr/>
            </a:pPr>
            <a:endParaRPr lang="en-US" altLang="en-US" sz="1050" dirty="0"/>
          </a:p>
          <a:p>
            <a:pPr marL="1097280" lvl="6" indent="0">
              <a:spcBef>
                <a:spcPts val="0"/>
              </a:spcBef>
              <a:buNone/>
              <a:defRPr/>
            </a:pPr>
            <a:r>
              <a:rPr lang="pt-BR" altLang="en-US" sz="1050" dirty="0">
                <a:solidFill>
                  <a:schemeClr val="bg1">
                    <a:lumMod val="50000"/>
                  </a:schemeClr>
                </a:solidFill>
                <a:latin typeface="Courier New" panose="02070309020205020404" pitchFamily="49" charset="0"/>
                <a:cs typeface="Courier New" panose="02070309020205020404" pitchFamily="49" charset="0"/>
              </a:rPr>
              <a:t>&lt;ns1:ResultCode tc="1"&gt;1&lt;/ns1:ResultCode&gt; </a:t>
            </a:r>
          </a:p>
          <a:p>
            <a:pPr marL="1097280" lvl="6" indent="0">
              <a:spcBef>
                <a:spcPts val="0"/>
              </a:spcBef>
              <a:buNone/>
              <a:defRPr/>
            </a:pPr>
            <a:endParaRPr lang="pt-BR" altLang="en-US" sz="1050" dirty="0">
              <a:solidFill>
                <a:schemeClr val="bg1">
                  <a:lumMod val="50000"/>
                </a:schemeClr>
              </a:solidFill>
              <a:latin typeface="Courier New" panose="02070309020205020404" pitchFamily="49" charset="0"/>
              <a:cs typeface="Courier New" panose="02070309020205020404" pitchFamily="49" charset="0"/>
            </a:endParaRP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&lt;ns1:KeyName&gt;MatchStatus&lt;/ns1:KeyName&gt;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&lt;ns1:KeyValue VendorTC="</a:t>
            </a:r>
            <a:r>
              <a:rPr lang="en-US" altLang="en-US" sz="1050" b="1" dirty="0">
                <a:solidFill>
                  <a:srgbClr val="FF0000"/>
                </a:solidFill>
                <a:latin typeface="Courier New" panose="02070309020205020404" pitchFamily="49" charset="0"/>
                <a:cs typeface="Courier New" panose="02070309020205020404" pitchFamily="49" charset="0"/>
              </a:rPr>
              <a:t>99</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b="1" dirty="0">
                <a:solidFill>
                  <a:srgbClr val="FF0000"/>
                </a:solidFill>
                <a:latin typeface="Courier New" panose="02070309020205020404" pitchFamily="49" charset="0"/>
                <a:cs typeface="Courier New" panose="02070309020205020404" pitchFamily="49" charset="0"/>
              </a:rPr>
              <a:t>99</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&lt;/ns1:KeyValue&gt;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457200" lvl="2">
              <a:spcBef>
                <a:spcPts val="0"/>
              </a:spcBef>
              <a:defRPr/>
            </a:pPr>
            <a:endParaRPr lang="en-US" altLang="en-US" sz="1050" dirty="0"/>
          </a:p>
          <a:p>
            <a:pPr marL="731520" lvl="3">
              <a:spcBef>
                <a:spcPts val="0"/>
              </a:spcBef>
              <a:defRPr/>
            </a:pPr>
            <a:r>
              <a:rPr lang="en-US" altLang="en-US" sz="1050" dirty="0"/>
              <a:t>The below &lt;KeyedValue&gt; response indicates that ICS could not find a relationship between the PartyID and ClaimNumber provided on the input request or that the PartyID and/or the ClaimNumber provided on the input request does not exist in ICS</a:t>
            </a:r>
          </a:p>
          <a:p>
            <a:pPr marL="731520" lvl="3">
              <a:spcBef>
                <a:spcPts val="0"/>
              </a:spcBef>
              <a:defRPr/>
            </a:pPr>
            <a:endParaRPr lang="en-US" altLang="en-US" sz="1050" dirty="0"/>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&lt;ns1:ResultCode tc="5"&gt;5&lt;/ns1:ResultCode&gt;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&lt;ns1:ResultInfoCode tc="</a:t>
            </a:r>
            <a:r>
              <a:rPr lang="en-US" altLang="en-US" sz="1050" b="1"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b="1"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&lt;/ns1:ResultInfoCode&gt;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&lt;ns1:ResultInfoDesc&gt;Error From RetrieveParty (</a:t>
            </a:r>
            <a:r>
              <a:rPr lang="en-US" altLang="en-US" sz="1050" dirty="0" err="1">
                <a:solidFill>
                  <a:schemeClr val="bg1">
                    <a:lumMod val="50000"/>
                  </a:schemeClr>
                </a:solidFill>
                <a:latin typeface="Courier New" panose="02070309020205020404" pitchFamily="49" charset="0"/>
                <a:cs typeface="Courier New" panose="02070309020205020404" pitchFamily="49" charset="0"/>
              </a:rPr>
              <a:t>ByParty</a:t>
            </a:r>
            <a:r>
              <a:rPr lang="en-US" altLang="en-US" sz="1050" dirty="0">
                <a:solidFill>
                  <a:schemeClr val="bg1">
                    <a:lumMod val="50000"/>
                  </a:schemeClr>
                </a:solidFill>
                <a:latin typeface="Courier New" panose="02070309020205020404" pitchFamily="49" charset="0"/>
                <a:cs typeface="Courier New" panose="02070309020205020404" pitchFamily="49" charset="0"/>
              </a:rPr>
              <a:t>) Foundation service: Data Not found for the Given Inputs&lt;/ns1:ResultInfoDesc&gt;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endParaRPr lang="en-US" altLang="en-US" sz="1050" dirty="0"/>
          </a:p>
          <a:p>
            <a:pPr marL="457200" lvl="2">
              <a:spcBef>
                <a:spcPts val="0"/>
              </a:spcBef>
              <a:defRPr/>
            </a:pPr>
            <a:endParaRPr lang="en-US" altLang="en-US" sz="1200" dirty="0"/>
          </a:p>
          <a:p>
            <a:pPr marL="182880" lvl="1">
              <a:spcBef>
                <a:spcPts val="0"/>
              </a:spcBef>
              <a:defRPr/>
            </a:pPr>
            <a:endParaRPr lang="en-US" altLang="en-US" sz="1400" dirty="0"/>
          </a:p>
          <a:p>
            <a:pPr>
              <a:spcBef>
                <a:spcPts val="0"/>
              </a:spcBef>
              <a:defRPr/>
            </a:pPr>
            <a:endParaRPr lang="en-US" altLang="en-US" sz="1400" dirty="0"/>
          </a:p>
          <a:p>
            <a:pPr>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12</a:t>
            </a:fld>
            <a:endParaRPr lang="en-US" dirty="0"/>
          </a:p>
        </p:txBody>
      </p:sp>
    </p:spTree>
    <p:extLst>
      <p:ext uri="{BB962C8B-B14F-4D97-AF65-F5344CB8AC3E}">
        <p14:creationId xmlns:p14="http://schemas.microsoft.com/office/powerpoint/2010/main" val="405820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Response - Failures</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US" altLang="en-US" sz="1050" dirty="0"/>
              <a:t>The </a:t>
            </a:r>
            <a:r>
              <a:rPr lang="en-US" altLang="en-US" sz="1050" i="1" dirty="0"/>
              <a:t>CPU</a:t>
            </a:r>
            <a:r>
              <a:rPr lang="en-US" altLang="en-US" sz="1050" dirty="0"/>
              <a:t> service will return the following response codes, if the PartyID </a:t>
            </a:r>
            <a:r>
              <a:rPr lang="en-US" altLang="en-US" sz="1050" i="1" dirty="0"/>
              <a:t>(or SourceID when applicable</a:t>
            </a:r>
            <a:r>
              <a:rPr lang="en-US" altLang="en-US" sz="1050" dirty="0"/>
              <a:t>) from the input request was </a:t>
            </a:r>
            <a:r>
              <a:rPr lang="en-US" altLang="en-US" sz="1050" b="1" i="1" u="sng" dirty="0"/>
              <a:t>NOT</a:t>
            </a:r>
            <a:r>
              <a:rPr lang="en-US" altLang="en-US" sz="1050" dirty="0"/>
              <a:t> found in ICS</a:t>
            </a:r>
          </a:p>
          <a:p>
            <a:pPr marL="182880" lvl="1">
              <a:spcBef>
                <a:spcPts val="0"/>
              </a:spcBef>
              <a:defRPr/>
            </a:pPr>
            <a:endParaRPr lang="en-US" altLang="en-US" sz="1050" dirty="0"/>
          </a:p>
          <a:p>
            <a:pPr marL="1097280" lvl="5">
              <a:spcBef>
                <a:spcPts val="0"/>
              </a:spcBef>
              <a:defRPr/>
            </a:pPr>
            <a:r>
              <a:rPr lang="en-US" altLang="en-US" sz="1050" dirty="0"/>
              <a:t>SourceID is applicable for POLICY requests SourceTypeCode tc="007“</a:t>
            </a:r>
          </a:p>
          <a:p>
            <a:pPr marL="1097280" lvl="5">
              <a:spcBef>
                <a:spcPts val="0"/>
              </a:spcBef>
              <a:defRPr/>
            </a:pPr>
            <a:r>
              <a:rPr lang="en-US" altLang="en-US" sz="1050" dirty="0"/>
              <a:t>SourceID is applicable for CLAIM   requests SourceTypeCode tc="002"</a:t>
            </a:r>
          </a:p>
          <a:p>
            <a:pPr marL="182880" lvl="1">
              <a:spcBef>
                <a:spcPts val="0"/>
              </a:spcBef>
              <a:defRPr/>
            </a:pPr>
            <a:endParaRPr lang="en-US" altLang="en-US" sz="1050" dirty="0"/>
          </a:p>
          <a:p>
            <a:pPr marL="182880" lvl="1">
              <a:spcBef>
                <a:spcPts val="0"/>
              </a:spcBef>
              <a:defRPr/>
            </a:pPr>
            <a:endParaRPr lang="en-US" altLang="en-US" sz="1050" dirty="0"/>
          </a:p>
          <a:p>
            <a:pPr marL="457200" lvl="2">
              <a:spcBef>
                <a:spcPts val="0"/>
              </a:spcBef>
              <a:defRPr/>
            </a:pPr>
            <a:r>
              <a:rPr lang="en-US" altLang="en-US" sz="1050" b="1" dirty="0"/>
              <a:t>DIRECT </a:t>
            </a:r>
            <a:r>
              <a:rPr lang="en-US" altLang="en-US" sz="1050" dirty="0"/>
              <a:t>Source Compares (SourceTypeCode tc="</a:t>
            </a:r>
            <a:r>
              <a:rPr lang="en-US" altLang="en-US" sz="1050" b="1" dirty="0"/>
              <a:t>003</a:t>
            </a:r>
            <a:r>
              <a:rPr lang="en-US" altLang="en-US" sz="1050" dirty="0"/>
              <a:t>“)</a:t>
            </a:r>
          </a:p>
          <a:p>
            <a:pPr marL="274320" lvl="2" indent="0">
              <a:spcBef>
                <a:spcPts val="0"/>
              </a:spcBef>
              <a:buNone/>
              <a:defRPr/>
            </a:pPr>
            <a:endParaRPr lang="en-US" altLang="en-US" sz="1050" dirty="0"/>
          </a:p>
          <a:p>
            <a:pPr marL="731520" lvl="3">
              <a:spcBef>
                <a:spcPts val="0"/>
              </a:spcBef>
              <a:defRPr/>
            </a:pPr>
            <a:r>
              <a:rPr lang="en-US" altLang="en-US" sz="1050" dirty="0"/>
              <a:t>The below &lt;KeyedValue&gt; response indicates the PartyID provided on the input request no longer exists in ICS due to MERGE activity (i.e. the PartyID was merged to a different PartyID)</a:t>
            </a:r>
          </a:p>
          <a:p>
            <a:pPr marL="457200" lvl="2">
              <a:spcBef>
                <a:spcPts val="0"/>
              </a:spcBef>
              <a:defRPr/>
            </a:pPr>
            <a:endParaRPr lang="en-US" altLang="en-US" sz="1050" dirty="0"/>
          </a:p>
          <a:p>
            <a:pPr marL="1097280" lvl="6" indent="0">
              <a:spcBef>
                <a:spcPts val="0"/>
              </a:spcBef>
              <a:buNone/>
              <a:defRPr/>
            </a:pPr>
            <a:r>
              <a:rPr lang="pt-BR" altLang="en-US" sz="1050" dirty="0">
                <a:solidFill>
                  <a:schemeClr val="bg1">
                    <a:lumMod val="50000"/>
                  </a:schemeClr>
                </a:solidFill>
                <a:latin typeface="Courier New" panose="02070309020205020404" pitchFamily="49" charset="0"/>
                <a:cs typeface="Courier New" panose="02070309020205020404" pitchFamily="49" charset="0"/>
              </a:rPr>
              <a:t>&lt;ns1:ResultCode tc="1"&gt;1&lt;/ns1:ResultCode&gt; </a:t>
            </a:r>
          </a:p>
          <a:p>
            <a:pPr marL="1097280" lvl="6" indent="0">
              <a:spcBef>
                <a:spcPts val="0"/>
              </a:spcBef>
              <a:buNone/>
              <a:defRPr/>
            </a:pPr>
            <a:endParaRPr lang="pt-BR" altLang="en-US" sz="1050" dirty="0">
              <a:solidFill>
                <a:schemeClr val="bg1">
                  <a:lumMod val="50000"/>
                </a:schemeClr>
              </a:solidFill>
              <a:latin typeface="Courier New" panose="02070309020205020404" pitchFamily="49" charset="0"/>
              <a:cs typeface="Courier New" panose="02070309020205020404" pitchFamily="49" charset="0"/>
            </a:endParaRP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&lt;ns1:KeyName&gt;MatchStatus&lt;/ns1:KeyName&gt;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&lt;ns1:KeyValue VendorTC="</a:t>
            </a:r>
            <a:r>
              <a:rPr lang="en-US" altLang="en-US" sz="1050" b="1" dirty="0">
                <a:solidFill>
                  <a:srgbClr val="FF0000"/>
                </a:solidFill>
                <a:latin typeface="Courier New" panose="02070309020205020404" pitchFamily="49" charset="0"/>
                <a:cs typeface="Courier New" panose="02070309020205020404" pitchFamily="49" charset="0"/>
              </a:rPr>
              <a:t>99</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b="1" dirty="0">
                <a:solidFill>
                  <a:srgbClr val="FF0000"/>
                </a:solidFill>
                <a:latin typeface="Courier New" panose="02070309020205020404" pitchFamily="49" charset="0"/>
                <a:cs typeface="Courier New" panose="02070309020205020404" pitchFamily="49" charset="0"/>
              </a:rPr>
              <a:t>99</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&lt;/ns1:KeyValue&gt;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&lt;/ns1:KeyedValue&gt;</a:t>
            </a:r>
          </a:p>
          <a:p>
            <a:pPr marL="457200" lvl="2">
              <a:spcBef>
                <a:spcPts val="0"/>
              </a:spcBef>
              <a:defRPr/>
            </a:pPr>
            <a:endParaRPr lang="en-US" altLang="en-US" sz="1050" dirty="0"/>
          </a:p>
          <a:p>
            <a:pPr marL="731520" lvl="3">
              <a:spcBef>
                <a:spcPts val="0"/>
              </a:spcBef>
              <a:defRPr/>
            </a:pPr>
            <a:r>
              <a:rPr lang="en-US" altLang="en-US" sz="1050" dirty="0"/>
              <a:t>The below &lt;KeyedValue&gt; response indicates the PartyID provided on the input request does not exist in ICS (i.e. PartyID is invalid or PartyID was purged in ICS)</a:t>
            </a:r>
          </a:p>
          <a:p>
            <a:pPr marL="731520" lvl="3">
              <a:spcBef>
                <a:spcPts val="0"/>
              </a:spcBef>
              <a:defRPr/>
            </a:pPr>
            <a:endParaRPr lang="en-US" altLang="en-US" sz="1050" dirty="0"/>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&lt;ns1:ResultCode tc="5"&gt;5&lt;/ns1:ResultCode&gt;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&lt;ns1:ResultInfoCode tc="</a:t>
            </a:r>
            <a:r>
              <a:rPr lang="en-US" altLang="en-US" sz="1050" b="1"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"&gt;</a:t>
            </a:r>
            <a:r>
              <a:rPr lang="en-US" altLang="en-US" sz="1050" dirty="0">
                <a:solidFill>
                  <a:srgbClr val="FF0000"/>
                </a:solidFill>
                <a:latin typeface="Courier New" panose="02070309020205020404" pitchFamily="49" charset="0"/>
                <a:cs typeface="Courier New" panose="02070309020205020404" pitchFamily="49" charset="0"/>
              </a:rPr>
              <a:t>2001</a:t>
            </a:r>
            <a:r>
              <a:rPr lang="en-US" altLang="en-US" sz="1050" dirty="0">
                <a:solidFill>
                  <a:schemeClr val="bg1">
                    <a:lumMod val="50000"/>
                  </a:schemeClr>
                </a:solidFill>
                <a:latin typeface="Courier New" panose="02070309020205020404" pitchFamily="49" charset="0"/>
                <a:cs typeface="Courier New" panose="02070309020205020404" pitchFamily="49" charset="0"/>
              </a:rPr>
              <a:t>&lt;/ns1:ResultInfoCode&gt;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&lt;ns1:ResultInfoDesc&gt;Error From RetrieveParty (</a:t>
            </a:r>
            <a:r>
              <a:rPr lang="en-US" altLang="en-US" sz="1050" dirty="0" err="1">
                <a:solidFill>
                  <a:schemeClr val="bg1">
                    <a:lumMod val="50000"/>
                  </a:schemeClr>
                </a:solidFill>
                <a:latin typeface="Courier New" panose="02070309020205020404" pitchFamily="49" charset="0"/>
                <a:cs typeface="Courier New" panose="02070309020205020404" pitchFamily="49" charset="0"/>
              </a:rPr>
              <a:t>ByParty</a:t>
            </a:r>
            <a:r>
              <a:rPr lang="en-US" altLang="en-US" sz="1050" dirty="0">
                <a:solidFill>
                  <a:schemeClr val="bg1">
                    <a:lumMod val="50000"/>
                  </a:schemeClr>
                </a:solidFill>
                <a:latin typeface="Courier New" panose="02070309020205020404" pitchFamily="49" charset="0"/>
                <a:cs typeface="Courier New" panose="02070309020205020404" pitchFamily="49" charset="0"/>
              </a:rPr>
              <a:t>) Foundation service: Data Not found for the Given Inputs&lt;/ns1:ResultInfoDesc&gt;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   &lt;/ns1:ResultInfo&gt;</a:t>
            </a:r>
          </a:p>
          <a:p>
            <a:pPr marL="1097280" lvl="6" indent="0">
              <a:spcBef>
                <a:spcPts val="0"/>
              </a:spcBef>
              <a:buNone/>
              <a:defRPr/>
            </a:pPr>
            <a:r>
              <a:rPr lang="en-US" altLang="en-US" sz="1050" dirty="0">
                <a:solidFill>
                  <a:schemeClr val="bg1">
                    <a:lumMod val="50000"/>
                  </a:schemeClr>
                </a:solidFill>
                <a:latin typeface="Courier New" panose="02070309020205020404" pitchFamily="49" charset="0"/>
                <a:cs typeface="Courier New" panose="02070309020205020404" pitchFamily="49" charset="0"/>
              </a:rPr>
              <a:t>&lt;/ns1:TransResult&gt;</a:t>
            </a:r>
            <a:endParaRPr lang="en-US" altLang="en-US" sz="1050" dirty="0"/>
          </a:p>
          <a:p>
            <a:pPr marL="457200" lvl="2">
              <a:spcBef>
                <a:spcPts val="0"/>
              </a:spcBef>
              <a:defRPr/>
            </a:pPr>
            <a:endParaRPr lang="en-US" altLang="en-US" sz="1200" dirty="0"/>
          </a:p>
          <a:p>
            <a:pPr marL="457200" lvl="2">
              <a:spcBef>
                <a:spcPts val="0"/>
              </a:spcBef>
              <a:defRPr/>
            </a:pPr>
            <a:endParaRPr lang="en-US" altLang="en-US" sz="1200" dirty="0"/>
          </a:p>
          <a:p>
            <a:pPr marL="182880" lvl="1">
              <a:spcBef>
                <a:spcPts val="0"/>
              </a:spcBef>
              <a:defRPr/>
            </a:pPr>
            <a:endParaRPr lang="en-US" altLang="en-US" sz="1400" dirty="0"/>
          </a:p>
          <a:p>
            <a:pPr>
              <a:spcBef>
                <a:spcPts val="0"/>
              </a:spcBef>
              <a:defRPr/>
            </a:pPr>
            <a:endParaRPr lang="en-US" altLang="en-US" sz="1400" dirty="0"/>
          </a:p>
          <a:p>
            <a:pPr>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13</a:t>
            </a:fld>
            <a:endParaRPr lang="en-US" dirty="0"/>
          </a:p>
        </p:txBody>
      </p:sp>
    </p:spTree>
    <p:extLst>
      <p:ext uri="{BB962C8B-B14F-4D97-AF65-F5344CB8AC3E}">
        <p14:creationId xmlns:p14="http://schemas.microsoft.com/office/powerpoint/2010/main" val="1935367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Add/Updating Data in ICS/UCV</a:t>
            </a:r>
          </a:p>
        </p:txBody>
      </p:sp>
      <p:sp>
        <p:nvSpPr>
          <p:cNvPr id="13" name="Content Placeholder 12"/>
          <p:cNvSpPr>
            <a:spLocks noGrp="1"/>
          </p:cNvSpPr>
          <p:nvPr>
            <p:ph idx="1"/>
          </p:nvPr>
        </p:nvSpPr>
        <p:spPr>
          <a:xfrm>
            <a:off x="457200" y="1082843"/>
            <a:ext cx="8229600" cy="5394157"/>
          </a:xfrm>
        </p:spPr>
        <p:txBody>
          <a:bodyPr/>
          <a:lstStyle/>
          <a:p>
            <a:pPr>
              <a:spcBef>
                <a:spcPts val="0"/>
              </a:spcBef>
              <a:defRPr/>
            </a:pPr>
            <a:r>
              <a:rPr lang="en-GB" sz="1050" dirty="0"/>
              <a:t>The below services offer functionality for FEM applications to add/update PII data in UCV</a:t>
            </a:r>
          </a:p>
          <a:p>
            <a:pPr>
              <a:spcBef>
                <a:spcPts val="0"/>
              </a:spcBef>
              <a:defRPr/>
            </a:pPr>
            <a:endParaRPr lang="en-GB" sz="1050" dirty="0"/>
          </a:p>
          <a:p>
            <a:pPr>
              <a:spcBef>
                <a:spcPts val="0"/>
              </a:spcBef>
              <a:defRPr/>
            </a:pPr>
            <a:r>
              <a:rPr lang="en-GB" sz="1050" b="1" i="1" dirty="0"/>
              <a:t>SOAP/XML over HTTP</a:t>
            </a:r>
          </a:p>
          <a:p>
            <a:pPr lvl="1">
              <a:spcBef>
                <a:spcPts val="0"/>
              </a:spcBef>
              <a:defRPr/>
            </a:pPr>
            <a:r>
              <a:rPr lang="en-GB" sz="1050" dirty="0"/>
              <a:t>MaintainPartyRelationships (MPR)</a:t>
            </a:r>
          </a:p>
          <a:p>
            <a:pPr lvl="1">
              <a:spcBef>
                <a:spcPts val="0"/>
              </a:spcBef>
              <a:defRPr/>
            </a:pPr>
            <a:endParaRPr lang="en-GB" sz="1050" dirty="0"/>
          </a:p>
          <a:p>
            <a:pPr>
              <a:spcBef>
                <a:spcPts val="0"/>
              </a:spcBef>
              <a:defRPr/>
            </a:pPr>
            <a:r>
              <a:rPr lang="en-GB" sz="1050" b="1" i="1" dirty="0"/>
              <a:t>REST/JSON over HTTP</a:t>
            </a:r>
            <a:endParaRPr lang="en-GB" sz="1050" dirty="0"/>
          </a:p>
          <a:p>
            <a:pPr lvl="1">
              <a:spcBef>
                <a:spcPts val="0"/>
              </a:spcBef>
              <a:defRPr/>
            </a:pPr>
            <a:r>
              <a:rPr lang="en-GB" sz="1050" dirty="0"/>
              <a:t>CreateDirectParty (CDP)</a:t>
            </a:r>
          </a:p>
          <a:p>
            <a:pPr lvl="1">
              <a:spcBef>
                <a:spcPts val="0"/>
              </a:spcBef>
              <a:defRPr/>
            </a:pPr>
            <a:r>
              <a:rPr lang="en-GB" sz="1050" dirty="0"/>
              <a:t>MaintainDirectParty (MDP)</a:t>
            </a:r>
          </a:p>
          <a:p>
            <a:pPr lvl="1">
              <a:spcBef>
                <a:spcPts val="0"/>
              </a:spcBef>
              <a:defRPr/>
            </a:pPr>
            <a:r>
              <a:rPr lang="en-GB" sz="1050" dirty="0"/>
              <a:t>CreateServiceOfferingParty (CSP)</a:t>
            </a:r>
          </a:p>
          <a:p>
            <a:pPr lvl="1">
              <a:spcBef>
                <a:spcPts val="0"/>
              </a:spcBef>
              <a:defRPr/>
            </a:pPr>
            <a:r>
              <a:rPr lang="en-GB" sz="1050" dirty="0"/>
              <a:t>MaintainServiceOfferingParty (MSP)</a:t>
            </a:r>
          </a:p>
          <a:p>
            <a:pPr lvl="1">
              <a:spcBef>
                <a:spcPts val="0"/>
              </a:spcBef>
              <a:defRPr/>
            </a:pPr>
            <a:endParaRPr lang="en-GB" sz="1050" dirty="0"/>
          </a:p>
          <a:p>
            <a:pPr>
              <a:spcBef>
                <a:spcPts val="0"/>
              </a:spcBef>
              <a:defRPr/>
            </a:pPr>
            <a:r>
              <a:rPr lang="en-GB" sz="1050" b="1" dirty="0"/>
              <a:t>MaintainPartyRelationships (MPR)</a:t>
            </a:r>
          </a:p>
          <a:p>
            <a:pPr lvl="1">
              <a:spcBef>
                <a:spcPts val="0"/>
              </a:spcBef>
              <a:defRPr/>
            </a:pPr>
            <a:r>
              <a:rPr lang="en-GB" sz="1050" dirty="0"/>
              <a:t>Only used by existing applications that already integrate with UCV/ICS using this service. </a:t>
            </a:r>
          </a:p>
          <a:p>
            <a:pPr lvl="1">
              <a:spcBef>
                <a:spcPts val="0"/>
              </a:spcBef>
              <a:defRPr/>
            </a:pPr>
            <a:r>
              <a:rPr lang="en-GB" sz="1050" dirty="0"/>
              <a:t>New applications should be onboarded to the REST services</a:t>
            </a:r>
          </a:p>
          <a:p>
            <a:pPr lvl="1">
              <a:spcBef>
                <a:spcPts val="0"/>
              </a:spcBef>
              <a:defRPr/>
            </a:pPr>
            <a:r>
              <a:rPr lang="en-GB" sz="1050" dirty="0"/>
              <a:t>This service supports adding new people to ICS/UCV</a:t>
            </a:r>
          </a:p>
          <a:p>
            <a:pPr lvl="1">
              <a:spcBef>
                <a:spcPts val="0"/>
              </a:spcBef>
              <a:defRPr/>
            </a:pPr>
            <a:r>
              <a:rPr lang="en-GB" sz="1050" dirty="0"/>
              <a:t>This service supports updating existing people already in ICS/UCV</a:t>
            </a:r>
          </a:p>
          <a:p>
            <a:pPr lvl="1">
              <a:spcBef>
                <a:spcPts val="0"/>
              </a:spcBef>
              <a:defRPr/>
            </a:pPr>
            <a:r>
              <a:rPr lang="en-GB" sz="1050" dirty="0"/>
              <a:t>This service supports adding new source records to existing people already in ICS/UCV</a:t>
            </a:r>
          </a:p>
          <a:p>
            <a:pPr lvl="1">
              <a:spcBef>
                <a:spcPts val="0"/>
              </a:spcBef>
              <a:defRPr/>
            </a:pPr>
            <a:endParaRPr lang="en-GB" sz="1050" dirty="0"/>
          </a:p>
          <a:p>
            <a:pPr>
              <a:spcBef>
                <a:spcPts val="0"/>
              </a:spcBef>
              <a:defRPr/>
            </a:pPr>
            <a:r>
              <a:rPr lang="en-GB" sz="1050" b="1" dirty="0"/>
              <a:t>CreateDirectParty</a:t>
            </a:r>
            <a:r>
              <a:rPr lang="en-GB" sz="1050" dirty="0"/>
              <a:t> </a:t>
            </a:r>
            <a:r>
              <a:rPr lang="en-GB" sz="1050" b="1" dirty="0"/>
              <a:t>(CDP)</a:t>
            </a:r>
          </a:p>
          <a:p>
            <a:pPr lvl="1">
              <a:spcBef>
                <a:spcPts val="0"/>
              </a:spcBef>
              <a:defRPr/>
            </a:pPr>
            <a:r>
              <a:rPr lang="en-GB" sz="1050" dirty="0"/>
              <a:t>This service only supports adding new people to ICS/UCV</a:t>
            </a:r>
          </a:p>
          <a:p>
            <a:pPr lvl="1">
              <a:spcBef>
                <a:spcPts val="0"/>
              </a:spcBef>
              <a:defRPr/>
            </a:pPr>
            <a:endParaRPr lang="en-GB" sz="1050" dirty="0"/>
          </a:p>
          <a:p>
            <a:pPr>
              <a:spcBef>
                <a:spcPts val="0"/>
              </a:spcBef>
              <a:defRPr/>
            </a:pPr>
            <a:r>
              <a:rPr lang="en-GB" sz="1050" b="1" dirty="0"/>
              <a:t>MaintainDirectParty (MDP)</a:t>
            </a:r>
          </a:p>
          <a:p>
            <a:pPr lvl="1">
              <a:spcBef>
                <a:spcPts val="0"/>
              </a:spcBef>
              <a:defRPr/>
            </a:pPr>
            <a:r>
              <a:rPr lang="en-GB" sz="1050" dirty="0"/>
              <a:t>This service supports updating existing people already in ICS/UCV</a:t>
            </a:r>
          </a:p>
          <a:p>
            <a:pPr lvl="1">
              <a:spcBef>
                <a:spcPts val="0"/>
              </a:spcBef>
              <a:defRPr/>
            </a:pPr>
            <a:r>
              <a:rPr lang="en-GB" sz="1050" dirty="0"/>
              <a:t>This service supports adding a direct source record to existing people already in ICS/UCV</a:t>
            </a:r>
          </a:p>
          <a:p>
            <a:pPr lvl="1">
              <a:spcBef>
                <a:spcPts val="0"/>
              </a:spcBef>
              <a:defRPr/>
            </a:pPr>
            <a:endParaRPr lang="en-GB" sz="1050" dirty="0"/>
          </a:p>
          <a:p>
            <a:pPr>
              <a:spcBef>
                <a:spcPts val="0"/>
              </a:spcBef>
              <a:defRPr/>
            </a:pPr>
            <a:r>
              <a:rPr lang="en-GB" sz="1050" b="1" dirty="0"/>
              <a:t>CreateServiceOfferingParty (CSP)</a:t>
            </a:r>
          </a:p>
          <a:p>
            <a:pPr lvl="1">
              <a:spcBef>
                <a:spcPts val="0"/>
              </a:spcBef>
              <a:defRPr/>
            </a:pPr>
            <a:r>
              <a:rPr lang="en-GB" sz="1050" dirty="0"/>
              <a:t>This service only supports adding a service offering source record to existing people already in ICS/UCV</a:t>
            </a:r>
          </a:p>
          <a:p>
            <a:pPr lvl="1">
              <a:spcBef>
                <a:spcPts val="0"/>
              </a:spcBef>
              <a:defRPr/>
            </a:pPr>
            <a:endParaRPr lang="en-GB" sz="1050" dirty="0"/>
          </a:p>
          <a:p>
            <a:pPr>
              <a:spcBef>
                <a:spcPts val="0"/>
              </a:spcBef>
              <a:defRPr/>
            </a:pPr>
            <a:r>
              <a:rPr lang="en-GB" sz="1050" b="1" dirty="0"/>
              <a:t>MaintainServiceOfferingParty (MSP)</a:t>
            </a:r>
          </a:p>
          <a:p>
            <a:pPr lvl="1">
              <a:spcBef>
                <a:spcPts val="0"/>
              </a:spcBef>
              <a:defRPr/>
            </a:pPr>
            <a:r>
              <a:rPr lang="en-GB" sz="1050" dirty="0"/>
              <a:t>This service only supports updating an existing service offering source record already in ICS/UCV</a:t>
            </a:r>
          </a:p>
          <a:p>
            <a:pPr marL="182880" lvl="1">
              <a:spcBef>
                <a:spcPts val="0"/>
              </a:spcBef>
              <a:defRPr/>
            </a:pPr>
            <a:endParaRPr lang="en-GB" altLang="en-US" sz="1050" dirty="0"/>
          </a:p>
          <a:p>
            <a:pPr marL="457200" lvl="2">
              <a:spcBef>
                <a:spcPts val="0"/>
              </a:spcBef>
              <a:defRPr/>
            </a:pPr>
            <a:endParaRPr lang="en-GB" altLang="en-US" sz="1000" dirty="0"/>
          </a:p>
          <a:p>
            <a:pPr>
              <a:spcBef>
                <a:spcPts val="0"/>
              </a:spcBef>
              <a:defRPr/>
            </a:pPr>
            <a:endParaRPr lang="en-US" altLang="en-US"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14</a:t>
            </a:fld>
            <a:endParaRPr lang="en-US" dirty="0"/>
          </a:p>
        </p:txBody>
      </p:sp>
    </p:spTree>
    <p:extLst>
      <p:ext uri="{BB962C8B-B14F-4D97-AF65-F5344CB8AC3E}">
        <p14:creationId xmlns:p14="http://schemas.microsoft.com/office/powerpoint/2010/main" val="220119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TOKENS - SNATOKEN</a:t>
            </a:r>
          </a:p>
        </p:txBody>
      </p:sp>
      <p:sp>
        <p:nvSpPr>
          <p:cNvPr id="13" name="Content Placeholder 12"/>
          <p:cNvSpPr>
            <a:spLocks noGrp="1"/>
          </p:cNvSpPr>
          <p:nvPr>
            <p:ph idx="1"/>
          </p:nvPr>
        </p:nvSpPr>
        <p:spPr>
          <a:xfrm>
            <a:off x="457200" y="1082843"/>
            <a:ext cx="8229600" cy="5394157"/>
          </a:xfrm>
        </p:spPr>
        <p:txBody>
          <a:bodyPr/>
          <a:lstStyle/>
          <a:p>
            <a:pPr>
              <a:spcBef>
                <a:spcPts val="0"/>
              </a:spcBef>
              <a:defRPr/>
            </a:pPr>
            <a:endParaRPr lang="en-GB" sz="1400" i="1" dirty="0"/>
          </a:p>
          <a:p>
            <a:pPr>
              <a:spcBef>
                <a:spcPts val="0"/>
              </a:spcBef>
              <a:defRPr/>
            </a:pPr>
            <a:r>
              <a:rPr lang="en-GB" sz="1400" i="1" dirty="0"/>
              <a:t>SNATOKEN </a:t>
            </a:r>
            <a:r>
              <a:rPr lang="en-GB" sz="1400" dirty="0"/>
              <a:t>should be used by client applications that are using the SNA service to standardize name and address information before applying this data to ICS/UCV</a:t>
            </a:r>
            <a:endParaRPr lang="en-US" altLang="en-US" sz="1400" dirty="0"/>
          </a:p>
          <a:p>
            <a:pPr>
              <a:spcBef>
                <a:spcPts val="0"/>
              </a:spcBef>
              <a:defRPr/>
            </a:pPr>
            <a:endParaRPr lang="en-US" altLang="en-US" sz="1400" dirty="0"/>
          </a:p>
          <a:p>
            <a:pPr>
              <a:spcBef>
                <a:spcPts val="0"/>
              </a:spcBef>
              <a:defRPr/>
            </a:pPr>
            <a:r>
              <a:rPr lang="en-GB" sz="1400" dirty="0"/>
              <a:t>The </a:t>
            </a:r>
            <a:r>
              <a:rPr lang="en-GB" sz="1400" i="1" dirty="0"/>
              <a:t>SNATOKEN</a:t>
            </a:r>
            <a:r>
              <a:rPr lang="en-GB" sz="1400" dirty="0"/>
              <a:t> is returned on the response payload from the SNA service call and this token/value should be passed on the subsequent add/update call to ICS/UCV</a:t>
            </a:r>
          </a:p>
          <a:p>
            <a:pPr marL="0" indent="0">
              <a:spcBef>
                <a:spcPts val="0"/>
              </a:spcBef>
              <a:buNone/>
              <a:defRPr/>
            </a:pPr>
            <a:endParaRPr lang="en-GB" sz="1400" dirty="0"/>
          </a:p>
          <a:p>
            <a:pPr>
              <a:spcBef>
                <a:spcPts val="0"/>
              </a:spcBef>
              <a:defRPr/>
            </a:pPr>
            <a:r>
              <a:rPr lang="en-GB" altLang="en-US" sz="1400" dirty="0"/>
              <a:t>The token lets the ICS/UCV service know that the name/address has already been standardized and to save the name/address as entered in the input request payload</a:t>
            </a:r>
          </a:p>
          <a:p>
            <a:pPr marL="0" indent="0">
              <a:spcBef>
                <a:spcPts val="0"/>
              </a:spcBef>
              <a:buNone/>
              <a:defRPr/>
            </a:pPr>
            <a:r>
              <a:rPr lang="en-GB" altLang="en-US" sz="1400" dirty="0"/>
              <a:t> </a:t>
            </a:r>
          </a:p>
          <a:p>
            <a:pPr>
              <a:spcBef>
                <a:spcPts val="0"/>
              </a:spcBef>
              <a:defRPr/>
            </a:pPr>
            <a:r>
              <a:rPr lang="en-GB" altLang="en-US" sz="1400" dirty="0"/>
              <a:t>Without the token, the ICS/UCV service will attempt to standardize the name/address from the input request payload and it is possible that the value saved in ICS/UCV will be different to the values passed on the input request</a:t>
            </a:r>
          </a:p>
          <a:p>
            <a:pPr marL="0" indent="0">
              <a:spcBef>
                <a:spcPts val="0"/>
              </a:spcBef>
              <a:buNone/>
              <a:defRPr/>
            </a:pPr>
            <a:endParaRPr lang="en-US" sz="800" dirty="0">
              <a:latin typeface="Courier New" panose="02070309020205020404" pitchFamily="49" charset="0"/>
              <a:cs typeface="Courier New" panose="02070309020205020404" pitchFamily="49" charset="0"/>
            </a:endParaRPr>
          </a:p>
          <a:p>
            <a:pPr marL="0" indent="0">
              <a:spcBef>
                <a:spcPts val="0"/>
              </a:spcBef>
              <a:buNone/>
              <a:defRPr/>
            </a:pPr>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15</a:t>
            </a:fld>
            <a:endParaRPr lang="en-US" dirty="0"/>
          </a:p>
        </p:txBody>
      </p:sp>
    </p:spTree>
    <p:extLst>
      <p:ext uri="{BB962C8B-B14F-4D97-AF65-F5344CB8AC3E}">
        <p14:creationId xmlns:p14="http://schemas.microsoft.com/office/powerpoint/2010/main" val="235435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TOKENS - FETOKEN</a:t>
            </a:r>
          </a:p>
        </p:txBody>
      </p:sp>
      <p:sp>
        <p:nvSpPr>
          <p:cNvPr id="13" name="Content Placeholder 12"/>
          <p:cNvSpPr>
            <a:spLocks noGrp="1"/>
          </p:cNvSpPr>
          <p:nvPr>
            <p:ph idx="1"/>
          </p:nvPr>
        </p:nvSpPr>
        <p:spPr>
          <a:xfrm>
            <a:off x="457200" y="1082843"/>
            <a:ext cx="8229600" cy="5394157"/>
          </a:xfrm>
        </p:spPr>
        <p:txBody>
          <a:bodyPr/>
          <a:lstStyle/>
          <a:p>
            <a:pPr>
              <a:spcBef>
                <a:spcPts val="0"/>
              </a:spcBef>
              <a:defRPr/>
            </a:pPr>
            <a:r>
              <a:rPr lang="en-US" altLang="en-US" sz="1200" dirty="0"/>
              <a:t>FETOKEN is a token/value returned by the SearchParty service</a:t>
            </a:r>
          </a:p>
          <a:p>
            <a:pPr>
              <a:spcBef>
                <a:spcPts val="0"/>
              </a:spcBef>
              <a:defRPr/>
            </a:pPr>
            <a:endParaRPr lang="en-US" altLang="en-US" sz="1200" dirty="0"/>
          </a:p>
          <a:p>
            <a:pPr>
              <a:spcBef>
                <a:spcPts val="0"/>
              </a:spcBef>
              <a:defRPr/>
            </a:pPr>
            <a:r>
              <a:rPr lang="en-US" altLang="en-US" sz="1200" dirty="0"/>
              <a:t>The token/value is only applicable (in certain situations) when applications are </a:t>
            </a:r>
            <a:r>
              <a:rPr lang="en-US" altLang="en-US" sz="1200" i="1" dirty="0"/>
              <a:t>ADDING</a:t>
            </a:r>
            <a:r>
              <a:rPr lang="en-US" altLang="en-US" sz="1200" dirty="0"/>
              <a:t> new people into ICS/UCV.  This token is never required for </a:t>
            </a:r>
            <a:r>
              <a:rPr lang="en-US" altLang="en-US" sz="1200" i="1" dirty="0"/>
              <a:t>UPDATE</a:t>
            </a:r>
            <a:r>
              <a:rPr lang="en-US" altLang="en-US" sz="1200" dirty="0"/>
              <a:t> transactions.</a:t>
            </a:r>
          </a:p>
          <a:p>
            <a:pPr>
              <a:spcBef>
                <a:spcPts val="0"/>
              </a:spcBef>
              <a:defRPr/>
            </a:pPr>
            <a:endParaRPr lang="en-US" altLang="en-US" sz="1200" dirty="0"/>
          </a:p>
          <a:p>
            <a:pPr>
              <a:spcBef>
                <a:spcPts val="0"/>
              </a:spcBef>
              <a:defRPr/>
            </a:pPr>
            <a:r>
              <a:rPr lang="en-US" altLang="en-US" sz="1200" dirty="0"/>
              <a:t>Within the SFM operation, the FETOKEN is not returned if no persons were found to match the search criteria (</a:t>
            </a:r>
            <a:r>
              <a:rPr lang="en-US" altLang="en-US" sz="1200" i="1" dirty="0"/>
              <a:t>irrespective of any exclusion logic – see Slide 4</a:t>
            </a:r>
            <a:r>
              <a:rPr lang="en-US" altLang="en-US" sz="1200" dirty="0"/>
              <a:t>)</a:t>
            </a:r>
          </a:p>
          <a:p>
            <a:pPr>
              <a:spcBef>
                <a:spcPts val="0"/>
              </a:spcBef>
              <a:defRPr/>
            </a:pPr>
            <a:endParaRPr lang="en-US" altLang="en-US" sz="1200" dirty="0"/>
          </a:p>
          <a:p>
            <a:pPr>
              <a:spcBef>
                <a:spcPts val="0"/>
              </a:spcBef>
              <a:defRPr/>
            </a:pPr>
            <a:r>
              <a:rPr lang="en-GB" sz="1200" i="1" dirty="0"/>
              <a:t>SFM </a:t>
            </a:r>
            <a:r>
              <a:rPr lang="en-US" altLang="en-US" sz="1200" dirty="0"/>
              <a:t>will return a FETOKEN when matching candidates were found and returned on the response payload</a:t>
            </a:r>
          </a:p>
          <a:p>
            <a:pPr>
              <a:spcBef>
                <a:spcPts val="0"/>
              </a:spcBef>
              <a:defRPr/>
            </a:pPr>
            <a:endParaRPr lang="en-US" altLang="en-US" sz="1200" dirty="0"/>
          </a:p>
          <a:p>
            <a:pPr>
              <a:spcBef>
                <a:spcPts val="0"/>
              </a:spcBef>
              <a:defRPr/>
            </a:pPr>
            <a:r>
              <a:rPr lang="en-GB" sz="1200" i="1" dirty="0"/>
              <a:t>SFM </a:t>
            </a:r>
            <a:r>
              <a:rPr lang="en-US" altLang="en-US" sz="1200" dirty="0"/>
              <a:t>will return a FETOKEN when matching candidates were found but were excluded from the response payload</a:t>
            </a:r>
          </a:p>
          <a:p>
            <a:pPr marL="0" indent="0">
              <a:spcBef>
                <a:spcPts val="0"/>
              </a:spcBef>
              <a:buNone/>
              <a:defRPr/>
            </a:pPr>
            <a:r>
              <a:rPr lang="en-US" altLang="en-US" sz="1200" i="1" dirty="0"/>
              <a:t>	(i.e. ResultInfoCode = ‘PO’ on the response payload)</a:t>
            </a:r>
          </a:p>
          <a:p>
            <a:pPr>
              <a:spcBef>
                <a:spcPts val="0"/>
              </a:spcBef>
              <a:defRPr/>
            </a:pPr>
            <a:endParaRPr lang="en-US" altLang="en-US" sz="1200" dirty="0"/>
          </a:p>
          <a:p>
            <a:pPr>
              <a:spcBef>
                <a:spcPts val="0"/>
              </a:spcBef>
              <a:defRPr/>
            </a:pPr>
            <a:r>
              <a:rPr lang="en-GB" sz="1200" i="1" dirty="0"/>
              <a:t>SFM </a:t>
            </a:r>
            <a:r>
              <a:rPr lang="en-US" altLang="en-US" sz="1200" dirty="0"/>
              <a:t>will not return a FETOKEN when no matching candidates were found</a:t>
            </a:r>
          </a:p>
          <a:p>
            <a:pPr>
              <a:spcBef>
                <a:spcPts val="0"/>
              </a:spcBef>
              <a:defRPr/>
            </a:pPr>
            <a:endParaRPr lang="en-US" altLang="en-US" sz="1200" dirty="0"/>
          </a:p>
          <a:p>
            <a:pPr>
              <a:spcBef>
                <a:spcPts val="0"/>
              </a:spcBef>
              <a:defRPr/>
            </a:pPr>
            <a:r>
              <a:rPr lang="en-US" altLang="en-US" sz="1200" dirty="0"/>
              <a:t>If SFM returns matching candidates in the response and the calling application decides that the person they are dealing with was not one of the persons returned on the response payload, they need to retain the FETOKEN as part of their transaction flow and send it to ICS/UCV as part of the subsequent ADD party service call</a:t>
            </a:r>
          </a:p>
          <a:p>
            <a:pPr>
              <a:spcBef>
                <a:spcPts val="0"/>
              </a:spcBef>
              <a:defRPr/>
            </a:pPr>
            <a:endParaRPr lang="en-US" altLang="en-US" sz="1200" dirty="0"/>
          </a:p>
          <a:p>
            <a:pPr lvl="1">
              <a:spcBef>
                <a:spcPts val="0"/>
              </a:spcBef>
              <a:defRPr/>
            </a:pPr>
            <a:r>
              <a:rPr lang="en-US" altLang="en-US" sz="1200" dirty="0"/>
              <a:t>The FETOKEN will indicate to the service call that a new person (PartyID) is to be added and that any backend matching should be suppressed.  Otherwise, it is possible that the service would apply the data to the person the application decided not to choose from the previous Search response</a:t>
            </a:r>
          </a:p>
          <a:p>
            <a:pPr>
              <a:spcBef>
                <a:spcPts val="0"/>
              </a:spcBef>
              <a:defRPr/>
            </a:pPr>
            <a:endParaRPr lang="en-US" altLang="en-US" sz="1200" dirty="0"/>
          </a:p>
          <a:p>
            <a:pPr>
              <a:spcBef>
                <a:spcPts val="0"/>
              </a:spcBef>
              <a:defRPr/>
            </a:pPr>
            <a:r>
              <a:rPr lang="en-US" altLang="en-US" sz="1200" dirty="0"/>
              <a:t>If SEARCH returns no matching candidates in the response but the ResultInfoCode = ‘PO’, they need to retain the FETOKEN as part of their transaction flow and send it to ICS/UCV as part of the subsequent ADD party service call</a:t>
            </a:r>
          </a:p>
          <a:p>
            <a:pPr>
              <a:spcBef>
                <a:spcPts val="0"/>
              </a:spcBef>
              <a:defRPr/>
            </a:pPr>
            <a:endParaRPr lang="en-US" altLang="en-US" sz="1200" dirty="0"/>
          </a:p>
          <a:p>
            <a:pPr lvl="1">
              <a:spcBef>
                <a:spcPts val="0"/>
              </a:spcBef>
              <a:defRPr/>
            </a:pPr>
            <a:r>
              <a:rPr lang="en-US" altLang="en-US" sz="1200" dirty="0"/>
              <a:t>The FETOKEN will indicate to the service call that a new person (PartyID) is to be added and that any backend matching should be suppressed.  Otherwise, it is possible that the service would apply the data to the person the application decided not to choose from the previous Search response</a:t>
            </a:r>
          </a:p>
          <a:p>
            <a:pPr>
              <a:spcBef>
                <a:spcPts val="0"/>
              </a:spcBef>
              <a:defRPr/>
            </a:pPr>
            <a:endParaRPr lang="en-US" altLang="en-US" sz="1100" dirty="0"/>
          </a:p>
          <a:p>
            <a:pPr lvl="2">
              <a:spcBef>
                <a:spcPts val="0"/>
              </a:spcBef>
              <a:defRPr/>
            </a:pPr>
            <a:endParaRPr lang="en-US" altLang="en-US" sz="1200" dirty="0"/>
          </a:p>
          <a:p>
            <a:pPr lvl="1"/>
            <a:endParaRPr lang="en-GB" sz="1200" dirty="0"/>
          </a:p>
          <a:p>
            <a:pPr>
              <a:spcBef>
                <a:spcPts val="0"/>
              </a:spcBef>
              <a:defRPr/>
            </a:pPr>
            <a:endParaRPr lang="en-GB" sz="1400" i="1"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16</a:t>
            </a:fld>
            <a:endParaRPr lang="en-US" dirty="0"/>
          </a:p>
        </p:txBody>
      </p:sp>
    </p:spTree>
    <p:extLst>
      <p:ext uri="{BB962C8B-B14F-4D97-AF65-F5344CB8AC3E}">
        <p14:creationId xmlns:p14="http://schemas.microsoft.com/office/powerpoint/2010/main" val="323512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TOKENS - SFMTOKEN</a:t>
            </a:r>
          </a:p>
        </p:txBody>
      </p:sp>
      <p:sp>
        <p:nvSpPr>
          <p:cNvPr id="13" name="Content Placeholder 12"/>
          <p:cNvSpPr>
            <a:spLocks noGrp="1"/>
          </p:cNvSpPr>
          <p:nvPr>
            <p:ph idx="1"/>
          </p:nvPr>
        </p:nvSpPr>
        <p:spPr>
          <a:xfrm>
            <a:off x="457200" y="1082843"/>
            <a:ext cx="8229600" cy="5394157"/>
          </a:xfrm>
        </p:spPr>
        <p:txBody>
          <a:bodyPr/>
          <a:lstStyle/>
          <a:p>
            <a:pPr>
              <a:spcBef>
                <a:spcPts val="0"/>
              </a:spcBef>
              <a:defRPr/>
            </a:pPr>
            <a:r>
              <a:rPr lang="en-GB" sz="1100" i="1" dirty="0"/>
              <a:t>SFM </a:t>
            </a:r>
            <a:r>
              <a:rPr lang="en-US" altLang="en-US" sz="1100" dirty="0"/>
              <a:t>will return a &lt;ResultInfoCode&gt; that the calling applications are expected to temporarily retain as part of their transaction flow</a:t>
            </a:r>
          </a:p>
          <a:p>
            <a:pPr>
              <a:spcBef>
                <a:spcPts val="0"/>
              </a:spcBef>
              <a:defRPr/>
            </a:pPr>
            <a:endParaRPr lang="en-US" altLang="en-US" sz="1100" dirty="0"/>
          </a:p>
          <a:p>
            <a:pPr lvl="1">
              <a:spcBef>
                <a:spcPts val="0"/>
              </a:spcBef>
              <a:defRPr/>
            </a:pPr>
            <a:r>
              <a:rPr lang="en-US" altLang="en-US" sz="1100" b="1" dirty="0"/>
              <a:t>ResultInfoCode = N	</a:t>
            </a:r>
            <a:r>
              <a:rPr lang="en-US" altLang="en-US" sz="1100" dirty="0"/>
              <a:t>	</a:t>
            </a:r>
          </a:p>
          <a:p>
            <a:pPr lvl="2">
              <a:spcBef>
                <a:spcPts val="0"/>
              </a:spcBef>
              <a:defRPr/>
            </a:pPr>
            <a:r>
              <a:rPr lang="en-US" altLang="en-US" sz="1100" dirty="0"/>
              <a:t>No matching candidate was found</a:t>
            </a:r>
          </a:p>
          <a:p>
            <a:pPr lvl="2">
              <a:spcBef>
                <a:spcPts val="0"/>
              </a:spcBef>
              <a:defRPr/>
            </a:pPr>
            <a:endParaRPr lang="en-US" altLang="en-US" sz="1100" dirty="0"/>
          </a:p>
          <a:p>
            <a:pPr lvl="1">
              <a:spcBef>
                <a:spcPts val="0"/>
              </a:spcBef>
              <a:defRPr/>
            </a:pPr>
            <a:r>
              <a:rPr lang="en-US" altLang="en-US" sz="1100" b="1" dirty="0"/>
              <a:t>ResultInfoCode = S 	</a:t>
            </a:r>
            <a:r>
              <a:rPr lang="en-US" altLang="en-US" sz="1100" dirty="0"/>
              <a:t>	</a:t>
            </a:r>
          </a:p>
          <a:p>
            <a:pPr lvl="2">
              <a:spcBef>
                <a:spcPts val="0"/>
              </a:spcBef>
              <a:defRPr/>
            </a:pPr>
            <a:r>
              <a:rPr lang="en-US" altLang="en-US" sz="1100" dirty="0"/>
              <a:t>Single matching candidate was found and returned in the response payload</a:t>
            </a:r>
          </a:p>
          <a:p>
            <a:pPr lvl="2">
              <a:spcBef>
                <a:spcPts val="0"/>
              </a:spcBef>
              <a:defRPr/>
            </a:pPr>
            <a:endParaRPr lang="en-US" altLang="en-US" sz="1100" dirty="0"/>
          </a:p>
          <a:p>
            <a:pPr lvl="1">
              <a:spcBef>
                <a:spcPts val="0"/>
              </a:spcBef>
              <a:defRPr/>
            </a:pPr>
            <a:r>
              <a:rPr lang="en-US" altLang="en-US" sz="1100" b="1" dirty="0"/>
              <a:t>ResultInfoCode = M  </a:t>
            </a:r>
          </a:p>
          <a:p>
            <a:pPr lvl="2">
              <a:spcBef>
                <a:spcPts val="0"/>
              </a:spcBef>
              <a:defRPr/>
            </a:pPr>
            <a:r>
              <a:rPr lang="en-US" altLang="en-US" sz="1100" dirty="0"/>
              <a:t>Multiple matching candidate were found and returned in the response payload</a:t>
            </a:r>
          </a:p>
          <a:p>
            <a:pPr lvl="2">
              <a:spcBef>
                <a:spcPts val="0"/>
              </a:spcBef>
              <a:defRPr/>
            </a:pPr>
            <a:endParaRPr lang="en-US" altLang="en-US" sz="1100" dirty="0"/>
          </a:p>
          <a:p>
            <a:pPr lvl="1">
              <a:spcBef>
                <a:spcPts val="0"/>
              </a:spcBef>
              <a:defRPr/>
            </a:pPr>
            <a:r>
              <a:rPr lang="en-US" altLang="en-US" sz="1100" b="1" dirty="0"/>
              <a:t>ResultInfoCode = PO</a:t>
            </a:r>
          </a:p>
          <a:p>
            <a:pPr lvl="2">
              <a:spcBef>
                <a:spcPts val="0"/>
              </a:spcBef>
              <a:defRPr/>
            </a:pPr>
            <a:r>
              <a:rPr lang="en-US" altLang="en-US" sz="1100" dirty="0"/>
              <a:t>Potential overmatch detected. At least one matching candidate was excluded from the response payload</a:t>
            </a:r>
          </a:p>
          <a:p>
            <a:pPr lvl="1">
              <a:spcBef>
                <a:spcPts val="0"/>
              </a:spcBef>
              <a:defRPr/>
            </a:pPr>
            <a:endParaRPr lang="en-US" altLang="en-US" sz="1100" dirty="0"/>
          </a:p>
          <a:p>
            <a:pPr>
              <a:spcBef>
                <a:spcPts val="0"/>
              </a:spcBef>
              <a:defRPr/>
            </a:pPr>
            <a:r>
              <a:rPr lang="en-US" altLang="en-US" sz="1100" dirty="0"/>
              <a:t>A populated SFMTOKEN is required on every add/update service call to ICS/UCV as part of any FEM flow</a:t>
            </a:r>
          </a:p>
          <a:p>
            <a:pPr lvl="1">
              <a:spcBef>
                <a:spcPts val="0"/>
              </a:spcBef>
              <a:defRPr/>
            </a:pPr>
            <a:endParaRPr lang="en-US" altLang="en-US" sz="1100" dirty="0"/>
          </a:p>
          <a:p>
            <a:pPr>
              <a:spcBef>
                <a:spcPts val="0"/>
              </a:spcBef>
            </a:pPr>
            <a:r>
              <a:rPr lang="en-GB" sz="1100" dirty="0"/>
              <a:t>The below list covers all possible VALID values that can be passed as a </a:t>
            </a:r>
            <a:r>
              <a:rPr lang="en-GB" sz="1100" b="1" dirty="0"/>
              <a:t>SFMTOKEN</a:t>
            </a:r>
            <a:r>
              <a:rPr lang="en-GB" sz="1100" dirty="0"/>
              <a:t>.  Applications are responsible for passing the correct value on the subsequent add/update service call to indicate Search behaviour prior to the actual add/update service call </a:t>
            </a:r>
          </a:p>
          <a:p>
            <a:pPr>
              <a:spcBef>
                <a:spcPts val="0"/>
              </a:spcBef>
            </a:pPr>
            <a:endParaRPr lang="en-GB" sz="1100" dirty="0"/>
          </a:p>
          <a:p>
            <a:pPr lvl="1">
              <a:spcBef>
                <a:spcPts val="0"/>
              </a:spcBef>
              <a:defRPr/>
            </a:pPr>
            <a:r>
              <a:rPr lang="en-US" altLang="en-US" sz="1200" b="1" dirty="0">
                <a:solidFill>
                  <a:srgbClr val="7030A0"/>
                </a:solidFill>
              </a:rPr>
              <a:t>U</a:t>
            </a:r>
            <a:r>
              <a:rPr lang="en-US" altLang="en-US" sz="1200" dirty="0">
                <a:solidFill>
                  <a:srgbClr val="7030A0"/>
                </a:solidFill>
              </a:rPr>
              <a:t>	Calling Application identified the PartyID using UCV OneBox service</a:t>
            </a:r>
          </a:p>
          <a:p>
            <a:pPr lvl="1">
              <a:spcBef>
                <a:spcPts val="0"/>
              </a:spcBef>
              <a:defRPr/>
            </a:pPr>
            <a:r>
              <a:rPr lang="en-US" altLang="en-US" sz="1200" b="1" dirty="0">
                <a:solidFill>
                  <a:srgbClr val="7030A0"/>
                </a:solidFill>
              </a:rPr>
              <a:t>B	</a:t>
            </a:r>
            <a:r>
              <a:rPr lang="en-US" altLang="en-US" sz="1200" dirty="0">
                <a:solidFill>
                  <a:srgbClr val="7030A0"/>
                </a:solidFill>
              </a:rPr>
              <a:t>Calling Application did not call the SFM service</a:t>
            </a:r>
          </a:p>
          <a:p>
            <a:pPr lvl="1">
              <a:spcBef>
                <a:spcPts val="0"/>
              </a:spcBef>
              <a:defRPr/>
            </a:pPr>
            <a:r>
              <a:rPr lang="en-US" altLang="en-US" sz="1200" b="1" dirty="0"/>
              <a:t>N	</a:t>
            </a:r>
            <a:r>
              <a:rPr lang="en-US" altLang="en-US" sz="1200" dirty="0"/>
              <a:t>Calling Application found no party when calling SFM</a:t>
            </a:r>
          </a:p>
          <a:p>
            <a:pPr lvl="1">
              <a:spcBef>
                <a:spcPts val="0"/>
              </a:spcBef>
              <a:defRPr/>
            </a:pPr>
            <a:r>
              <a:rPr lang="en-US" altLang="en-US" sz="1200" b="1" dirty="0"/>
              <a:t>S	</a:t>
            </a:r>
            <a:r>
              <a:rPr lang="en-US" altLang="en-US" sz="1200" dirty="0"/>
              <a:t>Calling Application selected the single party returned in the SFM service call</a:t>
            </a:r>
          </a:p>
          <a:p>
            <a:pPr lvl="1">
              <a:spcBef>
                <a:spcPts val="0"/>
              </a:spcBef>
              <a:defRPr/>
            </a:pPr>
            <a:r>
              <a:rPr lang="en-US" altLang="en-US" sz="1200" b="1" dirty="0">
                <a:solidFill>
                  <a:srgbClr val="7030A0"/>
                </a:solidFill>
              </a:rPr>
              <a:t>SO	</a:t>
            </a:r>
            <a:r>
              <a:rPr lang="en-US" altLang="en-US" sz="1200" dirty="0">
                <a:solidFill>
                  <a:srgbClr val="7030A0"/>
                </a:solidFill>
              </a:rPr>
              <a:t>Calling Application chose not to select the single party returned in the SFM service call</a:t>
            </a:r>
          </a:p>
          <a:p>
            <a:pPr lvl="1">
              <a:spcBef>
                <a:spcPts val="0"/>
              </a:spcBef>
              <a:defRPr/>
            </a:pPr>
            <a:r>
              <a:rPr lang="en-US" altLang="en-US" sz="1200" b="1" dirty="0"/>
              <a:t>M	</a:t>
            </a:r>
            <a:r>
              <a:rPr lang="en-US" altLang="en-US" sz="1200" dirty="0"/>
              <a:t>Calling Application selected a party from the multiple parties returned in the SFM service call</a:t>
            </a:r>
          </a:p>
          <a:p>
            <a:pPr lvl="1">
              <a:spcBef>
                <a:spcPts val="0"/>
              </a:spcBef>
              <a:defRPr/>
            </a:pPr>
            <a:r>
              <a:rPr lang="en-US" altLang="en-US" sz="1200" b="1" dirty="0">
                <a:solidFill>
                  <a:srgbClr val="7030A0"/>
                </a:solidFill>
              </a:rPr>
              <a:t>MO	</a:t>
            </a:r>
            <a:r>
              <a:rPr lang="en-US" altLang="en-US" sz="1200" dirty="0">
                <a:solidFill>
                  <a:srgbClr val="7030A0"/>
                </a:solidFill>
              </a:rPr>
              <a:t>Calling Application chose not to select any of the multiple parties returned in the SFM service call</a:t>
            </a:r>
          </a:p>
          <a:p>
            <a:pPr lvl="1">
              <a:spcBef>
                <a:spcPts val="0"/>
              </a:spcBef>
              <a:defRPr/>
            </a:pPr>
            <a:r>
              <a:rPr lang="en-US" altLang="en-US" sz="1200" b="1" dirty="0">
                <a:solidFill>
                  <a:srgbClr val="7030A0"/>
                </a:solidFill>
              </a:rPr>
              <a:t>PO</a:t>
            </a:r>
            <a:r>
              <a:rPr lang="en-US" altLang="en-US" sz="1200" dirty="0">
                <a:solidFill>
                  <a:srgbClr val="7030A0"/>
                </a:solidFill>
              </a:rPr>
              <a:t>	Calling Application identified a potential overmatch after reviewing the response from Search</a:t>
            </a:r>
          </a:p>
          <a:p>
            <a:pPr marL="274320" lvl="1" indent="0">
              <a:spcBef>
                <a:spcPts val="0"/>
              </a:spcBef>
              <a:buNone/>
              <a:defRPr/>
            </a:pPr>
            <a:r>
              <a:rPr lang="en-US" altLang="en-US" sz="1200" dirty="0">
                <a:solidFill>
                  <a:srgbClr val="7030A0"/>
                </a:solidFill>
              </a:rPr>
              <a:t>               </a:t>
            </a:r>
            <a:r>
              <a:rPr lang="en-US" altLang="en-US" sz="1050" dirty="0">
                <a:solidFill>
                  <a:srgbClr val="7030A0"/>
                </a:solidFill>
              </a:rPr>
              <a:t> (*note this can be a direct mapping if using SFM or can be determined by application if using other search service*)</a:t>
            </a:r>
          </a:p>
          <a:p>
            <a:pPr>
              <a:spcBef>
                <a:spcPts val="0"/>
              </a:spcBef>
            </a:pPr>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17</a:t>
            </a:fld>
            <a:endParaRPr lang="en-US" dirty="0"/>
          </a:p>
        </p:txBody>
      </p:sp>
    </p:spTree>
    <p:extLst>
      <p:ext uri="{BB962C8B-B14F-4D97-AF65-F5344CB8AC3E}">
        <p14:creationId xmlns:p14="http://schemas.microsoft.com/office/powerpoint/2010/main" val="4218894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TOKENS - CPUTOKEN</a:t>
            </a:r>
          </a:p>
        </p:txBody>
      </p:sp>
      <p:sp>
        <p:nvSpPr>
          <p:cNvPr id="13" name="Content Placeholder 12"/>
          <p:cNvSpPr>
            <a:spLocks noGrp="1"/>
          </p:cNvSpPr>
          <p:nvPr>
            <p:ph idx="1"/>
          </p:nvPr>
        </p:nvSpPr>
        <p:spPr>
          <a:xfrm>
            <a:off x="457200" y="1082843"/>
            <a:ext cx="8229600" cy="5394157"/>
          </a:xfrm>
        </p:spPr>
        <p:txBody>
          <a:bodyPr/>
          <a:lstStyle/>
          <a:p>
            <a:pPr>
              <a:spcBef>
                <a:spcPts val="0"/>
              </a:spcBef>
              <a:defRPr/>
            </a:pPr>
            <a:r>
              <a:rPr lang="en-GB" sz="1100" i="1" dirty="0"/>
              <a:t>CPU </a:t>
            </a:r>
            <a:r>
              <a:rPr lang="en-US" altLang="en-US" sz="1100" dirty="0"/>
              <a:t>will return a &lt;KeyName&gt; of ‘MatchStatus’ and an associated KeyValue.  Calling applications are expected to temporarily retain the &lt;KeyValue&gt; as part of their transaction flow.  </a:t>
            </a:r>
          </a:p>
          <a:p>
            <a:pPr>
              <a:spcBef>
                <a:spcPts val="0"/>
              </a:spcBef>
              <a:defRPr/>
            </a:pPr>
            <a:endParaRPr lang="en-US" altLang="en-US" sz="1100" dirty="0"/>
          </a:p>
          <a:p>
            <a:pPr lvl="1">
              <a:spcBef>
                <a:spcPts val="0"/>
              </a:spcBef>
              <a:defRPr/>
            </a:pPr>
            <a:r>
              <a:rPr lang="en-US" altLang="en-US" sz="1100" b="1" dirty="0"/>
              <a:t>01	</a:t>
            </a:r>
            <a:r>
              <a:rPr lang="en-US" altLang="en-US" sz="1100" dirty="0"/>
              <a:t>Data Approved</a:t>
            </a:r>
          </a:p>
          <a:p>
            <a:pPr lvl="1">
              <a:spcBef>
                <a:spcPts val="0"/>
              </a:spcBef>
              <a:defRPr/>
            </a:pPr>
            <a:r>
              <a:rPr lang="en-US" altLang="en-US" sz="1100" b="1" dirty="0"/>
              <a:t>02	</a:t>
            </a:r>
            <a:r>
              <a:rPr lang="en-US" altLang="en-US" sz="1100" dirty="0"/>
              <a:t>Significant Change </a:t>
            </a:r>
          </a:p>
          <a:p>
            <a:pPr lvl="1">
              <a:spcBef>
                <a:spcPts val="0"/>
              </a:spcBef>
              <a:defRPr/>
            </a:pPr>
            <a:endParaRPr lang="en-US" altLang="en-US" sz="1100" dirty="0"/>
          </a:p>
          <a:p>
            <a:pPr>
              <a:spcBef>
                <a:spcPts val="0"/>
              </a:spcBef>
              <a:defRPr/>
            </a:pPr>
            <a:r>
              <a:rPr lang="en-US" altLang="en-US" sz="1100" dirty="0"/>
              <a:t>Any other response from CPU indicates an error and should be handled before calling any add/update service</a:t>
            </a:r>
          </a:p>
          <a:p>
            <a:pPr>
              <a:spcBef>
                <a:spcPts val="0"/>
              </a:spcBef>
              <a:defRPr/>
            </a:pPr>
            <a:endParaRPr lang="en-US" altLang="en-US" sz="1100" dirty="0"/>
          </a:p>
          <a:p>
            <a:pPr>
              <a:spcBef>
                <a:spcPts val="0"/>
              </a:spcBef>
              <a:defRPr/>
            </a:pPr>
            <a:r>
              <a:rPr lang="en-US" altLang="en-US" sz="1100" dirty="0"/>
              <a:t>A populated CPUTOKEN is required on every add/update service call to ICS/UCV as part of any FEM flow</a:t>
            </a:r>
          </a:p>
          <a:p>
            <a:pPr lvl="1">
              <a:spcBef>
                <a:spcPts val="0"/>
              </a:spcBef>
              <a:defRPr/>
            </a:pPr>
            <a:endParaRPr lang="en-US" altLang="en-US" sz="1100" dirty="0"/>
          </a:p>
          <a:p>
            <a:pPr>
              <a:spcBef>
                <a:spcPts val="0"/>
              </a:spcBef>
            </a:pPr>
            <a:r>
              <a:rPr lang="en-GB" sz="1100" dirty="0"/>
              <a:t>The below list covers all possible VALID values that can be passed as a </a:t>
            </a:r>
            <a:r>
              <a:rPr lang="en-GB" sz="1100" b="1" dirty="0"/>
              <a:t>CPUTOKEN</a:t>
            </a:r>
            <a:r>
              <a:rPr lang="en-GB" sz="1100" dirty="0"/>
              <a:t>.  Applications are responsible for passing the correct value on the subsequent add/update service call to indicate </a:t>
            </a:r>
            <a:r>
              <a:rPr lang="en-GB" sz="1100" dirty="0" err="1"/>
              <a:t>CheckParty</a:t>
            </a:r>
            <a:r>
              <a:rPr lang="en-GB" sz="1100" dirty="0"/>
              <a:t> behaviour prior to the actual add/update service call </a:t>
            </a:r>
          </a:p>
          <a:p>
            <a:pPr>
              <a:spcBef>
                <a:spcPts val="0"/>
              </a:spcBef>
            </a:pPr>
            <a:endParaRPr lang="en-GB" sz="1100" dirty="0"/>
          </a:p>
          <a:p>
            <a:pPr lvl="1">
              <a:spcBef>
                <a:spcPts val="0"/>
              </a:spcBef>
              <a:defRPr/>
            </a:pPr>
            <a:r>
              <a:rPr lang="en-US" altLang="en-US" sz="1100" b="1" dirty="0">
                <a:solidFill>
                  <a:srgbClr val="7030A0"/>
                </a:solidFill>
              </a:rPr>
              <a:t>00	</a:t>
            </a:r>
            <a:r>
              <a:rPr lang="en-US" altLang="en-US" sz="1100" dirty="0">
                <a:solidFill>
                  <a:srgbClr val="7030A0"/>
                </a:solidFill>
              </a:rPr>
              <a:t>Calling Application did not call the CPU service</a:t>
            </a:r>
          </a:p>
          <a:p>
            <a:pPr lvl="1">
              <a:spcBef>
                <a:spcPts val="0"/>
              </a:spcBef>
              <a:defRPr/>
            </a:pPr>
            <a:r>
              <a:rPr lang="en-US" altLang="en-US" sz="1100" b="1" dirty="0"/>
              <a:t>01	</a:t>
            </a:r>
            <a:r>
              <a:rPr lang="en-US" altLang="en-US" sz="1100" dirty="0"/>
              <a:t>Calling Application are approved to continue with the add/update</a:t>
            </a:r>
          </a:p>
          <a:p>
            <a:pPr lvl="1">
              <a:spcBef>
                <a:spcPts val="0"/>
              </a:spcBef>
              <a:defRPr/>
            </a:pPr>
            <a:r>
              <a:rPr lang="en-US" altLang="en-US" sz="1100" b="1" dirty="0"/>
              <a:t>02	</a:t>
            </a:r>
            <a:r>
              <a:rPr lang="en-US" altLang="en-US" sz="1100" dirty="0"/>
              <a:t>Calling Application may be about to cause a significant change to the data on ICS</a:t>
            </a:r>
          </a:p>
          <a:p>
            <a:pPr lvl="1">
              <a:spcBef>
                <a:spcPts val="0"/>
              </a:spcBef>
              <a:defRPr/>
            </a:pPr>
            <a:r>
              <a:rPr lang="en-US" altLang="en-US" sz="1100" b="1" dirty="0">
                <a:solidFill>
                  <a:srgbClr val="7030A0"/>
                </a:solidFill>
              </a:rPr>
              <a:t>03	</a:t>
            </a:r>
            <a:r>
              <a:rPr lang="en-US" altLang="en-US" sz="1100" dirty="0">
                <a:solidFill>
                  <a:srgbClr val="7030A0"/>
                </a:solidFill>
              </a:rPr>
              <a:t>Calling Application got a significant change, x-insured existing party and created a new party in ICS</a:t>
            </a:r>
          </a:p>
          <a:p>
            <a:pPr marL="0" indent="0">
              <a:spcBef>
                <a:spcPts val="0"/>
              </a:spcBef>
              <a:buNone/>
            </a:pPr>
            <a:endParaRPr lang="en-GB" sz="1400" dirty="0"/>
          </a:p>
          <a:p>
            <a:pPr marL="0" indent="0">
              <a:spcBef>
                <a:spcPts val="0"/>
              </a:spcBef>
              <a:buNone/>
            </a:pPr>
            <a:r>
              <a:rPr lang="en-US" altLang="en-US" sz="1400" i="1" dirty="0"/>
              <a:t>Soap Format</a:t>
            </a:r>
            <a:endParaRPr lang="en-GB" sz="1400" i="1" dirty="0"/>
          </a:p>
          <a:p>
            <a:pPr marL="0" indent="0">
              <a:spcBef>
                <a:spcPts val="0"/>
              </a:spcBef>
              <a:buNone/>
            </a:pPr>
            <a:r>
              <a:rPr lang="en-GB" sz="900" dirty="0">
                <a:latin typeface="Courier New" panose="02070309020205020404" pitchFamily="49" charset="0"/>
                <a:cs typeface="Courier New" panose="02070309020205020404" pitchFamily="49" charset="0"/>
              </a:rPr>
              <a:t>&lt;ns2:KeyedValue&gt;</a:t>
            </a:r>
          </a:p>
          <a:p>
            <a:pPr marL="0" indent="0">
              <a:spcBef>
                <a:spcPts val="0"/>
              </a:spcBef>
              <a:buNone/>
            </a:pPr>
            <a:r>
              <a:rPr lang="en-GB" sz="900" dirty="0">
                <a:latin typeface="Courier New" panose="02070309020205020404" pitchFamily="49" charset="0"/>
                <a:cs typeface="Courier New" panose="02070309020205020404" pitchFamily="49" charset="0"/>
              </a:rPr>
              <a:t>   &lt;ns2:KeyName&gt;</a:t>
            </a:r>
            <a:r>
              <a:rPr lang="en-GB" sz="900" b="1" dirty="0">
                <a:latin typeface="Courier New" panose="02070309020205020404" pitchFamily="49" charset="0"/>
                <a:cs typeface="Courier New" panose="02070309020205020404" pitchFamily="49" charset="0"/>
              </a:rPr>
              <a:t>SFMTOKEN</a:t>
            </a:r>
            <a:r>
              <a:rPr lang="en-GB" sz="900" dirty="0">
                <a:latin typeface="Courier New" panose="02070309020205020404" pitchFamily="49" charset="0"/>
                <a:cs typeface="Courier New" panose="02070309020205020404" pitchFamily="49" charset="0"/>
              </a:rPr>
              <a:t>&lt;/ns2:KeyName&gt;</a:t>
            </a:r>
          </a:p>
          <a:p>
            <a:pPr marL="0" indent="0">
              <a:spcBef>
                <a:spcPts val="0"/>
              </a:spcBef>
              <a:buNone/>
            </a:pPr>
            <a:r>
              <a:rPr lang="en-GB" sz="900" dirty="0">
                <a:latin typeface="Courier New" panose="02070309020205020404" pitchFamily="49" charset="0"/>
                <a:cs typeface="Courier New" panose="02070309020205020404" pitchFamily="49" charset="0"/>
              </a:rPr>
              <a:t>   &lt;ns2:KeyValue VendorTC="S"&gt;S&lt;/ns2:KeyValue&gt;</a:t>
            </a:r>
          </a:p>
          <a:p>
            <a:pPr marL="0" indent="0">
              <a:spcBef>
                <a:spcPts val="0"/>
              </a:spcBef>
              <a:buNone/>
            </a:pPr>
            <a:r>
              <a:rPr lang="en-GB" sz="900" dirty="0">
                <a:latin typeface="Courier New" panose="02070309020205020404" pitchFamily="49" charset="0"/>
                <a:cs typeface="Courier New" panose="02070309020205020404" pitchFamily="49" charset="0"/>
              </a:rPr>
              <a:t>&lt;/ns2:KeyedValue&gt;</a:t>
            </a:r>
          </a:p>
          <a:p>
            <a:pPr marL="0" indent="0">
              <a:spcBef>
                <a:spcPts val="0"/>
              </a:spcBef>
              <a:buNone/>
            </a:pPr>
            <a:r>
              <a:rPr lang="en-GB" sz="900" dirty="0">
                <a:latin typeface="Courier New" panose="02070309020205020404" pitchFamily="49" charset="0"/>
                <a:cs typeface="Courier New" panose="02070309020205020404" pitchFamily="49" charset="0"/>
              </a:rPr>
              <a:t>&lt;ns2:KeyedValue&gt;</a:t>
            </a:r>
          </a:p>
          <a:p>
            <a:pPr marL="0" indent="0">
              <a:spcBef>
                <a:spcPts val="0"/>
              </a:spcBef>
              <a:buNone/>
            </a:pPr>
            <a:r>
              <a:rPr lang="en-GB" sz="900" dirty="0">
                <a:latin typeface="Courier New" panose="02070309020205020404" pitchFamily="49" charset="0"/>
                <a:cs typeface="Courier New" panose="02070309020205020404" pitchFamily="49" charset="0"/>
              </a:rPr>
              <a:t>   &lt;ns2:KeyName&gt;</a:t>
            </a:r>
            <a:r>
              <a:rPr lang="en-GB" sz="900" b="1" dirty="0">
                <a:latin typeface="Courier New" panose="02070309020205020404" pitchFamily="49" charset="0"/>
                <a:cs typeface="Courier New" panose="02070309020205020404" pitchFamily="49" charset="0"/>
              </a:rPr>
              <a:t>CPUTOKEN</a:t>
            </a:r>
            <a:r>
              <a:rPr lang="en-GB" sz="900" dirty="0">
                <a:latin typeface="Courier New" panose="02070309020205020404" pitchFamily="49" charset="0"/>
                <a:cs typeface="Courier New" panose="02070309020205020404" pitchFamily="49" charset="0"/>
              </a:rPr>
              <a:t>&lt;/ns2:KeyName&gt;</a:t>
            </a:r>
          </a:p>
          <a:p>
            <a:pPr marL="0" indent="0">
              <a:spcBef>
                <a:spcPts val="0"/>
              </a:spcBef>
              <a:buNone/>
            </a:pPr>
            <a:r>
              <a:rPr lang="en-GB" sz="900" dirty="0">
                <a:latin typeface="Courier New" panose="02070309020205020404" pitchFamily="49" charset="0"/>
                <a:cs typeface="Courier New" panose="02070309020205020404" pitchFamily="49" charset="0"/>
              </a:rPr>
              <a:t>   &lt;ns2:KeyValue VendorTC="01"&gt;01&lt;/ns2:KeyValue&gt;</a:t>
            </a:r>
          </a:p>
          <a:p>
            <a:pPr marL="0" indent="0">
              <a:spcBef>
                <a:spcPts val="0"/>
              </a:spcBef>
              <a:buNone/>
            </a:pPr>
            <a:r>
              <a:rPr lang="en-GB" sz="900" dirty="0">
                <a:latin typeface="Courier New" panose="02070309020205020404" pitchFamily="49" charset="0"/>
                <a:cs typeface="Courier New" panose="02070309020205020404" pitchFamily="49" charset="0"/>
              </a:rPr>
              <a:t>&lt;/ns2:KeyedValue&gt;</a:t>
            </a:r>
          </a:p>
          <a:p>
            <a:pPr marL="0" indent="0">
              <a:spcBef>
                <a:spcPts val="0"/>
              </a:spcBef>
              <a:buNone/>
            </a:pPr>
            <a:endParaRPr lang="en-GB" sz="900" dirty="0">
              <a:latin typeface="Courier New" panose="02070309020205020404" pitchFamily="49" charset="0"/>
              <a:cs typeface="Courier New" panose="02070309020205020404" pitchFamily="49" charset="0"/>
            </a:endParaRPr>
          </a:p>
          <a:p>
            <a:pPr marL="0" indent="0">
              <a:spcBef>
                <a:spcPts val="0"/>
              </a:spcBef>
              <a:buNone/>
            </a:pPr>
            <a:r>
              <a:rPr lang="en-US" altLang="en-US" sz="900" b="1" i="1" dirty="0"/>
              <a:t>REST Format</a:t>
            </a:r>
            <a:endParaRPr lang="en-GB" sz="900" b="1" i="1" dirty="0"/>
          </a:p>
          <a:p>
            <a:pPr marL="0" indent="0">
              <a:spcBef>
                <a:spcPts val="0"/>
              </a:spcBef>
              <a:buNone/>
            </a:pPr>
            <a:r>
              <a:rPr lang="en-GB" sz="900" dirty="0">
                <a:latin typeface="Courier New" panose="02070309020205020404" pitchFamily="49" charset="0"/>
                <a:cs typeface="Courier New" panose="02070309020205020404" pitchFamily="49" charset="0"/>
              </a:rPr>
              <a:t>"token": </a:t>
            </a:r>
          </a:p>
          <a:p>
            <a:pPr marL="0" indent="0">
              <a:spcBef>
                <a:spcPts val="0"/>
              </a:spcBef>
              <a:buNone/>
            </a:pPr>
            <a:r>
              <a:rPr lang="en-GB" sz="900" dirty="0">
                <a:latin typeface="Courier New" panose="02070309020205020404" pitchFamily="49" charset="0"/>
                <a:cs typeface="Courier New" panose="02070309020205020404" pitchFamily="49" charset="0"/>
              </a:rPr>
              <a:t>{</a:t>
            </a:r>
          </a:p>
          <a:p>
            <a:pPr marL="0" indent="0">
              <a:spcBef>
                <a:spcPts val="0"/>
              </a:spcBef>
              <a:buNone/>
            </a:pPr>
            <a:r>
              <a:rPr lang="en-GB" sz="900" dirty="0">
                <a:latin typeface="Courier New" panose="02070309020205020404" pitchFamily="49" charset="0"/>
                <a:cs typeface="Courier New" panose="02070309020205020404" pitchFamily="49" charset="0"/>
              </a:rPr>
              <a:t>    "</a:t>
            </a:r>
            <a:r>
              <a:rPr lang="en-GB" sz="900" b="1" dirty="0">
                <a:latin typeface="Courier New" panose="02070309020205020404" pitchFamily="49" charset="0"/>
                <a:cs typeface="Courier New" panose="02070309020205020404" pitchFamily="49" charset="0"/>
              </a:rPr>
              <a:t>searchForMatchToken</a:t>
            </a:r>
            <a:r>
              <a:rPr lang="en-GB" sz="900" dirty="0">
                <a:latin typeface="Courier New" panose="02070309020205020404" pitchFamily="49" charset="0"/>
                <a:cs typeface="Courier New" panose="02070309020205020404" pitchFamily="49" charset="0"/>
              </a:rPr>
              <a:t>": "B",</a:t>
            </a:r>
          </a:p>
          <a:p>
            <a:pPr marL="0" indent="0">
              <a:spcBef>
                <a:spcPts val="0"/>
              </a:spcBef>
              <a:buNone/>
            </a:pPr>
            <a:r>
              <a:rPr lang="en-GB" sz="900" dirty="0">
                <a:latin typeface="Courier New" panose="02070309020205020404" pitchFamily="49" charset="0"/>
                <a:cs typeface="Courier New" panose="02070309020205020404" pitchFamily="49" charset="0"/>
              </a:rPr>
              <a:t>    "</a:t>
            </a:r>
            <a:r>
              <a:rPr lang="en-GB" sz="900" b="1" dirty="0">
                <a:latin typeface="Courier New" panose="02070309020205020404" pitchFamily="49" charset="0"/>
                <a:cs typeface="Courier New" panose="02070309020205020404" pitchFamily="49" charset="0"/>
              </a:rPr>
              <a:t>checkPartyUpdateToken</a:t>
            </a:r>
            <a:r>
              <a:rPr lang="en-GB" sz="900" dirty="0">
                <a:latin typeface="Courier New" panose="02070309020205020404" pitchFamily="49" charset="0"/>
                <a:cs typeface="Courier New" panose="02070309020205020404" pitchFamily="49" charset="0"/>
              </a:rPr>
              <a:t>": "01"</a:t>
            </a:r>
          </a:p>
          <a:p>
            <a:pPr marL="0" indent="0">
              <a:spcBef>
                <a:spcPts val="0"/>
              </a:spcBef>
              <a:buNone/>
            </a:pPr>
            <a:r>
              <a:rPr lang="en-GB" sz="900" dirty="0">
                <a:latin typeface="Courier New" panose="02070309020205020404" pitchFamily="49" charset="0"/>
                <a:cs typeface="Courier New" panose="02070309020205020404" pitchFamily="49" charset="0"/>
              </a:rPr>
              <a:t>}</a:t>
            </a:r>
          </a:p>
          <a:p>
            <a:pPr lvl="1"/>
            <a:endParaRPr lang="en-GB"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18</a:t>
            </a:fld>
            <a:endParaRPr lang="en-US" dirty="0"/>
          </a:p>
        </p:txBody>
      </p:sp>
    </p:spTree>
    <p:extLst>
      <p:ext uri="{BB962C8B-B14F-4D97-AF65-F5344CB8AC3E}">
        <p14:creationId xmlns:p14="http://schemas.microsoft.com/office/powerpoint/2010/main" val="267552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Event Type Codes</a:t>
            </a:r>
          </a:p>
        </p:txBody>
      </p:sp>
      <p:sp>
        <p:nvSpPr>
          <p:cNvPr id="13" name="Content Placeholder 12"/>
          <p:cNvSpPr>
            <a:spLocks noGrp="1"/>
          </p:cNvSpPr>
          <p:nvPr>
            <p:ph idx="1"/>
          </p:nvPr>
        </p:nvSpPr>
        <p:spPr>
          <a:xfrm>
            <a:off x="457200" y="1082843"/>
            <a:ext cx="8229600" cy="5394157"/>
          </a:xfrm>
        </p:spPr>
        <p:txBody>
          <a:bodyPr/>
          <a:lstStyle/>
          <a:p>
            <a:r>
              <a:rPr lang="en-GB" sz="1400" dirty="0"/>
              <a:t>Raw Split Event (</a:t>
            </a:r>
            <a:r>
              <a:rPr lang="en-GB" sz="1400" i="1" dirty="0"/>
              <a:t>not published</a:t>
            </a:r>
            <a:r>
              <a:rPr lang="en-GB" sz="1400" dirty="0"/>
              <a:t>)			(EventTypeCode = 1058)</a:t>
            </a:r>
          </a:p>
          <a:p>
            <a:r>
              <a:rPr lang="en-GB" sz="1400" dirty="0"/>
              <a:t>Raw Merge Event  (</a:t>
            </a:r>
            <a:r>
              <a:rPr lang="en-GB" sz="1400" i="1" dirty="0"/>
              <a:t>not published</a:t>
            </a:r>
            <a:r>
              <a:rPr lang="en-GB" sz="1400" dirty="0"/>
              <a:t>)		(EventTypeCode = 1059)</a:t>
            </a:r>
          </a:p>
          <a:p>
            <a:endParaRPr lang="en-GB" sz="1400" dirty="0"/>
          </a:p>
          <a:p>
            <a:r>
              <a:rPr lang="en-GB" sz="1400" dirty="0"/>
              <a:t>Main Split Event (minus Ivantage data)     		(EventTypeCode = 1016)</a:t>
            </a:r>
          </a:p>
          <a:p>
            <a:r>
              <a:rPr lang="en-GB" sz="1400" dirty="0"/>
              <a:t>Main Merge Event (minus Ivantage data) 		(EventTypeCode = 1017)</a:t>
            </a:r>
          </a:p>
          <a:p>
            <a:endParaRPr lang="en-GB" sz="1400" dirty="0"/>
          </a:p>
          <a:p>
            <a:r>
              <a:rPr lang="en-GB" sz="1400" dirty="0"/>
              <a:t>Ivantage Split Event 				(EventTypeCode = 1056)</a:t>
            </a:r>
          </a:p>
          <a:p>
            <a:r>
              <a:rPr lang="en-GB" sz="1400" dirty="0"/>
              <a:t>Ivantage Merge Event			(EventTypeCode = 1057)</a:t>
            </a:r>
          </a:p>
          <a:p>
            <a:endParaRPr lang="en-GB" sz="1400" dirty="0"/>
          </a:p>
          <a:p>
            <a:r>
              <a:rPr lang="en-GB" sz="1400" dirty="0"/>
              <a:t>Allstate Policy Split Event 			(EventTypeCode = 1060)</a:t>
            </a:r>
          </a:p>
          <a:p>
            <a:r>
              <a:rPr lang="en-GB" sz="1400" dirty="0"/>
              <a:t>Allstate Policy Merge Event			(EventTypeCode = 1061)</a:t>
            </a:r>
          </a:p>
          <a:p>
            <a:endParaRPr lang="en-GB" sz="1400" dirty="0"/>
          </a:p>
          <a:p>
            <a:r>
              <a:rPr lang="en-GB" sz="1400" dirty="0"/>
              <a:t>Encompass Policy Split Event 			(EventTypeCode = 1062)</a:t>
            </a:r>
          </a:p>
          <a:p>
            <a:r>
              <a:rPr lang="en-GB" sz="1400" dirty="0"/>
              <a:t>Encompass Policy Merge Event	 		(EventTypeCode = 1063)</a:t>
            </a:r>
          </a:p>
          <a:p>
            <a:pPr marL="0" lvl="1" indent="0">
              <a:spcBef>
                <a:spcPts val="0"/>
              </a:spcBef>
              <a:buNone/>
              <a:defRPr/>
            </a:pPr>
            <a:endParaRPr lang="en-GB" altLang="en-US" sz="1400" dirty="0"/>
          </a:p>
          <a:p>
            <a:pPr marL="182880" lvl="1">
              <a:spcBef>
                <a:spcPts val="0"/>
              </a:spcBef>
              <a:defRPr/>
            </a:pPr>
            <a:endParaRPr lang="en-GB" altLang="en-US" sz="1400" dirty="0"/>
          </a:p>
          <a:p>
            <a:pPr marL="182880" lvl="1">
              <a:spcBef>
                <a:spcPts val="0"/>
              </a:spcBef>
              <a:defRPr/>
            </a:pPr>
            <a:r>
              <a:rPr lang="en-GB" sz="1400" dirty="0">
                <a:solidFill>
                  <a:schemeClr val="tx1">
                    <a:lumMod val="65000"/>
                    <a:lumOff val="35000"/>
                  </a:schemeClr>
                </a:solidFill>
              </a:rPr>
              <a:t>Within the ICS Events Management Infrastructure, the </a:t>
            </a:r>
            <a:r>
              <a:rPr lang="en-GB" sz="1400" b="1" i="1" dirty="0">
                <a:solidFill>
                  <a:schemeClr val="tx1">
                    <a:lumMod val="65000"/>
                    <a:lumOff val="35000"/>
                  </a:schemeClr>
                </a:solidFill>
              </a:rPr>
              <a:t>CoreEventsHandler</a:t>
            </a:r>
            <a:r>
              <a:rPr lang="en-GB" sz="1400" dirty="0">
                <a:solidFill>
                  <a:schemeClr val="tx1">
                    <a:lumMod val="65000"/>
                    <a:lumOff val="35000"/>
                  </a:schemeClr>
                </a:solidFill>
              </a:rPr>
              <a:t> service will generate the raw (1058/1059) split/merge events and route them to the </a:t>
            </a:r>
            <a:r>
              <a:rPr lang="en-GB" sz="1400" b="1" i="1" dirty="0">
                <a:solidFill>
                  <a:schemeClr val="tx1">
                    <a:lumMod val="65000"/>
                    <a:lumOff val="35000"/>
                  </a:schemeClr>
                </a:solidFill>
              </a:rPr>
              <a:t>EventsPreprocessor</a:t>
            </a:r>
            <a:r>
              <a:rPr lang="en-GB" sz="1400" dirty="0">
                <a:solidFill>
                  <a:schemeClr val="tx1">
                    <a:lumMod val="65000"/>
                    <a:lumOff val="35000"/>
                  </a:schemeClr>
                </a:solidFill>
              </a:rPr>
              <a:t> service.  The routing rules in EPP will route these events to the </a:t>
            </a:r>
            <a:r>
              <a:rPr lang="en-GB" sz="1400" b="1" i="1" dirty="0">
                <a:solidFill>
                  <a:schemeClr val="tx1">
                    <a:lumMod val="65000"/>
                    <a:lumOff val="35000"/>
                  </a:schemeClr>
                </a:solidFill>
              </a:rPr>
              <a:t>SplitMergeEventHandler</a:t>
            </a:r>
            <a:r>
              <a:rPr lang="en-GB" sz="1400" dirty="0">
                <a:solidFill>
                  <a:schemeClr val="tx1">
                    <a:lumMod val="65000"/>
                    <a:lumOff val="35000"/>
                  </a:schemeClr>
                </a:solidFill>
              </a:rPr>
              <a:t> service.  SMEH will send the new events back to EPP, where the EPP routing rules will send them downstream (e.g. to ADW, EDR, etc.)</a:t>
            </a:r>
          </a:p>
          <a:p>
            <a:pPr marL="182880" lvl="1">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19</a:t>
            </a:fld>
            <a:endParaRPr lang="en-US" dirty="0"/>
          </a:p>
        </p:txBody>
      </p:sp>
    </p:spTree>
    <p:extLst>
      <p:ext uri="{BB962C8B-B14F-4D97-AF65-F5344CB8AC3E}">
        <p14:creationId xmlns:p14="http://schemas.microsoft.com/office/powerpoint/2010/main" val="112624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Person Portfolio - PartyID</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GB" altLang="en-US" sz="1400" dirty="0"/>
              <a:t>A person in UCV is uniquely identified by a key called </a:t>
            </a:r>
            <a:r>
              <a:rPr lang="en-GB" altLang="en-US" sz="1400" b="1" i="1" dirty="0"/>
              <a:t>PartyID</a:t>
            </a:r>
            <a:r>
              <a:rPr lang="en-GB" altLang="en-US" sz="1400" dirty="0"/>
              <a:t>.   A person can have multiple source records linked to their portfolio (PartyID)</a:t>
            </a:r>
          </a:p>
          <a:p>
            <a:pPr marL="182880" lvl="1">
              <a:spcBef>
                <a:spcPts val="0"/>
              </a:spcBef>
              <a:defRPr/>
            </a:pPr>
            <a:endParaRPr lang="en-GB" altLang="en-US" sz="1400" dirty="0"/>
          </a:p>
          <a:p>
            <a:pPr marL="0" lvl="1" indent="0">
              <a:spcBef>
                <a:spcPts val="0"/>
              </a:spcBef>
              <a:buNone/>
              <a:defRPr/>
            </a:pPr>
            <a:r>
              <a:rPr lang="en-GB" altLang="en-US" sz="1400" dirty="0"/>
              <a:t>e.g.</a:t>
            </a:r>
          </a:p>
          <a:p>
            <a:pPr marL="0" lvl="1" indent="0">
              <a:spcBef>
                <a:spcPts val="0"/>
              </a:spcBef>
              <a:buNone/>
              <a:defRPr/>
            </a:pPr>
            <a:endParaRPr lang="en-GB" altLang="en-US" sz="1400" dirty="0"/>
          </a:p>
          <a:p>
            <a:pPr marL="182880" lvl="1">
              <a:spcBef>
                <a:spcPts val="0"/>
              </a:spcBef>
              <a:defRPr/>
            </a:pPr>
            <a:endParaRPr lang="en-US" altLang="en-US"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lvl="1"/>
            <a:endParaRPr lang="en-GB" sz="1400" dirty="0"/>
          </a:p>
          <a:p>
            <a:pPr marL="0" indent="0">
              <a:buNone/>
            </a:pPr>
            <a:endParaRPr lang="en-GB" altLang="en-US" sz="1400" dirty="0"/>
          </a:p>
          <a:p>
            <a:endParaRPr lang="en-GB" altLang="en-US"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69328009"/>
              </p:ext>
            </p:extLst>
          </p:nvPr>
        </p:nvGraphicFramePr>
        <p:xfrm>
          <a:off x="569139" y="2110039"/>
          <a:ext cx="7935588" cy="2621280"/>
        </p:xfrm>
        <a:graphic>
          <a:graphicData uri="http://schemas.openxmlformats.org/drawingml/2006/table">
            <a:tbl>
              <a:tblPr firstRow="1" bandRow="1">
                <a:tableStyleId>{5C22544A-7EE6-4342-B048-85BDC9FD1C3A}</a:tableStyleId>
              </a:tblPr>
              <a:tblGrid>
                <a:gridCol w="1927404">
                  <a:extLst>
                    <a:ext uri="{9D8B030D-6E8A-4147-A177-3AD203B41FA5}">
                      <a16:colId xmlns:a16="http://schemas.microsoft.com/office/drawing/2014/main" val="20000"/>
                    </a:ext>
                  </a:extLst>
                </a:gridCol>
                <a:gridCol w="578430">
                  <a:extLst>
                    <a:ext uri="{9D8B030D-6E8A-4147-A177-3AD203B41FA5}">
                      <a16:colId xmlns:a16="http://schemas.microsoft.com/office/drawing/2014/main" val="20001"/>
                    </a:ext>
                  </a:extLst>
                </a:gridCol>
                <a:gridCol w="2039193">
                  <a:extLst>
                    <a:ext uri="{9D8B030D-6E8A-4147-A177-3AD203B41FA5}">
                      <a16:colId xmlns:a16="http://schemas.microsoft.com/office/drawing/2014/main" val="20002"/>
                    </a:ext>
                  </a:extLst>
                </a:gridCol>
                <a:gridCol w="1888515">
                  <a:extLst>
                    <a:ext uri="{9D8B030D-6E8A-4147-A177-3AD203B41FA5}">
                      <a16:colId xmlns:a16="http://schemas.microsoft.com/office/drawing/2014/main" val="20003"/>
                    </a:ext>
                  </a:extLst>
                </a:gridCol>
                <a:gridCol w="1502046">
                  <a:extLst>
                    <a:ext uri="{9D8B030D-6E8A-4147-A177-3AD203B41FA5}">
                      <a16:colId xmlns:a16="http://schemas.microsoft.com/office/drawing/2014/main" val="20004"/>
                    </a:ext>
                  </a:extLst>
                </a:gridCol>
              </a:tblGrid>
              <a:tr h="370840">
                <a:tc gridSpan="3">
                  <a:txBody>
                    <a:bodyPr/>
                    <a:lstStyle/>
                    <a:p>
                      <a:r>
                        <a:rPr lang="en-GB" dirty="0"/>
                        <a:t>John Smith</a:t>
                      </a:r>
                    </a:p>
                  </a:txBody>
                  <a:tcPr/>
                </a:tc>
                <a:tc hMerge="1">
                  <a:txBody>
                    <a:bodyPr/>
                    <a:lstStyle/>
                    <a:p>
                      <a:endParaRPr lang="en-GB"/>
                    </a:p>
                  </a:txBody>
                  <a:tcPr/>
                </a:tc>
                <a:tc hMerge="1">
                  <a:txBody>
                    <a:bodyPr/>
                    <a:lstStyle/>
                    <a:p>
                      <a:endParaRPr lang="en-GB" dirty="0"/>
                    </a:p>
                  </a:txBody>
                  <a:tcPr/>
                </a:tc>
                <a:tc gridSpan="2">
                  <a:txBody>
                    <a:bodyPr/>
                    <a:lstStyle/>
                    <a:p>
                      <a:r>
                        <a:rPr lang="en-GB" dirty="0"/>
                        <a:t>PartyID 001372180000030</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sz="1200" b="1" i="1" u="sng" dirty="0">
                          <a:solidFill>
                            <a:schemeClr val="accent3">
                              <a:lumMod val="50000"/>
                            </a:schemeClr>
                          </a:solidFill>
                        </a:rPr>
                        <a:t>Promoted Source</a:t>
                      </a:r>
                    </a:p>
                  </a:txBody>
                  <a:tcPr/>
                </a:tc>
                <a:tc>
                  <a:txBody>
                    <a:bodyPr/>
                    <a:lstStyle/>
                    <a:p>
                      <a:r>
                        <a:rPr lang="en-GB" sz="1200" b="1" i="1" u="sng" dirty="0">
                          <a:solidFill>
                            <a:schemeClr val="accent3">
                              <a:lumMod val="50000"/>
                            </a:schemeClr>
                          </a:solidFill>
                        </a:rPr>
                        <a:t>011</a:t>
                      </a:r>
                    </a:p>
                  </a:txBody>
                  <a:tcPr/>
                </a:tc>
                <a:tc>
                  <a:txBody>
                    <a:bodyPr/>
                    <a:lstStyle/>
                    <a:p>
                      <a:r>
                        <a:rPr lang="en-GB" sz="1000" b="1" i="1" u="sng" dirty="0">
                          <a:solidFill>
                            <a:schemeClr val="accent3">
                              <a:lumMod val="50000"/>
                            </a:schemeClr>
                          </a:solidFill>
                        </a:rPr>
                        <a:t>ICS generates</a:t>
                      </a:r>
                      <a:r>
                        <a:rPr lang="en-GB" sz="1000" b="1" i="1" u="sng" baseline="0" dirty="0">
                          <a:solidFill>
                            <a:schemeClr val="accent3">
                              <a:lumMod val="50000"/>
                            </a:schemeClr>
                          </a:solidFill>
                        </a:rPr>
                        <a:t> this source record </a:t>
                      </a:r>
                      <a:endParaRPr lang="en-GB" sz="1000" b="1" i="1" u="sng" dirty="0">
                        <a:solidFill>
                          <a:schemeClr val="accent3">
                            <a:lumMod val="50000"/>
                          </a:schemeClr>
                        </a:solidFill>
                      </a:endParaRPr>
                    </a:p>
                  </a:txBody>
                  <a:tcPr/>
                </a:tc>
                <a:tc>
                  <a:txBody>
                    <a:bodyPr/>
                    <a:lstStyle/>
                    <a:p>
                      <a:r>
                        <a:rPr lang="en-GB" sz="1200" b="1" i="1" u="sng" dirty="0">
                          <a:solidFill>
                            <a:schemeClr val="accent3">
                              <a:lumMod val="50000"/>
                            </a:schemeClr>
                          </a:solidFill>
                        </a:rPr>
                        <a:t>John Smith</a:t>
                      </a:r>
                    </a:p>
                  </a:txBody>
                  <a:tcPr/>
                </a:tc>
                <a:tc>
                  <a:txBody>
                    <a:bodyPr/>
                    <a:lstStyle/>
                    <a:p>
                      <a:r>
                        <a:rPr lang="en-GB" sz="1200" b="1" i="1" u="sng" dirty="0">
                          <a:solidFill>
                            <a:schemeClr val="accent3">
                              <a:lumMod val="50000"/>
                            </a:schemeClr>
                          </a:solidFill>
                        </a:rPr>
                        <a:t>123</a:t>
                      </a:r>
                      <a:r>
                        <a:rPr lang="en-GB" sz="1200" b="1" i="1" u="sng" baseline="0" dirty="0">
                          <a:solidFill>
                            <a:schemeClr val="accent3">
                              <a:lumMod val="50000"/>
                            </a:schemeClr>
                          </a:solidFill>
                        </a:rPr>
                        <a:t> Main St</a:t>
                      </a:r>
                      <a:endParaRPr lang="en-GB" sz="1200" b="1" i="1" u="sng" dirty="0">
                        <a:solidFill>
                          <a:schemeClr val="accent3">
                            <a:lumMod val="50000"/>
                          </a:schemeClr>
                        </a:solidFill>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Policy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007</a:t>
                      </a:r>
                    </a:p>
                  </a:txBody>
                  <a:tcPr/>
                </a:tc>
                <a:tc>
                  <a:txBody>
                    <a:bodyPr/>
                    <a:lstStyle/>
                    <a:p>
                      <a:r>
                        <a:rPr lang="en-GB" sz="1200" dirty="0"/>
                        <a:t>Home</a:t>
                      </a:r>
                      <a:r>
                        <a:rPr lang="en-GB" sz="1200" baseline="0" dirty="0"/>
                        <a:t> Owners</a:t>
                      </a:r>
                      <a:endParaRPr lang="en-GB" sz="1200" dirty="0"/>
                    </a:p>
                  </a:txBody>
                  <a:tcPr/>
                </a:tc>
                <a:tc>
                  <a:txBody>
                    <a:bodyPr/>
                    <a:lstStyle/>
                    <a:p>
                      <a:r>
                        <a:rPr lang="en-GB" sz="1200" dirty="0"/>
                        <a:t>John Smith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123</a:t>
                      </a:r>
                      <a:r>
                        <a:rPr lang="en-GB" sz="1200" baseline="0" dirty="0"/>
                        <a:t> Main St</a:t>
                      </a:r>
                      <a:endParaRPr lang="en-GB" sz="12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Policy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007</a:t>
                      </a:r>
                    </a:p>
                  </a:txBody>
                  <a:tcPr/>
                </a:tc>
                <a:tc>
                  <a:txBody>
                    <a:bodyPr/>
                    <a:lstStyle/>
                    <a:p>
                      <a:r>
                        <a:rPr lang="en-GB" sz="1200" dirty="0"/>
                        <a:t>Auto</a:t>
                      </a:r>
                    </a:p>
                  </a:txBody>
                  <a:tcPr/>
                </a:tc>
                <a:tc>
                  <a:txBody>
                    <a:bodyPr/>
                    <a:lstStyle/>
                    <a:p>
                      <a:r>
                        <a:rPr lang="en-GB" sz="1200" dirty="0"/>
                        <a:t>Johnny Smith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123</a:t>
                      </a:r>
                      <a:r>
                        <a:rPr lang="en-GB" sz="1200" baseline="0" dirty="0"/>
                        <a:t> Main St</a:t>
                      </a:r>
                      <a:endParaRPr lang="en-GB" sz="1200" dirty="0"/>
                    </a:p>
                  </a:txBody>
                  <a:tcPr/>
                </a:tc>
                <a:extLst>
                  <a:ext uri="{0D108BD9-81ED-4DB2-BD59-A6C34878D82A}">
                    <a16:rowId xmlns:a16="http://schemas.microsoft.com/office/drawing/2014/main" val="10003"/>
                  </a:ext>
                </a:extLst>
              </a:tr>
              <a:tr h="370840">
                <a:tc>
                  <a:txBody>
                    <a:bodyPr/>
                    <a:lstStyle/>
                    <a:p>
                      <a:r>
                        <a:rPr lang="en-GB" sz="1200" dirty="0"/>
                        <a:t>Internet Source</a:t>
                      </a:r>
                    </a:p>
                  </a:txBody>
                  <a:tcPr/>
                </a:tc>
                <a:tc>
                  <a:txBody>
                    <a:bodyPr/>
                    <a:lstStyle/>
                    <a:p>
                      <a:r>
                        <a:rPr lang="en-GB" sz="1200" dirty="0"/>
                        <a:t>010</a:t>
                      </a:r>
                    </a:p>
                  </a:txBody>
                  <a:tcPr/>
                </a:tc>
                <a:tc>
                  <a:txBody>
                    <a:bodyPr/>
                    <a:lstStyle/>
                    <a:p>
                      <a:r>
                        <a:rPr lang="en-GB" sz="1200" dirty="0"/>
                        <a:t>MyAccount</a:t>
                      </a:r>
                    </a:p>
                  </a:txBody>
                  <a:tcPr/>
                </a:tc>
                <a:tc>
                  <a:txBody>
                    <a:bodyPr/>
                    <a:lstStyle/>
                    <a:p>
                      <a:r>
                        <a:rPr lang="en-GB" sz="1200" dirty="0"/>
                        <a:t>John</a:t>
                      </a:r>
                      <a:r>
                        <a:rPr lang="en-GB" sz="1200" baseline="0" dirty="0"/>
                        <a:t> Smith</a:t>
                      </a:r>
                      <a:endParaRPr lang="en-GB"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123</a:t>
                      </a:r>
                      <a:r>
                        <a:rPr lang="en-GB" sz="1200" baseline="0" dirty="0"/>
                        <a:t> Main Av</a:t>
                      </a:r>
                      <a:endParaRPr lang="en-GB" sz="1200" dirty="0"/>
                    </a:p>
                  </a:txBody>
                  <a:tcPr/>
                </a:tc>
                <a:extLst>
                  <a:ext uri="{0D108BD9-81ED-4DB2-BD59-A6C34878D82A}">
                    <a16:rowId xmlns:a16="http://schemas.microsoft.com/office/drawing/2014/main" val="10004"/>
                  </a:ext>
                </a:extLst>
              </a:tr>
              <a:tr h="370840">
                <a:tc>
                  <a:txBody>
                    <a:bodyPr/>
                    <a:lstStyle/>
                    <a:p>
                      <a:r>
                        <a:rPr lang="en-GB" sz="1200" dirty="0"/>
                        <a:t>Direct Source</a:t>
                      </a:r>
                    </a:p>
                  </a:txBody>
                  <a:tcPr/>
                </a:tc>
                <a:tc>
                  <a:txBody>
                    <a:bodyPr/>
                    <a:lstStyle/>
                    <a:p>
                      <a:r>
                        <a:rPr lang="en-GB" sz="1200" dirty="0"/>
                        <a:t>003</a:t>
                      </a:r>
                    </a:p>
                  </a:txBody>
                  <a:tcPr/>
                </a:tc>
                <a:tc>
                  <a:txBody>
                    <a:bodyPr/>
                    <a:lstStyle/>
                    <a:p>
                      <a:r>
                        <a:rPr lang="en-GB" sz="1200" dirty="0"/>
                        <a:t>Shared Record </a:t>
                      </a:r>
                    </a:p>
                  </a:txBody>
                  <a:tcPr/>
                </a:tc>
                <a:tc>
                  <a:txBody>
                    <a:bodyPr/>
                    <a:lstStyle/>
                    <a:p>
                      <a:r>
                        <a:rPr lang="en-GB" sz="1200" dirty="0"/>
                        <a:t>Jon Smith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12</a:t>
                      </a:r>
                      <a:r>
                        <a:rPr lang="en-GB" sz="1200" baseline="0" dirty="0"/>
                        <a:t> Main St</a:t>
                      </a:r>
                      <a:endParaRPr lang="en-GB" sz="1200" dirty="0"/>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Claim Participant 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002</a:t>
                      </a:r>
                    </a:p>
                  </a:txBody>
                  <a:tcPr/>
                </a:tc>
                <a:tc>
                  <a:txBody>
                    <a:bodyPr/>
                    <a:lstStyle/>
                    <a:p>
                      <a:r>
                        <a:rPr lang="en-GB" sz="1200" dirty="0"/>
                        <a:t>NextGen Claim</a:t>
                      </a:r>
                    </a:p>
                  </a:txBody>
                  <a:tcPr/>
                </a:tc>
                <a:tc>
                  <a:txBody>
                    <a:bodyPr/>
                    <a:lstStyle/>
                    <a:p>
                      <a:r>
                        <a:rPr lang="en-GB" sz="1200" dirty="0"/>
                        <a:t>John Smith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123</a:t>
                      </a:r>
                      <a:r>
                        <a:rPr lang="en-GB" sz="1200" baseline="0" dirty="0"/>
                        <a:t> Main St</a:t>
                      </a:r>
                      <a:endParaRPr lang="en-GB"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3263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Event Format - Header</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GB" altLang="en-US" sz="1400" dirty="0"/>
              <a:t>Uses the following schema</a:t>
            </a:r>
          </a:p>
          <a:p>
            <a:pPr marL="182880" lvl="1">
              <a:spcBef>
                <a:spcPts val="0"/>
              </a:spcBef>
              <a:defRPr/>
            </a:pPr>
            <a:endParaRPr lang="en-GB" altLang="en-US" sz="1400" dirty="0"/>
          </a:p>
          <a:p>
            <a:pPr marL="274320" lvl="2" indent="0">
              <a:spcBef>
                <a:spcPts val="0"/>
              </a:spcBef>
              <a:buNone/>
              <a:defRPr/>
            </a:pPr>
            <a:r>
              <a:rPr lang="en-US" sz="1200" u="sng" dirty="0">
                <a:hlinkClick r:id="rId2"/>
              </a:rPr>
              <a:t>https://share.allstate.com/sites/ICS/ICS%20%20Architecture/ICS%20Services/Schemas_1.9/www%20allstate%20com%20technology%20event%20v1_3.xsd</a:t>
            </a:r>
            <a:endParaRPr lang="en-US" sz="1200" u="sng" dirty="0"/>
          </a:p>
          <a:p>
            <a:pPr marL="274320" lvl="2" indent="0">
              <a:spcBef>
                <a:spcPts val="0"/>
              </a:spcBef>
              <a:buNone/>
              <a:defRPr/>
            </a:pPr>
            <a:endParaRPr lang="en-GB" sz="1200" dirty="0"/>
          </a:p>
          <a:p>
            <a:pPr marL="457200" lvl="2">
              <a:spcBef>
                <a:spcPts val="0"/>
              </a:spcBef>
              <a:defRPr/>
            </a:pPr>
            <a:r>
              <a:rPr lang="en-GB" altLang="en-US" sz="1200" dirty="0"/>
              <a:t>For the embedded payloads, use the following schema</a:t>
            </a:r>
          </a:p>
          <a:p>
            <a:pPr marL="457200" lvl="2">
              <a:spcBef>
                <a:spcPts val="0"/>
              </a:spcBef>
              <a:defRPr/>
            </a:pPr>
            <a:endParaRPr lang="en-GB" altLang="en-US" sz="1200" dirty="0"/>
          </a:p>
          <a:p>
            <a:pPr marL="548640" lvl="3" indent="0">
              <a:spcBef>
                <a:spcPts val="0"/>
              </a:spcBef>
              <a:buNone/>
              <a:defRPr/>
            </a:pPr>
            <a:r>
              <a:rPr lang="en-US" sz="1000" u="sng" dirty="0">
                <a:hlinkClick r:id="rId3"/>
              </a:rPr>
              <a:t>https://share.allstate.com/sites/xml/ics/ICS%20XSDs%20and%20WSDLs/ICS/2017%20April%20Release%20Date%20%20ICS%20Schema%20v2.10/ICS_v2.10.xsd</a:t>
            </a:r>
            <a:endParaRPr lang="en-US" sz="1000" u="sng" dirty="0"/>
          </a:p>
          <a:p>
            <a:pPr marL="548640" lvl="3" indent="0">
              <a:spcBef>
                <a:spcPts val="0"/>
              </a:spcBef>
              <a:buNone/>
              <a:defRPr/>
            </a:pPr>
            <a:endParaRPr lang="en-GB" altLang="en-US" sz="1400" dirty="0"/>
          </a:p>
          <a:p>
            <a:pPr marL="0" lvl="1" indent="0">
              <a:spcBef>
                <a:spcPts val="0"/>
              </a:spcBef>
              <a:buNone/>
              <a:defRPr/>
            </a:pPr>
            <a:r>
              <a:rPr lang="en-GB" altLang="en-US" sz="1400" dirty="0"/>
              <a:t>Standard SPLIT Event Header</a:t>
            </a:r>
          </a:p>
          <a:p>
            <a:pPr marL="0" lvl="1" indent="0">
              <a:spcBef>
                <a:spcPts val="0"/>
              </a:spcBef>
              <a:buNone/>
              <a:defRPr/>
            </a:pPr>
            <a:endParaRPr lang="en-GB" altLang="en-US" sz="800" dirty="0"/>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&lt;ns0:eventHeader&gt;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&lt;ns0:globalEventId&gt;16093005101386342971040108412842&lt;/ns0:globalEventId&gt;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&lt;ns0:publisherEventId&gt;2464918&lt;/ns0:publisherEventId&gt;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&lt;ns0:publisherSystemCd&gt;</a:t>
            </a:r>
            <a:r>
              <a:rPr lang="en-GB" altLang="en-US" sz="1000" b="1" dirty="0">
                <a:latin typeface="Courier New" panose="02070309020205020404" pitchFamily="49" charset="0"/>
                <a:cs typeface="Courier New" panose="02070309020205020404" pitchFamily="49" charset="0"/>
              </a:rPr>
              <a:t>1017</a:t>
            </a:r>
            <a:r>
              <a:rPr lang="en-GB" altLang="en-US" sz="1000" dirty="0">
                <a:latin typeface="Courier New" panose="02070309020205020404" pitchFamily="49" charset="0"/>
                <a:cs typeface="Courier New" panose="02070309020205020404" pitchFamily="49" charset="0"/>
              </a:rPr>
              <a:t>&lt;/ns0:publisherSystemCd&gt;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&lt;ns0:eventTypeCd&gt;</a:t>
            </a:r>
            <a:r>
              <a:rPr lang="en-GB" altLang="en-US" sz="1000" b="1" dirty="0">
                <a:latin typeface="Courier New" panose="02070309020205020404" pitchFamily="49" charset="0"/>
                <a:cs typeface="Courier New" panose="02070309020205020404" pitchFamily="49" charset="0"/>
              </a:rPr>
              <a:t>1016</a:t>
            </a:r>
            <a:r>
              <a:rPr lang="en-GB" altLang="en-US" sz="1000" dirty="0">
                <a:latin typeface="Courier New" panose="02070309020205020404" pitchFamily="49" charset="0"/>
                <a:cs typeface="Courier New" panose="02070309020205020404" pitchFamily="49" charset="0"/>
              </a:rPr>
              <a:t>&lt;/ns0:eventTypeCd&gt;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&lt;ns0:eventCategoryCd&gt;</a:t>
            </a:r>
            <a:r>
              <a:rPr lang="en-GB" altLang="en-US" sz="1000" b="1" dirty="0">
                <a:latin typeface="Courier New" panose="02070309020205020404" pitchFamily="49" charset="0"/>
                <a:cs typeface="Courier New" panose="02070309020205020404" pitchFamily="49" charset="0"/>
              </a:rPr>
              <a:t>0022</a:t>
            </a:r>
            <a:r>
              <a:rPr lang="en-GB" altLang="en-US" sz="1000" dirty="0">
                <a:latin typeface="Courier New" panose="02070309020205020404" pitchFamily="49" charset="0"/>
                <a:cs typeface="Courier New" panose="02070309020205020404" pitchFamily="49" charset="0"/>
              </a:rPr>
              <a:t>&lt;/ns0:eventCategoryCd&gt;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&lt;/ns0:eventHeader&gt;</a:t>
            </a:r>
            <a:endParaRPr lang="en-GB" altLang="en-US" sz="1000" dirty="0"/>
          </a:p>
          <a:p>
            <a:pPr marL="182880" lvl="1">
              <a:spcBef>
                <a:spcPts val="0"/>
              </a:spcBef>
              <a:defRPr/>
            </a:pPr>
            <a:endParaRPr lang="en-US" altLang="en-US" sz="1400" dirty="0"/>
          </a:p>
          <a:p>
            <a:pPr marL="0" lvl="1" indent="0">
              <a:spcBef>
                <a:spcPts val="0"/>
              </a:spcBef>
              <a:buNone/>
              <a:defRPr/>
            </a:pPr>
            <a:endParaRPr lang="en-GB" altLang="en-US" sz="1400" dirty="0"/>
          </a:p>
          <a:p>
            <a:pPr marL="0" lvl="1" indent="0">
              <a:spcBef>
                <a:spcPts val="0"/>
              </a:spcBef>
              <a:buNone/>
              <a:defRPr/>
            </a:pPr>
            <a:r>
              <a:rPr lang="en-GB" altLang="en-US" sz="1400" dirty="0"/>
              <a:t>Standard MERGE Event Header</a:t>
            </a:r>
          </a:p>
          <a:p>
            <a:pPr marL="0" lvl="1" indent="0">
              <a:spcBef>
                <a:spcPts val="0"/>
              </a:spcBef>
              <a:buNone/>
              <a:defRPr/>
            </a:pPr>
            <a:endParaRPr lang="en-GB" altLang="en-US" sz="800" dirty="0"/>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&lt;ns0:eventHeader&gt;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&lt;ns0:globalEventId&gt;16093005101386342971040108412842&lt;/ns0:globalEventId&gt;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&lt;ns0:publisherEventId&gt;2464918&lt;/ns0:publisherEventId&gt;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&lt;ns0:publisherSystemCd&gt;</a:t>
            </a:r>
            <a:r>
              <a:rPr lang="en-GB" altLang="en-US" sz="1000" b="1" dirty="0">
                <a:latin typeface="Courier New" panose="02070309020205020404" pitchFamily="49" charset="0"/>
                <a:cs typeface="Courier New" panose="02070309020205020404" pitchFamily="49" charset="0"/>
              </a:rPr>
              <a:t>1017</a:t>
            </a:r>
            <a:r>
              <a:rPr lang="en-GB" altLang="en-US" sz="1000" dirty="0">
                <a:latin typeface="Courier New" panose="02070309020205020404" pitchFamily="49" charset="0"/>
                <a:cs typeface="Courier New" panose="02070309020205020404" pitchFamily="49" charset="0"/>
              </a:rPr>
              <a:t>&lt;/ns0:publisherSystemCd&gt;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&lt;ns0:eventTypeCd&gt;</a:t>
            </a:r>
            <a:r>
              <a:rPr lang="en-GB" altLang="en-US" sz="1000" b="1" dirty="0">
                <a:latin typeface="Courier New" panose="02070309020205020404" pitchFamily="49" charset="0"/>
                <a:cs typeface="Courier New" panose="02070309020205020404" pitchFamily="49" charset="0"/>
              </a:rPr>
              <a:t>1017</a:t>
            </a:r>
            <a:r>
              <a:rPr lang="en-GB" altLang="en-US" sz="1000" dirty="0">
                <a:latin typeface="Courier New" panose="02070309020205020404" pitchFamily="49" charset="0"/>
                <a:cs typeface="Courier New" panose="02070309020205020404" pitchFamily="49" charset="0"/>
              </a:rPr>
              <a:t>&lt;/ns0:eventTypeCd&gt;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&lt;ns0:eventCategoryCd&gt;</a:t>
            </a:r>
            <a:r>
              <a:rPr lang="en-GB" altLang="en-US" sz="1000" b="1" dirty="0">
                <a:latin typeface="Courier New" panose="02070309020205020404" pitchFamily="49" charset="0"/>
                <a:cs typeface="Courier New" panose="02070309020205020404" pitchFamily="49" charset="0"/>
              </a:rPr>
              <a:t>0022</a:t>
            </a:r>
            <a:r>
              <a:rPr lang="en-GB" altLang="en-US" sz="1000" dirty="0">
                <a:latin typeface="Courier New" panose="02070309020205020404" pitchFamily="49" charset="0"/>
                <a:cs typeface="Courier New" panose="02070309020205020404" pitchFamily="49" charset="0"/>
              </a:rPr>
              <a:t>&lt;/ns0:eventCategoryCd&gt;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&lt;/ns0:eventHeader&gt;</a:t>
            </a:r>
            <a:endParaRPr lang="en-GB" altLang="en-US" sz="10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20</a:t>
            </a:fld>
            <a:endParaRPr lang="en-US" dirty="0"/>
          </a:p>
        </p:txBody>
      </p:sp>
    </p:spTree>
    <p:extLst>
      <p:ext uri="{BB962C8B-B14F-4D97-AF65-F5344CB8AC3E}">
        <p14:creationId xmlns:p14="http://schemas.microsoft.com/office/powerpoint/2010/main" val="77434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Event Format - Info</a:t>
            </a:r>
          </a:p>
        </p:txBody>
      </p:sp>
      <p:sp>
        <p:nvSpPr>
          <p:cNvPr id="13" name="Content Placeholder 12"/>
          <p:cNvSpPr>
            <a:spLocks noGrp="1"/>
          </p:cNvSpPr>
          <p:nvPr>
            <p:ph idx="1"/>
          </p:nvPr>
        </p:nvSpPr>
        <p:spPr>
          <a:xfrm>
            <a:off x="457200" y="1082843"/>
            <a:ext cx="8229600" cy="5394157"/>
          </a:xfrm>
        </p:spPr>
        <p:txBody>
          <a:bodyPr/>
          <a:lstStyle/>
          <a:p>
            <a:pPr marL="0" lvl="1" indent="0">
              <a:spcBef>
                <a:spcPts val="0"/>
              </a:spcBef>
              <a:buNone/>
              <a:defRPr/>
            </a:pPr>
            <a:r>
              <a:rPr lang="en-GB" altLang="en-US" sz="1400" dirty="0"/>
              <a:t>Standard Event Info (for SPLIT and MERGE)</a:t>
            </a:r>
          </a:p>
          <a:p>
            <a:pPr marL="0" lvl="1" indent="0">
              <a:spcBef>
                <a:spcPts val="0"/>
              </a:spcBef>
              <a:buNone/>
              <a:defRPr/>
            </a:pPr>
            <a:endParaRPr lang="en-GB" altLang="en-US" sz="800" dirty="0"/>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&lt;ns0:eventInfo xmlns:ns0="http://www.allstate.com/technology/event/v1"&gt;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&lt;ns0:eventDateTime&gt;</a:t>
            </a:r>
            <a:r>
              <a:rPr lang="en-GB" altLang="en-US" sz="1000" b="1" dirty="0">
                <a:latin typeface="Courier New" panose="02070309020205020404" pitchFamily="49" charset="0"/>
                <a:cs typeface="Courier New" panose="02070309020205020404" pitchFamily="49" charset="0"/>
              </a:rPr>
              <a:t>2016-09-30T09:10:13</a:t>
            </a:r>
            <a:r>
              <a:rPr lang="en-GB" altLang="en-US" sz="1000" dirty="0">
                <a:latin typeface="Courier New" panose="02070309020205020404" pitchFamily="49" charset="0"/>
                <a:cs typeface="Courier New" panose="02070309020205020404" pitchFamily="49" charset="0"/>
              </a:rPr>
              <a:t>&lt;/ns0:eventDateTime&gt;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&lt;ns0:eventSchemaVersion&gt;2010.01.12&lt;/ns0:eventSchemaVersion&gt;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&lt;ns0:sourceSystemInfo&gt;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&lt;ns0:systemId&gt;CoreEventsHandler&lt;/ns0:systemId&gt;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&lt;ns0:cmsApplicationCd&gt;35&lt;/ns0:cmsApplicationCd&gt;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&lt;/ns0:sourceSystemInfo&gt;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&lt;ns0:derivedInd&gt;true&lt;/ns0:derivedInd&gt;</a:t>
            </a:r>
          </a:p>
          <a:p>
            <a:pPr marL="548640" lvl="3" indent="0">
              <a:spcBef>
                <a:spcPts val="0"/>
              </a:spcBef>
              <a:buNone/>
              <a:defRPr/>
            </a:pPr>
            <a:r>
              <a:rPr lang="en-GB" altLang="en-US" sz="1000" dirty="0">
                <a:latin typeface="Courier New" panose="02070309020205020404" pitchFamily="49" charset="0"/>
                <a:cs typeface="Courier New" panose="02070309020205020404" pitchFamily="49" charset="0"/>
              </a:rPr>
              <a:t> &lt;/ns0:eventInfo&gt;</a:t>
            </a:r>
          </a:p>
          <a:p>
            <a:pPr marL="548640" lvl="3" indent="0">
              <a:spcBef>
                <a:spcPts val="0"/>
              </a:spcBef>
              <a:buNone/>
              <a:defRPr/>
            </a:pPr>
            <a:endParaRPr lang="en-GB" altLang="en-US" sz="1400" dirty="0"/>
          </a:p>
          <a:p>
            <a:pPr marL="285750" lvl="1" indent="-285750">
              <a:spcBef>
                <a:spcPts val="0"/>
              </a:spcBef>
              <a:defRPr/>
            </a:pPr>
            <a:r>
              <a:rPr lang="en-GB" altLang="en-US" sz="1400" dirty="0"/>
              <a:t>&lt;</a:t>
            </a:r>
            <a:r>
              <a:rPr lang="en-GB" altLang="en-US" sz="1400" dirty="0">
                <a:cs typeface="Courier New" panose="02070309020205020404" pitchFamily="49" charset="0"/>
              </a:rPr>
              <a:t>eventDateTime&gt; represents the time the event was published within ICS.  This time is set by the Initiate software </a:t>
            </a:r>
            <a:r>
              <a:rPr lang="en-GB" altLang="en-US" sz="1600" dirty="0">
                <a:cs typeface="Courier New" panose="02070309020205020404" pitchFamily="49" charset="0"/>
              </a:rPr>
              <a:t>(</a:t>
            </a:r>
            <a:r>
              <a:rPr lang="en-GB" altLang="en-US" sz="1200" dirty="0" err="1">
                <a:solidFill>
                  <a:schemeClr val="tx1">
                    <a:lumMod val="65000"/>
                    <a:lumOff val="35000"/>
                  </a:schemeClr>
                </a:solidFill>
                <a:cs typeface="Courier New" panose="02070309020205020404" pitchFamily="49" charset="0"/>
              </a:rPr>
              <a:t>mainmsg</a:t>
            </a:r>
            <a:r>
              <a:rPr lang="en-GB" altLang="en-US" sz="1200" dirty="0">
                <a:solidFill>
                  <a:schemeClr val="tx1">
                    <a:lumMod val="65000"/>
                    <a:lumOff val="35000"/>
                  </a:schemeClr>
                </a:solidFill>
                <a:cs typeface="Courier New" panose="02070309020205020404" pitchFamily="49" charset="0"/>
              </a:rPr>
              <a:t>/</a:t>
            </a:r>
            <a:r>
              <a:rPr lang="en-GB" altLang="en-US" sz="1200" dirty="0" err="1">
                <a:solidFill>
                  <a:schemeClr val="tx1">
                    <a:lumMod val="65000"/>
                    <a:lumOff val="35000"/>
                  </a:schemeClr>
                </a:solidFill>
                <a:cs typeface="Courier New" panose="02070309020205020404" pitchFamily="49" charset="0"/>
              </a:rPr>
              <a:t>msghead</a:t>
            </a:r>
            <a:r>
              <a:rPr lang="en-GB" altLang="en-US" sz="1200" dirty="0">
                <a:solidFill>
                  <a:schemeClr val="tx1">
                    <a:lumMod val="65000"/>
                    <a:lumOff val="35000"/>
                  </a:schemeClr>
                </a:solidFill>
                <a:cs typeface="Courier New" panose="02070309020205020404" pitchFamily="49" charset="0"/>
              </a:rPr>
              <a:t>[1]/pubdatetime</a:t>
            </a:r>
            <a:r>
              <a:rPr lang="en-GB" altLang="en-US" sz="1600" dirty="0">
                <a:cs typeface="Courier New" panose="02070309020205020404" pitchFamily="49" charset="0"/>
              </a:rPr>
              <a:t>) </a:t>
            </a:r>
            <a:r>
              <a:rPr lang="en-GB" altLang="en-US" sz="1400" dirty="0">
                <a:cs typeface="Courier New" panose="02070309020205020404" pitchFamily="49" charset="0"/>
              </a:rPr>
              <a:t>and is published in UTC (GMT) time zone.</a:t>
            </a:r>
            <a:endParaRPr lang="en-GB" altLang="en-US" sz="1400" dirty="0"/>
          </a:p>
          <a:p>
            <a:pPr marL="0" lvl="1" indent="0">
              <a:spcBef>
                <a:spcPts val="0"/>
              </a:spcBef>
              <a:buNone/>
              <a:defRPr/>
            </a:pPr>
            <a:endParaRPr lang="en-GB" altLang="en-US" sz="8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21</a:t>
            </a:fld>
            <a:endParaRPr lang="en-US" dirty="0"/>
          </a:p>
        </p:txBody>
      </p:sp>
    </p:spTree>
    <p:extLst>
      <p:ext uri="{BB962C8B-B14F-4D97-AF65-F5344CB8AC3E}">
        <p14:creationId xmlns:p14="http://schemas.microsoft.com/office/powerpoint/2010/main" val="64135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Event Format - AttributeList</a:t>
            </a:r>
          </a:p>
        </p:txBody>
      </p:sp>
      <p:sp>
        <p:nvSpPr>
          <p:cNvPr id="13" name="Content Placeholder 12"/>
          <p:cNvSpPr>
            <a:spLocks noGrp="1"/>
          </p:cNvSpPr>
          <p:nvPr>
            <p:ph idx="1"/>
          </p:nvPr>
        </p:nvSpPr>
        <p:spPr>
          <a:xfrm>
            <a:off x="457200" y="1082843"/>
            <a:ext cx="8229600" cy="5394157"/>
          </a:xfrm>
        </p:spPr>
        <p:txBody>
          <a:bodyPr/>
          <a:lstStyle/>
          <a:p>
            <a:pPr marL="0" lvl="1" indent="0">
              <a:spcBef>
                <a:spcPts val="0"/>
              </a:spcBef>
              <a:buNone/>
              <a:defRPr/>
            </a:pPr>
            <a:r>
              <a:rPr lang="en-GB" altLang="en-US" sz="1400" dirty="0"/>
              <a:t>Standard Event Attributes(for SPLIT and MERGE)</a:t>
            </a:r>
          </a:p>
          <a:p>
            <a:pPr marL="0" lvl="1" indent="0">
              <a:spcBef>
                <a:spcPts val="0"/>
              </a:spcBef>
              <a:buNone/>
              <a:defRPr/>
            </a:pPr>
            <a:endParaRPr lang="en-GB" altLang="en-US" sz="900" dirty="0"/>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&lt;ns0:eventAttributeList xmlns:ns0="http://www.allstate.com/technology/event/v1"&gt;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&lt;ns0:name&gt;</a:t>
            </a:r>
            <a:r>
              <a:rPr lang="en-GB" altLang="en-US" sz="900" dirty="0" err="1">
                <a:latin typeface="Courier New" panose="02070309020205020404" pitchFamily="49" charset="0"/>
                <a:cs typeface="Courier New" panose="02070309020205020404" pitchFamily="49" charset="0"/>
              </a:rPr>
              <a:t>ChangeUserID</a:t>
            </a:r>
            <a:r>
              <a:rPr lang="en-GB" altLang="en-US" sz="900" dirty="0">
                <a:latin typeface="Courier New" panose="02070309020205020404" pitchFamily="49" charset="0"/>
                <a:cs typeface="Courier New" panose="02070309020205020404" pitchFamily="49" charset="0"/>
              </a:rPr>
              <a:t>&lt;/ns0:name&gt;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&lt;ns0:value/&gt;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&lt;ns0:dataType&gt;string&lt;/ns0:dataType&gt;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&lt;ns0:name&gt;</a:t>
            </a:r>
            <a:r>
              <a:rPr lang="en-GB" altLang="en-US" sz="900" dirty="0" err="1">
                <a:latin typeface="Courier New" panose="02070309020205020404" pitchFamily="49" charset="0"/>
                <a:cs typeface="Courier New" panose="02070309020205020404" pitchFamily="49" charset="0"/>
              </a:rPr>
              <a:t>ChannelOfUpdate</a:t>
            </a:r>
            <a:r>
              <a:rPr lang="en-GB" altLang="en-US" sz="900" dirty="0">
                <a:latin typeface="Courier New" panose="02070309020205020404" pitchFamily="49" charset="0"/>
                <a:cs typeface="Courier New" panose="02070309020205020404" pitchFamily="49" charset="0"/>
              </a:rPr>
              <a:t>&lt;/ns0:name&gt;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&lt;ns0:value/&gt;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&lt;ns0:dataType&gt;string&lt;/ns0:dataType&gt;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&lt;ns0:name&gt;</a:t>
            </a:r>
            <a:r>
              <a:rPr lang="en-GB" altLang="en-US" sz="900" dirty="0" err="1">
                <a:latin typeface="Courier New" panose="02070309020205020404" pitchFamily="49" charset="0"/>
                <a:cs typeface="Courier New" panose="02070309020205020404" pitchFamily="49" charset="0"/>
              </a:rPr>
              <a:t>RequestDateTime</a:t>
            </a:r>
            <a:r>
              <a:rPr lang="en-GB" altLang="en-US" sz="900" dirty="0">
                <a:latin typeface="Courier New" panose="02070309020205020404" pitchFamily="49" charset="0"/>
                <a:cs typeface="Courier New" panose="02070309020205020404" pitchFamily="49" charset="0"/>
              </a:rPr>
              <a:t>&lt;/ns0:name&gt;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&lt;ns0:value&gt;2016-09-30T09:10:08&lt;/ns0:value&gt;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&lt;ns0:dataType&gt;timestamp&lt;/ns0:dataType&gt;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&lt;ns0:name&gt;</a:t>
            </a:r>
            <a:r>
              <a:rPr lang="en-GB" altLang="en-US" sz="900" b="1" dirty="0" err="1">
                <a:latin typeface="Courier New" panose="02070309020205020404" pitchFamily="49" charset="0"/>
                <a:cs typeface="Courier New" panose="02070309020205020404" pitchFamily="49" charset="0"/>
              </a:rPr>
              <a:t>ChangeDateTime</a:t>
            </a:r>
            <a:r>
              <a:rPr lang="en-GB" altLang="en-US" sz="900" dirty="0">
                <a:latin typeface="Courier New" panose="02070309020205020404" pitchFamily="49" charset="0"/>
                <a:cs typeface="Courier New" panose="02070309020205020404" pitchFamily="49" charset="0"/>
              </a:rPr>
              <a:t>&lt;/ns0:name&gt;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&lt;ns0:value&gt;</a:t>
            </a:r>
            <a:r>
              <a:rPr lang="en-GB" altLang="en-US" sz="900" b="1" dirty="0">
                <a:latin typeface="Courier New" panose="02070309020205020404" pitchFamily="49" charset="0"/>
                <a:cs typeface="Courier New" panose="02070309020205020404" pitchFamily="49" charset="0"/>
              </a:rPr>
              <a:t>2016-09-30T09:10:08</a:t>
            </a:r>
            <a:r>
              <a:rPr lang="en-GB" altLang="en-US" sz="900" dirty="0">
                <a:latin typeface="Courier New" panose="02070309020205020404" pitchFamily="49" charset="0"/>
                <a:cs typeface="Courier New" panose="02070309020205020404" pitchFamily="49" charset="0"/>
              </a:rPr>
              <a:t>&lt;/ns0:value&gt;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&lt;ns0:dataType&gt;timestamp&lt;/ns0:dataType&gt;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&lt;ns0:name&gt;</a:t>
            </a:r>
            <a:r>
              <a:rPr lang="en-GB" altLang="en-US" sz="900" b="1" dirty="0" err="1">
                <a:latin typeface="Courier New" panose="02070309020205020404" pitchFamily="49" charset="0"/>
                <a:cs typeface="Courier New" panose="02070309020205020404" pitchFamily="49" charset="0"/>
              </a:rPr>
              <a:t>FromParty</a:t>
            </a:r>
            <a:r>
              <a:rPr lang="en-GB" altLang="en-US" sz="900" dirty="0">
                <a:latin typeface="Courier New" panose="02070309020205020404" pitchFamily="49" charset="0"/>
                <a:cs typeface="Courier New" panose="02070309020205020404" pitchFamily="49" charset="0"/>
              </a:rPr>
              <a:t>&lt;/ns0:name&gt;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&lt;ns0:value&gt;092070900400300&lt;/ns0:value&gt;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&lt;ns0:dataType&gt;string&lt;/ns0:dataType&gt;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&lt;ns0:name&gt;</a:t>
            </a:r>
            <a:r>
              <a:rPr lang="en-GB" altLang="en-US" sz="900" b="1" dirty="0" err="1">
                <a:latin typeface="Courier New" panose="02070309020205020404" pitchFamily="49" charset="0"/>
                <a:cs typeface="Courier New" panose="02070309020205020404" pitchFamily="49" charset="0"/>
              </a:rPr>
              <a:t>ToParty</a:t>
            </a:r>
            <a:r>
              <a:rPr lang="en-GB" altLang="en-US" sz="900" dirty="0">
                <a:latin typeface="Courier New" panose="02070309020205020404" pitchFamily="49" charset="0"/>
                <a:cs typeface="Courier New" panose="02070309020205020404" pitchFamily="49" charset="0"/>
              </a:rPr>
              <a:t>&lt;/ns0:name&gt;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&lt;ns0:value&gt;003070900400300&lt;/ns0:value&gt;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&lt;ns0:dataType&gt;string&lt;/ns0:dataType&gt;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&lt;/ns0:eventAttributeList&gt;</a:t>
            </a:r>
          </a:p>
          <a:p>
            <a:pPr marL="548640" lvl="3" indent="0">
              <a:spcBef>
                <a:spcPts val="0"/>
              </a:spcBef>
              <a:buNone/>
              <a:defRPr/>
            </a:pPr>
            <a:endParaRPr lang="en-GB" altLang="en-US" sz="900" dirty="0"/>
          </a:p>
          <a:p>
            <a:pPr marL="285750" lvl="1" indent="-285750">
              <a:spcBef>
                <a:spcPts val="0"/>
              </a:spcBef>
              <a:defRPr/>
            </a:pPr>
            <a:r>
              <a:rPr lang="en-GB" altLang="en-US" sz="1400" dirty="0"/>
              <a:t>&lt;</a:t>
            </a:r>
            <a:r>
              <a:rPr lang="en-GB" altLang="en-US" sz="1400" dirty="0">
                <a:cs typeface="Courier New" panose="02070309020205020404" pitchFamily="49" charset="0"/>
              </a:rPr>
              <a:t>ChangeDateTime&gt; represents the time the event activity occurred within ICS.  This time is set by the Initiate software (</a:t>
            </a:r>
            <a:r>
              <a:rPr lang="en-GB" altLang="en-US" sz="1200" dirty="0">
                <a:solidFill>
                  <a:schemeClr val="tx1">
                    <a:lumMod val="65000"/>
                    <a:lumOff val="35000"/>
                  </a:schemeClr>
                </a:solidFill>
                <a:cs typeface="Courier New" panose="02070309020205020404" pitchFamily="49" charset="0"/>
              </a:rPr>
              <a:t>mainmsg/</a:t>
            </a:r>
            <a:r>
              <a:rPr lang="en-GB" altLang="en-US" sz="1200" dirty="0" err="1">
                <a:solidFill>
                  <a:schemeClr val="tx1">
                    <a:lumMod val="65000"/>
                    <a:lumOff val="35000"/>
                  </a:schemeClr>
                </a:solidFill>
                <a:cs typeface="Courier New" panose="02070309020205020404" pitchFamily="49" charset="0"/>
              </a:rPr>
              <a:t>msghead</a:t>
            </a:r>
            <a:r>
              <a:rPr lang="en-GB" altLang="en-US" sz="1200" dirty="0">
                <a:solidFill>
                  <a:schemeClr val="tx1">
                    <a:lumMod val="65000"/>
                    <a:lumOff val="35000"/>
                  </a:schemeClr>
                </a:solidFill>
                <a:cs typeface="Courier New" panose="02070309020205020404" pitchFamily="49" charset="0"/>
              </a:rPr>
              <a:t>[1]/sysdatetime</a:t>
            </a:r>
            <a:r>
              <a:rPr lang="en-GB" altLang="en-US" sz="1400" dirty="0">
                <a:cs typeface="Courier New" panose="02070309020205020404" pitchFamily="49" charset="0"/>
              </a:rPr>
              <a:t>) and is published in UTC (GMT) time zone.</a:t>
            </a:r>
            <a:endParaRPr lang="en-GB" altLang="en-US"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22</a:t>
            </a:fld>
            <a:endParaRPr lang="en-US" dirty="0"/>
          </a:p>
        </p:txBody>
      </p:sp>
    </p:spTree>
    <p:extLst>
      <p:ext uri="{BB962C8B-B14F-4D97-AF65-F5344CB8AC3E}">
        <p14:creationId xmlns:p14="http://schemas.microsoft.com/office/powerpoint/2010/main" val="316686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Event Format – Embedded Payloads</a:t>
            </a:r>
          </a:p>
        </p:txBody>
      </p:sp>
      <p:sp>
        <p:nvSpPr>
          <p:cNvPr id="13" name="Content Placeholder 12"/>
          <p:cNvSpPr>
            <a:spLocks noGrp="1"/>
          </p:cNvSpPr>
          <p:nvPr>
            <p:ph idx="1"/>
          </p:nvPr>
        </p:nvSpPr>
        <p:spPr>
          <a:xfrm>
            <a:off x="457200" y="1082843"/>
            <a:ext cx="8229600" cy="5394157"/>
          </a:xfrm>
        </p:spPr>
        <p:txBody>
          <a:bodyPr/>
          <a:lstStyle/>
          <a:p>
            <a:pPr marL="285750" lvl="1" indent="-285750">
              <a:spcBef>
                <a:spcPts val="0"/>
              </a:spcBef>
              <a:defRPr/>
            </a:pPr>
            <a:r>
              <a:rPr lang="en-GB" altLang="en-US" sz="1400" dirty="0"/>
              <a:t>Every SPLIT and MERGE event will contain 2 embedded Payloads</a:t>
            </a:r>
          </a:p>
          <a:p>
            <a:pPr marL="0" lvl="1" indent="0">
              <a:spcBef>
                <a:spcPts val="0"/>
              </a:spcBef>
              <a:buNone/>
              <a:defRPr/>
            </a:pPr>
            <a:endParaRPr lang="en-GB" altLang="en-US" sz="1400" dirty="0"/>
          </a:p>
          <a:p>
            <a:pPr marL="560070" lvl="2" indent="-285750">
              <a:spcBef>
                <a:spcPts val="0"/>
              </a:spcBef>
              <a:defRPr/>
            </a:pPr>
            <a:r>
              <a:rPr lang="en-GB" altLang="en-US" sz="1200" dirty="0"/>
              <a:t>0001 represents a current image of the data involved in the event activity</a:t>
            </a:r>
          </a:p>
          <a:p>
            <a:pPr marL="560070" lvl="2" indent="-285750">
              <a:spcBef>
                <a:spcPts val="0"/>
              </a:spcBef>
              <a:defRPr/>
            </a:pPr>
            <a:r>
              <a:rPr lang="en-GB" altLang="en-US" sz="1200" dirty="0"/>
              <a:t>0002 represents a before image of the data involved in the event activity</a:t>
            </a:r>
          </a:p>
          <a:p>
            <a:pPr marL="0" lvl="1" indent="0">
              <a:spcBef>
                <a:spcPts val="0"/>
              </a:spcBef>
              <a:buNone/>
              <a:defRPr/>
            </a:pPr>
            <a:endParaRPr lang="en-GB" altLang="en-US" sz="900" dirty="0"/>
          </a:p>
          <a:p>
            <a:pPr marL="0" lvl="1" indent="0">
              <a:spcBef>
                <a:spcPts val="0"/>
              </a:spcBef>
              <a:buNone/>
              <a:defRPr/>
            </a:pPr>
            <a:endParaRPr lang="en-GB" altLang="en-US" sz="900" dirty="0"/>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&lt;ns0:eventPayloadList&gt;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&lt;ns0:eventPayload&gt;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&lt;ns0:payloadXML&gt;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&lt;![CDATA[&lt;?xml version="1.0" encoding="UTF-8"?&gt;</a:t>
            </a:r>
          </a:p>
          <a:p>
            <a:pPr marL="548640" lvl="3" indent="0">
              <a:spcBef>
                <a:spcPts val="0"/>
              </a:spcBef>
              <a:buNone/>
              <a:defRPr/>
            </a:pP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		&lt;ns0:TXLife xmlns:ns0="http://allstate.com/</a:t>
            </a:r>
            <a:r>
              <a:rPr lang="en-GB" altLang="en-US" sz="900" dirty="0" err="1">
                <a:solidFill>
                  <a:schemeClr val="tx1">
                    <a:lumMod val="65000"/>
                    <a:lumOff val="35000"/>
                  </a:schemeClr>
                </a:solidFill>
                <a:latin typeface="Courier New" panose="02070309020205020404" pitchFamily="49" charset="0"/>
                <a:cs typeface="Courier New" panose="02070309020205020404" pitchFamily="49" charset="0"/>
              </a:rPr>
              <a:t>customerManagement</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a:t>
            </a:r>
            <a:r>
              <a:rPr lang="en-GB" altLang="en-US" sz="900" dirty="0" err="1">
                <a:solidFill>
                  <a:schemeClr val="tx1">
                    <a:lumMod val="65000"/>
                    <a:lumOff val="35000"/>
                  </a:schemeClr>
                </a:solidFill>
                <a:latin typeface="Courier New" panose="02070309020205020404" pitchFamily="49" charset="0"/>
                <a:cs typeface="Courier New" panose="02070309020205020404" pitchFamily="49" charset="0"/>
              </a:rPr>
              <a:t>partyACORDProperties</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/v2"/&gt;]]&gt;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&lt;/ns0:payloadXML&gt;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&lt;ns0:payloadSchemaURL&gt;</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http://allstate.com/customerManagement/partyACORDProperties/v2</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&lt;/ns0:payloadSchemaURL&gt;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&lt;ns0:payloadSchemaVersion&gt;</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2.01</a:t>
            </a:r>
            <a:r>
              <a:rPr lang="en-GB" altLang="en-US" sz="900" dirty="0">
                <a:latin typeface="Courier New" panose="02070309020205020404" pitchFamily="49" charset="0"/>
                <a:cs typeface="Courier New" panose="02070309020205020404" pitchFamily="49" charset="0"/>
              </a:rPr>
              <a:t>&lt;/ns0:payloadSchemaVersion&gt;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&lt;ns0:versionExt&gt;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&lt;ns0:payloadTypeCd&gt;</a:t>
            </a:r>
            <a:r>
              <a:rPr lang="en-GB" altLang="en-US" sz="900" b="1" dirty="0">
                <a:solidFill>
                  <a:srgbClr val="FF0000"/>
                </a:solidFill>
                <a:latin typeface="Courier New" panose="02070309020205020404" pitchFamily="49" charset="0"/>
                <a:cs typeface="Courier New" panose="02070309020205020404" pitchFamily="49" charset="0"/>
              </a:rPr>
              <a:t>0001</a:t>
            </a:r>
            <a:r>
              <a:rPr lang="en-GB" altLang="en-US" sz="900" dirty="0">
                <a:latin typeface="Courier New" panose="02070309020205020404" pitchFamily="49" charset="0"/>
                <a:cs typeface="Courier New" panose="02070309020205020404" pitchFamily="49" charset="0"/>
              </a:rPr>
              <a:t>&lt;/ns0:payloadTypeCd&gt;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&lt;/ns0:versionExt&gt;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&lt;/ns0:eventPayload&gt;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&lt;ns0:eventPayload&gt;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&lt;ns0:payloadXML&gt;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&lt;![CDATA[&lt;?xml version="1.0" encoding="UTF-8"?&gt;</a:t>
            </a:r>
          </a:p>
          <a:p>
            <a:pPr marL="548640" lvl="3" indent="0">
              <a:spcBef>
                <a:spcPts val="0"/>
              </a:spcBef>
              <a:buNone/>
              <a:defRPr/>
            </a:pP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		&lt;ns0:TXLife xmlns:ns0="http://allstate.com/</a:t>
            </a:r>
            <a:r>
              <a:rPr lang="en-GB" altLang="en-US" sz="900" dirty="0" err="1">
                <a:solidFill>
                  <a:schemeClr val="tx1">
                    <a:lumMod val="65000"/>
                    <a:lumOff val="35000"/>
                  </a:schemeClr>
                </a:solidFill>
                <a:latin typeface="Courier New" panose="02070309020205020404" pitchFamily="49" charset="0"/>
                <a:cs typeface="Courier New" panose="02070309020205020404" pitchFamily="49" charset="0"/>
              </a:rPr>
              <a:t>customerManagement</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a:t>
            </a:r>
            <a:r>
              <a:rPr lang="en-GB" altLang="en-US" sz="900" dirty="0" err="1">
                <a:solidFill>
                  <a:schemeClr val="tx1">
                    <a:lumMod val="65000"/>
                    <a:lumOff val="35000"/>
                  </a:schemeClr>
                </a:solidFill>
                <a:latin typeface="Courier New" panose="02070309020205020404" pitchFamily="49" charset="0"/>
                <a:cs typeface="Courier New" panose="02070309020205020404" pitchFamily="49" charset="0"/>
              </a:rPr>
              <a:t>partyACORDProperties</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/v2"/&gt;]]&gt;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&lt;/ns0:payloadXML&gt;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&lt;ns0:payloadSchemaURL&gt;</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http://allstate.com/customerManagement/partyACORDProperties/v2</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&lt;/ns0:payloadSchemaURL&gt;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&lt;ns0:payloadSchemaVersion&gt;</a:t>
            </a:r>
            <a:r>
              <a:rPr lang="en-GB" altLang="en-US" sz="900" dirty="0">
                <a:solidFill>
                  <a:schemeClr val="tx1">
                    <a:lumMod val="65000"/>
                    <a:lumOff val="35000"/>
                  </a:schemeClr>
                </a:solidFill>
                <a:latin typeface="Courier New" panose="02070309020205020404" pitchFamily="49" charset="0"/>
                <a:cs typeface="Courier New" panose="02070309020205020404" pitchFamily="49" charset="0"/>
              </a:rPr>
              <a:t>2.01</a:t>
            </a:r>
            <a:r>
              <a:rPr lang="en-GB" altLang="en-US" sz="900" dirty="0">
                <a:latin typeface="Courier New" panose="02070309020205020404" pitchFamily="49" charset="0"/>
                <a:cs typeface="Courier New" panose="02070309020205020404" pitchFamily="49" charset="0"/>
              </a:rPr>
              <a:t>&lt;/ns0:payloadSchemaVersion&gt;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&lt;ns0:versionExt&gt;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&lt;ns0:payloadTypeCd&gt;</a:t>
            </a:r>
            <a:r>
              <a:rPr lang="en-GB" altLang="en-US" sz="900" b="1" dirty="0">
                <a:solidFill>
                  <a:srgbClr val="FF0000"/>
                </a:solidFill>
                <a:latin typeface="Courier New" panose="02070309020205020404" pitchFamily="49" charset="0"/>
                <a:cs typeface="Courier New" panose="02070309020205020404" pitchFamily="49" charset="0"/>
              </a:rPr>
              <a:t>0002</a:t>
            </a:r>
            <a:r>
              <a:rPr lang="en-GB" altLang="en-US" sz="900" dirty="0">
                <a:latin typeface="Courier New" panose="02070309020205020404" pitchFamily="49" charset="0"/>
                <a:cs typeface="Courier New" panose="02070309020205020404" pitchFamily="49" charset="0"/>
              </a:rPr>
              <a:t>&lt;/ns0:payloadTypeCd&gt;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&lt;/ns0:versionExt&gt;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            &lt;/ns0:eventPayload&gt;</a:t>
            </a:r>
          </a:p>
          <a:p>
            <a:pPr marL="548640" lvl="3" indent="0">
              <a:spcBef>
                <a:spcPts val="0"/>
              </a:spcBef>
              <a:buNone/>
              <a:defRPr/>
            </a:pPr>
            <a:r>
              <a:rPr lang="en-GB" altLang="en-US" sz="900" dirty="0">
                <a:latin typeface="Courier New" panose="02070309020205020404" pitchFamily="49" charset="0"/>
                <a:cs typeface="Courier New" panose="02070309020205020404" pitchFamily="49" charset="0"/>
              </a:rPr>
              <a:t>&lt;/ns0:eventPayloadList&gt;</a:t>
            </a:r>
          </a:p>
          <a:p>
            <a:pPr marL="548640" lvl="3" indent="0">
              <a:spcBef>
                <a:spcPts val="0"/>
              </a:spcBef>
              <a:buNone/>
              <a:defRPr/>
            </a:pPr>
            <a:endParaRPr lang="en-GB" altLang="en-US" sz="9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23</a:t>
            </a:fld>
            <a:endParaRPr lang="en-US" dirty="0"/>
          </a:p>
        </p:txBody>
      </p:sp>
    </p:spTree>
    <p:extLst>
      <p:ext uri="{BB962C8B-B14F-4D97-AF65-F5344CB8AC3E}">
        <p14:creationId xmlns:p14="http://schemas.microsoft.com/office/powerpoint/2010/main" val="3756893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Embedded Payloads – Source Records</a:t>
            </a:r>
          </a:p>
        </p:txBody>
      </p:sp>
      <p:sp>
        <p:nvSpPr>
          <p:cNvPr id="13" name="Content Placeholder 12"/>
          <p:cNvSpPr>
            <a:spLocks noGrp="1"/>
          </p:cNvSpPr>
          <p:nvPr>
            <p:ph idx="1"/>
          </p:nvPr>
        </p:nvSpPr>
        <p:spPr>
          <a:xfrm>
            <a:off x="457200" y="1082843"/>
            <a:ext cx="8229600" cy="5394157"/>
          </a:xfrm>
        </p:spPr>
        <p:txBody>
          <a:bodyPr/>
          <a:lstStyle/>
          <a:p>
            <a:pPr marL="285750" lvl="1" indent="-285750">
              <a:spcBef>
                <a:spcPts val="0"/>
              </a:spcBef>
              <a:defRPr/>
            </a:pPr>
            <a:r>
              <a:rPr lang="en-GB" altLang="en-US" sz="1400" dirty="0"/>
              <a:t>Each embedded payload can contain multiple &lt;TXLifeRequest&gt; xml nodes  </a:t>
            </a:r>
          </a:p>
          <a:p>
            <a:pPr marL="285750" lvl="1" indent="-285750">
              <a:spcBef>
                <a:spcPts val="0"/>
              </a:spcBef>
              <a:defRPr/>
            </a:pPr>
            <a:r>
              <a:rPr lang="en-GB" altLang="en-US" sz="1400" dirty="0"/>
              <a:t>Each &lt;TXLifeRequest&gt; will represent a source record that was involved in the SPLIT or MERGE event</a:t>
            </a:r>
          </a:p>
          <a:p>
            <a:pPr marL="285750" lvl="1" indent="-285750">
              <a:spcBef>
                <a:spcPts val="0"/>
              </a:spcBef>
              <a:defRPr/>
            </a:pPr>
            <a:endParaRPr lang="en-GB" altLang="en-US" sz="1400" dirty="0"/>
          </a:p>
          <a:p>
            <a:pPr marL="285750" lvl="1" indent="-285750">
              <a:spcBef>
                <a:spcPts val="0"/>
              </a:spcBef>
              <a:defRPr/>
            </a:pPr>
            <a:r>
              <a:rPr lang="en-GB" altLang="en-US" sz="1400" dirty="0"/>
              <a:t>&lt;TransSubType&gt; can be used to determine what the source record represents</a:t>
            </a:r>
          </a:p>
          <a:p>
            <a:pPr marL="285750" lvl="1" indent="-285750">
              <a:spcBef>
                <a:spcPts val="0"/>
              </a:spcBef>
              <a:defRPr/>
            </a:pPr>
            <a:endParaRPr lang="en-GB" altLang="en-US" sz="1400" dirty="0"/>
          </a:p>
          <a:p>
            <a:pPr marL="560070" lvl="2" indent="-285750">
              <a:spcBef>
                <a:spcPts val="0"/>
              </a:spcBef>
              <a:defRPr/>
            </a:pPr>
            <a:r>
              <a:rPr lang="en-GB" altLang="en-US" sz="1400" dirty="0"/>
              <a:t>002 is a claim source</a:t>
            </a:r>
          </a:p>
          <a:p>
            <a:pPr marL="834390" lvl="3" indent="-285750">
              <a:spcBef>
                <a:spcPts val="0"/>
              </a:spcBef>
              <a:defRPr/>
            </a:pPr>
            <a:r>
              <a:rPr lang="en-GB" altLang="en-US" sz="1200" dirty="0"/>
              <a:t>&lt;HOClaimReferenceID&gt; represents the ClaimNumber</a:t>
            </a:r>
          </a:p>
          <a:p>
            <a:pPr marL="834390" lvl="3" indent="-285750">
              <a:spcBef>
                <a:spcPts val="0"/>
              </a:spcBef>
              <a:defRPr/>
            </a:pPr>
            <a:r>
              <a:rPr lang="en-GB" altLang="en-US" sz="1200" dirty="0"/>
              <a:t>&lt;CarrierAdminSystem&gt; represents the source of the claim (8 is Legacy.  9 is NextGen)</a:t>
            </a:r>
          </a:p>
          <a:p>
            <a:pPr marL="834390" lvl="3" indent="-285750">
              <a:spcBef>
                <a:spcPts val="0"/>
              </a:spcBef>
              <a:defRPr/>
            </a:pPr>
            <a:endParaRPr lang="en-GB" altLang="en-US" sz="1200" dirty="0"/>
          </a:p>
          <a:p>
            <a:pPr marL="560070" lvl="2" indent="-285750">
              <a:spcBef>
                <a:spcPts val="0"/>
              </a:spcBef>
              <a:defRPr/>
            </a:pPr>
            <a:r>
              <a:rPr lang="en-GB" altLang="en-US" sz="1400" dirty="0"/>
              <a:t>003 is a direct/shared source</a:t>
            </a:r>
          </a:p>
          <a:p>
            <a:pPr marL="834390" lvl="3" indent="-285750">
              <a:spcBef>
                <a:spcPts val="0"/>
              </a:spcBef>
              <a:defRPr/>
            </a:pPr>
            <a:r>
              <a:rPr lang="en-GB" altLang="en-US" sz="1200" dirty="0"/>
              <a:t>There is no key associated to this record, as it can be updated my multiple applications</a:t>
            </a:r>
          </a:p>
          <a:p>
            <a:pPr marL="834390" lvl="3" indent="-285750">
              <a:spcBef>
                <a:spcPts val="0"/>
              </a:spcBef>
              <a:defRPr/>
            </a:pPr>
            <a:r>
              <a:rPr lang="en-GB" altLang="en-US" sz="1200" dirty="0"/>
              <a:t>Demographic data captured during quoting is stored in this source record</a:t>
            </a:r>
          </a:p>
          <a:p>
            <a:pPr marL="834390" lvl="3" indent="-285750">
              <a:spcBef>
                <a:spcPts val="0"/>
              </a:spcBef>
              <a:defRPr/>
            </a:pPr>
            <a:r>
              <a:rPr lang="en-GB" altLang="en-US" sz="1200" dirty="0"/>
              <a:t>Demographic data associated to claim contacts is stored in this source record</a:t>
            </a:r>
          </a:p>
          <a:p>
            <a:pPr marL="834390" lvl="3" indent="-285750">
              <a:spcBef>
                <a:spcPts val="0"/>
              </a:spcBef>
              <a:defRPr/>
            </a:pPr>
            <a:endParaRPr lang="en-GB" altLang="en-US" sz="1200" dirty="0"/>
          </a:p>
          <a:p>
            <a:pPr marL="560070" lvl="2" indent="-285750">
              <a:spcBef>
                <a:spcPts val="0"/>
              </a:spcBef>
              <a:defRPr/>
            </a:pPr>
            <a:r>
              <a:rPr lang="en-GB" altLang="en-US" sz="1400" dirty="0"/>
              <a:t>007 is a policy source</a:t>
            </a:r>
          </a:p>
          <a:p>
            <a:pPr marL="834390" lvl="3" indent="-285750">
              <a:spcBef>
                <a:spcPts val="0"/>
              </a:spcBef>
              <a:defRPr/>
            </a:pPr>
            <a:r>
              <a:rPr lang="en-GB" altLang="en-US" sz="1200" dirty="0"/>
              <a:t>&lt;PolNumber&gt; represents the Policy Number</a:t>
            </a:r>
          </a:p>
          <a:p>
            <a:pPr marL="834390" lvl="3" indent="-285750">
              <a:spcBef>
                <a:spcPts val="0"/>
              </a:spcBef>
              <a:defRPr/>
            </a:pPr>
            <a:r>
              <a:rPr lang="en-GB" altLang="en-US" sz="1200" dirty="0"/>
              <a:t>&lt;CarrierAdminSystem&gt; and &lt;CarrierAdminSubSystem&gt; represents the policy admin source system</a:t>
            </a:r>
          </a:p>
          <a:p>
            <a:pPr marL="834390" lvl="3" indent="-285750">
              <a:spcBef>
                <a:spcPts val="0"/>
              </a:spcBef>
              <a:defRPr/>
            </a:pPr>
            <a:endParaRPr lang="en-GB" altLang="en-US" sz="1200" dirty="0"/>
          </a:p>
          <a:p>
            <a:pPr marL="560070" lvl="2" indent="-285750">
              <a:spcBef>
                <a:spcPts val="0"/>
              </a:spcBef>
              <a:defRPr/>
            </a:pPr>
            <a:r>
              <a:rPr lang="en-GB" altLang="en-US" sz="1400" dirty="0"/>
              <a:t>010 is an internet source</a:t>
            </a:r>
          </a:p>
          <a:p>
            <a:pPr marL="834390" lvl="3" indent="-285750">
              <a:spcBef>
                <a:spcPts val="0"/>
              </a:spcBef>
              <a:defRPr/>
            </a:pPr>
            <a:r>
              <a:rPr lang="en-GB" altLang="en-US" sz="1200" dirty="0"/>
              <a:t>&lt;IDReferenceNo&gt; where &lt;IDReferenceType&gt; = “08” represents the internet logon ID</a:t>
            </a:r>
          </a:p>
          <a:p>
            <a:pPr marL="560070" lvl="2" indent="-285750">
              <a:spcBef>
                <a:spcPts val="0"/>
              </a:spcBef>
              <a:defRPr/>
            </a:pPr>
            <a:endParaRPr lang="en-GB" altLang="en-US" sz="1400" dirty="0"/>
          </a:p>
          <a:p>
            <a:pPr marL="560070" lvl="2" indent="-285750">
              <a:spcBef>
                <a:spcPts val="0"/>
              </a:spcBef>
              <a:defRPr/>
            </a:pPr>
            <a:r>
              <a:rPr lang="en-GB" altLang="en-US" sz="1400" dirty="0"/>
              <a:t>011 is the promoted source</a:t>
            </a:r>
          </a:p>
          <a:p>
            <a:pPr marL="834390" lvl="3" indent="-285750">
              <a:spcBef>
                <a:spcPts val="0"/>
              </a:spcBef>
              <a:defRPr/>
            </a:pPr>
            <a:r>
              <a:rPr lang="en-GB" altLang="en-US" sz="1200" dirty="0"/>
              <a:t>There is no key associated to this record</a:t>
            </a:r>
          </a:p>
          <a:p>
            <a:pPr marL="834390" lvl="3" indent="-285750">
              <a:spcBef>
                <a:spcPts val="0"/>
              </a:spcBef>
              <a:defRPr/>
            </a:pPr>
            <a:r>
              <a:rPr lang="en-GB" altLang="en-US" sz="1200" dirty="0"/>
              <a:t>This is an internal record generated by ICS</a:t>
            </a:r>
            <a:endParaRPr lang="en-GB" altLang="en-US" sz="1400" dirty="0"/>
          </a:p>
          <a:p>
            <a:pPr marL="548640" lvl="3" indent="0">
              <a:spcBef>
                <a:spcPts val="0"/>
              </a:spcBef>
              <a:buNone/>
              <a:defRPr/>
            </a:pPr>
            <a:endParaRPr lang="en-GB" altLang="en-US" sz="9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24</a:t>
            </a:fld>
            <a:endParaRPr lang="en-US" dirty="0"/>
          </a:p>
        </p:txBody>
      </p:sp>
    </p:spTree>
    <p:extLst>
      <p:ext uri="{BB962C8B-B14F-4D97-AF65-F5344CB8AC3E}">
        <p14:creationId xmlns:p14="http://schemas.microsoft.com/office/powerpoint/2010/main" val="403413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Split and Merge – Guidelines for consuming applications</a:t>
            </a:r>
          </a:p>
        </p:txBody>
      </p:sp>
      <p:sp>
        <p:nvSpPr>
          <p:cNvPr id="13" name="Content Placeholder 12"/>
          <p:cNvSpPr>
            <a:spLocks noGrp="1"/>
          </p:cNvSpPr>
          <p:nvPr>
            <p:ph idx="1"/>
          </p:nvPr>
        </p:nvSpPr>
        <p:spPr>
          <a:xfrm>
            <a:off x="457200" y="1082843"/>
            <a:ext cx="8229600" cy="5394157"/>
          </a:xfrm>
        </p:spPr>
        <p:txBody>
          <a:bodyPr/>
          <a:lstStyle/>
          <a:p>
            <a:pPr marL="285750" lvl="1" indent="-285750">
              <a:spcBef>
                <a:spcPts val="0"/>
              </a:spcBef>
              <a:defRPr/>
            </a:pPr>
            <a:r>
              <a:rPr lang="en-GB" altLang="en-US" sz="1400" dirty="0"/>
              <a:t>For consuming MERGE events, applications only need to extract the &lt;FromParty&gt; and &lt;ToParty&gt; details from the &lt;eventAttributeList&gt;</a:t>
            </a:r>
          </a:p>
          <a:p>
            <a:pPr marL="285750" lvl="1" indent="-285750">
              <a:spcBef>
                <a:spcPts val="0"/>
              </a:spcBef>
              <a:defRPr/>
            </a:pPr>
            <a:endParaRPr lang="en-GB" altLang="en-US" sz="1400" dirty="0"/>
          </a:p>
          <a:p>
            <a:pPr lvl="1"/>
            <a:r>
              <a:rPr lang="en-GB" sz="1400" dirty="0"/>
              <a:t>When a merge occurs, the FromParty is no longer active in ICS and is replaced with the ToParty value</a:t>
            </a:r>
          </a:p>
          <a:p>
            <a:pPr lvl="1"/>
            <a:endParaRPr lang="en-GB" sz="1400" dirty="0"/>
          </a:p>
          <a:p>
            <a:pPr lvl="1"/>
            <a:r>
              <a:rPr lang="en-GB" altLang="en-US" sz="1400" dirty="0"/>
              <a:t>All references to the FromParty on application system should be updated to reflect the ToParty value</a:t>
            </a:r>
          </a:p>
          <a:p>
            <a:pPr lvl="1"/>
            <a:endParaRPr lang="en-GB" sz="1400" dirty="0"/>
          </a:p>
          <a:p>
            <a:pPr marL="285750" lvl="1" indent="-285750">
              <a:spcBef>
                <a:spcPts val="0"/>
              </a:spcBef>
              <a:defRPr/>
            </a:pPr>
            <a:r>
              <a:rPr lang="en-GB" altLang="en-US" sz="1400" dirty="0"/>
              <a:t>For consuming SPLIT events, applications need to extract the &lt;FromParty&gt; and &lt;ToParty&gt; details from the &lt;eventAttributeList&gt; but also need to interrogate the embedded payloads to determine what sources were involved in the SPLIT</a:t>
            </a:r>
          </a:p>
          <a:p>
            <a:pPr marL="285750" lvl="1" indent="-285750">
              <a:spcBef>
                <a:spcPts val="0"/>
              </a:spcBef>
              <a:defRPr/>
            </a:pPr>
            <a:endParaRPr lang="en-GB" altLang="en-US" sz="1400" dirty="0"/>
          </a:p>
          <a:p>
            <a:pPr lvl="1"/>
            <a:r>
              <a:rPr lang="en-GB" sz="1400" dirty="0"/>
              <a:t>When a split occurs, the FromParty remains active in ICS but </a:t>
            </a:r>
            <a:r>
              <a:rPr lang="en-GB" sz="1400" b="1" i="1" dirty="0"/>
              <a:t>at least one </a:t>
            </a:r>
            <a:r>
              <a:rPr lang="en-GB" sz="1400" dirty="0"/>
              <a:t>source record previously linked to the FromParty has now been moved to link with the ToParty value</a:t>
            </a:r>
          </a:p>
          <a:p>
            <a:pPr lvl="1"/>
            <a:endParaRPr lang="en-GB" sz="1400" dirty="0"/>
          </a:p>
          <a:p>
            <a:pPr lvl="1"/>
            <a:r>
              <a:rPr lang="en-GB" altLang="en-US" sz="1400" dirty="0"/>
              <a:t>Applications only need to update the PartyID on their system, if they are storing PartyID against a specific source involved in the SPLIT event</a:t>
            </a:r>
          </a:p>
          <a:p>
            <a:pPr lvl="1"/>
            <a:endParaRPr lang="en-GB" altLang="en-US" sz="1400" dirty="0"/>
          </a:p>
          <a:p>
            <a:pPr marL="548640" lvl="2" indent="0">
              <a:buNone/>
            </a:pPr>
            <a:r>
              <a:rPr lang="en-GB" altLang="en-US" sz="1200" dirty="0"/>
              <a:t>e.g. PartyID-1 exists in NG with claim-A and claim-B.  Split Event changes PartyID-1 to PartyID-2 on claim-B.</a:t>
            </a:r>
          </a:p>
          <a:p>
            <a:pPr marL="548640" lvl="2" indent="0">
              <a:buNone/>
            </a:pPr>
            <a:r>
              <a:rPr lang="en-GB" altLang="en-US" sz="1200" dirty="0"/>
              <a:t>       Application should retain PartyID-1 on claim-A but update PartyID-1 to PartyID-2 on claim-B only.</a:t>
            </a:r>
          </a:p>
          <a:p>
            <a:pPr marL="548640" lvl="2" indent="0">
              <a:buNone/>
            </a:pPr>
            <a:endParaRPr lang="en-GB" altLang="en-US" sz="12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25</a:t>
            </a:fld>
            <a:endParaRPr lang="en-US" dirty="0"/>
          </a:p>
        </p:txBody>
      </p:sp>
    </p:spTree>
    <p:extLst>
      <p:ext uri="{BB962C8B-B14F-4D97-AF65-F5344CB8AC3E}">
        <p14:creationId xmlns:p14="http://schemas.microsoft.com/office/powerpoint/2010/main" val="185459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Split and Merge – Daily Volumes</a:t>
            </a:r>
          </a:p>
        </p:txBody>
      </p:sp>
      <p:sp>
        <p:nvSpPr>
          <p:cNvPr id="13" name="Content Placeholder 12"/>
          <p:cNvSpPr>
            <a:spLocks noGrp="1"/>
          </p:cNvSpPr>
          <p:nvPr>
            <p:ph idx="1"/>
          </p:nvPr>
        </p:nvSpPr>
        <p:spPr>
          <a:xfrm>
            <a:off x="457200" y="1082843"/>
            <a:ext cx="8229600" cy="5394157"/>
          </a:xfrm>
        </p:spPr>
        <p:txBody>
          <a:bodyPr/>
          <a:lstStyle/>
          <a:p>
            <a:pPr marL="0" lvl="1" indent="0">
              <a:spcBef>
                <a:spcPts val="0"/>
              </a:spcBef>
              <a:buNone/>
              <a:defRPr/>
            </a:pPr>
            <a:endParaRPr lang="en-GB" altLang="en-US"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26</a:t>
            </a:fld>
            <a:endParaRPr lang="en-US" dirty="0"/>
          </a:p>
        </p:txBody>
      </p:sp>
      <p:graphicFrame>
        <p:nvGraphicFramePr>
          <p:cNvPr id="2" name="Table 1"/>
          <p:cNvGraphicFramePr>
            <a:graphicFrameLocks noGrp="1"/>
          </p:cNvGraphicFramePr>
          <p:nvPr>
            <p:extLst/>
          </p:nvPr>
        </p:nvGraphicFramePr>
        <p:xfrm>
          <a:off x="1270450" y="1703599"/>
          <a:ext cx="4733840" cy="2520446"/>
        </p:xfrm>
        <a:graphic>
          <a:graphicData uri="http://schemas.openxmlformats.org/drawingml/2006/table">
            <a:tbl>
              <a:tblPr>
                <a:tableStyleId>{5C22544A-7EE6-4342-B048-85BDC9FD1C3A}</a:tableStyleId>
              </a:tblPr>
              <a:tblGrid>
                <a:gridCol w="1188964">
                  <a:extLst>
                    <a:ext uri="{9D8B030D-6E8A-4147-A177-3AD203B41FA5}">
                      <a16:colId xmlns:a16="http://schemas.microsoft.com/office/drawing/2014/main" val="20000"/>
                    </a:ext>
                  </a:extLst>
                </a:gridCol>
                <a:gridCol w="1122911">
                  <a:extLst>
                    <a:ext uri="{9D8B030D-6E8A-4147-A177-3AD203B41FA5}">
                      <a16:colId xmlns:a16="http://schemas.microsoft.com/office/drawing/2014/main" val="20001"/>
                    </a:ext>
                  </a:extLst>
                </a:gridCol>
                <a:gridCol w="2421965">
                  <a:extLst>
                    <a:ext uri="{9D8B030D-6E8A-4147-A177-3AD203B41FA5}">
                      <a16:colId xmlns:a16="http://schemas.microsoft.com/office/drawing/2014/main" val="20002"/>
                    </a:ext>
                  </a:extLst>
                </a:gridCol>
              </a:tblGrid>
              <a:tr h="492158">
                <a:tc>
                  <a:txBody>
                    <a:bodyPr/>
                    <a:lstStyle/>
                    <a:p>
                      <a:pPr algn="ctr" fontAlgn="ctr"/>
                      <a:r>
                        <a:rPr lang="en-GB" sz="1000" b="1" u="none" strike="noStrike" dirty="0">
                          <a:effectLst/>
                        </a:rPr>
                        <a:t>EVENTCODE</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b="1" u="none" strike="noStrike" dirty="0">
                          <a:effectLst/>
                        </a:rPr>
                        <a:t>EVENTTYPE</a:t>
                      </a:r>
                      <a:endParaRPr lang="en-GB"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b="1" u="none" strike="noStrike" dirty="0">
                          <a:effectLst/>
                        </a:rPr>
                        <a:t>AVERAGE DAILY VOLUME</a:t>
                      </a:r>
                      <a:endParaRPr lang="en-GB" sz="1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3536">
                <a:tc>
                  <a:txBody>
                    <a:bodyPr/>
                    <a:lstStyle/>
                    <a:p>
                      <a:pPr algn="ctr" fontAlgn="ctr"/>
                      <a:r>
                        <a:rPr lang="en-GB" sz="1000" u="none" strike="noStrike">
                          <a:effectLst/>
                        </a:rPr>
                        <a:t>1016</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SPLIT</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150</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53536">
                <a:tc>
                  <a:txBody>
                    <a:bodyPr/>
                    <a:lstStyle/>
                    <a:p>
                      <a:pPr algn="ctr" fontAlgn="ctr"/>
                      <a:r>
                        <a:rPr lang="en-GB" sz="1000" u="none" strike="noStrike">
                          <a:effectLst/>
                        </a:rPr>
                        <a:t>1017</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MERGE</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15000</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53536">
                <a:tc>
                  <a:txBody>
                    <a:bodyPr/>
                    <a:lstStyle/>
                    <a:p>
                      <a:pPr algn="ctr" fontAlgn="ctr"/>
                      <a:r>
                        <a:rPr lang="en-GB" sz="1000" u="none" strike="noStrike">
                          <a:effectLst/>
                        </a:rPr>
                        <a:t>1056</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SPLIT</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5</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53536">
                <a:tc>
                  <a:txBody>
                    <a:bodyPr/>
                    <a:lstStyle/>
                    <a:p>
                      <a:pPr algn="ctr" fontAlgn="ctr"/>
                      <a:r>
                        <a:rPr lang="en-GB" sz="1000" u="none" strike="noStrike">
                          <a:effectLst/>
                        </a:rPr>
                        <a:t>1057</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MERGE</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100</a:t>
                      </a:r>
                      <a:endParaRPr lang="en-GB"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53536">
                <a:tc>
                  <a:txBody>
                    <a:bodyPr/>
                    <a:lstStyle/>
                    <a:p>
                      <a:pPr algn="ctr" fontAlgn="ctr"/>
                      <a:r>
                        <a:rPr lang="en-GB" sz="1000" u="none" strike="noStrike">
                          <a:effectLst/>
                        </a:rPr>
                        <a:t>1060</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SPLIT</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120</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53536">
                <a:tc>
                  <a:txBody>
                    <a:bodyPr/>
                    <a:lstStyle/>
                    <a:p>
                      <a:pPr algn="ctr" fontAlgn="ctr"/>
                      <a:r>
                        <a:rPr lang="en-GB" sz="1000" u="none" strike="noStrike">
                          <a:effectLst/>
                        </a:rPr>
                        <a:t>1061</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MERGE</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1500</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53536">
                <a:tc>
                  <a:txBody>
                    <a:bodyPr/>
                    <a:lstStyle/>
                    <a:p>
                      <a:pPr algn="ctr" fontAlgn="ctr"/>
                      <a:r>
                        <a:rPr lang="en-GB" sz="1000" u="none" strike="noStrike">
                          <a:effectLst/>
                        </a:rPr>
                        <a:t>1062</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SPLIT</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5</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53536">
                <a:tc>
                  <a:txBody>
                    <a:bodyPr/>
                    <a:lstStyle/>
                    <a:p>
                      <a:pPr algn="ctr" fontAlgn="ctr"/>
                      <a:r>
                        <a:rPr lang="en-GB" sz="1000" u="none" strike="noStrike">
                          <a:effectLst/>
                        </a:rPr>
                        <a:t>1063</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MERGE</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20</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60603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Sample Event Payloads</a:t>
            </a:r>
          </a:p>
        </p:txBody>
      </p:sp>
      <p:sp>
        <p:nvSpPr>
          <p:cNvPr id="13" name="Content Placeholder 12"/>
          <p:cNvSpPr>
            <a:spLocks noGrp="1"/>
          </p:cNvSpPr>
          <p:nvPr>
            <p:ph idx="1"/>
          </p:nvPr>
        </p:nvSpPr>
        <p:spPr>
          <a:xfrm>
            <a:off x="457200" y="1082843"/>
            <a:ext cx="8229600" cy="5394157"/>
          </a:xfrm>
        </p:spPr>
        <p:txBody>
          <a:bodyPr/>
          <a:lstStyle/>
          <a:p>
            <a:pPr marL="0" lvl="1" indent="0">
              <a:spcBef>
                <a:spcPts val="0"/>
              </a:spcBef>
              <a:buNone/>
              <a:defRPr/>
            </a:pPr>
            <a:r>
              <a:rPr lang="en-GB" altLang="en-US" sz="1400" dirty="0"/>
              <a:t>Split Examples</a:t>
            </a:r>
          </a:p>
          <a:p>
            <a:pPr lvl="1"/>
            <a:endParaRPr lang="en-GB" sz="1400" dirty="0"/>
          </a:p>
          <a:p>
            <a:pPr lvl="1"/>
            <a:endParaRPr lang="en-GB" sz="1400" dirty="0"/>
          </a:p>
          <a:p>
            <a:pPr lvl="1"/>
            <a:endParaRPr lang="en-GB" sz="1400" dirty="0"/>
          </a:p>
          <a:p>
            <a:pPr marL="274320" lvl="1" indent="0">
              <a:buNone/>
            </a:pPr>
            <a:endParaRPr lang="en-GB" altLang="en-US" sz="1400" dirty="0"/>
          </a:p>
          <a:p>
            <a:pPr marL="0" indent="0">
              <a:buNone/>
            </a:pPr>
            <a:r>
              <a:rPr lang="en-GB" altLang="en-US" sz="1400" dirty="0"/>
              <a:t>Merge Examples</a:t>
            </a:r>
          </a:p>
          <a:p>
            <a:pPr marL="0" indent="0">
              <a:buNone/>
            </a:pPr>
            <a:endParaRPr lang="en-GB" altLang="en-US" sz="1400" dirty="0"/>
          </a:p>
          <a:p>
            <a:pPr marL="0" indent="0">
              <a:buNone/>
            </a:pPr>
            <a:endParaRPr lang="en-GB" altLang="en-US"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27</a:t>
            </a:fld>
            <a:endParaRPr lang="en-US" dirty="0"/>
          </a:p>
        </p:txBody>
      </p:sp>
      <p:graphicFrame>
        <p:nvGraphicFramePr>
          <p:cNvPr id="3" name="Object 2"/>
          <p:cNvGraphicFramePr>
            <a:graphicFrameLocks noChangeAspect="1"/>
          </p:cNvGraphicFramePr>
          <p:nvPr>
            <p:extLst/>
          </p:nvPr>
        </p:nvGraphicFramePr>
        <p:xfrm>
          <a:off x="724237" y="1538120"/>
          <a:ext cx="914400" cy="771525"/>
        </p:xfrm>
        <a:graphic>
          <a:graphicData uri="http://schemas.openxmlformats.org/presentationml/2006/ole">
            <mc:AlternateContent xmlns:mc="http://schemas.openxmlformats.org/markup-compatibility/2006">
              <mc:Choice xmlns:v="urn:schemas-microsoft-com:vml" Requires="v">
                <p:oleObj spid="_x0000_s108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724237" y="1538120"/>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751926" y="1538120"/>
          <a:ext cx="914400" cy="771525"/>
        </p:xfrm>
        <a:graphic>
          <a:graphicData uri="http://schemas.openxmlformats.org/presentationml/2006/ole">
            <mc:AlternateContent xmlns:mc="http://schemas.openxmlformats.org/markup-compatibility/2006">
              <mc:Choice xmlns:v="urn:schemas-microsoft-com:vml" Requires="v">
                <p:oleObj spid="_x0000_s1087"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1751926" y="1538120"/>
                        <a:ext cx="914400" cy="771525"/>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724237" y="3008396"/>
          <a:ext cx="914400" cy="771525"/>
        </p:xfrm>
        <a:graphic>
          <a:graphicData uri="http://schemas.openxmlformats.org/presentationml/2006/ole">
            <mc:AlternateContent xmlns:mc="http://schemas.openxmlformats.org/markup-compatibility/2006">
              <mc:Choice xmlns:v="urn:schemas-microsoft-com:vml" Requires="v">
                <p:oleObj spid="_x0000_s1088"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724237" y="3008396"/>
                        <a:ext cx="914400" cy="771525"/>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1751926" y="3008395"/>
          <a:ext cx="914400" cy="771525"/>
        </p:xfrm>
        <a:graphic>
          <a:graphicData uri="http://schemas.openxmlformats.org/presentationml/2006/ole">
            <mc:AlternateContent xmlns:mc="http://schemas.openxmlformats.org/markup-compatibility/2006">
              <mc:Choice xmlns:v="urn:schemas-microsoft-com:vml" Requires="v">
                <p:oleObj spid="_x0000_s1089" name="Packager Shell Object" showAsIcon="1" r:id="rId9" imgW="914400" imgH="771480" progId="Package">
                  <p:embed/>
                </p:oleObj>
              </mc:Choice>
              <mc:Fallback>
                <p:oleObj name="Packager Shell Object" showAsIcon="1" r:id="rId9" imgW="914400" imgH="771480" progId="Package">
                  <p:embed/>
                  <p:pic>
                    <p:nvPicPr>
                      <p:cNvPr id="0" name=""/>
                      <p:cNvPicPr/>
                      <p:nvPr/>
                    </p:nvPicPr>
                    <p:blipFill>
                      <a:blip r:embed="rId10"/>
                      <a:stretch>
                        <a:fillRect/>
                      </a:stretch>
                    </p:blipFill>
                    <p:spPr>
                      <a:xfrm>
                        <a:off x="1751926" y="300839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850340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FEM Metrics – CPU Events (internal to UCV)</a:t>
            </a:r>
          </a:p>
        </p:txBody>
      </p:sp>
      <p:sp>
        <p:nvSpPr>
          <p:cNvPr id="13" name="Content Placeholder 12"/>
          <p:cNvSpPr>
            <a:spLocks noGrp="1"/>
          </p:cNvSpPr>
          <p:nvPr>
            <p:ph idx="1"/>
          </p:nvPr>
        </p:nvSpPr>
        <p:spPr>
          <a:xfrm>
            <a:off x="457200" y="1082843"/>
            <a:ext cx="8229600" cy="5394157"/>
          </a:xfrm>
        </p:spPr>
        <p:txBody>
          <a:bodyPr/>
          <a:lstStyle/>
          <a:p>
            <a:pPr>
              <a:spcBef>
                <a:spcPts val="0"/>
              </a:spcBef>
            </a:pPr>
            <a:r>
              <a:rPr lang="en-US" sz="1100" dirty="0"/>
              <a:t>Only certain requests to the CPU service will trigger the service to publish a FEM metric event.</a:t>
            </a:r>
          </a:p>
          <a:p>
            <a:pPr>
              <a:spcBef>
                <a:spcPts val="0"/>
              </a:spcBef>
            </a:pPr>
            <a:endParaRPr lang="en-US" sz="1100" dirty="0"/>
          </a:p>
          <a:p>
            <a:pPr>
              <a:spcBef>
                <a:spcPts val="0"/>
              </a:spcBef>
            </a:pPr>
            <a:r>
              <a:rPr lang="en-US" sz="1100" dirty="0"/>
              <a:t>For POLICY source requests (SourceTypeCode tc="007“)</a:t>
            </a:r>
          </a:p>
          <a:p>
            <a:pPr lvl="1">
              <a:spcBef>
                <a:spcPts val="0"/>
              </a:spcBef>
            </a:pPr>
            <a:r>
              <a:rPr lang="en-US" sz="1100" dirty="0"/>
              <a:t>CPU will publish a FEM metric event when service returns a MatchStatus of “01” or “02”.  </a:t>
            </a:r>
          </a:p>
          <a:p>
            <a:pPr>
              <a:spcBef>
                <a:spcPts val="0"/>
              </a:spcBef>
            </a:pPr>
            <a:endParaRPr lang="en-US" sz="1100" dirty="0"/>
          </a:p>
          <a:p>
            <a:pPr>
              <a:spcBef>
                <a:spcPts val="0"/>
              </a:spcBef>
            </a:pPr>
            <a:r>
              <a:rPr lang="en-US" sz="1100" dirty="0"/>
              <a:t>For ALL source requests </a:t>
            </a:r>
          </a:p>
          <a:p>
            <a:pPr lvl="1">
              <a:spcBef>
                <a:spcPts val="0"/>
              </a:spcBef>
            </a:pPr>
            <a:r>
              <a:rPr lang="en-US" sz="1100" dirty="0"/>
              <a:t>CPU will publish a FEM metric event when service returns a MatchStatus of “02”</a:t>
            </a:r>
            <a:endParaRPr lang="en-US" altLang="en-US" sz="1100" dirty="0"/>
          </a:p>
          <a:p>
            <a:pPr marL="0" indent="0">
              <a:spcBef>
                <a:spcPts val="0"/>
              </a:spcBef>
              <a:buNone/>
              <a:defRPr/>
            </a:pPr>
            <a:endParaRPr lang="en-US" altLang="en-US" sz="1100" dirty="0"/>
          </a:p>
          <a:p>
            <a:pPr marL="171450" indent="-171450"/>
            <a:r>
              <a:rPr lang="en-US" sz="1100" dirty="0"/>
              <a:t>Event will use the ACORD event schema/wsdl</a:t>
            </a:r>
          </a:p>
          <a:p>
            <a:pPr marL="445770" lvl="1" indent="-171450"/>
            <a:r>
              <a:rPr lang="en-US" sz="1100" dirty="0">
                <a:hlinkClick r:id="rId2"/>
              </a:rPr>
              <a:t>https://share.allstate.com/sites/ICS/ICS%20%20Architecture/ICS%20Services/Schemas_1.9/www%20allstate%20com%20technology%20event%20v1_3.xsd</a:t>
            </a:r>
            <a:endParaRPr lang="en-US" sz="1100" dirty="0"/>
          </a:p>
          <a:p>
            <a:pPr marL="445770" lvl="1" indent="-171450"/>
            <a:endParaRPr lang="en-US" sz="1100" dirty="0"/>
          </a:p>
          <a:p>
            <a:pPr marL="171450" indent="-171450"/>
            <a:r>
              <a:rPr lang="en-US" sz="1100" dirty="0"/>
              <a:t>We created a new &lt;eventTypeCd&gt; and &lt;eventCategoryCd&gt; values for this event</a:t>
            </a:r>
          </a:p>
          <a:p>
            <a:pPr marL="445770" lvl="1" indent="-171450"/>
            <a:r>
              <a:rPr lang="en-US" sz="1100" dirty="0"/>
              <a:t>&lt;eventTypeCd&gt;3001&lt;/eventTypeCd&gt;</a:t>
            </a:r>
          </a:p>
          <a:p>
            <a:pPr marL="445770" lvl="1" indent="-171450"/>
            <a:r>
              <a:rPr lang="en-US" sz="1100" dirty="0"/>
              <a:t>&lt;eventCategoryCd&gt;0033&lt;/eventCategoryCd&gt; </a:t>
            </a:r>
          </a:p>
          <a:p>
            <a:pPr marL="445770" lvl="1" indent="-171450"/>
            <a:endParaRPr lang="en-US" sz="1100" dirty="0"/>
          </a:p>
          <a:p>
            <a:pPr marL="171450" indent="-171450"/>
            <a:r>
              <a:rPr lang="en-US" sz="1100" dirty="0"/>
              <a:t>Each message will contain 2 embedded payloads ~</a:t>
            </a:r>
          </a:p>
          <a:p>
            <a:pPr marL="628650" lvl="1" indent="-171450"/>
            <a:r>
              <a:rPr lang="en-US" sz="1100" dirty="0"/>
              <a:t>1</a:t>
            </a:r>
            <a:r>
              <a:rPr lang="en-US" sz="1100" baseline="30000" dirty="0"/>
              <a:t>st</a:t>
            </a:r>
            <a:r>
              <a:rPr lang="en-US" sz="1100" dirty="0"/>
              <a:t> embedded payload should contain the original TxLife request payload mapped from the CPU input request payload</a:t>
            </a:r>
          </a:p>
          <a:p>
            <a:pPr marL="1085850" lvl="2" indent="-171450"/>
            <a:r>
              <a:rPr lang="en-US" sz="1100" dirty="0"/>
              <a:t>Added a new CMS code to define this as the REQUEST payload - &lt;</a:t>
            </a:r>
            <a:r>
              <a:rPr lang="en-US" sz="1100" dirty="0">
                <a:solidFill>
                  <a:srgbClr val="006699"/>
                </a:solidFill>
              </a:rPr>
              <a:t>payloadTypeCd = 0008</a:t>
            </a:r>
            <a:r>
              <a:rPr lang="en-US" sz="1100" dirty="0"/>
              <a:t>&gt; </a:t>
            </a:r>
          </a:p>
          <a:p>
            <a:pPr marL="1085850" lvl="2" indent="-171450"/>
            <a:r>
              <a:rPr lang="en-US" sz="1100" dirty="0"/>
              <a:t>(Domain 11077)</a:t>
            </a:r>
          </a:p>
          <a:p>
            <a:pPr marL="1085850" lvl="2" indent="-171450"/>
            <a:endParaRPr lang="en-US" sz="1100" dirty="0"/>
          </a:p>
          <a:p>
            <a:pPr marL="628650" lvl="1" indent="-171450"/>
            <a:r>
              <a:rPr lang="en-US" sz="1100" dirty="0"/>
              <a:t>2</a:t>
            </a:r>
            <a:r>
              <a:rPr lang="en-US" sz="1100" baseline="30000" dirty="0"/>
              <a:t>nd</a:t>
            </a:r>
            <a:r>
              <a:rPr lang="en-US" sz="1100" dirty="0"/>
              <a:t> embedded payload should contain a modified version of the TxLife response payload mapped from the CPU output response payload</a:t>
            </a:r>
          </a:p>
          <a:p>
            <a:pPr marL="1085850" lvl="2" indent="-171450"/>
            <a:r>
              <a:rPr lang="en-US" sz="1100" dirty="0"/>
              <a:t>Added a new CMS code to define this as the RESPONSE payload - &lt;</a:t>
            </a:r>
            <a:r>
              <a:rPr lang="en-US" sz="1100" dirty="0">
                <a:solidFill>
                  <a:srgbClr val="006699"/>
                </a:solidFill>
              </a:rPr>
              <a:t>payloadTypeCd = 0009</a:t>
            </a:r>
            <a:r>
              <a:rPr lang="en-US" sz="1100" dirty="0"/>
              <a:t>&gt; (Domain 11077)</a:t>
            </a:r>
          </a:p>
          <a:p>
            <a:pPr marL="445770" lvl="1" indent="-171450"/>
            <a:endParaRPr lang="en-US" sz="1100" dirty="0"/>
          </a:p>
          <a:p>
            <a:pPr>
              <a:spcBef>
                <a:spcPts val="0"/>
              </a:spcBef>
            </a:pPr>
            <a:r>
              <a:rPr lang="en-US" sz="1100" dirty="0"/>
              <a:t> Events are consumed by a backend service called </a:t>
            </a:r>
            <a:r>
              <a:rPr lang="en-US" sz="1100" b="1" i="1" dirty="0"/>
              <a:t>MaintainFEMMetrics</a:t>
            </a:r>
          </a:p>
          <a:p>
            <a:pPr>
              <a:spcBef>
                <a:spcPts val="0"/>
              </a:spcBef>
            </a:pPr>
            <a:endParaRPr lang="en-GB" sz="1400" dirty="0"/>
          </a:p>
          <a:p>
            <a:pPr>
              <a:spcBef>
                <a:spcPts val="0"/>
              </a:spcBef>
            </a:pPr>
            <a:endParaRPr lang="en-GB" sz="1400" dirty="0"/>
          </a:p>
          <a:p>
            <a:pPr lvl="1"/>
            <a:endParaRPr lang="en-GB"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28</a:t>
            </a:fld>
            <a:endParaRPr lang="en-US" dirty="0"/>
          </a:p>
        </p:txBody>
      </p:sp>
    </p:spTree>
    <p:extLst>
      <p:ext uri="{BB962C8B-B14F-4D97-AF65-F5344CB8AC3E}">
        <p14:creationId xmlns:p14="http://schemas.microsoft.com/office/powerpoint/2010/main" val="105429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FEM Metrics – MPR (internal to UCV)</a:t>
            </a:r>
          </a:p>
        </p:txBody>
      </p:sp>
      <p:sp>
        <p:nvSpPr>
          <p:cNvPr id="13" name="Content Placeholder 12"/>
          <p:cNvSpPr>
            <a:spLocks noGrp="1"/>
          </p:cNvSpPr>
          <p:nvPr>
            <p:ph idx="1"/>
          </p:nvPr>
        </p:nvSpPr>
        <p:spPr>
          <a:xfrm>
            <a:off x="457200" y="1082843"/>
            <a:ext cx="8229600" cy="5394157"/>
          </a:xfrm>
        </p:spPr>
        <p:txBody>
          <a:bodyPr/>
          <a:lstStyle/>
          <a:p>
            <a:pPr>
              <a:lnSpc>
                <a:spcPct val="150000"/>
              </a:lnSpc>
              <a:spcBef>
                <a:spcPts val="0"/>
              </a:spcBef>
            </a:pPr>
            <a:r>
              <a:rPr lang="en-US" sz="1100" dirty="0"/>
              <a:t>Only certain requests will trigger the service to publish a FEM metric event. Publishing will occur when the input request contains at least one of new FEM tokens </a:t>
            </a:r>
          </a:p>
          <a:p>
            <a:pPr lvl="1">
              <a:lnSpc>
                <a:spcPct val="150000"/>
              </a:lnSpc>
              <a:spcBef>
                <a:spcPts val="0"/>
              </a:spcBef>
            </a:pPr>
            <a:r>
              <a:rPr lang="en-GB" sz="1100" dirty="0"/>
              <a:t>SFMTOKEN</a:t>
            </a:r>
          </a:p>
          <a:p>
            <a:pPr lvl="1">
              <a:lnSpc>
                <a:spcPct val="150000"/>
              </a:lnSpc>
              <a:spcBef>
                <a:spcPts val="0"/>
              </a:spcBef>
            </a:pPr>
            <a:r>
              <a:rPr lang="en-GB" sz="1100" dirty="0"/>
              <a:t>CPUTOKEN</a:t>
            </a:r>
          </a:p>
          <a:p>
            <a:pPr>
              <a:spcBef>
                <a:spcPts val="0"/>
              </a:spcBef>
            </a:pPr>
            <a:endParaRPr lang="en-US" sz="1400" dirty="0"/>
          </a:p>
          <a:p>
            <a:pPr marL="171450" indent="-171450"/>
            <a:r>
              <a:rPr lang="en-US" sz="1100" dirty="0"/>
              <a:t>Event will use the ACORD event schema/wsdl</a:t>
            </a:r>
          </a:p>
          <a:p>
            <a:pPr marL="445770" lvl="1" indent="-171450"/>
            <a:r>
              <a:rPr lang="en-US" sz="1100" dirty="0">
                <a:hlinkClick r:id="rId2"/>
              </a:rPr>
              <a:t>https://share.allstate.com/sites/ICS/ICS%20%20Architecture/ICS%20Services/Schemas_1.9/www%20allstate%20com%20technology%20event%20v1_3.xsd</a:t>
            </a:r>
            <a:endParaRPr lang="en-US" sz="1100" dirty="0"/>
          </a:p>
          <a:p>
            <a:pPr marL="445770" lvl="1" indent="-171450"/>
            <a:endParaRPr lang="en-US" sz="1100" dirty="0"/>
          </a:p>
          <a:p>
            <a:pPr marL="445770" lvl="1" indent="-171450"/>
            <a:endParaRPr lang="en-US" sz="1100" dirty="0"/>
          </a:p>
          <a:p>
            <a:pPr marL="171450" indent="-171450"/>
            <a:r>
              <a:rPr lang="en-US" sz="1100" dirty="0"/>
              <a:t>We created a new &lt;eventTypeCd&gt; and &lt;eventCategoryCd&gt; values for this event</a:t>
            </a:r>
          </a:p>
          <a:p>
            <a:pPr marL="445770" lvl="1" indent="-171450"/>
            <a:r>
              <a:rPr lang="en-US" sz="1100" dirty="0"/>
              <a:t>&lt;eventTypeCd&gt;</a:t>
            </a:r>
            <a:r>
              <a:rPr lang="en-US" sz="1100" b="1" dirty="0"/>
              <a:t>3002</a:t>
            </a:r>
            <a:r>
              <a:rPr lang="en-US" sz="1100" dirty="0"/>
              <a:t>&lt;/eventTypeCd&gt;</a:t>
            </a:r>
          </a:p>
          <a:p>
            <a:pPr marL="445770" lvl="1" indent="-171450"/>
            <a:r>
              <a:rPr lang="en-US" sz="1100" dirty="0"/>
              <a:t>&lt;eventCategoryCd&gt;</a:t>
            </a:r>
            <a:r>
              <a:rPr lang="en-US" sz="1100" b="1" dirty="0"/>
              <a:t>0033</a:t>
            </a:r>
            <a:r>
              <a:rPr lang="en-US" sz="1100" dirty="0"/>
              <a:t>&lt;/eventCategoryCd&gt; </a:t>
            </a:r>
          </a:p>
          <a:p>
            <a:pPr marL="445770" lvl="1" indent="-171450"/>
            <a:endParaRPr lang="en-US" sz="1100" dirty="0"/>
          </a:p>
          <a:p>
            <a:pPr marL="445770" lvl="1" indent="-171450"/>
            <a:endParaRPr lang="en-US" sz="1100" dirty="0"/>
          </a:p>
          <a:p>
            <a:pPr marL="171450" indent="-171450"/>
            <a:r>
              <a:rPr lang="en-US" sz="1100" dirty="0"/>
              <a:t>Each message will contain 2 embedded payloads ~</a:t>
            </a:r>
          </a:p>
          <a:p>
            <a:pPr marL="628650" lvl="1" indent="-171450"/>
            <a:r>
              <a:rPr lang="en-US" sz="1100" dirty="0"/>
              <a:t>1</a:t>
            </a:r>
            <a:r>
              <a:rPr lang="en-US" sz="1100" baseline="30000" dirty="0"/>
              <a:t>st</a:t>
            </a:r>
            <a:r>
              <a:rPr lang="en-US" sz="1100" dirty="0"/>
              <a:t> embedded payload should contain the original TxLife request payload mapped from the MPR input request payload</a:t>
            </a:r>
          </a:p>
          <a:p>
            <a:pPr marL="1085850" lvl="2" indent="-171450"/>
            <a:r>
              <a:rPr lang="en-US" sz="1100" dirty="0"/>
              <a:t>Added new CMS code to define this as the REQUEST payload - &lt;</a:t>
            </a:r>
            <a:r>
              <a:rPr lang="en-US" sz="1100" b="1" dirty="0">
                <a:solidFill>
                  <a:srgbClr val="006699"/>
                </a:solidFill>
              </a:rPr>
              <a:t>payloadTypeCd = 0008 </a:t>
            </a:r>
            <a:r>
              <a:rPr lang="en-US" sz="1100" dirty="0"/>
              <a:t>&gt; </a:t>
            </a:r>
          </a:p>
          <a:p>
            <a:pPr marL="1085850" lvl="2" indent="-171450"/>
            <a:r>
              <a:rPr lang="en-US" sz="1100" dirty="0"/>
              <a:t>(Domain 11077)</a:t>
            </a:r>
          </a:p>
          <a:p>
            <a:pPr marL="1085850" lvl="2" indent="-171450"/>
            <a:endParaRPr lang="en-US" sz="1100" dirty="0"/>
          </a:p>
          <a:p>
            <a:pPr marL="628650" lvl="1" indent="-171450"/>
            <a:r>
              <a:rPr lang="en-US" sz="1100" dirty="0"/>
              <a:t>2</a:t>
            </a:r>
            <a:r>
              <a:rPr lang="en-US" sz="1100" baseline="30000" dirty="0"/>
              <a:t>nd</a:t>
            </a:r>
            <a:r>
              <a:rPr lang="en-US" sz="1100" dirty="0"/>
              <a:t> embedded payload should contain the original TxLife response  payload mapped from the MPR output response payload</a:t>
            </a:r>
          </a:p>
          <a:p>
            <a:pPr marL="1085850" lvl="2" indent="-171450"/>
            <a:r>
              <a:rPr lang="en-US" sz="1100" dirty="0"/>
              <a:t>Added new CMS code to define this as the RESPONSE payload - &lt;</a:t>
            </a:r>
            <a:r>
              <a:rPr lang="en-US" sz="1100" b="1" dirty="0">
                <a:solidFill>
                  <a:srgbClr val="006699"/>
                </a:solidFill>
              </a:rPr>
              <a:t>payloadTypeCd = 0009</a:t>
            </a:r>
            <a:r>
              <a:rPr lang="en-US" sz="1100" dirty="0"/>
              <a:t>&gt; </a:t>
            </a:r>
          </a:p>
          <a:p>
            <a:pPr marL="1085850" lvl="2" indent="-171450"/>
            <a:r>
              <a:rPr lang="en-US" sz="1100" dirty="0"/>
              <a:t>(Domain 11077)</a:t>
            </a:r>
          </a:p>
          <a:p>
            <a:pPr marL="445770" lvl="1" indent="-171450"/>
            <a:endParaRPr lang="en-US" sz="1100" dirty="0"/>
          </a:p>
          <a:p>
            <a:pPr>
              <a:spcBef>
                <a:spcPts val="0"/>
              </a:spcBef>
            </a:pPr>
            <a:r>
              <a:rPr lang="en-US" sz="1100" dirty="0"/>
              <a:t> Events are consumed by a backend service called </a:t>
            </a:r>
            <a:r>
              <a:rPr lang="en-US" sz="1100" b="1" i="1" dirty="0"/>
              <a:t>MaintainFEMMetrics</a:t>
            </a:r>
          </a:p>
          <a:p>
            <a:pPr>
              <a:spcBef>
                <a:spcPts val="0"/>
              </a:spcBef>
            </a:pPr>
            <a:endParaRPr lang="en-GB" sz="1400" dirty="0"/>
          </a:p>
          <a:p>
            <a:pPr>
              <a:spcBef>
                <a:spcPts val="0"/>
              </a:spcBef>
            </a:pPr>
            <a:endParaRPr lang="en-GB" sz="1400" dirty="0"/>
          </a:p>
          <a:p>
            <a:pPr>
              <a:spcBef>
                <a:spcPts val="0"/>
              </a:spcBef>
            </a:pPr>
            <a:endParaRPr lang="en-GB" sz="1400" dirty="0"/>
          </a:p>
          <a:p>
            <a:pPr>
              <a:spcBef>
                <a:spcPts val="0"/>
              </a:spcBef>
            </a:pPr>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29</a:t>
            </a:fld>
            <a:endParaRPr lang="en-US" dirty="0"/>
          </a:p>
        </p:txBody>
      </p:sp>
    </p:spTree>
    <p:extLst>
      <p:ext uri="{BB962C8B-B14F-4D97-AF65-F5344CB8AC3E}">
        <p14:creationId xmlns:p14="http://schemas.microsoft.com/office/powerpoint/2010/main" val="278778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SearchParty Overview</a:t>
            </a:r>
          </a:p>
        </p:txBody>
      </p:sp>
      <p:sp>
        <p:nvSpPr>
          <p:cNvPr id="13" name="Content Placeholder 12"/>
          <p:cNvSpPr>
            <a:spLocks noGrp="1"/>
          </p:cNvSpPr>
          <p:nvPr>
            <p:ph idx="1"/>
          </p:nvPr>
        </p:nvSpPr>
        <p:spPr>
          <a:xfrm>
            <a:off x="457200" y="1010014"/>
            <a:ext cx="8229600" cy="5394157"/>
          </a:xfrm>
        </p:spPr>
        <p:txBody>
          <a:bodyPr/>
          <a:lstStyle/>
          <a:p>
            <a:pPr marL="182880" lvl="1">
              <a:spcBef>
                <a:spcPts val="0"/>
              </a:spcBef>
              <a:defRPr/>
            </a:pPr>
            <a:r>
              <a:rPr lang="en-US" altLang="en-US" sz="1150" dirty="0"/>
              <a:t>A new operation called </a:t>
            </a:r>
            <a:r>
              <a:rPr lang="en-GB" sz="1150" b="1" i="1" dirty="0"/>
              <a:t>SearchPartyByNameAndAddressForMatch</a:t>
            </a:r>
            <a:r>
              <a:rPr lang="en-GB" sz="1150" dirty="0"/>
              <a:t> (SFM) </a:t>
            </a:r>
            <a:r>
              <a:rPr lang="en-US" altLang="en-US" sz="1150" dirty="0"/>
              <a:t>was created in the SearchParty service</a:t>
            </a:r>
          </a:p>
          <a:p>
            <a:pPr marL="182880" lvl="1">
              <a:spcBef>
                <a:spcPts val="0"/>
              </a:spcBef>
              <a:defRPr/>
            </a:pPr>
            <a:endParaRPr lang="en-US" altLang="en-US" sz="1150" dirty="0"/>
          </a:p>
          <a:p>
            <a:pPr marL="182880" lvl="1">
              <a:spcBef>
                <a:spcPts val="0"/>
              </a:spcBef>
              <a:defRPr/>
            </a:pPr>
            <a:r>
              <a:rPr lang="en-US" altLang="en-US" sz="1150" dirty="0"/>
              <a:t>A new InquiryViewCode (“0060”) was created for the existing </a:t>
            </a:r>
            <a:r>
              <a:rPr lang="en-GB" sz="1150" b="1" i="1" dirty="0"/>
              <a:t>SearchPartyByNameAndAddress</a:t>
            </a:r>
            <a:r>
              <a:rPr lang="en-GB" sz="1150" dirty="0"/>
              <a:t> operation in </a:t>
            </a:r>
            <a:r>
              <a:rPr lang="en-US" altLang="en-US" sz="1150" dirty="0"/>
              <a:t>the SearchParty service.  FEM applications should use IVC0060 (if they use this service).</a:t>
            </a:r>
          </a:p>
          <a:p>
            <a:pPr marL="182880" lvl="1">
              <a:spcBef>
                <a:spcPts val="0"/>
              </a:spcBef>
              <a:defRPr/>
            </a:pPr>
            <a:endParaRPr lang="en-US" altLang="en-US" sz="1150" dirty="0"/>
          </a:p>
          <a:p>
            <a:pPr marL="731520" lvl="3">
              <a:spcBef>
                <a:spcPts val="0"/>
              </a:spcBef>
              <a:defRPr/>
            </a:pPr>
            <a:r>
              <a:rPr lang="en-US" altLang="en-US" sz="1150" dirty="0"/>
              <a:t>Standard SP uses the input attributes to add each of their MinScores to determine the threshold for returning party candidates in the SP response</a:t>
            </a:r>
          </a:p>
          <a:p>
            <a:pPr marL="731520" lvl="3">
              <a:spcBef>
                <a:spcPts val="0"/>
              </a:spcBef>
              <a:defRPr/>
            </a:pPr>
            <a:endParaRPr lang="en-US" altLang="en-US" sz="1150" dirty="0"/>
          </a:p>
          <a:p>
            <a:pPr marL="731520" lvl="3">
              <a:spcBef>
                <a:spcPts val="0"/>
              </a:spcBef>
              <a:defRPr/>
            </a:pPr>
            <a:r>
              <a:rPr lang="en-US" altLang="en-US" sz="1150" dirty="0"/>
              <a:t>When the Foundation receives the IVC0060 then it calculates the MinScore in 2 ways:</a:t>
            </a:r>
          </a:p>
          <a:p>
            <a:pPr marL="914400" lvl="4">
              <a:spcBef>
                <a:spcPts val="0"/>
              </a:spcBef>
              <a:defRPr/>
            </a:pPr>
            <a:r>
              <a:rPr lang="en-US" altLang="en-US" sz="1150" dirty="0"/>
              <a:t>Determines the input attributes and adds each of their Minscore values</a:t>
            </a:r>
          </a:p>
          <a:p>
            <a:pPr marL="914400" lvl="4">
              <a:spcBef>
                <a:spcPts val="0"/>
              </a:spcBef>
              <a:defRPr/>
            </a:pPr>
            <a:r>
              <a:rPr lang="en-US" altLang="en-US" sz="1150" dirty="0"/>
              <a:t>Only looks at the FirstName/LastName (or FullName if Org) and adds a default 4.5 to calculate the MinScore</a:t>
            </a:r>
          </a:p>
          <a:p>
            <a:pPr marL="731520" lvl="3">
              <a:spcBef>
                <a:spcPts val="0"/>
              </a:spcBef>
              <a:defRPr/>
            </a:pPr>
            <a:r>
              <a:rPr lang="en-US" altLang="en-US" sz="1150" dirty="0"/>
              <a:t>The lower value of these will be the threshold used to return party candidates in the SP response</a:t>
            </a:r>
          </a:p>
          <a:p>
            <a:pPr marL="182880" lvl="1">
              <a:spcBef>
                <a:spcPts val="0"/>
              </a:spcBef>
              <a:defRPr/>
            </a:pPr>
            <a:endParaRPr lang="en-US" altLang="en-US" sz="1150" dirty="0"/>
          </a:p>
          <a:p>
            <a:pPr>
              <a:spcBef>
                <a:spcPts val="0"/>
              </a:spcBef>
              <a:defRPr/>
            </a:pPr>
            <a:r>
              <a:rPr lang="en-US" altLang="en-US" sz="1150" dirty="0"/>
              <a:t>All applications performing FEM will be required to perform a SEARCH to determine if the party they are updating/adding already exists in ICS and to retain the PartyID as part of their transaction flow and send to ICS as part of the subsequent MPR call</a:t>
            </a:r>
          </a:p>
          <a:p>
            <a:pPr>
              <a:spcBef>
                <a:spcPts val="0"/>
              </a:spcBef>
              <a:defRPr/>
            </a:pPr>
            <a:endParaRPr lang="en-US" altLang="en-US" sz="1150" dirty="0"/>
          </a:p>
          <a:p>
            <a:pPr lvl="2">
              <a:spcBef>
                <a:spcPts val="0"/>
              </a:spcBef>
              <a:defRPr/>
            </a:pPr>
            <a:r>
              <a:rPr lang="en-US" altLang="en-US" sz="1150" dirty="0"/>
              <a:t>Applications can continue to call the standard </a:t>
            </a:r>
            <a:r>
              <a:rPr lang="en-US" altLang="en-US" sz="1150" i="1" dirty="0"/>
              <a:t>SP</a:t>
            </a:r>
            <a:r>
              <a:rPr lang="en-US" altLang="en-US" sz="1150" dirty="0"/>
              <a:t> search but if the end-user/agent is unable to determine/find the party from that service call, they must call the new </a:t>
            </a:r>
            <a:r>
              <a:rPr lang="en-US" altLang="en-US" sz="1150" i="1" dirty="0"/>
              <a:t>SFM</a:t>
            </a:r>
            <a:r>
              <a:rPr lang="en-US" altLang="en-US" sz="1150" dirty="0"/>
              <a:t> operation</a:t>
            </a:r>
          </a:p>
          <a:p>
            <a:pPr lvl="2">
              <a:spcBef>
                <a:spcPts val="0"/>
              </a:spcBef>
              <a:defRPr/>
            </a:pPr>
            <a:endParaRPr lang="en-US" altLang="en-US" sz="1150" dirty="0"/>
          </a:p>
          <a:p>
            <a:pPr lvl="2">
              <a:spcBef>
                <a:spcPts val="0"/>
              </a:spcBef>
              <a:defRPr/>
            </a:pPr>
            <a:r>
              <a:rPr lang="en-US" altLang="en-US" sz="1150" dirty="0"/>
              <a:t>Standardizing the address is highly recommended before performing </a:t>
            </a:r>
            <a:r>
              <a:rPr lang="en-US" altLang="en-US" sz="1150" i="1" dirty="0"/>
              <a:t>SFM</a:t>
            </a:r>
            <a:r>
              <a:rPr lang="en-US" altLang="en-US" sz="1150" dirty="0"/>
              <a:t> to ensure the highest possible score</a:t>
            </a:r>
          </a:p>
          <a:p>
            <a:pPr lvl="2">
              <a:spcBef>
                <a:spcPts val="0"/>
              </a:spcBef>
              <a:defRPr/>
            </a:pPr>
            <a:endParaRPr lang="en-US" altLang="en-US" sz="1150" dirty="0"/>
          </a:p>
          <a:p>
            <a:pPr>
              <a:spcBef>
                <a:spcPts val="0"/>
              </a:spcBef>
              <a:defRPr/>
            </a:pPr>
            <a:r>
              <a:rPr lang="en-US" altLang="en-US" sz="1150" i="1" dirty="0"/>
              <a:t>SFM</a:t>
            </a:r>
            <a:r>
              <a:rPr lang="en-US" altLang="en-US" sz="1150" dirty="0"/>
              <a:t> operation will only return data linked to the promoted source (irrespective of what SourceTypeCode is passed on the input request)</a:t>
            </a:r>
          </a:p>
          <a:p>
            <a:pPr>
              <a:spcBef>
                <a:spcPts val="0"/>
              </a:spcBef>
              <a:defRPr/>
            </a:pPr>
            <a:endParaRPr lang="en-US" altLang="en-US" sz="1150" i="1" dirty="0"/>
          </a:p>
          <a:p>
            <a:pPr>
              <a:spcBef>
                <a:spcPts val="0"/>
              </a:spcBef>
              <a:defRPr/>
            </a:pPr>
            <a:r>
              <a:rPr lang="en-US" altLang="en-US" sz="1150" i="1" dirty="0"/>
              <a:t>SFM</a:t>
            </a:r>
            <a:r>
              <a:rPr lang="en-US" altLang="en-US" sz="1150" dirty="0"/>
              <a:t> operation will require applications to provide full name and address. DOB and SSN is highly recommended (if available) </a:t>
            </a:r>
          </a:p>
          <a:p>
            <a:pPr>
              <a:spcBef>
                <a:spcPts val="0"/>
              </a:spcBef>
              <a:defRPr/>
            </a:pPr>
            <a:endParaRPr lang="en-US" altLang="en-US" sz="1150" dirty="0"/>
          </a:p>
          <a:p>
            <a:pPr>
              <a:spcBef>
                <a:spcPts val="0"/>
              </a:spcBef>
              <a:defRPr/>
            </a:pPr>
            <a:r>
              <a:rPr lang="en-US" altLang="en-US" sz="1150" i="1" dirty="0"/>
              <a:t>SFM</a:t>
            </a:r>
            <a:r>
              <a:rPr lang="en-US" altLang="en-US" sz="1150" dirty="0"/>
              <a:t> will only return party candidates that have a score equal to or higher than the auto link threshold of 10.5 </a:t>
            </a:r>
            <a:r>
              <a:rPr lang="en-US" altLang="en-US" sz="1150" i="1" dirty="0"/>
              <a:t>(determined by the initiate MEMSCORE API)</a:t>
            </a:r>
            <a:endParaRPr lang="en-GB" sz="1150" dirty="0"/>
          </a:p>
          <a:p>
            <a:pPr>
              <a:spcBef>
                <a:spcPts val="0"/>
              </a:spcBef>
              <a:defRPr/>
            </a:pPr>
            <a:endParaRPr lang="en-US" altLang="en-US"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3</a:t>
            </a:fld>
            <a:endParaRPr lang="en-US" dirty="0"/>
          </a:p>
        </p:txBody>
      </p:sp>
    </p:spTree>
    <p:extLst>
      <p:ext uri="{BB962C8B-B14F-4D97-AF65-F5344CB8AC3E}">
        <p14:creationId xmlns:p14="http://schemas.microsoft.com/office/powerpoint/2010/main" val="1270378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000" dirty="0"/>
              <a:t>FEM Metrics – CreateDirectParty &amp; MaintainDirectParty (internal to UCV)</a:t>
            </a:r>
          </a:p>
        </p:txBody>
      </p:sp>
      <p:sp>
        <p:nvSpPr>
          <p:cNvPr id="13" name="Content Placeholder 12"/>
          <p:cNvSpPr>
            <a:spLocks noGrp="1"/>
          </p:cNvSpPr>
          <p:nvPr>
            <p:ph idx="1"/>
          </p:nvPr>
        </p:nvSpPr>
        <p:spPr>
          <a:xfrm>
            <a:off x="457200" y="1082843"/>
            <a:ext cx="8229600" cy="5394157"/>
          </a:xfrm>
        </p:spPr>
        <p:txBody>
          <a:bodyPr/>
          <a:lstStyle/>
          <a:p>
            <a:pPr>
              <a:lnSpc>
                <a:spcPct val="150000"/>
              </a:lnSpc>
              <a:spcBef>
                <a:spcPts val="0"/>
              </a:spcBef>
            </a:pPr>
            <a:r>
              <a:rPr lang="en-US" sz="1100" dirty="0"/>
              <a:t>Only certain requests to from these 2 services will trigger them to publish a FEM metric event. Publishing will occur when the input request contains at least one of new FEM tokens </a:t>
            </a:r>
          </a:p>
          <a:p>
            <a:pPr lvl="1">
              <a:lnSpc>
                <a:spcPct val="150000"/>
              </a:lnSpc>
              <a:spcBef>
                <a:spcPts val="0"/>
              </a:spcBef>
            </a:pPr>
            <a:r>
              <a:rPr lang="en-US" sz="1100" dirty="0" err="1"/>
              <a:t>searchForMatchToken</a:t>
            </a:r>
            <a:endParaRPr lang="en-US" sz="1100" dirty="0"/>
          </a:p>
          <a:p>
            <a:pPr lvl="1">
              <a:lnSpc>
                <a:spcPct val="150000"/>
              </a:lnSpc>
              <a:spcBef>
                <a:spcPts val="0"/>
              </a:spcBef>
            </a:pPr>
            <a:r>
              <a:rPr lang="en-US" sz="1100" dirty="0" err="1"/>
              <a:t>checkPartyUpdateToken</a:t>
            </a:r>
            <a:endParaRPr lang="en-GB" sz="1100" dirty="0"/>
          </a:p>
          <a:p>
            <a:pPr>
              <a:spcBef>
                <a:spcPts val="0"/>
              </a:spcBef>
            </a:pPr>
            <a:endParaRPr lang="en-GB" sz="1400" dirty="0"/>
          </a:p>
          <a:p>
            <a:pPr marL="171450" indent="-171450"/>
            <a:r>
              <a:rPr lang="en-US" sz="1100" dirty="0"/>
              <a:t>Event will use the ACORD event schema/wsdl</a:t>
            </a:r>
          </a:p>
          <a:p>
            <a:pPr marL="445770" lvl="1" indent="-171450"/>
            <a:r>
              <a:rPr lang="en-US" sz="1100" dirty="0">
                <a:hlinkClick r:id="rId2"/>
              </a:rPr>
              <a:t>https://share.allstate.com/sites/ICS/ICS%20%20Architecture/ICS%20Services/Schemas_1.9/www%20allstate%20com%20technology%20event%20v1_3.xsd</a:t>
            </a:r>
            <a:endParaRPr lang="en-US" sz="1100" dirty="0"/>
          </a:p>
          <a:p>
            <a:pPr marL="445770" lvl="1" indent="-171450"/>
            <a:endParaRPr lang="en-US" sz="1100" dirty="0"/>
          </a:p>
          <a:p>
            <a:pPr marL="171450" indent="-171450"/>
            <a:r>
              <a:rPr lang="en-US" sz="1100" dirty="0"/>
              <a:t>We created a new &lt;eventTypeCd&gt; and &lt;eventCategoryCd&gt; values for this event</a:t>
            </a:r>
          </a:p>
          <a:p>
            <a:pPr marL="445770" lvl="1" indent="-171450"/>
            <a:r>
              <a:rPr lang="en-US" sz="1100" dirty="0"/>
              <a:t>&lt;eventTypeCd&gt;</a:t>
            </a:r>
            <a:r>
              <a:rPr lang="en-US" sz="1100" b="1" dirty="0"/>
              <a:t>3041</a:t>
            </a:r>
            <a:r>
              <a:rPr lang="en-US" sz="1100" dirty="0"/>
              <a:t>&lt;/eventTypeCd&gt;</a:t>
            </a:r>
          </a:p>
          <a:p>
            <a:pPr marL="445770" lvl="1" indent="-171450"/>
            <a:r>
              <a:rPr lang="en-US" sz="1100" dirty="0"/>
              <a:t>&lt;eventCategoryCd&gt;</a:t>
            </a:r>
            <a:r>
              <a:rPr lang="en-US" sz="1100" b="1" dirty="0"/>
              <a:t>0033</a:t>
            </a:r>
            <a:r>
              <a:rPr lang="en-US" sz="1100" dirty="0"/>
              <a:t>&lt;/eventCategoryCd&gt; </a:t>
            </a:r>
          </a:p>
          <a:p>
            <a:pPr marL="445770" lvl="1" indent="-171450"/>
            <a:endParaRPr lang="en-US" sz="1100" dirty="0"/>
          </a:p>
          <a:p>
            <a:pPr marL="171450" indent="-171450"/>
            <a:r>
              <a:rPr lang="en-US" sz="1100" dirty="0"/>
              <a:t>Key metric values (e.g. SFMTOKEN and CPUTOKEN) will be passed as &lt;eventAttribute&gt; xml elements in the &lt;eventAttributeList&gt;</a:t>
            </a:r>
          </a:p>
          <a:p>
            <a:pPr marL="445770" lvl="1" indent="-171450"/>
            <a:endParaRPr lang="en-US" sz="1100" dirty="0"/>
          </a:p>
          <a:p>
            <a:pPr marL="171450" indent="-171450"/>
            <a:r>
              <a:rPr lang="en-US" sz="1100" dirty="0"/>
              <a:t>Each message will contain 2 embedded payloads ~</a:t>
            </a:r>
          </a:p>
          <a:p>
            <a:pPr marL="171450" indent="-171450"/>
            <a:endParaRPr lang="en-US" sz="1100" dirty="0"/>
          </a:p>
          <a:p>
            <a:pPr marL="445770" lvl="1" indent="-171450"/>
            <a:r>
              <a:rPr lang="en-US" sz="1100" dirty="0"/>
              <a:t>1st embedded payload &lt;payloadTypeCd = 0008&gt; should contain the original input request payload as sent on the input request from the calling application.  This will be in </a:t>
            </a:r>
            <a:r>
              <a:rPr lang="en-US" sz="1100" b="1" dirty="0"/>
              <a:t>JSON</a:t>
            </a:r>
            <a:r>
              <a:rPr lang="en-US" sz="1100" dirty="0"/>
              <a:t> format.</a:t>
            </a:r>
          </a:p>
          <a:p>
            <a:pPr marL="445770" lvl="1" indent="-171450"/>
            <a:endParaRPr lang="en-US" sz="1100" dirty="0"/>
          </a:p>
          <a:p>
            <a:pPr marL="445770" lvl="1" indent="-171450"/>
            <a:r>
              <a:rPr lang="en-US" sz="1100" dirty="0"/>
              <a:t>2nd embedded payload &lt;payloadTypeCd = 0009&gt; should contain the response payload as sent on the output response to the calling application. This will be in </a:t>
            </a:r>
            <a:r>
              <a:rPr lang="en-US" sz="1100" b="1" dirty="0"/>
              <a:t>JSON</a:t>
            </a:r>
            <a:r>
              <a:rPr lang="en-US" sz="1100" dirty="0"/>
              <a:t> format.</a:t>
            </a:r>
          </a:p>
          <a:p>
            <a:pPr marL="445770" lvl="1" indent="-171450"/>
            <a:endParaRPr lang="en-US" sz="1100" dirty="0"/>
          </a:p>
          <a:p>
            <a:pPr>
              <a:spcBef>
                <a:spcPts val="0"/>
              </a:spcBef>
            </a:pPr>
            <a:r>
              <a:rPr lang="en-US" sz="1100" dirty="0"/>
              <a:t> Events are consumed by a backend service called </a:t>
            </a:r>
            <a:r>
              <a:rPr lang="en-US" sz="1100" b="1" i="1" dirty="0"/>
              <a:t>MaintainFEMMetrics</a:t>
            </a:r>
          </a:p>
          <a:p>
            <a:pPr marL="1085850" lvl="2" indent="-171450"/>
            <a:endParaRPr lang="en-US" sz="1100" dirty="0"/>
          </a:p>
          <a:p>
            <a:pPr>
              <a:spcBef>
                <a:spcPts val="0"/>
              </a:spcBef>
            </a:pPr>
            <a:endParaRPr lang="en-GB" sz="1400" dirty="0"/>
          </a:p>
          <a:p>
            <a:pPr>
              <a:spcBef>
                <a:spcPts val="0"/>
              </a:spcBef>
            </a:pPr>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30</a:t>
            </a:fld>
            <a:endParaRPr lang="en-US" dirty="0"/>
          </a:p>
        </p:txBody>
      </p:sp>
    </p:spTree>
    <p:extLst>
      <p:ext uri="{BB962C8B-B14F-4D97-AF65-F5344CB8AC3E}">
        <p14:creationId xmlns:p14="http://schemas.microsoft.com/office/powerpoint/2010/main" val="1331203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1650" dirty="0"/>
              <a:t>FEM Metrics – CreateServiceOfferingParty &amp; MaintainServiceOfferingParty </a:t>
            </a:r>
            <a:r>
              <a:rPr lang="en-GB" sz="1800" dirty="0"/>
              <a:t>(internal to UCV)</a:t>
            </a:r>
            <a:endParaRPr lang="en-GB" sz="1650" dirty="0"/>
          </a:p>
        </p:txBody>
      </p:sp>
      <p:sp>
        <p:nvSpPr>
          <p:cNvPr id="13" name="Content Placeholder 12"/>
          <p:cNvSpPr>
            <a:spLocks noGrp="1"/>
          </p:cNvSpPr>
          <p:nvPr>
            <p:ph idx="1"/>
          </p:nvPr>
        </p:nvSpPr>
        <p:spPr>
          <a:xfrm>
            <a:off x="457200" y="1082843"/>
            <a:ext cx="8229600" cy="5394157"/>
          </a:xfrm>
        </p:spPr>
        <p:txBody>
          <a:bodyPr/>
          <a:lstStyle/>
          <a:p>
            <a:pPr>
              <a:lnSpc>
                <a:spcPct val="150000"/>
              </a:lnSpc>
              <a:spcBef>
                <a:spcPts val="0"/>
              </a:spcBef>
            </a:pPr>
            <a:r>
              <a:rPr lang="en-US" sz="1100" dirty="0"/>
              <a:t>Only certain requests to from these 2 services will trigger them to publish a FEM metric event. Publishing will occur when the input request contains at least one of new FEM tokens </a:t>
            </a:r>
          </a:p>
          <a:p>
            <a:pPr lvl="1">
              <a:lnSpc>
                <a:spcPct val="150000"/>
              </a:lnSpc>
              <a:spcBef>
                <a:spcPts val="0"/>
              </a:spcBef>
            </a:pPr>
            <a:r>
              <a:rPr lang="en-US" sz="1100" dirty="0" err="1"/>
              <a:t>searchForMatchToken</a:t>
            </a:r>
            <a:endParaRPr lang="en-US" sz="1100" dirty="0"/>
          </a:p>
          <a:p>
            <a:pPr lvl="1">
              <a:lnSpc>
                <a:spcPct val="150000"/>
              </a:lnSpc>
              <a:spcBef>
                <a:spcPts val="0"/>
              </a:spcBef>
            </a:pPr>
            <a:r>
              <a:rPr lang="en-US" sz="1100" dirty="0" err="1"/>
              <a:t>checkPartyUpdateToken</a:t>
            </a:r>
            <a:endParaRPr lang="en-GB" sz="1100" dirty="0"/>
          </a:p>
          <a:p>
            <a:pPr>
              <a:spcBef>
                <a:spcPts val="0"/>
              </a:spcBef>
            </a:pPr>
            <a:endParaRPr lang="en-GB" sz="1400" dirty="0"/>
          </a:p>
          <a:p>
            <a:pPr marL="171450" indent="-171450"/>
            <a:r>
              <a:rPr lang="en-US" sz="1100" dirty="0"/>
              <a:t>Event will use the ACORD event schema/wsdl</a:t>
            </a:r>
          </a:p>
          <a:p>
            <a:pPr marL="445770" lvl="1" indent="-171450"/>
            <a:r>
              <a:rPr lang="en-US" sz="1100" dirty="0">
                <a:hlinkClick r:id="rId2"/>
              </a:rPr>
              <a:t>https://share.allstate.com/sites/ICS/ICS%20%20Architecture/ICS%20Services/Schemas_1.9/www%20allstate%20com%20technology%20event%20v1_3.xsd</a:t>
            </a:r>
            <a:endParaRPr lang="en-US" sz="1100" dirty="0"/>
          </a:p>
          <a:p>
            <a:pPr marL="445770" lvl="1" indent="-171450"/>
            <a:endParaRPr lang="en-US" sz="1100" dirty="0"/>
          </a:p>
          <a:p>
            <a:pPr marL="171450" indent="-171450"/>
            <a:r>
              <a:rPr lang="en-US" sz="1100" dirty="0"/>
              <a:t>We created a new &lt;eventTypeCd&gt; and &lt;eventCategoryCd&gt; values for this event</a:t>
            </a:r>
          </a:p>
          <a:p>
            <a:pPr marL="445770" lvl="1" indent="-171450"/>
            <a:r>
              <a:rPr lang="en-US" sz="1100" dirty="0"/>
              <a:t>&lt;eventTypeCd&gt;</a:t>
            </a:r>
            <a:r>
              <a:rPr lang="en-US" sz="1100" b="1" dirty="0"/>
              <a:t>3042</a:t>
            </a:r>
            <a:r>
              <a:rPr lang="en-US" sz="1100" dirty="0"/>
              <a:t>&lt;/eventTypeCd&gt;</a:t>
            </a:r>
          </a:p>
          <a:p>
            <a:pPr marL="445770" lvl="1" indent="-171450"/>
            <a:r>
              <a:rPr lang="en-US" sz="1100" dirty="0"/>
              <a:t>&lt;eventCategoryCd&gt;</a:t>
            </a:r>
            <a:r>
              <a:rPr lang="en-US" sz="1100" b="1" dirty="0"/>
              <a:t>0033</a:t>
            </a:r>
            <a:r>
              <a:rPr lang="en-US" sz="1100" dirty="0"/>
              <a:t>&lt;/eventCategoryCd&gt; </a:t>
            </a:r>
          </a:p>
          <a:p>
            <a:pPr marL="445770" lvl="1" indent="-171450"/>
            <a:endParaRPr lang="en-US" sz="1100" dirty="0"/>
          </a:p>
          <a:p>
            <a:pPr marL="171450" indent="-171450"/>
            <a:r>
              <a:rPr lang="en-US" sz="1100" dirty="0"/>
              <a:t>Key metric values (e.g. SFMTOKEN and CPUTOKEN) will be passed as &lt;eventAttribute&gt; xml elements in the &lt;eventAttributeList&gt;</a:t>
            </a:r>
          </a:p>
          <a:p>
            <a:pPr marL="445770" lvl="1" indent="-171450"/>
            <a:endParaRPr lang="en-US" sz="1100" dirty="0"/>
          </a:p>
          <a:p>
            <a:pPr marL="171450" indent="-171450"/>
            <a:r>
              <a:rPr lang="en-US" sz="1100" dirty="0"/>
              <a:t>Each message will contain 2 embedded payloads ~</a:t>
            </a:r>
          </a:p>
          <a:p>
            <a:pPr marL="171450" indent="-171450"/>
            <a:endParaRPr lang="en-US" sz="1100" dirty="0"/>
          </a:p>
          <a:p>
            <a:pPr marL="445770" lvl="1" indent="-171450"/>
            <a:r>
              <a:rPr lang="en-US" sz="1100" dirty="0"/>
              <a:t>1st embedded payload &lt;payloadTypeCd = 0008&gt; should contain the original input request payload as sent on the input request from the calling application.  This will be in </a:t>
            </a:r>
            <a:r>
              <a:rPr lang="en-US" sz="1100" b="1" dirty="0"/>
              <a:t>JSON</a:t>
            </a:r>
            <a:r>
              <a:rPr lang="en-US" sz="1100" dirty="0"/>
              <a:t> format.</a:t>
            </a:r>
          </a:p>
          <a:p>
            <a:pPr marL="445770" lvl="1" indent="-171450"/>
            <a:endParaRPr lang="en-US" sz="1100" dirty="0"/>
          </a:p>
          <a:p>
            <a:pPr marL="445770" lvl="1" indent="-171450"/>
            <a:r>
              <a:rPr lang="en-US" sz="1100" dirty="0"/>
              <a:t>2nd embedded payload &lt;payloadTypeCd = 0009&gt; should contain the response payload as sent on the output response to the calling application. This will be in </a:t>
            </a:r>
            <a:r>
              <a:rPr lang="en-US" sz="1100" b="1" dirty="0"/>
              <a:t>JSON</a:t>
            </a:r>
            <a:r>
              <a:rPr lang="en-US" sz="1100" dirty="0"/>
              <a:t> format.</a:t>
            </a:r>
          </a:p>
          <a:p>
            <a:pPr marL="1085850" lvl="2" indent="-171450"/>
            <a:endParaRPr lang="en-US" sz="1100" dirty="0"/>
          </a:p>
          <a:p>
            <a:pPr>
              <a:spcBef>
                <a:spcPts val="0"/>
              </a:spcBef>
            </a:pPr>
            <a:r>
              <a:rPr lang="en-US" sz="1100" dirty="0"/>
              <a:t> Events are consumed by a backend service called </a:t>
            </a:r>
            <a:r>
              <a:rPr lang="en-US" sz="1100" b="1" i="1" dirty="0"/>
              <a:t>MaintainFEMMetrics</a:t>
            </a:r>
          </a:p>
          <a:p>
            <a:pPr>
              <a:spcBef>
                <a:spcPts val="0"/>
              </a:spcBef>
            </a:pPr>
            <a:endParaRPr lang="en-GB" sz="1400" dirty="0"/>
          </a:p>
          <a:p>
            <a:pPr>
              <a:spcBef>
                <a:spcPts val="0"/>
              </a:spcBef>
            </a:pPr>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31</a:t>
            </a:fld>
            <a:endParaRPr lang="en-US" dirty="0"/>
          </a:p>
        </p:txBody>
      </p:sp>
    </p:spTree>
    <p:extLst>
      <p:ext uri="{BB962C8B-B14F-4D97-AF65-F5344CB8AC3E}">
        <p14:creationId xmlns:p14="http://schemas.microsoft.com/office/powerpoint/2010/main" val="3313576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FEM Metrics – TOKEN Descriptions</a:t>
            </a:r>
          </a:p>
        </p:txBody>
      </p:sp>
      <p:sp>
        <p:nvSpPr>
          <p:cNvPr id="13" name="Content Placeholder 12"/>
          <p:cNvSpPr>
            <a:spLocks noGrp="1"/>
          </p:cNvSpPr>
          <p:nvPr>
            <p:ph idx="1"/>
          </p:nvPr>
        </p:nvSpPr>
        <p:spPr>
          <a:xfrm>
            <a:off x="457200" y="1082843"/>
            <a:ext cx="8229600" cy="5394157"/>
          </a:xfrm>
        </p:spPr>
        <p:txBody>
          <a:bodyPr/>
          <a:lstStyle/>
          <a:p>
            <a:pPr>
              <a:buFont typeface="Arial" charset="0"/>
              <a:buNone/>
            </a:pPr>
            <a:r>
              <a:rPr lang="en-US" sz="2000" b="1" i="1" dirty="0">
                <a:solidFill>
                  <a:srgbClr val="006699"/>
                </a:solidFill>
                <a:latin typeface="Calibri" pitchFamily="34" charset="0"/>
              </a:rPr>
              <a:t>Business Description of FEM_SFMTOKEN</a:t>
            </a:r>
          </a:p>
          <a:p>
            <a:endParaRPr lang="en-US" sz="1100" b="1" dirty="0">
              <a:latin typeface="Calibri" pitchFamily="34" charset="0"/>
            </a:endParaRPr>
          </a:p>
          <a:p>
            <a:pPr marL="800100" lvl="1" indent="-342900"/>
            <a:r>
              <a:rPr lang="en-US" sz="950" dirty="0">
                <a:solidFill>
                  <a:schemeClr val="bg1">
                    <a:lumMod val="50000"/>
                  </a:schemeClr>
                </a:solidFill>
              </a:rPr>
              <a:t>S1</a:t>
            </a:r>
          </a:p>
          <a:p>
            <a:pPr lvl="1" indent="0">
              <a:buNone/>
            </a:pPr>
            <a:r>
              <a:rPr lang="en-US" sz="950" i="1" dirty="0"/>
              <a:t>Calling application did not call SFM (as the standard Search request already returned the required data)</a:t>
            </a:r>
          </a:p>
          <a:p>
            <a:pPr marL="1257300" lvl="2" indent="-342900"/>
            <a:endParaRPr lang="en-GB" sz="950" dirty="0"/>
          </a:p>
          <a:p>
            <a:pPr marL="800100" lvl="1" indent="-342900"/>
            <a:r>
              <a:rPr lang="en-US" sz="950" dirty="0">
                <a:solidFill>
                  <a:schemeClr val="bg1">
                    <a:lumMod val="50000"/>
                  </a:schemeClr>
                </a:solidFill>
              </a:rPr>
              <a:t>S2</a:t>
            </a:r>
          </a:p>
          <a:p>
            <a:pPr lvl="1" indent="0">
              <a:buNone/>
            </a:pPr>
            <a:r>
              <a:rPr lang="en-US" sz="950" i="1" dirty="0"/>
              <a:t>Calling application called SFM and no matching party data was found</a:t>
            </a:r>
          </a:p>
          <a:p>
            <a:pPr marL="1257300" lvl="2" indent="-342900"/>
            <a:endParaRPr lang="en-GB" sz="950" dirty="0"/>
          </a:p>
          <a:p>
            <a:pPr marL="800100" lvl="1" indent="-342900"/>
            <a:r>
              <a:rPr lang="en-US" sz="950" dirty="0">
                <a:solidFill>
                  <a:schemeClr val="bg1">
                    <a:lumMod val="50000"/>
                  </a:schemeClr>
                </a:solidFill>
              </a:rPr>
              <a:t>S3</a:t>
            </a:r>
          </a:p>
          <a:p>
            <a:pPr lvl="1" indent="0">
              <a:buNone/>
            </a:pPr>
            <a:r>
              <a:rPr lang="en-US" sz="950" i="1" dirty="0"/>
              <a:t>Calling application called SFM and a single party was returned, from which the calling application selected the PartyID returned in the SFM response</a:t>
            </a:r>
          </a:p>
          <a:p>
            <a:pPr marL="1257300" lvl="2" indent="-342900"/>
            <a:endParaRPr lang="en-GB" sz="950" dirty="0"/>
          </a:p>
          <a:p>
            <a:pPr marL="800100" lvl="1" indent="-342900"/>
            <a:r>
              <a:rPr lang="en-US" sz="950" dirty="0">
                <a:solidFill>
                  <a:schemeClr val="bg1">
                    <a:lumMod val="50000"/>
                  </a:schemeClr>
                </a:solidFill>
              </a:rPr>
              <a:t>S4</a:t>
            </a:r>
          </a:p>
          <a:p>
            <a:pPr lvl="1" indent="0">
              <a:buNone/>
            </a:pPr>
            <a:r>
              <a:rPr lang="en-US" sz="950" i="1" dirty="0"/>
              <a:t>Calling application called SFM and multiple party data was returned, from which the calling application selected a PartyID from the multiple  party candidates returned in the SFM response</a:t>
            </a:r>
          </a:p>
          <a:p>
            <a:pPr marL="1257300" lvl="2" indent="-342900"/>
            <a:endParaRPr lang="en-GB" sz="950" dirty="0"/>
          </a:p>
          <a:p>
            <a:pPr marL="800100" lvl="1" indent="-342900"/>
            <a:r>
              <a:rPr lang="en-US" sz="950" dirty="0">
                <a:solidFill>
                  <a:schemeClr val="bg1">
                    <a:lumMod val="50000"/>
                  </a:schemeClr>
                </a:solidFill>
              </a:rPr>
              <a:t>S5</a:t>
            </a:r>
          </a:p>
          <a:p>
            <a:pPr lvl="1" indent="0">
              <a:buNone/>
            </a:pPr>
            <a:r>
              <a:rPr lang="en-US" sz="950" i="1" dirty="0"/>
              <a:t>Calling application called SFM and a single party was returned but the calling application did not select the party returned in the SFM response</a:t>
            </a:r>
          </a:p>
          <a:p>
            <a:pPr marL="1257300" lvl="2" indent="-342900"/>
            <a:endParaRPr lang="en-US" sz="950" i="1" dirty="0"/>
          </a:p>
          <a:p>
            <a:pPr marL="800100" lvl="1" indent="-342900"/>
            <a:r>
              <a:rPr lang="en-US" sz="950" dirty="0">
                <a:solidFill>
                  <a:schemeClr val="bg1">
                    <a:lumMod val="50000"/>
                  </a:schemeClr>
                </a:solidFill>
              </a:rPr>
              <a:t>S6</a:t>
            </a:r>
          </a:p>
          <a:p>
            <a:pPr lvl="1" indent="0">
              <a:buNone/>
            </a:pPr>
            <a:r>
              <a:rPr lang="en-US" sz="950" i="1" dirty="0"/>
              <a:t>Calling application called SFM and multiple party data was returned but the calling application did not select any of the multiple party candidates returned in the SFM response</a:t>
            </a:r>
          </a:p>
          <a:p>
            <a:pPr lvl="1" indent="0">
              <a:buNone/>
            </a:pPr>
            <a:endParaRPr lang="en-US" sz="950" i="1" dirty="0"/>
          </a:p>
          <a:p>
            <a:pPr marL="800100" lvl="1" indent="-342900"/>
            <a:r>
              <a:rPr lang="en-US" sz="950" dirty="0">
                <a:solidFill>
                  <a:schemeClr val="bg1">
                    <a:lumMod val="50000"/>
                  </a:schemeClr>
                </a:solidFill>
              </a:rPr>
              <a:t>S7</a:t>
            </a:r>
          </a:p>
          <a:p>
            <a:pPr lvl="1" indent="0">
              <a:buNone/>
            </a:pPr>
            <a:r>
              <a:rPr lang="en-US" sz="950" i="1" dirty="0"/>
              <a:t>Calling application used UCV services to identify the PartyID</a:t>
            </a:r>
          </a:p>
          <a:p>
            <a:pPr marL="1257300" lvl="2" indent="-342900"/>
            <a:endParaRPr lang="en-US" sz="950" i="1" dirty="0"/>
          </a:p>
          <a:p>
            <a:pPr marL="800100" lvl="1" indent="-342900"/>
            <a:r>
              <a:rPr lang="en-US" sz="950" dirty="0">
                <a:solidFill>
                  <a:schemeClr val="bg1">
                    <a:lumMod val="50000"/>
                  </a:schemeClr>
                </a:solidFill>
              </a:rPr>
              <a:t>S8</a:t>
            </a:r>
          </a:p>
          <a:p>
            <a:pPr lvl="1" indent="0">
              <a:buNone/>
            </a:pPr>
            <a:r>
              <a:rPr lang="en-US" sz="950" i="1" dirty="0"/>
              <a:t>Calling application called Search services and identified a potential overmatch.</a:t>
            </a:r>
          </a:p>
          <a:p>
            <a:pPr marL="1257300" lvl="2" indent="-342900"/>
            <a:endParaRPr lang="en-US" sz="950" i="1" dirty="0"/>
          </a:p>
          <a:p>
            <a:pPr marL="800100" lvl="1" indent="-342900"/>
            <a:r>
              <a:rPr lang="en-US" sz="950" i="1" dirty="0">
                <a:solidFill>
                  <a:schemeClr val="bg1">
                    <a:lumMod val="50000"/>
                  </a:schemeClr>
                </a:solidFill>
                <a:latin typeface="Calibri" pitchFamily="34" charset="0"/>
              </a:rPr>
              <a:t>Any other value</a:t>
            </a:r>
            <a:endParaRPr lang="en-US" sz="950" i="1" dirty="0">
              <a:solidFill>
                <a:schemeClr val="bg1">
                  <a:lumMod val="50000"/>
                </a:schemeClr>
              </a:solidFill>
            </a:endParaRPr>
          </a:p>
          <a:p>
            <a:pPr lvl="1" indent="0">
              <a:buNone/>
            </a:pPr>
            <a:r>
              <a:rPr lang="en-US" sz="950" i="1" dirty="0"/>
              <a:t>Indicates the calling application assigned a handled error code or an invalid value to the SFMTOKEN.  This could be a defect for that calling application or (when blank)  identify if the ICS service was unavailable</a:t>
            </a:r>
          </a:p>
          <a:p>
            <a:pPr marL="800100" lvl="1" indent="-342900">
              <a:buFont typeface="+mj-lt"/>
              <a:buAutoNum type="alphaLcParenR"/>
            </a:pPr>
            <a:endParaRPr lang="en-US" sz="950" dirty="0">
              <a:latin typeface="Calibri" pitchFamily="34" charset="0"/>
            </a:endParaRPr>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32</a:t>
            </a:fld>
            <a:endParaRPr lang="en-US" dirty="0"/>
          </a:p>
        </p:txBody>
      </p:sp>
    </p:spTree>
    <p:extLst>
      <p:ext uri="{BB962C8B-B14F-4D97-AF65-F5344CB8AC3E}">
        <p14:creationId xmlns:p14="http://schemas.microsoft.com/office/powerpoint/2010/main" val="2649515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FEM Metrics – TOKEN Descriptions</a:t>
            </a:r>
          </a:p>
        </p:txBody>
      </p:sp>
      <p:sp>
        <p:nvSpPr>
          <p:cNvPr id="13" name="Content Placeholder 12"/>
          <p:cNvSpPr>
            <a:spLocks noGrp="1"/>
          </p:cNvSpPr>
          <p:nvPr>
            <p:ph idx="1"/>
          </p:nvPr>
        </p:nvSpPr>
        <p:spPr>
          <a:xfrm>
            <a:off x="457200" y="943143"/>
            <a:ext cx="8229600" cy="5394157"/>
          </a:xfrm>
        </p:spPr>
        <p:txBody>
          <a:bodyPr/>
          <a:lstStyle/>
          <a:p>
            <a:pPr>
              <a:buFont typeface="Arial" charset="0"/>
              <a:buNone/>
            </a:pPr>
            <a:r>
              <a:rPr lang="en-US" sz="2000" b="1" i="1" dirty="0">
                <a:solidFill>
                  <a:srgbClr val="006699"/>
                </a:solidFill>
                <a:latin typeface="Calibri" pitchFamily="34" charset="0"/>
              </a:rPr>
              <a:t>Business Description of FEM_CPUTOKEN</a:t>
            </a:r>
          </a:p>
          <a:p>
            <a:pPr marL="468630" indent="-285750"/>
            <a:r>
              <a:rPr lang="en-US" sz="900" dirty="0">
                <a:solidFill>
                  <a:schemeClr val="bg1">
                    <a:lumMod val="50000"/>
                  </a:schemeClr>
                </a:solidFill>
              </a:rPr>
              <a:t>C1 </a:t>
            </a:r>
          </a:p>
          <a:p>
            <a:pPr marL="537210" indent="-171450"/>
            <a:r>
              <a:rPr lang="en-US" sz="900" dirty="0"/>
              <a:t>Indicates the calling application called CPU because they were updating an existing party and the service returned ‘no significant change’</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C2</a:t>
            </a:r>
          </a:p>
          <a:p>
            <a:pPr marL="537210" indent="-171450"/>
            <a:r>
              <a:rPr lang="en-US" sz="900" dirty="0"/>
              <a:t>Indicates the calling application called CPU because they were updating an existing party and the service returned a ‘significant change’</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C3</a:t>
            </a:r>
          </a:p>
          <a:p>
            <a:pPr marL="537210" indent="-171450"/>
            <a:r>
              <a:rPr lang="en-US" sz="900" dirty="0"/>
              <a:t>Endorsement transaction caused an existing named insured to become x-insured and added a new named insured to the policy</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C4</a:t>
            </a:r>
          </a:p>
          <a:p>
            <a:pPr marL="537210" indent="-171450"/>
            <a:r>
              <a:rPr lang="en-US" sz="900" dirty="0"/>
              <a:t>Indicates the calling application called CPU on a New Business transaction and successfully validated the party they are adding the policy will not cause an 'overmatch' type scenario in ICS</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C5</a:t>
            </a:r>
          </a:p>
          <a:p>
            <a:pPr marL="537210" indent="-171450"/>
            <a:r>
              <a:rPr lang="en-US" sz="900" dirty="0"/>
              <a:t>Indicates the calling application called CPU on a New Business transaction and were warned that the party they are adding the policy could cause an 'overmatch' type scenario in ICS</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C6</a:t>
            </a:r>
          </a:p>
          <a:p>
            <a:pPr marL="537210" indent="-171450"/>
            <a:r>
              <a:rPr lang="en-US" sz="900" dirty="0"/>
              <a:t>Indicates the calling application did not call CPU as the transaction was adding a new party (entity) to ICS</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C7</a:t>
            </a:r>
          </a:p>
          <a:p>
            <a:pPr marL="537210" indent="-171450"/>
            <a:r>
              <a:rPr lang="en-US" sz="900" dirty="0"/>
              <a:t>Indicates the calling application bypassed the CPU service call on a New Business transaction </a:t>
            </a:r>
          </a:p>
          <a:p>
            <a:pPr marL="537210" indent="-171450"/>
            <a:endParaRPr lang="en-US" sz="900" dirty="0">
              <a:solidFill>
                <a:schemeClr val="bg1">
                  <a:lumMod val="50000"/>
                </a:schemeClr>
              </a:solidFill>
            </a:endParaRPr>
          </a:p>
          <a:p>
            <a:pPr marL="468630" indent="-285750"/>
            <a:r>
              <a:rPr lang="en-US" sz="900" dirty="0">
                <a:solidFill>
                  <a:schemeClr val="bg1">
                    <a:lumMod val="50000"/>
                  </a:schemeClr>
                </a:solidFill>
              </a:rPr>
              <a:t>C8</a:t>
            </a:r>
          </a:p>
          <a:p>
            <a:pPr marL="537210" indent="-171450"/>
            <a:r>
              <a:rPr lang="en-US" sz="900" dirty="0"/>
              <a:t>Indicates the calling application bypassed the CPU service call, because they determined that the updates to this party were not significant enough to warrant validating via the CPU service</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C9</a:t>
            </a:r>
          </a:p>
          <a:p>
            <a:pPr marL="537210" indent="-171450"/>
            <a:r>
              <a:rPr lang="en-US" sz="900" dirty="0"/>
              <a:t>Indicates the calling application called CPU and the service returned no significant change after post validation determined that only 1 of the four major party attributes (Fname, Lname, SSN, DOB) was changing</a:t>
            </a:r>
          </a:p>
          <a:p>
            <a:pPr marL="468630" indent="-285750"/>
            <a:endParaRPr lang="en-US" sz="900" dirty="0">
              <a:solidFill>
                <a:schemeClr val="bg1">
                  <a:lumMod val="50000"/>
                </a:schemeClr>
              </a:solidFill>
            </a:endParaRPr>
          </a:p>
          <a:p>
            <a:pPr marL="468630" indent="-285750"/>
            <a:r>
              <a:rPr lang="en-US" sz="900" dirty="0">
                <a:solidFill>
                  <a:schemeClr val="bg1">
                    <a:lumMod val="50000"/>
                  </a:schemeClr>
                </a:solidFill>
              </a:rPr>
              <a:t>Any other value</a:t>
            </a:r>
          </a:p>
          <a:p>
            <a:pPr marL="537210" indent="-171450"/>
            <a:r>
              <a:rPr lang="en-US" sz="900" dirty="0"/>
              <a:t>Indicates the calling application assigned a handled error code or an invalid value to the CPUTOKEN.  This could be a defect for that calling application or (when blank) identify if the ICS service was unavailable</a:t>
            </a:r>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33</a:t>
            </a:fld>
            <a:endParaRPr lang="en-US" dirty="0"/>
          </a:p>
        </p:txBody>
      </p:sp>
    </p:spTree>
    <p:extLst>
      <p:ext uri="{BB962C8B-B14F-4D97-AF65-F5344CB8AC3E}">
        <p14:creationId xmlns:p14="http://schemas.microsoft.com/office/powerpoint/2010/main" val="1120927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94463" y="1775525"/>
            <a:ext cx="8792447" cy="4720525"/>
            <a:chOff x="175860" y="2222804"/>
            <a:chExt cx="4361688" cy="2159740"/>
          </a:xfrm>
        </p:grpSpPr>
        <p:cxnSp>
          <p:nvCxnSpPr>
            <p:cNvPr id="34" name="Straight Arrow Connector 33"/>
            <p:cNvCxnSpPr/>
            <p:nvPr/>
          </p:nvCxnSpPr>
          <p:spPr bwMode="auto">
            <a:xfrm flipV="1">
              <a:off x="614232" y="2393842"/>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p:cNvSpPr txBox="1"/>
            <p:nvPr/>
          </p:nvSpPr>
          <p:spPr>
            <a:xfrm>
              <a:off x="224840" y="2555546"/>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(no DOB provided)</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71" y="2258760"/>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a:xfrm>
              <a:off x="807365" y="228611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7" name="Rectangle 46"/>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51" name="Slide Number Placeholder 3"/>
          <p:cNvSpPr>
            <a:spLocks noGrp="1"/>
          </p:cNvSpPr>
          <p:nvPr>
            <p:ph type="sldNum" sz="quarter" idx="4294967295"/>
          </p:nvPr>
        </p:nvSpPr>
        <p:spPr>
          <a:xfrm>
            <a:off x="4544229"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34</a:t>
            </a:fld>
            <a:endParaRPr dirty="0">
              <a:solidFill>
                <a:srgbClr val="FFFFFF"/>
              </a:solidFill>
            </a:endParaRPr>
          </a:p>
        </p:txBody>
      </p:sp>
      <p:sp>
        <p:nvSpPr>
          <p:cNvPr id="52" name="Title 2"/>
          <p:cNvSpPr>
            <a:spLocks noGrp="1"/>
          </p:cNvSpPr>
          <p:nvPr>
            <p:ph type="title"/>
          </p:nvPr>
        </p:nvSpPr>
        <p:spPr>
          <a:xfrm>
            <a:off x="826850" y="107004"/>
            <a:ext cx="7859949" cy="466928"/>
          </a:xfrm>
        </p:spPr>
        <p:txBody>
          <a:bodyPr>
            <a:normAutofit/>
          </a:bodyPr>
          <a:lstStyle/>
          <a:p>
            <a:pPr algn="l"/>
            <a:r>
              <a:rPr lang="en-US" sz="2000" b="1" dirty="0">
                <a:solidFill>
                  <a:srgbClr val="1666AF"/>
                </a:solidFill>
                <a:cs typeface="Arial" pitchFamily="34" charset="0"/>
              </a:rPr>
              <a:t>FEM Illustrations</a:t>
            </a:r>
            <a:endParaRPr lang="en-US" sz="1600" dirty="0"/>
          </a:p>
        </p:txBody>
      </p:sp>
      <p:sp>
        <p:nvSpPr>
          <p:cNvPr id="28" name="Text Box 24"/>
          <p:cNvSpPr txBox="1">
            <a:spLocks noChangeArrowheads="1"/>
          </p:cNvSpPr>
          <p:nvPr/>
        </p:nvSpPr>
        <p:spPr bwMode="auto">
          <a:xfrm>
            <a:off x="453619" y="1066800"/>
            <a:ext cx="8236761" cy="338554"/>
          </a:xfrm>
          <a:prstGeom prst="rect">
            <a:avLst/>
          </a:prstGeom>
          <a:solidFill>
            <a:sysClr val="window" lastClr="FFFFFF"/>
          </a:solidFill>
          <a:ln w="25400" cap="flat" cmpd="sng" algn="ctr">
            <a:solidFill>
              <a:srgbClr val="FFFFFF">
                <a:lumMod val="65000"/>
              </a:srgbClr>
            </a:solid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a:r>
              <a:rPr lang="en-US" sz="1600" i="1" dirty="0">
                <a:solidFill>
                  <a:srgbClr val="000000"/>
                </a:solidFill>
                <a:latin typeface="Calibri"/>
              </a:rPr>
              <a:t>Person contacts Allstate for the first time for a quote – </a:t>
            </a:r>
            <a:r>
              <a:rPr lang="en-US" sz="1600" i="1" dirty="0">
                <a:ln w="0"/>
                <a:solidFill>
                  <a:schemeClr val="accent1"/>
                </a:solidFill>
                <a:effectLst>
                  <a:outerShdw blurRad="38100" dist="25400" dir="5400000" algn="ctr" rotWithShape="0">
                    <a:srgbClr val="6E747A">
                      <a:alpha val="43000"/>
                    </a:srgbClr>
                  </a:outerShdw>
                </a:effectLst>
                <a:latin typeface="Calibri"/>
              </a:rPr>
              <a:t>backend match</a:t>
            </a:r>
            <a:endParaRPr lang="en-US" sz="1600" b="1" i="1" dirty="0">
              <a:solidFill>
                <a:srgbClr val="000000"/>
              </a:solidFill>
              <a:latin typeface="Calibri"/>
            </a:endParaRPr>
          </a:p>
        </p:txBody>
      </p:sp>
      <p:sp>
        <p:nvSpPr>
          <p:cNvPr id="54" name="Rounded Rectangle 53"/>
          <p:cNvSpPr/>
          <p:nvPr/>
        </p:nvSpPr>
        <p:spPr bwMode="auto">
          <a:xfrm>
            <a:off x="7056120" y="762000"/>
            <a:ext cx="1005840" cy="152400"/>
          </a:xfrm>
          <a:prstGeom prst="roundRect">
            <a:avLst/>
          </a:prstGeom>
          <a:solidFill>
            <a:schemeClr val="bg2">
              <a:lumMod val="75000"/>
            </a:schemeClr>
          </a:solidFill>
          <a:ln w="6350" cap="rnd">
            <a:solidFill>
              <a:schemeClr val="bg2">
                <a:lumMod val="50000"/>
              </a:schemeClr>
            </a:solidFill>
            <a:prstDash val="solid"/>
            <a:round/>
            <a:headEnd/>
            <a:tailEnd/>
          </a:ln>
        </p:spPr>
        <p:txBody>
          <a:bodyPr lIns="45720" rIns="0" rtlCol="0" anchor="ctr" anchorCtr="1"/>
          <a:lstStyle/>
          <a:p>
            <a:pPr algn="ctr" eaLnBrk="0" hangingPunct="0">
              <a:spcBef>
                <a:spcPct val="60000"/>
              </a:spcBef>
              <a:buSzPct val="100000"/>
            </a:pPr>
            <a:r>
              <a:rPr lang="en-US" sz="900" b="1" dirty="0">
                <a:solidFill>
                  <a:srgbClr val="FFFFFF">
                    <a:lumMod val="50000"/>
                  </a:srgbClr>
                </a:solidFill>
              </a:rPr>
              <a:t>FEM Overview</a:t>
            </a:r>
          </a:p>
        </p:txBody>
      </p:sp>
      <p:sp>
        <p:nvSpPr>
          <p:cNvPr id="56" name="Rounded Rectangle 55"/>
          <p:cNvSpPr/>
          <p:nvPr/>
        </p:nvSpPr>
        <p:spPr>
          <a:xfrm>
            <a:off x="3124200" y="189822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No Search</a:t>
            </a:r>
          </a:p>
        </p:txBody>
      </p:sp>
      <p:cxnSp>
        <p:nvCxnSpPr>
          <p:cNvPr id="58" name="Straight Arrow Connector 57"/>
          <p:cNvCxnSpPr/>
          <p:nvPr/>
        </p:nvCxnSpPr>
        <p:spPr bwMode="auto">
          <a:xfrm flipV="1">
            <a:off x="2712917" y="209593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9" name="Straight Arrow Connector 58"/>
          <p:cNvCxnSpPr/>
          <p:nvPr/>
        </p:nvCxnSpPr>
        <p:spPr bwMode="auto">
          <a:xfrm flipV="1">
            <a:off x="4256021"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0" name="Rounded Rectangle 59"/>
          <p:cNvSpPr/>
          <p:nvPr/>
        </p:nvSpPr>
        <p:spPr>
          <a:xfrm>
            <a:off x="4699869" y="187812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Demographic data + Quote sent to ICS</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62" name="Straight Arrow Connector 61"/>
          <p:cNvCxnSpPr/>
          <p:nvPr/>
        </p:nvCxnSpPr>
        <p:spPr bwMode="auto">
          <a:xfrm flipV="1">
            <a:off x="6022966"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49" name="Rounded Rectangle 48"/>
          <p:cNvSpPr/>
          <p:nvPr/>
        </p:nvSpPr>
        <p:spPr>
          <a:xfrm>
            <a:off x="4699869" y="2444538"/>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53" name="Rounded Rectangle 52"/>
          <p:cNvSpPr/>
          <p:nvPr/>
        </p:nvSpPr>
        <p:spPr>
          <a:xfrm>
            <a:off x="6468912" y="1878124"/>
            <a:ext cx="1989288" cy="460013"/>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ICS performs backend matching to </a:t>
            </a:r>
            <a:r>
              <a:rPr lang="en-US" sz="1100" b="1" i="1" kern="0" dirty="0">
                <a:solidFill>
                  <a:srgbClr val="FF0000"/>
                </a:solidFill>
                <a:latin typeface="Franklin Gothic Medium Cond" panose="020B0606030402020204" pitchFamily="34" charset="0"/>
              </a:rPr>
              <a:t>systematically</a:t>
            </a:r>
            <a:r>
              <a:rPr lang="en-US" sz="1000" kern="0" dirty="0">
                <a:latin typeface="Franklin Gothic Medium Cond" panose="020B0606030402020204" pitchFamily="34" charset="0"/>
              </a:rPr>
              <a:t>  determine if person already exists</a:t>
            </a:r>
            <a:endParaRPr kumimoji="0" lang="en-US" sz="1000" b="0" i="0" u="none" strike="noStrike" kern="0" cap="none" spc="0" normalizeH="0" noProof="0" dirty="0">
              <a:ln>
                <a:noFill/>
              </a:ln>
              <a:effectLst/>
              <a:uLnTx/>
              <a:uFillTx/>
              <a:latin typeface="Franklin Gothic Medium Cond" panose="020B0606030402020204" pitchFamily="34" charset="0"/>
            </a:endParaRPr>
          </a:p>
        </p:txBody>
      </p:sp>
      <p:cxnSp>
        <p:nvCxnSpPr>
          <p:cNvPr id="57" name="Straight Arrow Connector 56"/>
          <p:cNvCxnSpPr/>
          <p:nvPr/>
        </p:nvCxnSpPr>
        <p:spPr bwMode="auto">
          <a:xfrm flipH="1">
            <a:off x="6050020" y="2406623"/>
            <a:ext cx="367878" cy="25162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pic>
        <p:nvPicPr>
          <p:cNvPr id="3" name="Picture 2"/>
          <p:cNvPicPr>
            <a:picLocks noChangeAspect="1"/>
          </p:cNvPicPr>
          <p:nvPr/>
        </p:nvPicPr>
        <p:blipFill>
          <a:blip r:embed="rId4"/>
          <a:stretch>
            <a:fillRect/>
          </a:stretch>
        </p:blipFill>
        <p:spPr>
          <a:xfrm>
            <a:off x="453619" y="3113443"/>
            <a:ext cx="7974683" cy="2961214"/>
          </a:xfrm>
          <a:prstGeom prst="rect">
            <a:avLst/>
          </a:prstGeom>
        </p:spPr>
      </p:pic>
    </p:spTree>
    <p:extLst>
      <p:ext uri="{BB962C8B-B14F-4D97-AF65-F5344CB8AC3E}">
        <p14:creationId xmlns:p14="http://schemas.microsoft.com/office/powerpoint/2010/main" val="119571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bwMode="auto">
          <a:xfrm>
            <a:off x="3723509" y="4537889"/>
            <a:ext cx="3496125" cy="579773"/>
          </a:xfrm>
          <a:prstGeom prst="ellipse">
            <a:avLst/>
          </a:prstGeom>
          <a:solidFill>
            <a:schemeClr val="accent1">
              <a:alpha val="19000"/>
            </a:schemeClr>
          </a:solidFill>
          <a:ln w="6350" cap="rnd">
            <a:solidFill>
              <a:srgbClr val="0066CC"/>
            </a:solidFill>
            <a:prstDash val="solid"/>
            <a:round/>
            <a:headEnd/>
            <a:tailEnd/>
          </a:ln>
        </p:spPr>
        <p:txBody>
          <a:bodyPr lIns="45720" rIns="0" rtlCol="0" anchor="ctr" anchorCtr="1"/>
          <a:lstStyle/>
          <a:p>
            <a:pPr algn="ctr" eaLnBrk="0" hangingPunct="0">
              <a:spcBef>
                <a:spcPct val="60000"/>
              </a:spcBef>
              <a:buSzPct val="100000"/>
            </a:pPr>
            <a:endParaRPr lang="en-GB" sz="1600" dirty="0">
              <a:solidFill>
                <a:srgbClr val="000000"/>
              </a:solidFill>
              <a:latin typeface="Calibri" pitchFamily="34" charset="0"/>
            </a:endParaRPr>
          </a:p>
        </p:txBody>
      </p:sp>
      <p:grpSp>
        <p:nvGrpSpPr>
          <p:cNvPr id="32" name="Group 31"/>
          <p:cNvGrpSpPr/>
          <p:nvPr/>
        </p:nvGrpSpPr>
        <p:grpSpPr>
          <a:xfrm>
            <a:off x="94463" y="1775526"/>
            <a:ext cx="8792447" cy="4410736"/>
            <a:chOff x="175860" y="2222804"/>
            <a:chExt cx="4361688" cy="2159740"/>
          </a:xfrm>
        </p:grpSpPr>
        <p:cxnSp>
          <p:nvCxnSpPr>
            <p:cNvPr id="34" name="Straight Arrow Connector 33"/>
            <p:cNvCxnSpPr/>
            <p:nvPr/>
          </p:nvCxnSpPr>
          <p:spPr bwMode="auto">
            <a:xfrm flipV="1">
              <a:off x="614232" y="2393842"/>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p:cNvSpPr txBox="1"/>
            <p:nvPr/>
          </p:nvSpPr>
          <p:spPr>
            <a:xfrm>
              <a:off x="224840" y="2555546"/>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71" y="2258760"/>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a:xfrm>
              <a:off x="807365" y="228611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7" name="Rectangle 46"/>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51" name="Slide Number Placeholder 3"/>
          <p:cNvSpPr>
            <a:spLocks noGrp="1"/>
          </p:cNvSpPr>
          <p:nvPr>
            <p:ph type="sldNum" sz="quarter" idx="4294967295"/>
          </p:nvPr>
        </p:nvSpPr>
        <p:spPr>
          <a:xfrm>
            <a:off x="4544229"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35</a:t>
            </a:fld>
            <a:endParaRPr dirty="0">
              <a:solidFill>
                <a:srgbClr val="FFFFFF"/>
              </a:solidFill>
            </a:endParaRPr>
          </a:p>
        </p:txBody>
      </p:sp>
      <p:sp>
        <p:nvSpPr>
          <p:cNvPr id="52" name="Title 2"/>
          <p:cNvSpPr>
            <a:spLocks noGrp="1"/>
          </p:cNvSpPr>
          <p:nvPr>
            <p:ph type="title"/>
          </p:nvPr>
        </p:nvSpPr>
        <p:spPr>
          <a:xfrm>
            <a:off x="826850" y="107004"/>
            <a:ext cx="7859949" cy="466928"/>
          </a:xfrm>
        </p:spPr>
        <p:txBody>
          <a:bodyPr>
            <a:normAutofit/>
          </a:bodyPr>
          <a:lstStyle/>
          <a:p>
            <a:r>
              <a:rPr lang="en-US" sz="2000" b="1" dirty="0">
                <a:solidFill>
                  <a:srgbClr val="1666AF"/>
                </a:solidFill>
                <a:cs typeface="Arial" pitchFamily="34" charset="0"/>
              </a:rPr>
              <a:t>FEM </a:t>
            </a:r>
            <a:r>
              <a:rPr lang="en-US" sz="2000" dirty="0">
                <a:solidFill>
                  <a:srgbClr val="1666AF"/>
                </a:solidFill>
                <a:cs typeface="Arial" pitchFamily="34" charset="0"/>
              </a:rPr>
              <a:t>Illustrations</a:t>
            </a:r>
            <a:endParaRPr lang="en-US" sz="1600" dirty="0"/>
          </a:p>
        </p:txBody>
      </p:sp>
      <p:sp>
        <p:nvSpPr>
          <p:cNvPr id="28" name="Text Box 24"/>
          <p:cNvSpPr txBox="1">
            <a:spLocks noChangeArrowheads="1"/>
          </p:cNvSpPr>
          <p:nvPr/>
        </p:nvSpPr>
        <p:spPr bwMode="auto">
          <a:xfrm>
            <a:off x="453619" y="1066800"/>
            <a:ext cx="8236761" cy="338554"/>
          </a:xfrm>
          <a:prstGeom prst="rect">
            <a:avLst/>
          </a:prstGeom>
          <a:solidFill>
            <a:sysClr val="window" lastClr="FFFFFF"/>
          </a:solidFill>
          <a:ln w="25400" cap="flat" cmpd="sng" algn="ctr">
            <a:solidFill>
              <a:srgbClr val="FFFFFF">
                <a:lumMod val="65000"/>
              </a:srgbClr>
            </a:solid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a:r>
              <a:rPr lang="en-US" sz="1600" i="1" dirty="0">
                <a:solidFill>
                  <a:srgbClr val="000000"/>
                </a:solidFill>
                <a:latin typeface="Calibri"/>
              </a:rPr>
              <a:t>Person contacts Allstate for the first time for a quote – </a:t>
            </a:r>
            <a:r>
              <a:rPr lang="en-US" sz="1600" i="1" dirty="0">
                <a:ln w="0"/>
                <a:solidFill>
                  <a:schemeClr val="accent1"/>
                </a:solidFill>
                <a:effectLst>
                  <a:outerShdw blurRad="38100" dist="25400" dir="5400000" algn="ctr" rotWithShape="0">
                    <a:srgbClr val="6E747A">
                      <a:alpha val="43000"/>
                    </a:srgbClr>
                  </a:outerShdw>
                </a:effectLst>
                <a:latin typeface="Calibri"/>
              </a:rPr>
              <a:t>non-FEM with Search (Bad)</a:t>
            </a:r>
            <a:endParaRPr lang="en-US" sz="1600" b="1" i="1" dirty="0">
              <a:solidFill>
                <a:srgbClr val="000000"/>
              </a:solidFill>
              <a:latin typeface="Calibri"/>
            </a:endParaRPr>
          </a:p>
        </p:txBody>
      </p:sp>
      <p:sp>
        <p:nvSpPr>
          <p:cNvPr id="54" name="Rounded Rectangle 53"/>
          <p:cNvSpPr/>
          <p:nvPr/>
        </p:nvSpPr>
        <p:spPr bwMode="auto">
          <a:xfrm>
            <a:off x="7056120" y="762000"/>
            <a:ext cx="1005840" cy="152400"/>
          </a:xfrm>
          <a:prstGeom prst="roundRect">
            <a:avLst/>
          </a:prstGeom>
          <a:solidFill>
            <a:schemeClr val="bg2">
              <a:lumMod val="75000"/>
            </a:schemeClr>
          </a:solidFill>
          <a:ln w="6350" cap="rnd">
            <a:solidFill>
              <a:schemeClr val="bg2">
                <a:lumMod val="50000"/>
              </a:schemeClr>
            </a:solidFill>
            <a:prstDash val="solid"/>
            <a:round/>
            <a:headEnd/>
            <a:tailEnd/>
          </a:ln>
        </p:spPr>
        <p:txBody>
          <a:bodyPr lIns="45720" rIns="0" rtlCol="0" anchor="ctr" anchorCtr="1"/>
          <a:lstStyle/>
          <a:p>
            <a:pPr algn="ctr" eaLnBrk="0" hangingPunct="0">
              <a:spcBef>
                <a:spcPct val="60000"/>
              </a:spcBef>
              <a:buSzPct val="100000"/>
            </a:pPr>
            <a:r>
              <a:rPr lang="en-US" sz="900" b="1" dirty="0">
                <a:solidFill>
                  <a:srgbClr val="FFFFFF">
                    <a:lumMod val="50000"/>
                  </a:srgbClr>
                </a:solidFill>
              </a:rPr>
              <a:t>FEM Overview</a:t>
            </a:r>
          </a:p>
        </p:txBody>
      </p:sp>
      <p:sp>
        <p:nvSpPr>
          <p:cNvPr id="56" name="Rounded Rectangle 55"/>
          <p:cNvSpPr/>
          <p:nvPr/>
        </p:nvSpPr>
        <p:spPr>
          <a:xfrm>
            <a:off x="3124200" y="189822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Search</a:t>
            </a:r>
          </a:p>
        </p:txBody>
      </p:sp>
      <p:cxnSp>
        <p:nvCxnSpPr>
          <p:cNvPr id="58" name="Straight Arrow Connector 57"/>
          <p:cNvCxnSpPr/>
          <p:nvPr/>
        </p:nvCxnSpPr>
        <p:spPr bwMode="auto">
          <a:xfrm flipV="1">
            <a:off x="2712917" y="209593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9" name="Straight Arrow Connector 58"/>
          <p:cNvCxnSpPr/>
          <p:nvPr/>
        </p:nvCxnSpPr>
        <p:spPr bwMode="auto">
          <a:xfrm flipV="1">
            <a:off x="4256021"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0" name="Rounded Rectangle 59"/>
          <p:cNvSpPr/>
          <p:nvPr/>
        </p:nvSpPr>
        <p:spPr>
          <a:xfrm>
            <a:off x="4699869" y="187812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62" name="Straight Arrow Connector 61"/>
          <p:cNvCxnSpPr/>
          <p:nvPr/>
        </p:nvCxnSpPr>
        <p:spPr bwMode="auto">
          <a:xfrm flipV="1">
            <a:off x="6022966"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grpSp>
        <p:nvGrpSpPr>
          <p:cNvPr id="96" name="Group 95"/>
          <p:cNvGrpSpPr/>
          <p:nvPr/>
        </p:nvGrpSpPr>
        <p:grpSpPr>
          <a:xfrm>
            <a:off x="281881" y="3037538"/>
            <a:ext cx="3081892" cy="3058461"/>
            <a:chOff x="4613748" y="1873758"/>
            <a:chExt cx="4356796" cy="2508786"/>
          </a:xfrm>
        </p:grpSpPr>
        <p:sp>
          <p:nvSpPr>
            <p:cNvPr id="97" name="Rounded Rectangle 96"/>
            <p:cNvSpPr/>
            <p:nvPr/>
          </p:nvSpPr>
          <p:spPr>
            <a:xfrm>
              <a:off x="5863409" y="2851415"/>
              <a:ext cx="1414503" cy="25438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98" name="Rounded Rectangle 97"/>
            <p:cNvSpPr/>
            <p:nvPr/>
          </p:nvSpPr>
          <p:spPr>
            <a:xfrm>
              <a:off x="5855132" y="3963316"/>
              <a:ext cx="1960112"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pic>
          <p:nvPicPr>
            <p:cNvPr id="99" name="Picture 13" descr="http://homeadinc.com/hsb/wp-content/uploads/2015/02/GenericProfilePhoto-Blue-Roun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4901" y="2302420"/>
              <a:ext cx="669257" cy="455685"/>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Before</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01" name="Rectangle 100"/>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102" name="Elbow Connector 101"/>
          <p:cNvCxnSpPr>
            <a:stCxn id="99" idx="2"/>
            <a:endCxn id="98" idx="1"/>
          </p:cNvCxnSpPr>
          <p:nvPr/>
        </p:nvCxnSpPr>
        <p:spPr>
          <a:xfrm rot="16200000" flipH="1">
            <a:off x="43845" y="4661943"/>
            <a:ext cx="1662459" cy="5698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99" idx="2"/>
          </p:cNvCxnSpPr>
          <p:nvPr/>
        </p:nvCxnSpPr>
        <p:spPr>
          <a:xfrm rot="16200000" flipH="1">
            <a:off x="749440" y="3956347"/>
            <a:ext cx="257122"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34790" y="3639596"/>
            <a:ext cx="1016016"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115" name="Rounded Rectangle 114"/>
          <p:cNvSpPr/>
          <p:nvPr/>
        </p:nvSpPr>
        <p:spPr>
          <a:xfrm>
            <a:off x="1165861" y="4683680"/>
            <a:ext cx="1015279" cy="313889"/>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21" name="Elbow Connector 20"/>
          <p:cNvCxnSpPr>
            <a:stCxn id="99" idx="2"/>
            <a:endCxn id="115" idx="1"/>
          </p:cNvCxnSpPr>
          <p:nvPr/>
        </p:nvCxnSpPr>
        <p:spPr>
          <a:xfrm rot="16200000" flipH="1">
            <a:off x="515512" y="4190275"/>
            <a:ext cx="724979"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488746" y="3037539"/>
            <a:ext cx="5122549" cy="3058460"/>
            <a:chOff x="4613748" y="1873758"/>
            <a:chExt cx="4356796" cy="2508786"/>
          </a:xfrm>
        </p:grpSpPr>
        <p:sp>
          <p:nvSpPr>
            <p:cNvPr id="131" name="Rounded Rectangle 130"/>
            <p:cNvSpPr/>
            <p:nvPr/>
          </p:nvSpPr>
          <p:spPr>
            <a:xfrm>
              <a:off x="5190848" y="3956192"/>
              <a:ext cx="1511153"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 and Quote2</a:t>
              </a:r>
            </a:p>
          </p:txBody>
        </p:sp>
        <p:sp>
          <p:nvSpPr>
            <p:cNvPr id="133" name="Rectangle 132"/>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After</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34" name="Rectangle 133"/>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135" name="Elbow Connector 134"/>
          <p:cNvCxnSpPr>
            <a:stCxn id="61" idx="2"/>
            <a:endCxn id="131" idx="1"/>
          </p:cNvCxnSpPr>
          <p:nvPr/>
        </p:nvCxnSpPr>
        <p:spPr>
          <a:xfrm rot="16200000" flipH="1">
            <a:off x="3142215" y="4744358"/>
            <a:ext cx="1689054" cy="361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rot="16200000" flipH="1">
            <a:off x="3832980" y="4053042"/>
            <a:ext cx="361485" cy="416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857304" y="3593304"/>
            <a:ext cx="1138740"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139" name="Elbow Connector 138"/>
          <p:cNvCxnSpPr>
            <a:stCxn id="61" idx="2"/>
          </p:cNvCxnSpPr>
          <p:nvPr/>
        </p:nvCxnSpPr>
        <p:spPr>
          <a:xfrm rot="16200000" flipH="1">
            <a:off x="3512633" y="4373939"/>
            <a:ext cx="1195537" cy="608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4699869" y="2444538"/>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53" name="Rounded Rectangle 52"/>
          <p:cNvSpPr/>
          <p:nvPr/>
        </p:nvSpPr>
        <p:spPr>
          <a:xfrm>
            <a:off x="6468913" y="1878125"/>
            <a:ext cx="1379687" cy="434190"/>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cxnSp>
        <p:nvCxnSpPr>
          <p:cNvPr id="57" name="Straight Arrow Connector 56"/>
          <p:cNvCxnSpPr/>
          <p:nvPr/>
        </p:nvCxnSpPr>
        <p:spPr bwMode="auto">
          <a:xfrm flipH="1">
            <a:off x="6039867" y="2422994"/>
            <a:ext cx="367878" cy="25162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50" name="Rounded Rectangle 49"/>
          <p:cNvSpPr/>
          <p:nvPr/>
        </p:nvSpPr>
        <p:spPr>
          <a:xfrm>
            <a:off x="1158513"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8" name="Elbow Connector 7"/>
          <p:cNvCxnSpPr>
            <a:stCxn id="99" idx="2"/>
            <a:endCxn id="50" idx="1"/>
          </p:cNvCxnSpPr>
          <p:nvPr/>
        </p:nvCxnSpPr>
        <p:spPr>
          <a:xfrm rot="16200000" flipH="1">
            <a:off x="294028" y="4411759"/>
            <a:ext cx="1160599" cy="568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Picture 13" descr="http://homeadinc.com/hsb/wp-content/uploads/2015/02/GenericProfilePhoto-Blue-Roun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9499" y="3524840"/>
            <a:ext cx="473416" cy="555526"/>
          </a:xfrm>
          <a:prstGeom prst="rect">
            <a:avLst/>
          </a:prstGeom>
          <a:noFill/>
          <a:extLst>
            <a:ext uri="{909E8E84-426E-40DD-AFC4-6F175D3DCCD1}">
              <a14:hiddenFill xmlns:a14="http://schemas.microsoft.com/office/drawing/2010/main">
                <a:solidFill>
                  <a:srgbClr val="FFFFFF"/>
                </a:solidFill>
              </a14:hiddenFill>
            </a:ext>
          </a:extLst>
        </p:spPr>
      </p:pic>
      <p:sp>
        <p:nvSpPr>
          <p:cNvPr id="65" name="Rounded Rectangle 64"/>
          <p:cNvSpPr/>
          <p:nvPr/>
        </p:nvSpPr>
        <p:spPr>
          <a:xfrm>
            <a:off x="4200007" y="4264560"/>
            <a:ext cx="1000585" cy="31011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66" name="Rounded Rectangle 65"/>
          <p:cNvSpPr/>
          <p:nvPr/>
        </p:nvSpPr>
        <p:spPr>
          <a:xfrm>
            <a:off x="4185312"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68" name="Rounded Rectangle 67"/>
          <p:cNvSpPr/>
          <p:nvPr/>
        </p:nvSpPr>
        <p:spPr>
          <a:xfrm>
            <a:off x="4185313" y="4683680"/>
            <a:ext cx="1015279" cy="32827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17" name="Elbow Connector 16"/>
          <p:cNvCxnSpPr>
            <a:stCxn id="61" idx="2"/>
            <a:endCxn id="68" idx="1"/>
          </p:cNvCxnSpPr>
          <p:nvPr/>
        </p:nvCxnSpPr>
        <p:spPr>
          <a:xfrm rot="16200000" flipH="1">
            <a:off x="3612035" y="4274538"/>
            <a:ext cx="767450" cy="379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141539" y="4309827"/>
            <a:ext cx="1762853"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 </a:t>
            </a: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  </a:t>
            </a: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64" name="TextBox 63"/>
          <p:cNvSpPr txBox="1"/>
          <p:nvPr/>
        </p:nvSpPr>
        <p:spPr>
          <a:xfrm>
            <a:off x="5158441" y="4765206"/>
            <a:ext cx="1762853"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 </a:t>
            </a: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 1990-01-01</a:t>
            </a:r>
            <a:r>
              <a:rPr lang="en-US" sz="700" kern="0" dirty="0">
                <a:solidFill>
                  <a:prstClr val="black"/>
                </a:solidFill>
                <a:latin typeface="Franklin Gothic Medium Cond" panose="020B0606030402020204" pitchFamily="34" charset="0"/>
              </a:rPr>
              <a:t> </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67" name="TextBox 66"/>
          <p:cNvSpPr txBox="1"/>
          <p:nvPr/>
        </p:nvSpPr>
        <p:spPr>
          <a:xfrm>
            <a:off x="5141539" y="5170719"/>
            <a:ext cx="1762853" cy="2000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 </a:t>
            </a: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  </a:t>
            </a: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Tree>
    <p:extLst>
      <p:ext uri="{BB962C8B-B14F-4D97-AF65-F5344CB8AC3E}">
        <p14:creationId xmlns:p14="http://schemas.microsoft.com/office/powerpoint/2010/main" val="1232281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94463" y="1775526"/>
            <a:ext cx="8792447" cy="4410736"/>
            <a:chOff x="175860" y="2222804"/>
            <a:chExt cx="4361688" cy="2159740"/>
          </a:xfrm>
        </p:grpSpPr>
        <p:cxnSp>
          <p:nvCxnSpPr>
            <p:cNvPr id="34" name="Straight Arrow Connector 33"/>
            <p:cNvCxnSpPr/>
            <p:nvPr/>
          </p:nvCxnSpPr>
          <p:spPr bwMode="auto">
            <a:xfrm flipV="1">
              <a:off x="614232" y="2393842"/>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p:cNvSpPr txBox="1"/>
            <p:nvPr/>
          </p:nvSpPr>
          <p:spPr>
            <a:xfrm>
              <a:off x="224840" y="2555546"/>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71" y="2258760"/>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a:xfrm>
              <a:off x="807365" y="228611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7" name="Rectangle 46"/>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51" name="Slide Number Placeholder 3"/>
          <p:cNvSpPr>
            <a:spLocks noGrp="1"/>
          </p:cNvSpPr>
          <p:nvPr>
            <p:ph type="sldNum" sz="quarter" idx="4294967295"/>
          </p:nvPr>
        </p:nvSpPr>
        <p:spPr>
          <a:xfrm>
            <a:off x="4544229"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36</a:t>
            </a:fld>
            <a:endParaRPr dirty="0">
              <a:solidFill>
                <a:srgbClr val="FFFFFF"/>
              </a:solidFill>
            </a:endParaRPr>
          </a:p>
        </p:txBody>
      </p:sp>
      <p:sp>
        <p:nvSpPr>
          <p:cNvPr id="52" name="Title 2"/>
          <p:cNvSpPr>
            <a:spLocks noGrp="1"/>
          </p:cNvSpPr>
          <p:nvPr>
            <p:ph type="title"/>
          </p:nvPr>
        </p:nvSpPr>
        <p:spPr>
          <a:xfrm>
            <a:off x="826850" y="107004"/>
            <a:ext cx="7859949" cy="466928"/>
          </a:xfrm>
        </p:spPr>
        <p:txBody>
          <a:bodyPr>
            <a:normAutofit/>
          </a:bodyPr>
          <a:lstStyle/>
          <a:p>
            <a:r>
              <a:rPr lang="en-US" sz="2000" b="1" dirty="0">
                <a:solidFill>
                  <a:srgbClr val="1666AF"/>
                </a:solidFill>
                <a:cs typeface="Arial" pitchFamily="34" charset="0"/>
              </a:rPr>
              <a:t>FEM </a:t>
            </a:r>
            <a:r>
              <a:rPr lang="en-US" sz="2000" dirty="0">
                <a:solidFill>
                  <a:srgbClr val="1666AF"/>
                </a:solidFill>
                <a:cs typeface="Arial" pitchFamily="34" charset="0"/>
              </a:rPr>
              <a:t>Illustrations</a:t>
            </a:r>
            <a:endParaRPr lang="en-US" sz="1600" dirty="0"/>
          </a:p>
        </p:txBody>
      </p:sp>
      <p:sp>
        <p:nvSpPr>
          <p:cNvPr id="28" name="Text Box 24"/>
          <p:cNvSpPr txBox="1">
            <a:spLocks noChangeArrowheads="1"/>
          </p:cNvSpPr>
          <p:nvPr/>
        </p:nvSpPr>
        <p:spPr bwMode="auto">
          <a:xfrm>
            <a:off x="453619" y="1066800"/>
            <a:ext cx="8236761" cy="338554"/>
          </a:xfrm>
          <a:prstGeom prst="rect">
            <a:avLst/>
          </a:prstGeom>
          <a:solidFill>
            <a:sysClr val="window" lastClr="FFFFFF"/>
          </a:solidFill>
          <a:ln w="25400" cap="flat" cmpd="sng" algn="ctr">
            <a:solidFill>
              <a:srgbClr val="FFFFFF">
                <a:lumMod val="65000"/>
              </a:srgbClr>
            </a:solid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a:r>
              <a:rPr lang="en-US" sz="1600" i="1" dirty="0">
                <a:solidFill>
                  <a:srgbClr val="000000"/>
                </a:solidFill>
                <a:latin typeface="Calibri"/>
              </a:rPr>
              <a:t>Person contacts Allstate for the first time for a quote – </a:t>
            </a:r>
            <a:r>
              <a:rPr lang="en-US" sz="1600" i="1" dirty="0">
                <a:ln w="0"/>
                <a:solidFill>
                  <a:schemeClr val="accent1"/>
                </a:solidFill>
                <a:effectLst>
                  <a:outerShdw blurRad="38100" dist="25400" dir="5400000" algn="ctr" rotWithShape="0">
                    <a:srgbClr val="6E747A">
                      <a:alpha val="43000"/>
                    </a:srgbClr>
                  </a:outerShdw>
                </a:effectLst>
                <a:latin typeface="Calibri"/>
              </a:rPr>
              <a:t>non-FEM with Search (Good)</a:t>
            </a:r>
            <a:endParaRPr lang="en-US" sz="1600" b="1" i="1" dirty="0">
              <a:solidFill>
                <a:srgbClr val="000000"/>
              </a:solidFill>
              <a:latin typeface="Calibri"/>
            </a:endParaRPr>
          </a:p>
        </p:txBody>
      </p:sp>
      <p:sp>
        <p:nvSpPr>
          <p:cNvPr id="54" name="Rounded Rectangle 53"/>
          <p:cNvSpPr/>
          <p:nvPr/>
        </p:nvSpPr>
        <p:spPr bwMode="auto">
          <a:xfrm>
            <a:off x="7056120" y="762000"/>
            <a:ext cx="1005840" cy="152400"/>
          </a:xfrm>
          <a:prstGeom prst="roundRect">
            <a:avLst/>
          </a:prstGeom>
          <a:solidFill>
            <a:schemeClr val="bg2">
              <a:lumMod val="75000"/>
            </a:schemeClr>
          </a:solidFill>
          <a:ln w="6350" cap="rnd">
            <a:solidFill>
              <a:schemeClr val="bg2">
                <a:lumMod val="50000"/>
              </a:schemeClr>
            </a:solidFill>
            <a:prstDash val="solid"/>
            <a:round/>
            <a:headEnd/>
            <a:tailEnd/>
          </a:ln>
        </p:spPr>
        <p:txBody>
          <a:bodyPr lIns="45720" rIns="0" rtlCol="0" anchor="ctr" anchorCtr="1"/>
          <a:lstStyle/>
          <a:p>
            <a:pPr algn="ctr" eaLnBrk="0" hangingPunct="0">
              <a:spcBef>
                <a:spcPct val="60000"/>
              </a:spcBef>
              <a:buSzPct val="100000"/>
            </a:pPr>
            <a:r>
              <a:rPr lang="en-US" sz="900" b="1" dirty="0">
                <a:solidFill>
                  <a:srgbClr val="FFFFFF">
                    <a:lumMod val="50000"/>
                  </a:srgbClr>
                </a:solidFill>
              </a:rPr>
              <a:t>FEM Overview</a:t>
            </a:r>
          </a:p>
        </p:txBody>
      </p:sp>
      <p:sp>
        <p:nvSpPr>
          <p:cNvPr id="56" name="Rounded Rectangle 55"/>
          <p:cNvSpPr/>
          <p:nvPr/>
        </p:nvSpPr>
        <p:spPr>
          <a:xfrm>
            <a:off x="3124200" y="189822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Search</a:t>
            </a:r>
          </a:p>
        </p:txBody>
      </p:sp>
      <p:cxnSp>
        <p:nvCxnSpPr>
          <p:cNvPr id="58" name="Straight Arrow Connector 57"/>
          <p:cNvCxnSpPr/>
          <p:nvPr/>
        </p:nvCxnSpPr>
        <p:spPr bwMode="auto">
          <a:xfrm flipV="1">
            <a:off x="2712917" y="209593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9" name="Straight Arrow Connector 58"/>
          <p:cNvCxnSpPr/>
          <p:nvPr/>
        </p:nvCxnSpPr>
        <p:spPr bwMode="auto">
          <a:xfrm flipV="1">
            <a:off x="4256021"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0" name="Rounded Rectangle 59"/>
          <p:cNvSpPr/>
          <p:nvPr/>
        </p:nvSpPr>
        <p:spPr>
          <a:xfrm>
            <a:off x="4699869" y="187812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62" name="Straight Arrow Connector 61"/>
          <p:cNvCxnSpPr/>
          <p:nvPr/>
        </p:nvCxnSpPr>
        <p:spPr bwMode="auto">
          <a:xfrm flipV="1">
            <a:off x="6022966" y="210475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grpSp>
        <p:nvGrpSpPr>
          <p:cNvPr id="96" name="Group 95"/>
          <p:cNvGrpSpPr/>
          <p:nvPr/>
        </p:nvGrpSpPr>
        <p:grpSpPr>
          <a:xfrm>
            <a:off x="281881" y="3037538"/>
            <a:ext cx="3081892" cy="3058461"/>
            <a:chOff x="4613748" y="1873758"/>
            <a:chExt cx="4356796" cy="2508786"/>
          </a:xfrm>
        </p:grpSpPr>
        <p:sp>
          <p:nvSpPr>
            <p:cNvPr id="97" name="Rounded Rectangle 96"/>
            <p:cNvSpPr/>
            <p:nvPr/>
          </p:nvSpPr>
          <p:spPr>
            <a:xfrm>
              <a:off x="5863409" y="2851415"/>
              <a:ext cx="1414503" cy="25438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98" name="Rounded Rectangle 97"/>
            <p:cNvSpPr/>
            <p:nvPr/>
          </p:nvSpPr>
          <p:spPr>
            <a:xfrm>
              <a:off x="5855132" y="3963316"/>
              <a:ext cx="1960112"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pic>
          <p:nvPicPr>
            <p:cNvPr id="99" name="Picture 13" descr="http://homeadinc.com/hsb/wp-content/uploads/2015/02/GenericProfilePhoto-Blue-Roun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4901" y="2302420"/>
              <a:ext cx="669257" cy="455685"/>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Before</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01" name="Rectangle 100"/>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102" name="Elbow Connector 101"/>
          <p:cNvCxnSpPr>
            <a:stCxn id="99" idx="2"/>
            <a:endCxn id="98" idx="1"/>
          </p:cNvCxnSpPr>
          <p:nvPr/>
        </p:nvCxnSpPr>
        <p:spPr>
          <a:xfrm rot="16200000" flipH="1">
            <a:off x="43845" y="4661943"/>
            <a:ext cx="1662459" cy="5698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99" idx="2"/>
          </p:cNvCxnSpPr>
          <p:nvPr/>
        </p:nvCxnSpPr>
        <p:spPr>
          <a:xfrm rot="16200000" flipH="1">
            <a:off x="749440" y="3956347"/>
            <a:ext cx="257122"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34790" y="3639596"/>
            <a:ext cx="1016016"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sp>
        <p:nvSpPr>
          <p:cNvPr id="115" name="Rounded Rectangle 114"/>
          <p:cNvSpPr/>
          <p:nvPr/>
        </p:nvSpPr>
        <p:spPr>
          <a:xfrm>
            <a:off x="1165861" y="4683680"/>
            <a:ext cx="1015279" cy="313889"/>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21" name="Elbow Connector 20"/>
          <p:cNvCxnSpPr>
            <a:stCxn id="99" idx="2"/>
            <a:endCxn id="115" idx="1"/>
          </p:cNvCxnSpPr>
          <p:nvPr/>
        </p:nvCxnSpPr>
        <p:spPr>
          <a:xfrm rot="16200000" flipH="1">
            <a:off x="515512" y="4190275"/>
            <a:ext cx="724979" cy="5757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488746" y="3037539"/>
            <a:ext cx="5122549" cy="3058460"/>
            <a:chOff x="4613748" y="1873758"/>
            <a:chExt cx="4356796" cy="2508786"/>
          </a:xfrm>
        </p:grpSpPr>
        <p:sp>
          <p:nvSpPr>
            <p:cNvPr id="131" name="Rounded Rectangle 130"/>
            <p:cNvSpPr/>
            <p:nvPr/>
          </p:nvSpPr>
          <p:spPr>
            <a:xfrm>
              <a:off x="5190848" y="3956192"/>
              <a:ext cx="1005869" cy="31693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Quote1</a:t>
              </a:r>
            </a:p>
          </p:txBody>
        </p:sp>
        <p:sp>
          <p:nvSpPr>
            <p:cNvPr id="133" name="Rectangle 132"/>
            <p:cNvSpPr/>
            <p:nvPr/>
          </p:nvSpPr>
          <p:spPr bwMode="auto">
            <a:xfrm>
              <a:off x="4613749" y="1873758"/>
              <a:ext cx="4356795" cy="364653"/>
            </a:xfrm>
            <a:prstGeom prst="rect">
              <a:avLst/>
            </a:prstGeom>
            <a:solidFill>
              <a:sysClr val="windowText" lastClr="000000"/>
            </a:solidFill>
            <a:ln w="12700" cap="flat" cmpd="sng" algn="ctr">
              <a:solidFill>
                <a:sysClr val="windowText" lastClr="000000">
                  <a:shade val="50000"/>
                </a:sysClr>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Customer</a:t>
              </a:r>
              <a:r>
                <a:rPr kumimoji="0" lang="en-US" sz="18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MDM - After</a:t>
              </a:r>
              <a:endParaRPr kumimoji="0" lang="en-US" sz="18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134" name="Rectangle 133"/>
            <p:cNvSpPr/>
            <p:nvPr/>
          </p:nvSpPr>
          <p:spPr bwMode="auto">
            <a:xfrm>
              <a:off x="4613748" y="2214307"/>
              <a:ext cx="4356796" cy="2168237"/>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cxnSp>
        <p:nvCxnSpPr>
          <p:cNvPr id="135" name="Elbow Connector 134"/>
          <p:cNvCxnSpPr>
            <a:stCxn id="61" idx="2"/>
            <a:endCxn id="131" idx="1"/>
          </p:cNvCxnSpPr>
          <p:nvPr/>
        </p:nvCxnSpPr>
        <p:spPr>
          <a:xfrm rot="16200000" flipH="1">
            <a:off x="3142215" y="4744358"/>
            <a:ext cx="1689054" cy="361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rot="16200000" flipH="1">
            <a:off x="3832980" y="4053042"/>
            <a:ext cx="361485" cy="416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857304" y="3593304"/>
            <a:ext cx="1138740"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Senior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1970-01-01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139" name="Elbow Connector 138"/>
          <p:cNvCxnSpPr>
            <a:stCxn id="61" idx="2"/>
          </p:cNvCxnSpPr>
          <p:nvPr/>
        </p:nvCxnSpPr>
        <p:spPr>
          <a:xfrm rot="16200000" flipH="1">
            <a:off x="3512633" y="4373939"/>
            <a:ext cx="1195537" cy="6083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5946599" y="3554262"/>
            <a:ext cx="1762853"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cxnSp>
        <p:nvCxnSpPr>
          <p:cNvPr id="162" name="Elbow Connector 161"/>
          <p:cNvCxnSpPr>
            <a:stCxn id="63" idx="2"/>
            <a:endCxn id="168" idx="1"/>
          </p:cNvCxnSpPr>
          <p:nvPr/>
        </p:nvCxnSpPr>
        <p:spPr>
          <a:xfrm rot="16200000" flipH="1">
            <a:off x="6124268" y="4085577"/>
            <a:ext cx="356178" cy="436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ounded Rectangle 162"/>
          <p:cNvSpPr/>
          <p:nvPr/>
        </p:nvSpPr>
        <p:spPr>
          <a:xfrm>
            <a:off x="6520436" y="4724267"/>
            <a:ext cx="1251539" cy="30546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Activities – Quote2</a:t>
            </a:r>
          </a:p>
        </p:txBody>
      </p:sp>
      <p:cxnSp>
        <p:nvCxnSpPr>
          <p:cNvPr id="164" name="Elbow Connector 163"/>
          <p:cNvCxnSpPr>
            <a:stCxn id="63" idx="2"/>
          </p:cNvCxnSpPr>
          <p:nvPr/>
        </p:nvCxnSpPr>
        <p:spPr>
          <a:xfrm rot="16200000" flipH="1">
            <a:off x="5908039" y="4301807"/>
            <a:ext cx="799359" cy="446878"/>
          </a:xfrm>
          <a:prstGeom prst="bentConnector3">
            <a:avLst>
              <a:gd name="adj1" fmla="val 99603"/>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Rounded Rectangle 167"/>
          <p:cNvSpPr/>
          <p:nvPr/>
        </p:nvSpPr>
        <p:spPr>
          <a:xfrm>
            <a:off x="6520436" y="4339932"/>
            <a:ext cx="971460" cy="283625"/>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 / Shared</a:t>
            </a:r>
          </a:p>
        </p:txBody>
      </p:sp>
      <p:sp>
        <p:nvSpPr>
          <p:cNvPr id="49" name="Rounded Rectangle 48"/>
          <p:cNvSpPr/>
          <p:nvPr/>
        </p:nvSpPr>
        <p:spPr>
          <a:xfrm>
            <a:off x="4699869" y="2444538"/>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New person created in Customer MDM</a:t>
            </a:r>
          </a:p>
        </p:txBody>
      </p:sp>
      <p:sp>
        <p:nvSpPr>
          <p:cNvPr id="53" name="Rounded Rectangle 52"/>
          <p:cNvSpPr/>
          <p:nvPr/>
        </p:nvSpPr>
        <p:spPr>
          <a:xfrm>
            <a:off x="6468912" y="1878125"/>
            <a:ext cx="1303063" cy="43845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latin typeface="Franklin Gothic Medium Cond" panose="020B0606030402020204" pitchFamily="34" charset="0"/>
              </a:rPr>
              <a:t>Match found but</a:t>
            </a:r>
          </a:p>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latin typeface="Franklin Gothic Medium Cond" panose="020B0606030402020204" pitchFamily="34" charset="0"/>
              </a:rPr>
              <a:t>NOT SELECTED</a:t>
            </a:r>
            <a:endParaRPr kumimoji="0" lang="en-US" sz="1000" b="0" i="0" u="none" strike="noStrike" kern="0" cap="none" spc="0" normalizeH="0" noProof="0" dirty="0">
              <a:ln>
                <a:noFill/>
              </a:ln>
              <a:effectLst/>
              <a:uLnTx/>
              <a:uFillTx/>
              <a:latin typeface="Franklin Gothic Medium Cond" panose="020B0606030402020204" pitchFamily="34" charset="0"/>
            </a:endParaRPr>
          </a:p>
        </p:txBody>
      </p:sp>
      <p:cxnSp>
        <p:nvCxnSpPr>
          <p:cNvPr id="57" name="Straight Arrow Connector 56"/>
          <p:cNvCxnSpPr/>
          <p:nvPr/>
        </p:nvCxnSpPr>
        <p:spPr bwMode="auto">
          <a:xfrm flipH="1">
            <a:off x="6050020" y="2406623"/>
            <a:ext cx="367878" cy="25162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50" name="Rounded Rectangle 49"/>
          <p:cNvSpPr/>
          <p:nvPr/>
        </p:nvSpPr>
        <p:spPr>
          <a:xfrm>
            <a:off x="1158513"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8" name="Elbow Connector 7"/>
          <p:cNvCxnSpPr>
            <a:stCxn id="99" idx="2"/>
            <a:endCxn id="50" idx="1"/>
          </p:cNvCxnSpPr>
          <p:nvPr/>
        </p:nvCxnSpPr>
        <p:spPr>
          <a:xfrm rot="16200000" flipH="1">
            <a:off x="294028" y="4411759"/>
            <a:ext cx="1160599" cy="568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Picture 13" descr="http://homeadinc.com/hsb/wp-content/uploads/2015/02/GenericProfilePhoto-Blue-Roun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9499" y="3524840"/>
            <a:ext cx="473416" cy="55552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3" descr="http://homeadinc.com/hsb/wp-content/uploads/2015/02/GenericProfilePhoto-Blue-Roun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7571" y="3570041"/>
            <a:ext cx="473416" cy="555526"/>
          </a:xfrm>
          <a:prstGeom prst="rect">
            <a:avLst/>
          </a:prstGeom>
          <a:noFill/>
          <a:extLst>
            <a:ext uri="{909E8E84-426E-40DD-AFC4-6F175D3DCCD1}">
              <a14:hiddenFill xmlns:a14="http://schemas.microsoft.com/office/drawing/2010/main">
                <a:solidFill>
                  <a:srgbClr val="FFFFFF"/>
                </a:solidFill>
              </a14:hiddenFill>
            </a:ext>
          </a:extLst>
        </p:spPr>
      </p:pic>
      <p:sp>
        <p:nvSpPr>
          <p:cNvPr id="65" name="Rounded Rectangle 64"/>
          <p:cNvSpPr/>
          <p:nvPr/>
        </p:nvSpPr>
        <p:spPr>
          <a:xfrm>
            <a:off x="4200007" y="4264560"/>
            <a:ext cx="1000585" cy="310117"/>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Policy-1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66" name="Rounded Rectangle 65"/>
          <p:cNvSpPr/>
          <p:nvPr/>
        </p:nvSpPr>
        <p:spPr>
          <a:xfrm>
            <a:off x="4185312" y="5123169"/>
            <a:ext cx="1015279" cy="30615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Claim-1</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68" name="Rounded Rectangle 67"/>
          <p:cNvSpPr/>
          <p:nvPr/>
        </p:nvSpPr>
        <p:spPr>
          <a:xfrm>
            <a:off x="4185313" y="4683680"/>
            <a:ext cx="1015279" cy="328272"/>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Direct</a:t>
            </a:r>
            <a:r>
              <a:rPr kumimoji="0" lang="en-US" sz="10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 Shared</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cxnSp>
        <p:nvCxnSpPr>
          <p:cNvPr id="17" name="Elbow Connector 16"/>
          <p:cNvCxnSpPr>
            <a:stCxn id="61" idx="2"/>
            <a:endCxn id="68" idx="1"/>
          </p:cNvCxnSpPr>
          <p:nvPr/>
        </p:nvCxnSpPr>
        <p:spPr>
          <a:xfrm rot="16200000" flipH="1">
            <a:off x="3612035" y="4274538"/>
            <a:ext cx="767450" cy="379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867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4294967295"/>
          </p:nvPr>
        </p:nvSpPr>
        <p:spPr>
          <a:xfrm>
            <a:off x="4544229"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37</a:t>
            </a:fld>
            <a:endParaRPr dirty="0">
              <a:solidFill>
                <a:srgbClr val="FFFFFF"/>
              </a:solidFill>
            </a:endParaRPr>
          </a:p>
        </p:txBody>
      </p:sp>
      <p:sp>
        <p:nvSpPr>
          <p:cNvPr id="52" name="Title 2"/>
          <p:cNvSpPr>
            <a:spLocks noGrp="1"/>
          </p:cNvSpPr>
          <p:nvPr>
            <p:ph type="title"/>
          </p:nvPr>
        </p:nvSpPr>
        <p:spPr>
          <a:xfrm>
            <a:off x="826850" y="107004"/>
            <a:ext cx="7859949" cy="466928"/>
          </a:xfrm>
        </p:spPr>
        <p:txBody>
          <a:bodyPr>
            <a:normAutofit/>
          </a:bodyPr>
          <a:lstStyle/>
          <a:p>
            <a:pPr algn="l"/>
            <a:r>
              <a:rPr lang="en-US" sz="2000" b="1" dirty="0">
                <a:solidFill>
                  <a:srgbClr val="1666AF"/>
                </a:solidFill>
                <a:cs typeface="Arial" pitchFamily="34" charset="0"/>
              </a:rPr>
              <a:t>FEM Demo</a:t>
            </a:r>
            <a:endParaRPr lang="en-US" sz="1600" dirty="0"/>
          </a:p>
        </p:txBody>
      </p:sp>
      <p:sp>
        <p:nvSpPr>
          <p:cNvPr id="28" name="Text Box 24"/>
          <p:cNvSpPr txBox="1">
            <a:spLocks noChangeArrowheads="1"/>
          </p:cNvSpPr>
          <p:nvPr/>
        </p:nvSpPr>
        <p:spPr bwMode="auto">
          <a:xfrm>
            <a:off x="453619" y="1066800"/>
            <a:ext cx="8236761" cy="338554"/>
          </a:xfrm>
          <a:prstGeom prst="rect">
            <a:avLst/>
          </a:prstGeom>
          <a:solidFill>
            <a:sysClr val="window" lastClr="FFFFFF"/>
          </a:solidFill>
          <a:ln w="25400" cap="flat" cmpd="sng" algn="ctr">
            <a:solidFill>
              <a:srgbClr val="FFFFFF">
                <a:lumMod val="65000"/>
              </a:srgbClr>
            </a:solid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a:r>
              <a:rPr lang="en-US" sz="1600" i="1" dirty="0">
                <a:solidFill>
                  <a:srgbClr val="000000"/>
                </a:solidFill>
                <a:latin typeface="Calibri"/>
              </a:rPr>
              <a:t>Person contacts Allstate for the first time for a quote – </a:t>
            </a:r>
            <a:r>
              <a:rPr lang="en-US" sz="1600" i="1" dirty="0">
                <a:ln w="0"/>
                <a:solidFill>
                  <a:schemeClr val="accent1"/>
                </a:solidFill>
                <a:effectLst>
                  <a:outerShdw blurRad="38100" dist="25400" dir="5400000" algn="ctr" rotWithShape="0">
                    <a:srgbClr val="6E747A">
                      <a:alpha val="43000"/>
                    </a:srgbClr>
                  </a:outerShdw>
                </a:effectLst>
                <a:latin typeface="Calibri"/>
              </a:rPr>
              <a:t>FEM Scenario</a:t>
            </a:r>
            <a:endParaRPr lang="en-US" sz="1600" b="1" i="1" dirty="0">
              <a:solidFill>
                <a:srgbClr val="000000"/>
              </a:solidFill>
              <a:latin typeface="Calibri"/>
            </a:endParaRPr>
          </a:p>
        </p:txBody>
      </p:sp>
      <p:grpSp>
        <p:nvGrpSpPr>
          <p:cNvPr id="32" name="Group 31"/>
          <p:cNvGrpSpPr/>
          <p:nvPr/>
        </p:nvGrpSpPr>
        <p:grpSpPr>
          <a:xfrm>
            <a:off x="94463" y="1775526"/>
            <a:ext cx="8792447" cy="4410736"/>
            <a:chOff x="175860" y="2222804"/>
            <a:chExt cx="4361688" cy="2159740"/>
          </a:xfrm>
        </p:grpSpPr>
        <p:cxnSp>
          <p:nvCxnSpPr>
            <p:cNvPr id="34" name="Straight Arrow Connector 33"/>
            <p:cNvCxnSpPr/>
            <p:nvPr/>
          </p:nvCxnSpPr>
          <p:spPr bwMode="auto">
            <a:xfrm flipV="1">
              <a:off x="614937" y="2427660"/>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p:cNvSpPr txBox="1"/>
            <p:nvPr/>
          </p:nvSpPr>
          <p:spPr>
            <a:xfrm>
              <a:off x="187465" y="2557725"/>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84" y="2261801"/>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a:xfrm>
              <a:off x="796960" y="2319622"/>
              <a:ext cx="598915"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7" name="Rectangle 46"/>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54" name="Rounded Rectangle 53"/>
          <p:cNvSpPr/>
          <p:nvPr/>
        </p:nvSpPr>
        <p:spPr bwMode="auto">
          <a:xfrm>
            <a:off x="7056120" y="762000"/>
            <a:ext cx="1005840" cy="152400"/>
          </a:xfrm>
          <a:prstGeom prst="roundRect">
            <a:avLst/>
          </a:prstGeom>
          <a:solidFill>
            <a:schemeClr val="bg2">
              <a:lumMod val="75000"/>
            </a:schemeClr>
          </a:solidFill>
          <a:ln w="6350" cap="rnd">
            <a:solidFill>
              <a:schemeClr val="bg2">
                <a:lumMod val="50000"/>
              </a:schemeClr>
            </a:solidFill>
            <a:prstDash val="solid"/>
            <a:round/>
            <a:headEnd/>
            <a:tailEnd/>
          </a:ln>
        </p:spPr>
        <p:txBody>
          <a:bodyPr lIns="45720" rIns="0" rtlCol="0" anchor="ctr" anchorCtr="1"/>
          <a:lstStyle/>
          <a:p>
            <a:pPr algn="ctr" eaLnBrk="0" hangingPunct="0">
              <a:spcBef>
                <a:spcPct val="60000"/>
              </a:spcBef>
              <a:buSzPct val="100000"/>
            </a:pPr>
            <a:r>
              <a:rPr lang="en-US" sz="900" b="1" dirty="0">
                <a:solidFill>
                  <a:srgbClr val="FFFFFF">
                    <a:lumMod val="50000"/>
                  </a:srgbClr>
                </a:solidFill>
              </a:rPr>
              <a:t>FEM Overview</a:t>
            </a:r>
          </a:p>
        </p:txBody>
      </p:sp>
      <p:cxnSp>
        <p:nvCxnSpPr>
          <p:cNvPr id="58" name="Straight Arrow Connector 57"/>
          <p:cNvCxnSpPr/>
          <p:nvPr/>
        </p:nvCxnSpPr>
        <p:spPr bwMode="auto">
          <a:xfrm flipV="1">
            <a:off x="2683002" y="2150517"/>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9" name="Straight Arrow Connector 58"/>
          <p:cNvCxnSpPr/>
          <p:nvPr/>
        </p:nvCxnSpPr>
        <p:spPr bwMode="auto">
          <a:xfrm flipV="1">
            <a:off x="4226106" y="2159334"/>
            <a:ext cx="334125"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0" name="Rounded Rectangle 59"/>
          <p:cNvSpPr/>
          <p:nvPr/>
        </p:nvSpPr>
        <p:spPr>
          <a:xfrm>
            <a:off x="4669954" y="193270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No 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cxnSp>
        <p:nvCxnSpPr>
          <p:cNvPr id="62" name="Straight Arrow Connector 61"/>
          <p:cNvCxnSpPr/>
          <p:nvPr/>
        </p:nvCxnSpPr>
        <p:spPr bwMode="auto">
          <a:xfrm>
            <a:off x="5993051" y="2159334"/>
            <a:ext cx="439994"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46" name="Rounded Rectangle 45"/>
          <p:cNvSpPr/>
          <p:nvPr/>
        </p:nvSpPr>
        <p:spPr>
          <a:xfrm>
            <a:off x="3078283" y="1950298"/>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noProof="0" dirty="0">
                <a:ln>
                  <a:noFill/>
                </a:ln>
                <a:effectLst/>
                <a:uLnTx/>
                <a:uFillTx/>
                <a:latin typeface="Franklin Gothic Medium Cond" panose="020B0606030402020204" pitchFamily="34" charset="0"/>
                <a:ea typeface="+mn-ea"/>
                <a:cs typeface="+mn-cs"/>
              </a:rPr>
              <a:t>Search For Match</a:t>
            </a:r>
          </a:p>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latin typeface="Franklin Gothic Medium Cond" panose="020B0606030402020204" pitchFamily="34" charset="0"/>
              </a:rPr>
              <a:t>(SFM)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53" name="Rounded Rectangle 52"/>
          <p:cNvSpPr/>
          <p:nvPr/>
        </p:nvSpPr>
        <p:spPr>
          <a:xfrm>
            <a:off x="6551234" y="1951662"/>
            <a:ext cx="1297366" cy="451850"/>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No match found</a:t>
            </a:r>
          </a:p>
          <a:p>
            <a:pPr lvl="0" algn="ctr">
              <a:defRPr/>
            </a:pPr>
            <a:r>
              <a:rPr lang="en-US" sz="1000" kern="0" dirty="0">
                <a:latin typeface="Franklin Gothic Medium Cond" panose="020B0606030402020204" pitchFamily="34" charset="0"/>
              </a:rPr>
              <a:t>Update not possible</a:t>
            </a:r>
          </a:p>
        </p:txBody>
      </p:sp>
      <p:cxnSp>
        <p:nvCxnSpPr>
          <p:cNvPr id="55" name="Straight Arrow Connector 54"/>
          <p:cNvCxnSpPr/>
          <p:nvPr/>
        </p:nvCxnSpPr>
        <p:spPr bwMode="auto">
          <a:xfrm flipH="1">
            <a:off x="5975388" y="2449008"/>
            <a:ext cx="457657" cy="347006"/>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56" name="Rounded Rectangle 55"/>
          <p:cNvSpPr/>
          <p:nvPr/>
        </p:nvSpPr>
        <p:spPr>
          <a:xfrm>
            <a:off x="4695679" y="2578898"/>
            <a:ext cx="1213447"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New person created in Customer MDM</a:t>
            </a:r>
          </a:p>
        </p:txBody>
      </p:sp>
      <p:pic>
        <p:nvPicPr>
          <p:cNvPr id="4" name="Picture 3"/>
          <p:cNvPicPr>
            <a:picLocks noChangeAspect="1"/>
          </p:cNvPicPr>
          <p:nvPr/>
        </p:nvPicPr>
        <p:blipFill>
          <a:blip r:embed="rId4"/>
          <a:stretch>
            <a:fillRect/>
          </a:stretch>
        </p:blipFill>
        <p:spPr>
          <a:xfrm>
            <a:off x="574984" y="3166186"/>
            <a:ext cx="7890562" cy="2918524"/>
          </a:xfrm>
          <a:prstGeom prst="rect">
            <a:avLst/>
          </a:prstGeom>
        </p:spPr>
      </p:pic>
    </p:spTree>
    <p:extLst>
      <p:ext uri="{BB962C8B-B14F-4D97-AF65-F5344CB8AC3E}">
        <p14:creationId xmlns:p14="http://schemas.microsoft.com/office/powerpoint/2010/main" val="2394562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4294967295"/>
          </p:nvPr>
        </p:nvSpPr>
        <p:spPr>
          <a:xfrm>
            <a:off x="4544229"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38</a:t>
            </a:fld>
            <a:endParaRPr dirty="0">
              <a:solidFill>
                <a:srgbClr val="FFFFFF"/>
              </a:solidFill>
            </a:endParaRPr>
          </a:p>
        </p:txBody>
      </p:sp>
      <p:sp>
        <p:nvSpPr>
          <p:cNvPr id="52" name="Title 2"/>
          <p:cNvSpPr>
            <a:spLocks noGrp="1"/>
          </p:cNvSpPr>
          <p:nvPr>
            <p:ph type="title"/>
          </p:nvPr>
        </p:nvSpPr>
        <p:spPr>
          <a:xfrm>
            <a:off x="826850" y="107004"/>
            <a:ext cx="7859949" cy="466928"/>
          </a:xfrm>
        </p:spPr>
        <p:txBody>
          <a:bodyPr>
            <a:normAutofit/>
          </a:bodyPr>
          <a:lstStyle/>
          <a:p>
            <a:r>
              <a:rPr lang="en-US" sz="2000" b="1" dirty="0">
                <a:solidFill>
                  <a:srgbClr val="1666AF"/>
                </a:solidFill>
                <a:cs typeface="Arial" pitchFamily="34" charset="0"/>
              </a:rPr>
              <a:t>FEM </a:t>
            </a:r>
            <a:r>
              <a:rPr lang="en-US" sz="2000" dirty="0">
                <a:solidFill>
                  <a:srgbClr val="1666AF"/>
                </a:solidFill>
                <a:cs typeface="Arial" pitchFamily="34" charset="0"/>
              </a:rPr>
              <a:t>Illustrations</a:t>
            </a:r>
            <a:endParaRPr lang="en-US" sz="1600" dirty="0"/>
          </a:p>
        </p:txBody>
      </p:sp>
      <p:sp>
        <p:nvSpPr>
          <p:cNvPr id="28" name="Text Box 24"/>
          <p:cNvSpPr txBox="1">
            <a:spLocks noChangeArrowheads="1"/>
          </p:cNvSpPr>
          <p:nvPr/>
        </p:nvSpPr>
        <p:spPr bwMode="auto">
          <a:xfrm>
            <a:off x="453619" y="1066800"/>
            <a:ext cx="8236761" cy="338554"/>
          </a:xfrm>
          <a:prstGeom prst="rect">
            <a:avLst/>
          </a:prstGeom>
          <a:solidFill>
            <a:sysClr val="window" lastClr="FFFFFF"/>
          </a:solidFill>
          <a:ln w="25400" cap="flat" cmpd="sng" algn="ctr">
            <a:solidFill>
              <a:srgbClr val="FFFFFF">
                <a:lumMod val="65000"/>
              </a:srgbClr>
            </a:solid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a:r>
              <a:rPr lang="en-US" sz="1600" i="1" dirty="0">
                <a:solidFill>
                  <a:srgbClr val="000000"/>
                </a:solidFill>
                <a:latin typeface="Calibri"/>
              </a:rPr>
              <a:t>Person contacts Allstate for the first time for a quote – </a:t>
            </a:r>
            <a:r>
              <a:rPr lang="en-US" sz="1600" i="1" dirty="0">
                <a:ln w="0"/>
                <a:solidFill>
                  <a:schemeClr val="accent1"/>
                </a:solidFill>
                <a:effectLst>
                  <a:outerShdw blurRad="38100" dist="25400" dir="5400000" algn="ctr" rotWithShape="0">
                    <a:srgbClr val="6E747A">
                      <a:alpha val="43000"/>
                    </a:srgbClr>
                  </a:outerShdw>
                </a:effectLst>
                <a:latin typeface="Calibri"/>
              </a:rPr>
              <a:t>FEM Scenario (Good)</a:t>
            </a:r>
            <a:endParaRPr lang="en-US" sz="1600" b="1" i="1" dirty="0">
              <a:solidFill>
                <a:srgbClr val="000000"/>
              </a:solidFill>
              <a:latin typeface="Calibri"/>
            </a:endParaRPr>
          </a:p>
        </p:txBody>
      </p:sp>
      <p:grpSp>
        <p:nvGrpSpPr>
          <p:cNvPr id="32" name="Group 31"/>
          <p:cNvGrpSpPr/>
          <p:nvPr/>
        </p:nvGrpSpPr>
        <p:grpSpPr>
          <a:xfrm>
            <a:off x="57222" y="1775526"/>
            <a:ext cx="8829688" cy="4410736"/>
            <a:chOff x="157386" y="2222804"/>
            <a:chExt cx="4380162" cy="2159740"/>
          </a:xfrm>
        </p:grpSpPr>
        <p:cxnSp>
          <p:nvCxnSpPr>
            <p:cNvPr id="34" name="Straight Arrow Connector 33"/>
            <p:cNvCxnSpPr/>
            <p:nvPr/>
          </p:nvCxnSpPr>
          <p:spPr bwMode="auto">
            <a:xfrm flipV="1">
              <a:off x="539177" y="2358808"/>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p:cNvSpPr txBox="1"/>
            <p:nvPr/>
          </p:nvSpPr>
          <p:spPr>
            <a:xfrm>
              <a:off x="157386" y="2536221"/>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57" y="2238437"/>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a:xfrm>
              <a:off x="739425" y="2245819"/>
              <a:ext cx="542187"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7" name="Rectangle 46"/>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54" name="Rounded Rectangle 53"/>
          <p:cNvSpPr/>
          <p:nvPr/>
        </p:nvSpPr>
        <p:spPr bwMode="auto">
          <a:xfrm>
            <a:off x="7056120" y="762000"/>
            <a:ext cx="1005840" cy="152400"/>
          </a:xfrm>
          <a:prstGeom prst="roundRect">
            <a:avLst/>
          </a:prstGeom>
          <a:solidFill>
            <a:schemeClr val="bg2">
              <a:lumMod val="75000"/>
            </a:schemeClr>
          </a:solidFill>
          <a:ln w="6350" cap="rnd">
            <a:solidFill>
              <a:schemeClr val="bg2">
                <a:lumMod val="50000"/>
              </a:schemeClr>
            </a:solidFill>
            <a:prstDash val="solid"/>
            <a:round/>
            <a:headEnd/>
            <a:tailEnd/>
          </a:ln>
        </p:spPr>
        <p:txBody>
          <a:bodyPr lIns="45720" rIns="0" rtlCol="0" anchor="ctr" anchorCtr="1"/>
          <a:lstStyle/>
          <a:p>
            <a:pPr algn="ctr" eaLnBrk="0" hangingPunct="0">
              <a:spcBef>
                <a:spcPct val="60000"/>
              </a:spcBef>
              <a:buSzPct val="100000"/>
            </a:pPr>
            <a:r>
              <a:rPr lang="en-US" sz="900" b="1" dirty="0">
                <a:solidFill>
                  <a:srgbClr val="FFFFFF">
                    <a:lumMod val="50000"/>
                  </a:srgbClr>
                </a:solidFill>
              </a:rPr>
              <a:t>FEM Overview</a:t>
            </a:r>
          </a:p>
        </p:txBody>
      </p:sp>
      <p:cxnSp>
        <p:nvCxnSpPr>
          <p:cNvPr id="58" name="Straight Arrow Connector 57"/>
          <p:cNvCxnSpPr/>
          <p:nvPr/>
        </p:nvCxnSpPr>
        <p:spPr bwMode="auto">
          <a:xfrm>
            <a:off x="1731438" y="2323173"/>
            <a:ext cx="4239" cy="212875"/>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9" name="Straight Arrow Connector 58"/>
          <p:cNvCxnSpPr>
            <a:stCxn id="46" idx="3"/>
            <a:endCxn id="60" idx="1"/>
          </p:cNvCxnSpPr>
          <p:nvPr/>
        </p:nvCxnSpPr>
        <p:spPr bwMode="auto">
          <a:xfrm flipV="1">
            <a:off x="2311769" y="2771721"/>
            <a:ext cx="304991" cy="5526"/>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0" name="Rounded Rectangle 59"/>
          <p:cNvSpPr/>
          <p:nvPr/>
        </p:nvSpPr>
        <p:spPr>
          <a:xfrm>
            <a:off x="2616760" y="2552494"/>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46" name="Rounded Rectangle 45"/>
          <p:cNvSpPr/>
          <p:nvPr/>
        </p:nvSpPr>
        <p:spPr>
          <a:xfrm>
            <a:off x="1218808" y="2550640"/>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Search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(not 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cxnSp>
        <p:nvCxnSpPr>
          <p:cNvPr id="48" name="Straight Arrow Connector 47"/>
          <p:cNvCxnSpPr>
            <a:stCxn id="60" idx="3"/>
            <a:endCxn id="61" idx="1"/>
          </p:cNvCxnSpPr>
          <p:nvPr/>
        </p:nvCxnSpPr>
        <p:spPr bwMode="auto">
          <a:xfrm>
            <a:off x="3830207" y="2771721"/>
            <a:ext cx="356590" cy="7131"/>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sp>
        <p:nvSpPr>
          <p:cNvPr id="50" name="Rounded Rectangle 49"/>
          <p:cNvSpPr/>
          <p:nvPr/>
        </p:nvSpPr>
        <p:spPr>
          <a:xfrm>
            <a:off x="2558683" y="3289478"/>
            <a:ext cx="1294083"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New person created in Customer MDM</a:t>
            </a:r>
          </a:p>
        </p:txBody>
      </p:sp>
      <p:sp>
        <p:nvSpPr>
          <p:cNvPr id="53" name="Rounded Rectangle 52"/>
          <p:cNvSpPr/>
          <p:nvPr/>
        </p:nvSpPr>
        <p:spPr>
          <a:xfrm>
            <a:off x="4186797" y="1846261"/>
            <a:ext cx="1901951" cy="43845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sp>
        <p:nvSpPr>
          <p:cNvPr id="56" name="Rounded Rectangle 55"/>
          <p:cNvSpPr/>
          <p:nvPr/>
        </p:nvSpPr>
        <p:spPr>
          <a:xfrm>
            <a:off x="6471729" y="2626117"/>
            <a:ext cx="1250557"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CheckPartyUpdate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(CPU)</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63" name="Rounded Rectangle 62"/>
          <p:cNvSpPr/>
          <p:nvPr/>
        </p:nvSpPr>
        <p:spPr>
          <a:xfrm>
            <a:off x="6471729" y="1850881"/>
            <a:ext cx="1250557" cy="471205"/>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Information to be updated is sent for validation</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68" name="Rounded Rectangle 67"/>
          <p:cNvSpPr/>
          <p:nvPr/>
        </p:nvSpPr>
        <p:spPr>
          <a:xfrm>
            <a:off x="6409693" y="3270698"/>
            <a:ext cx="1294083"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solidFill>
                  <a:prstClr val="white"/>
                </a:solidFill>
                <a:latin typeface="Franklin Gothic Medium Cond" panose="020B0606030402020204" pitchFamily="34" charset="0"/>
              </a:rPr>
              <a:t>Significant Change warning returned to application</a:t>
            </a:r>
          </a:p>
        </p:txBody>
      </p:sp>
      <p:sp>
        <p:nvSpPr>
          <p:cNvPr id="76" name="Rounded Rectangle 75"/>
          <p:cNvSpPr/>
          <p:nvPr/>
        </p:nvSpPr>
        <p:spPr>
          <a:xfrm>
            <a:off x="4571999" y="3257616"/>
            <a:ext cx="1306727" cy="482653"/>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rgbClr val="FF0000"/>
                </a:solidFill>
                <a:latin typeface="Franklin Gothic Medium Cond" panose="020B0606030402020204" pitchFamily="34" charset="0"/>
              </a:rPr>
              <a:t>Application decides not to proceed with update</a:t>
            </a:r>
            <a:endParaRPr kumimoji="0" lang="en-US" sz="1050" b="0" i="0" u="none" strike="noStrike" kern="0" cap="none" spc="0" normalizeH="0" noProof="0" dirty="0">
              <a:ln>
                <a:noFill/>
              </a:ln>
              <a:solidFill>
                <a:srgbClr val="FF0000"/>
              </a:solidFill>
              <a:effectLst/>
              <a:uLnTx/>
              <a:uFillTx/>
              <a:latin typeface="Franklin Gothic Medium Cond" panose="020B0606030402020204" pitchFamily="34" charset="0"/>
            </a:endParaRPr>
          </a:p>
        </p:txBody>
      </p:sp>
      <p:cxnSp>
        <p:nvCxnSpPr>
          <p:cNvPr id="80" name="Straight Arrow Connector 79"/>
          <p:cNvCxnSpPr>
            <a:stCxn id="61" idx="2"/>
            <a:endCxn id="50" idx="3"/>
          </p:cNvCxnSpPr>
          <p:nvPr/>
        </p:nvCxnSpPr>
        <p:spPr bwMode="auto">
          <a:xfrm flipH="1">
            <a:off x="3852766" y="3005209"/>
            <a:ext cx="1285007" cy="512515"/>
          </a:xfrm>
          <a:prstGeom prst="straightConnector1">
            <a:avLst/>
          </a:prstGeom>
          <a:solidFill>
            <a:srgbClr val="ED7D31"/>
          </a:solidFill>
          <a:ln w="12700" cap="flat" cmpd="sng" algn="ctr">
            <a:solidFill>
              <a:schemeClr val="accent6"/>
            </a:solidFill>
            <a:prstDash val="dash"/>
            <a:round/>
            <a:headEnd type="none" w="med" len="med"/>
            <a:tailEnd type="arrow"/>
          </a:ln>
          <a:effectLst/>
        </p:spPr>
      </p:cxnSp>
      <p:sp>
        <p:nvSpPr>
          <p:cNvPr id="61" name="Rounded Rectangle 60"/>
          <p:cNvSpPr/>
          <p:nvPr/>
        </p:nvSpPr>
        <p:spPr>
          <a:xfrm>
            <a:off x="4186797" y="2552494"/>
            <a:ext cx="1901951" cy="452715"/>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but</a:t>
            </a:r>
          </a:p>
          <a:p>
            <a:pPr lvl="0" algn="ctr">
              <a:defRPr/>
            </a:pPr>
            <a:r>
              <a:rPr lang="en-US" sz="1000" kern="0" dirty="0">
                <a:latin typeface="Franklin Gothic Medium Cond" panose="020B0606030402020204" pitchFamily="34" charset="0"/>
              </a:rPr>
              <a:t>NOT SELECTED</a:t>
            </a:r>
          </a:p>
        </p:txBody>
      </p:sp>
      <p:cxnSp>
        <p:nvCxnSpPr>
          <p:cNvPr id="62" name="Straight Arrow Connector 61"/>
          <p:cNvCxnSpPr>
            <a:stCxn id="60" idx="3"/>
          </p:cNvCxnSpPr>
          <p:nvPr/>
        </p:nvCxnSpPr>
        <p:spPr bwMode="auto">
          <a:xfrm flipV="1">
            <a:off x="3830207" y="2113244"/>
            <a:ext cx="334031" cy="65847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66" name="Straight Arrow Connector 65"/>
          <p:cNvCxnSpPr/>
          <p:nvPr/>
        </p:nvCxnSpPr>
        <p:spPr bwMode="auto">
          <a:xfrm>
            <a:off x="6176084" y="2065488"/>
            <a:ext cx="232303"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70" name="Straight Arrow Connector 69"/>
          <p:cNvCxnSpPr>
            <a:stCxn id="76" idx="1"/>
            <a:endCxn id="50" idx="3"/>
          </p:cNvCxnSpPr>
          <p:nvPr/>
        </p:nvCxnSpPr>
        <p:spPr bwMode="auto">
          <a:xfrm flipH="1">
            <a:off x="3852766" y="3498943"/>
            <a:ext cx="719233" cy="18781"/>
          </a:xfrm>
          <a:prstGeom prst="straightConnector1">
            <a:avLst/>
          </a:prstGeom>
          <a:solidFill>
            <a:srgbClr val="ED7D31"/>
          </a:solidFill>
          <a:ln w="12700" cap="flat" cmpd="sng" algn="ctr">
            <a:solidFill>
              <a:schemeClr val="tx1"/>
            </a:solidFill>
            <a:prstDash val="solid"/>
            <a:round/>
            <a:headEnd type="none" w="med" len="med"/>
            <a:tailEnd type="arrow"/>
          </a:ln>
          <a:effectLst/>
        </p:spPr>
      </p:cxnSp>
      <p:cxnSp>
        <p:nvCxnSpPr>
          <p:cNvPr id="87" name="Straight Arrow Connector 86"/>
          <p:cNvCxnSpPr>
            <a:stCxn id="68" idx="1"/>
            <a:endCxn id="76" idx="3"/>
          </p:cNvCxnSpPr>
          <p:nvPr/>
        </p:nvCxnSpPr>
        <p:spPr bwMode="auto">
          <a:xfrm flipH="1" flipV="1">
            <a:off x="5878726" y="3498943"/>
            <a:ext cx="530967" cy="1"/>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11" name="Curved Connector 110"/>
          <p:cNvCxnSpPr>
            <a:stCxn id="56" idx="3"/>
            <a:endCxn id="68" idx="3"/>
          </p:cNvCxnSpPr>
          <p:nvPr/>
        </p:nvCxnSpPr>
        <p:spPr>
          <a:xfrm flipH="1">
            <a:off x="7703776" y="2852724"/>
            <a:ext cx="18510" cy="646220"/>
          </a:xfrm>
          <a:prstGeom prst="curvedConnector3">
            <a:avLst>
              <a:gd name="adj1" fmla="val -123500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urved Connector 139"/>
          <p:cNvCxnSpPr/>
          <p:nvPr/>
        </p:nvCxnSpPr>
        <p:spPr>
          <a:xfrm flipH="1">
            <a:off x="7694522" y="2099747"/>
            <a:ext cx="18509" cy="631712"/>
          </a:xfrm>
          <a:prstGeom prst="curvedConnector3">
            <a:avLst>
              <a:gd name="adj1" fmla="val -12350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a:stCxn id="76" idx="2"/>
            <a:endCxn id="46" idx="2"/>
          </p:cNvCxnSpPr>
          <p:nvPr/>
        </p:nvCxnSpPr>
        <p:spPr>
          <a:xfrm rot="5400000" flipH="1">
            <a:off x="3127118" y="1642025"/>
            <a:ext cx="736415" cy="3460074"/>
          </a:xfrm>
          <a:prstGeom prst="curvedConnector3">
            <a:avLst>
              <a:gd name="adj1" fmla="val -31042"/>
            </a:avLst>
          </a:prstGeom>
          <a:ln w="127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a:blip r:embed="rId4"/>
          <a:stretch>
            <a:fillRect/>
          </a:stretch>
        </p:blipFill>
        <p:spPr>
          <a:xfrm>
            <a:off x="1297653" y="4140486"/>
            <a:ext cx="6438900" cy="1965362"/>
          </a:xfrm>
          <a:prstGeom prst="rect">
            <a:avLst/>
          </a:prstGeom>
        </p:spPr>
      </p:pic>
    </p:spTree>
    <p:extLst>
      <p:ext uri="{BB962C8B-B14F-4D97-AF65-F5344CB8AC3E}">
        <p14:creationId xmlns:p14="http://schemas.microsoft.com/office/powerpoint/2010/main" val="167716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4294967295"/>
          </p:nvPr>
        </p:nvSpPr>
        <p:spPr>
          <a:xfrm>
            <a:off x="4544229"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39</a:t>
            </a:fld>
            <a:endParaRPr dirty="0">
              <a:solidFill>
                <a:srgbClr val="FFFFFF"/>
              </a:solidFill>
            </a:endParaRPr>
          </a:p>
        </p:txBody>
      </p:sp>
      <p:sp>
        <p:nvSpPr>
          <p:cNvPr id="52" name="Title 2"/>
          <p:cNvSpPr>
            <a:spLocks noGrp="1"/>
          </p:cNvSpPr>
          <p:nvPr>
            <p:ph type="title"/>
          </p:nvPr>
        </p:nvSpPr>
        <p:spPr>
          <a:xfrm>
            <a:off x="826850" y="107004"/>
            <a:ext cx="7859949" cy="466928"/>
          </a:xfrm>
        </p:spPr>
        <p:txBody>
          <a:bodyPr>
            <a:normAutofit/>
          </a:bodyPr>
          <a:lstStyle/>
          <a:p>
            <a:r>
              <a:rPr lang="en-US" sz="2000" b="1" dirty="0">
                <a:solidFill>
                  <a:srgbClr val="1666AF"/>
                </a:solidFill>
                <a:cs typeface="Arial" pitchFamily="34" charset="0"/>
              </a:rPr>
              <a:t>FEM </a:t>
            </a:r>
            <a:r>
              <a:rPr lang="en-US" sz="2000" dirty="0">
                <a:solidFill>
                  <a:srgbClr val="1666AF"/>
                </a:solidFill>
                <a:cs typeface="Arial" pitchFamily="34" charset="0"/>
              </a:rPr>
              <a:t>Illustrations</a:t>
            </a:r>
            <a:endParaRPr lang="en-US" sz="1600" dirty="0"/>
          </a:p>
        </p:txBody>
      </p:sp>
      <p:sp>
        <p:nvSpPr>
          <p:cNvPr id="28" name="Text Box 24"/>
          <p:cNvSpPr txBox="1">
            <a:spLocks noChangeArrowheads="1"/>
          </p:cNvSpPr>
          <p:nvPr/>
        </p:nvSpPr>
        <p:spPr bwMode="auto">
          <a:xfrm>
            <a:off x="453619" y="1066800"/>
            <a:ext cx="8236761" cy="338554"/>
          </a:xfrm>
          <a:prstGeom prst="rect">
            <a:avLst/>
          </a:prstGeom>
          <a:solidFill>
            <a:sysClr val="window" lastClr="FFFFFF"/>
          </a:solidFill>
          <a:ln w="25400" cap="flat" cmpd="sng" algn="ctr">
            <a:solidFill>
              <a:srgbClr val="FFFFFF">
                <a:lumMod val="65000"/>
              </a:srgbClr>
            </a:solid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a:r>
              <a:rPr lang="en-US" sz="1600" i="1" dirty="0">
                <a:solidFill>
                  <a:srgbClr val="000000"/>
                </a:solidFill>
                <a:latin typeface="Calibri"/>
              </a:rPr>
              <a:t>Person contacts Allstate for the first time for a quote – </a:t>
            </a:r>
            <a:r>
              <a:rPr lang="en-US" sz="1600" i="1" dirty="0">
                <a:ln w="0"/>
                <a:solidFill>
                  <a:schemeClr val="accent1"/>
                </a:solidFill>
                <a:effectLst>
                  <a:outerShdw blurRad="38100" dist="25400" dir="5400000" algn="ctr" rotWithShape="0">
                    <a:srgbClr val="6E747A">
                      <a:alpha val="43000"/>
                    </a:srgbClr>
                  </a:outerShdw>
                </a:effectLst>
                <a:latin typeface="Calibri"/>
              </a:rPr>
              <a:t>FEM Scenario (Good)</a:t>
            </a:r>
            <a:endParaRPr lang="en-US" sz="1600" b="1" i="1" dirty="0">
              <a:solidFill>
                <a:srgbClr val="000000"/>
              </a:solidFill>
              <a:latin typeface="Calibri"/>
            </a:endParaRPr>
          </a:p>
        </p:txBody>
      </p:sp>
      <p:grpSp>
        <p:nvGrpSpPr>
          <p:cNvPr id="32" name="Group 31"/>
          <p:cNvGrpSpPr/>
          <p:nvPr/>
        </p:nvGrpSpPr>
        <p:grpSpPr>
          <a:xfrm>
            <a:off x="57222" y="1775526"/>
            <a:ext cx="8829688" cy="4625274"/>
            <a:chOff x="157386" y="2222804"/>
            <a:chExt cx="4380162" cy="2159740"/>
          </a:xfrm>
        </p:grpSpPr>
        <p:cxnSp>
          <p:nvCxnSpPr>
            <p:cNvPr id="34" name="Straight Arrow Connector 33"/>
            <p:cNvCxnSpPr/>
            <p:nvPr/>
          </p:nvCxnSpPr>
          <p:spPr bwMode="auto">
            <a:xfrm flipV="1">
              <a:off x="539177" y="2358808"/>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p:cNvSpPr txBox="1"/>
            <p:nvPr/>
          </p:nvSpPr>
          <p:spPr>
            <a:xfrm>
              <a:off x="157386" y="2536221"/>
              <a:ext cx="499757" cy="14371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Robert Smith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p:txBody>
        </p:sp>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57" y="2238437"/>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a:xfrm>
              <a:off x="739425" y="2245819"/>
              <a:ext cx="542187"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7" name="Rectangle 46"/>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54" name="Rounded Rectangle 53"/>
          <p:cNvSpPr/>
          <p:nvPr/>
        </p:nvSpPr>
        <p:spPr bwMode="auto">
          <a:xfrm>
            <a:off x="7056120" y="762000"/>
            <a:ext cx="1005840" cy="152400"/>
          </a:xfrm>
          <a:prstGeom prst="roundRect">
            <a:avLst/>
          </a:prstGeom>
          <a:solidFill>
            <a:schemeClr val="bg2">
              <a:lumMod val="75000"/>
            </a:schemeClr>
          </a:solidFill>
          <a:ln w="6350" cap="rnd">
            <a:solidFill>
              <a:schemeClr val="bg2">
                <a:lumMod val="50000"/>
              </a:schemeClr>
            </a:solidFill>
            <a:prstDash val="solid"/>
            <a:round/>
            <a:headEnd/>
            <a:tailEnd/>
          </a:ln>
        </p:spPr>
        <p:txBody>
          <a:bodyPr lIns="45720" rIns="0" rtlCol="0" anchor="ctr" anchorCtr="1"/>
          <a:lstStyle/>
          <a:p>
            <a:pPr algn="ctr" eaLnBrk="0" hangingPunct="0">
              <a:spcBef>
                <a:spcPct val="60000"/>
              </a:spcBef>
              <a:buSzPct val="100000"/>
            </a:pPr>
            <a:r>
              <a:rPr lang="en-US" sz="900" b="1" dirty="0">
                <a:solidFill>
                  <a:srgbClr val="FFFFFF">
                    <a:lumMod val="50000"/>
                  </a:srgbClr>
                </a:solidFill>
              </a:rPr>
              <a:t>FEM Overview</a:t>
            </a:r>
          </a:p>
        </p:txBody>
      </p:sp>
      <p:cxnSp>
        <p:nvCxnSpPr>
          <p:cNvPr id="58" name="Straight Arrow Connector 57"/>
          <p:cNvCxnSpPr>
            <a:stCxn id="43" idx="3"/>
            <a:endCxn id="46" idx="1"/>
          </p:cNvCxnSpPr>
          <p:nvPr/>
        </p:nvCxnSpPr>
        <p:spPr bwMode="auto">
          <a:xfrm flipV="1">
            <a:off x="2323477" y="2043169"/>
            <a:ext cx="255066" cy="13019"/>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9" name="Straight Arrow Connector 58"/>
          <p:cNvCxnSpPr>
            <a:stCxn id="46" idx="2"/>
            <a:endCxn id="60" idx="0"/>
          </p:cNvCxnSpPr>
          <p:nvPr/>
        </p:nvCxnSpPr>
        <p:spPr bwMode="auto">
          <a:xfrm>
            <a:off x="3125024" y="2269776"/>
            <a:ext cx="357" cy="294431"/>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0" name="Rounded Rectangle 59"/>
          <p:cNvSpPr/>
          <p:nvPr/>
        </p:nvSpPr>
        <p:spPr>
          <a:xfrm>
            <a:off x="2518657" y="2564207"/>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46" name="Rounded Rectangle 45"/>
          <p:cNvSpPr/>
          <p:nvPr/>
        </p:nvSpPr>
        <p:spPr>
          <a:xfrm>
            <a:off x="2578543" y="181656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Search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(not 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50" name="Rounded Rectangle 49"/>
          <p:cNvSpPr/>
          <p:nvPr/>
        </p:nvSpPr>
        <p:spPr>
          <a:xfrm>
            <a:off x="2567759" y="3270697"/>
            <a:ext cx="1294083"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53" name="Rounded Rectangle 52"/>
          <p:cNvSpPr/>
          <p:nvPr/>
        </p:nvSpPr>
        <p:spPr>
          <a:xfrm>
            <a:off x="4201479" y="1867256"/>
            <a:ext cx="1901951" cy="43845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sp>
        <p:nvSpPr>
          <p:cNvPr id="56" name="Rounded Rectangle 55"/>
          <p:cNvSpPr/>
          <p:nvPr/>
        </p:nvSpPr>
        <p:spPr>
          <a:xfrm>
            <a:off x="6471729" y="2626117"/>
            <a:ext cx="1250557"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CheckPartyUpdate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(CPU)</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63" name="Rounded Rectangle 62"/>
          <p:cNvSpPr/>
          <p:nvPr/>
        </p:nvSpPr>
        <p:spPr>
          <a:xfrm>
            <a:off x="6471729" y="1850881"/>
            <a:ext cx="1250557" cy="471205"/>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Information to be updated is sent for validation</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68" name="Rounded Rectangle 67"/>
          <p:cNvSpPr/>
          <p:nvPr/>
        </p:nvSpPr>
        <p:spPr>
          <a:xfrm>
            <a:off x="6409693" y="3270698"/>
            <a:ext cx="1294083"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solidFill>
                  <a:prstClr val="white"/>
                </a:solidFill>
                <a:latin typeface="Franklin Gothic Medium Cond" panose="020B0606030402020204" pitchFamily="34" charset="0"/>
              </a:rPr>
              <a:t>Significant Change warning returned to application</a:t>
            </a:r>
          </a:p>
        </p:txBody>
      </p:sp>
      <p:sp>
        <p:nvSpPr>
          <p:cNvPr id="76" name="Rounded Rectangle 75"/>
          <p:cNvSpPr/>
          <p:nvPr/>
        </p:nvSpPr>
        <p:spPr>
          <a:xfrm>
            <a:off x="4477866" y="3261612"/>
            <a:ext cx="1306727" cy="482653"/>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rgbClr val="FF0000"/>
                </a:solidFill>
                <a:latin typeface="Franklin Gothic Medium Cond" panose="020B0606030402020204" pitchFamily="34" charset="0"/>
              </a:rPr>
              <a:t>Application decides to proceed with update</a:t>
            </a:r>
            <a:endParaRPr kumimoji="0" lang="en-US" sz="1050" b="0" i="0" u="none" strike="noStrike" kern="0" cap="none" spc="0" normalizeH="0" noProof="0" dirty="0">
              <a:ln>
                <a:noFill/>
              </a:ln>
              <a:solidFill>
                <a:srgbClr val="FF0000"/>
              </a:solidFill>
              <a:effectLst/>
              <a:uLnTx/>
              <a:uFillTx/>
              <a:latin typeface="Franklin Gothic Medium Cond" panose="020B0606030402020204" pitchFamily="34" charset="0"/>
            </a:endParaRPr>
          </a:p>
        </p:txBody>
      </p:sp>
      <p:cxnSp>
        <p:nvCxnSpPr>
          <p:cNvPr id="62" name="Straight Arrow Connector 61"/>
          <p:cNvCxnSpPr>
            <a:stCxn id="60" idx="3"/>
            <a:endCxn id="53" idx="1"/>
          </p:cNvCxnSpPr>
          <p:nvPr/>
        </p:nvCxnSpPr>
        <p:spPr bwMode="auto">
          <a:xfrm flipV="1">
            <a:off x="3732104" y="2086483"/>
            <a:ext cx="469375" cy="696951"/>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66" name="Straight Arrow Connector 65"/>
          <p:cNvCxnSpPr/>
          <p:nvPr/>
        </p:nvCxnSpPr>
        <p:spPr bwMode="auto">
          <a:xfrm>
            <a:off x="6176084" y="2065488"/>
            <a:ext cx="232303"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70" name="Straight Arrow Connector 69"/>
          <p:cNvCxnSpPr>
            <a:stCxn id="76" idx="1"/>
            <a:endCxn id="50" idx="3"/>
          </p:cNvCxnSpPr>
          <p:nvPr/>
        </p:nvCxnSpPr>
        <p:spPr bwMode="auto">
          <a:xfrm flipH="1" flipV="1">
            <a:off x="3861842" y="3498943"/>
            <a:ext cx="616024" cy="3996"/>
          </a:xfrm>
          <a:prstGeom prst="straightConnector1">
            <a:avLst/>
          </a:prstGeom>
          <a:solidFill>
            <a:srgbClr val="ED7D31"/>
          </a:solidFill>
          <a:ln w="12700" cap="flat" cmpd="sng" algn="ctr">
            <a:solidFill>
              <a:schemeClr val="tx1"/>
            </a:solidFill>
            <a:prstDash val="solid"/>
            <a:round/>
            <a:headEnd type="none" w="med" len="med"/>
            <a:tailEnd type="arrow"/>
          </a:ln>
          <a:effectLst/>
        </p:spPr>
      </p:cxnSp>
      <p:cxnSp>
        <p:nvCxnSpPr>
          <p:cNvPr id="87" name="Straight Arrow Connector 86"/>
          <p:cNvCxnSpPr>
            <a:stCxn id="68" idx="1"/>
            <a:endCxn id="76" idx="3"/>
          </p:cNvCxnSpPr>
          <p:nvPr/>
        </p:nvCxnSpPr>
        <p:spPr bwMode="auto">
          <a:xfrm flipH="1">
            <a:off x="5784593" y="3498944"/>
            <a:ext cx="625100" cy="3995"/>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11" name="Curved Connector 110"/>
          <p:cNvCxnSpPr>
            <a:stCxn id="56" idx="3"/>
            <a:endCxn id="68" idx="3"/>
          </p:cNvCxnSpPr>
          <p:nvPr/>
        </p:nvCxnSpPr>
        <p:spPr>
          <a:xfrm flipH="1">
            <a:off x="7703776" y="2852724"/>
            <a:ext cx="18510" cy="646220"/>
          </a:xfrm>
          <a:prstGeom prst="curvedConnector3">
            <a:avLst>
              <a:gd name="adj1" fmla="val -123500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urved Connector 139"/>
          <p:cNvCxnSpPr/>
          <p:nvPr/>
        </p:nvCxnSpPr>
        <p:spPr>
          <a:xfrm flipH="1">
            <a:off x="7694522" y="2099747"/>
            <a:ext cx="18509" cy="631712"/>
          </a:xfrm>
          <a:prstGeom prst="curvedConnector3">
            <a:avLst>
              <a:gd name="adj1" fmla="val -12350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77702" y="3886626"/>
            <a:ext cx="6458737" cy="2389559"/>
          </a:xfrm>
          <a:prstGeom prst="rect">
            <a:avLst/>
          </a:prstGeom>
        </p:spPr>
      </p:pic>
    </p:spTree>
    <p:extLst>
      <p:ext uri="{BB962C8B-B14F-4D97-AF65-F5344CB8AC3E}">
        <p14:creationId xmlns:p14="http://schemas.microsoft.com/office/powerpoint/2010/main" val="398034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Duplicate PartyID Issue (DPI)</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GB" altLang="en-US" sz="1100" dirty="0"/>
              <a:t>An </a:t>
            </a:r>
            <a:r>
              <a:rPr lang="en-GB" altLang="en-US" sz="1100" b="1" i="1" dirty="0"/>
              <a:t>overlay</a:t>
            </a:r>
            <a:r>
              <a:rPr lang="en-GB" altLang="en-US" sz="1100" dirty="0"/>
              <a:t> is updating/replacing an existing source record associated to </a:t>
            </a:r>
            <a:r>
              <a:rPr lang="en-GB" altLang="en-US" sz="1100" i="1" dirty="0"/>
              <a:t>Person-1 </a:t>
            </a:r>
            <a:r>
              <a:rPr lang="en-GB" altLang="en-US" sz="1100" dirty="0"/>
              <a:t>containing </a:t>
            </a:r>
            <a:r>
              <a:rPr lang="en-GB" sz="1100" dirty="0"/>
              <a:t>Personally identifiable information (</a:t>
            </a:r>
            <a:r>
              <a:rPr lang="en-GB" sz="1100" b="1" dirty="0"/>
              <a:t>PII</a:t>
            </a:r>
            <a:r>
              <a:rPr lang="en-GB" sz="1100" dirty="0"/>
              <a:t>) </a:t>
            </a:r>
            <a:r>
              <a:rPr lang="en-GB" altLang="en-US" sz="1100" dirty="0"/>
              <a:t>details that should been applied to </a:t>
            </a:r>
            <a:r>
              <a:rPr lang="en-GB" altLang="en-US" sz="1100" i="1" dirty="0"/>
              <a:t>Person-2 (where Person-1 and Person-1 are 2 different people)</a:t>
            </a:r>
            <a:endParaRPr lang="en-GB" altLang="en-US" sz="1100" dirty="0"/>
          </a:p>
          <a:p>
            <a:pPr marL="182880" lvl="1">
              <a:spcBef>
                <a:spcPts val="0"/>
              </a:spcBef>
              <a:defRPr/>
            </a:pPr>
            <a:endParaRPr lang="en-GB" altLang="en-US" sz="1100" dirty="0"/>
          </a:p>
          <a:p>
            <a:pPr marL="182880" lvl="1">
              <a:spcBef>
                <a:spcPts val="0"/>
              </a:spcBef>
              <a:defRPr/>
            </a:pPr>
            <a:r>
              <a:rPr lang="en-GB" altLang="en-US" sz="1100" dirty="0"/>
              <a:t>An </a:t>
            </a:r>
            <a:r>
              <a:rPr lang="en-GB" altLang="en-US" sz="1100" b="1" i="1" dirty="0"/>
              <a:t>overmatch </a:t>
            </a:r>
            <a:r>
              <a:rPr lang="en-GB" altLang="en-US" sz="1100" dirty="0"/>
              <a:t>is adding a new source record to</a:t>
            </a:r>
            <a:r>
              <a:rPr lang="en-GB" altLang="en-US" sz="1100" i="1" dirty="0"/>
              <a:t> Person-1 </a:t>
            </a:r>
            <a:r>
              <a:rPr lang="en-GB" altLang="en-US" sz="1100" dirty="0"/>
              <a:t>containing </a:t>
            </a:r>
            <a:r>
              <a:rPr lang="en-GB" sz="1100" dirty="0"/>
              <a:t>Personally identifiable information (</a:t>
            </a:r>
            <a:r>
              <a:rPr lang="en-GB" sz="1100" b="1" dirty="0"/>
              <a:t>PII</a:t>
            </a:r>
            <a:r>
              <a:rPr lang="en-GB" sz="1100" dirty="0"/>
              <a:t>) </a:t>
            </a:r>
            <a:r>
              <a:rPr lang="en-GB" altLang="en-US" sz="1100" dirty="0"/>
              <a:t>details that should been applied to </a:t>
            </a:r>
            <a:r>
              <a:rPr lang="en-GB" altLang="en-US" sz="1100" i="1" dirty="0"/>
              <a:t>Person-2 (where Person-1 and Person-1 are 2 different people)</a:t>
            </a:r>
          </a:p>
          <a:p>
            <a:pPr marL="182880" lvl="1">
              <a:spcBef>
                <a:spcPts val="0"/>
              </a:spcBef>
              <a:defRPr/>
            </a:pPr>
            <a:endParaRPr lang="en-GB" altLang="en-US" sz="1100" dirty="0"/>
          </a:p>
          <a:p>
            <a:pPr marL="182880" lvl="1">
              <a:spcBef>
                <a:spcPts val="0"/>
              </a:spcBef>
              <a:defRPr/>
            </a:pPr>
            <a:r>
              <a:rPr lang="en-GB" altLang="en-US" sz="1100" dirty="0"/>
              <a:t>Applications using FEM can still cause overlays/overmatches when processing multiple people on the same quote/policy/claim.</a:t>
            </a:r>
          </a:p>
          <a:p>
            <a:pPr marL="182880" lvl="1">
              <a:spcBef>
                <a:spcPts val="0"/>
              </a:spcBef>
              <a:defRPr/>
            </a:pPr>
            <a:endParaRPr lang="en-GB" altLang="en-US" sz="1100" dirty="0"/>
          </a:p>
          <a:p>
            <a:pPr marL="457200" lvl="2">
              <a:spcBef>
                <a:spcPts val="0"/>
              </a:spcBef>
              <a:defRPr/>
            </a:pPr>
            <a:r>
              <a:rPr lang="en-GB" altLang="en-US" sz="1100" dirty="0"/>
              <a:t>If the people share similar demographic/PII data</a:t>
            </a:r>
          </a:p>
          <a:p>
            <a:pPr marL="457200" lvl="2">
              <a:spcBef>
                <a:spcPts val="0"/>
              </a:spcBef>
              <a:defRPr/>
            </a:pPr>
            <a:r>
              <a:rPr lang="en-GB" altLang="en-US" sz="1100" dirty="0"/>
              <a:t>If one of those people is already overmatched in the ICS database</a:t>
            </a:r>
            <a:endParaRPr lang="en-US" altLang="en-US" sz="1100" dirty="0"/>
          </a:p>
          <a:p>
            <a:pPr marL="182880" lvl="1">
              <a:spcBef>
                <a:spcPts val="0"/>
              </a:spcBef>
              <a:defRPr/>
            </a:pPr>
            <a:endParaRPr lang="en-US" altLang="en-US" sz="1100" dirty="0"/>
          </a:p>
          <a:p>
            <a:pPr marL="182880" lvl="1">
              <a:spcBef>
                <a:spcPts val="0"/>
              </a:spcBef>
              <a:defRPr/>
            </a:pPr>
            <a:r>
              <a:rPr lang="en-GB" altLang="en-US" sz="1100" dirty="0"/>
              <a:t>Applications can prevent this situation by checking the PartyID(s) returned on the Search response payload</a:t>
            </a:r>
          </a:p>
          <a:p>
            <a:pPr marL="182880" lvl="1">
              <a:spcBef>
                <a:spcPts val="0"/>
              </a:spcBef>
              <a:defRPr/>
            </a:pPr>
            <a:endParaRPr lang="en-GB" altLang="en-US" sz="1100" dirty="0"/>
          </a:p>
          <a:p>
            <a:pPr marL="182880" lvl="1">
              <a:spcBef>
                <a:spcPts val="0"/>
              </a:spcBef>
              <a:defRPr/>
            </a:pPr>
            <a:r>
              <a:rPr lang="en-GB" altLang="en-US" sz="1100" dirty="0"/>
              <a:t>If a PartyID is already assigned to another person on the same quote/policy/claim then this is a potential overmatch situation</a:t>
            </a:r>
          </a:p>
          <a:p>
            <a:pPr marL="182880" lvl="1">
              <a:spcBef>
                <a:spcPts val="0"/>
              </a:spcBef>
              <a:defRPr/>
            </a:pPr>
            <a:endParaRPr lang="en-GB" altLang="en-US" sz="1100" dirty="0"/>
          </a:p>
          <a:p>
            <a:pPr marL="182880" lvl="1">
              <a:spcBef>
                <a:spcPts val="0"/>
              </a:spcBef>
              <a:defRPr/>
            </a:pPr>
            <a:r>
              <a:rPr lang="en-GB" altLang="en-US" sz="1100" dirty="0"/>
              <a:t>If an application is saving PartyID from any process/service outside of the SFM operation, then the application is expected to exclude the duplicate PartyID (i.e. PartyID is already assigned to someone else on the quote/policy/claim) before presenting the search results to the agent/user</a:t>
            </a:r>
          </a:p>
          <a:p>
            <a:pPr marL="182880" lvl="1">
              <a:spcBef>
                <a:spcPts val="0"/>
              </a:spcBef>
              <a:defRPr/>
            </a:pPr>
            <a:endParaRPr lang="en-GB" altLang="en-US" sz="1100" dirty="0"/>
          </a:p>
          <a:p>
            <a:pPr marL="457200" lvl="2">
              <a:spcBef>
                <a:spcPts val="0"/>
              </a:spcBef>
              <a:defRPr/>
            </a:pPr>
            <a:r>
              <a:rPr lang="en-GB" altLang="en-US" sz="1100" dirty="0"/>
              <a:t>If multiple parties were returned by the Search, then those other parties should still be displayed to the agent/user</a:t>
            </a:r>
          </a:p>
          <a:p>
            <a:pPr marL="457200" lvl="2">
              <a:spcBef>
                <a:spcPts val="0"/>
              </a:spcBef>
              <a:defRPr/>
            </a:pPr>
            <a:r>
              <a:rPr lang="en-GB" altLang="en-US" sz="1100" dirty="0"/>
              <a:t>If no parties remain after excluding the duplicate party, then the application should create a new PartyID (via ICS Maintain services)</a:t>
            </a:r>
          </a:p>
          <a:p>
            <a:pPr marL="457200" lvl="2">
              <a:spcBef>
                <a:spcPts val="0"/>
              </a:spcBef>
              <a:defRPr/>
            </a:pPr>
            <a:r>
              <a:rPr lang="en-GB" altLang="en-US" sz="1100" dirty="0"/>
              <a:t>Applications are expected to notify ICS of this potential overmatch by sending an event message (over JMS) to ICS containing details of the impacted PartyID</a:t>
            </a:r>
          </a:p>
          <a:p>
            <a:pPr marL="457200" lvl="2">
              <a:spcBef>
                <a:spcPts val="0"/>
              </a:spcBef>
              <a:defRPr/>
            </a:pPr>
            <a:endParaRPr lang="en-GB" altLang="en-US" sz="1100" dirty="0"/>
          </a:p>
          <a:p>
            <a:pPr marL="182880" lvl="1">
              <a:spcBef>
                <a:spcPts val="0"/>
              </a:spcBef>
              <a:defRPr/>
            </a:pPr>
            <a:r>
              <a:rPr lang="en-GB" altLang="en-US" sz="1100" dirty="0"/>
              <a:t>Alternatively, applications using SFM can request UCV to handle the exclusion/notification logic.  When adding a new person to a policy/quote/claim and calling SFM to check if person already exists in UCV, applications can pass PartyIDs already stored on the policy/quote/claim.  SFM will use this information to handle the exclusion/notification logic</a:t>
            </a:r>
          </a:p>
          <a:p>
            <a:pPr marL="182880" lvl="1">
              <a:spcBef>
                <a:spcPts val="0"/>
              </a:spcBef>
              <a:defRPr/>
            </a:pPr>
            <a:endParaRPr lang="en-GB" altLang="en-US" sz="1100" dirty="0"/>
          </a:p>
          <a:p>
            <a:pPr marL="457200" lvl="2">
              <a:spcBef>
                <a:spcPts val="0"/>
              </a:spcBef>
              <a:defRPr/>
            </a:pPr>
            <a:r>
              <a:rPr lang="en-GB" altLang="en-US" sz="1100" b="1" i="1" dirty="0"/>
              <a:t>This only applies to SFM calls.  </a:t>
            </a:r>
            <a:r>
              <a:rPr lang="en-GB" altLang="en-US" sz="1100" dirty="0"/>
              <a:t>If PartyID can be selected by any other means, then the application still needs to handle this logic on their end (e.g. OneBox Search, standard search party)</a:t>
            </a:r>
          </a:p>
          <a:p>
            <a:pPr marL="457200" lvl="2">
              <a:spcBef>
                <a:spcPts val="0"/>
              </a:spcBef>
              <a:defRPr/>
            </a:pPr>
            <a:endParaRPr lang="en-GB" altLang="en-US" sz="1100" dirty="0"/>
          </a:p>
          <a:p>
            <a:pPr marL="182880" lvl="1">
              <a:spcBef>
                <a:spcPts val="0"/>
              </a:spcBef>
              <a:defRPr/>
            </a:pPr>
            <a:r>
              <a:rPr lang="en-GB" altLang="en-US" sz="1100" dirty="0"/>
              <a:t>ICS will generate a SPLIT task in CDW application for review (under a new FEM overmatch queue)</a:t>
            </a:r>
          </a:p>
          <a:p>
            <a:pPr marL="182880" lvl="1">
              <a:spcBef>
                <a:spcPts val="0"/>
              </a:spcBef>
              <a:defRPr/>
            </a:pPr>
            <a:endParaRPr lang="en-US" altLang="en-US" sz="1400" dirty="0"/>
          </a:p>
          <a:p>
            <a:pPr>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4</a:t>
            </a:fld>
            <a:endParaRPr lang="en-US" dirty="0"/>
          </a:p>
        </p:txBody>
      </p:sp>
    </p:spTree>
    <p:extLst>
      <p:ext uri="{BB962C8B-B14F-4D97-AF65-F5344CB8AC3E}">
        <p14:creationId xmlns:p14="http://schemas.microsoft.com/office/powerpoint/2010/main" val="347554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4294967295"/>
          </p:nvPr>
        </p:nvSpPr>
        <p:spPr>
          <a:xfrm>
            <a:off x="4544229" y="6496051"/>
            <a:ext cx="703263" cy="280988"/>
          </a:xfrm>
          <a:prstGeom prst="rect">
            <a:avLst/>
          </a:prstGeom>
        </p:spPr>
        <p:txBody>
          <a:bodyPr/>
          <a:lstStyle/>
          <a:p>
            <a:pPr eaLnBrk="0" fontAlgn="base" hangingPunct="0">
              <a:spcBef>
                <a:spcPct val="0"/>
              </a:spcBef>
              <a:spcAft>
                <a:spcPct val="0"/>
              </a:spcAft>
            </a:pPr>
            <a:fld id="{A4E212C3-089B-4F71-B150-0FC6209599F0}" type="slidenum">
              <a:rPr>
                <a:solidFill>
                  <a:srgbClr val="FFFFFF"/>
                </a:solidFill>
              </a:rPr>
              <a:pPr eaLnBrk="0" fontAlgn="base" hangingPunct="0">
                <a:spcBef>
                  <a:spcPct val="0"/>
                </a:spcBef>
                <a:spcAft>
                  <a:spcPct val="0"/>
                </a:spcAft>
              </a:pPr>
              <a:t>40</a:t>
            </a:fld>
            <a:endParaRPr dirty="0">
              <a:solidFill>
                <a:srgbClr val="FFFFFF"/>
              </a:solidFill>
            </a:endParaRPr>
          </a:p>
        </p:txBody>
      </p:sp>
      <p:sp>
        <p:nvSpPr>
          <p:cNvPr id="52" name="Title 2"/>
          <p:cNvSpPr>
            <a:spLocks noGrp="1"/>
          </p:cNvSpPr>
          <p:nvPr>
            <p:ph type="title"/>
          </p:nvPr>
        </p:nvSpPr>
        <p:spPr>
          <a:xfrm>
            <a:off x="826850" y="107004"/>
            <a:ext cx="7859949" cy="466928"/>
          </a:xfrm>
        </p:spPr>
        <p:txBody>
          <a:bodyPr>
            <a:normAutofit/>
          </a:bodyPr>
          <a:lstStyle/>
          <a:p>
            <a:r>
              <a:rPr lang="en-US" sz="2000" b="1" dirty="0">
                <a:solidFill>
                  <a:srgbClr val="1666AF"/>
                </a:solidFill>
                <a:cs typeface="Arial" pitchFamily="34" charset="0"/>
              </a:rPr>
              <a:t>FEM </a:t>
            </a:r>
            <a:r>
              <a:rPr lang="en-US" sz="2000" dirty="0">
                <a:solidFill>
                  <a:srgbClr val="1666AF"/>
                </a:solidFill>
                <a:cs typeface="Arial" pitchFamily="34" charset="0"/>
              </a:rPr>
              <a:t>Illustrations</a:t>
            </a:r>
            <a:endParaRPr lang="en-US" sz="1600" dirty="0"/>
          </a:p>
        </p:txBody>
      </p:sp>
      <p:sp>
        <p:nvSpPr>
          <p:cNvPr id="28" name="Text Box 24"/>
          <p:cNvSpPr txBox="1">
            <a:spLocks noChangeArrowheads="1"/>
          </p:cNvSpPr>
          <p:nvPr/>
        </p:nvSpPr>
        <p:spPr bwMode="auto">
          <a:xfrm>
            <a:off x="453619" y="1066800"/>
            <a:ext cx="8236761" cy="338554"/>
          </a:xfrm>
          <a:prstGeom prst="rect">
            <a:avLst/>
          </a:prstGeom>
          <a:solidFill>
            <a:sysClr val="window" lastClr="FFFFFF"/>
          </a:solidFill>
          <a:ln w="25400" cap="flat" cmpd="sng" algn="ctr">
            <a:solidFill>
              <a:srgbClr val="FFFFFF">
                <a:lumMod val="65000"/>
              </a:srgbClr>
            </a:solidFill>
            <a:prstDash val="solid"/>
            <a:headEnd/>
            <a:tailEnd/>
          </a:ln>
          <a:effectLst/>
        </p:spPr>
        <p:txBody>
          <a:bodyPr wrap="square">
            <a:spAutoFit/>
          </a:bodyPr>
          <a:lstStyle>
            <a:defPPr>
              <a:defRPr lang="en-US"/>
            </a:defPPr>
            <a:lvl1pPr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000" kern="1200">
                <a:solidFill>
                  <a:schemeClr val="tx1"/>
                </a:solidFill>
                <a:latin typeface="Arial" charset="0"/>
                <a:ea typeface="ＭＳ Ｐゴシック" pitchFamily="48" charset="-128"/>
                <a:cs typeface="+mn-cs"/>
              </a:defRPr>
            </a:lvl5pPr>
            <a:lvl6pPr marL="2286000" algn="l" defTabSz="914400" rtl="0" eaLnBrk="1" latinLnBrk="0" hangingPunct="1">
              <a:defRPr sz="2000" kern="1200">
                <a:solidFill>
                  <a:schemeClr val="tx1"/>
                </a:solidFill>
                <a:latin typeface="Arial" charset="0"/>
                <a:ea typeface="ＭＳ Ｐゴシック" pitchFamily="48" charset="-128"/>
                <a:cs typeface="+mn-cs"/>
              </a:defRPr>
            </a:lvl6pPr>
            <a:lvl7pPr marL="2743200" algn="l" defTabSz="914400" rtl="0" eaLnBrk="1" latinLnBrk="0" hangingPunct="1">
              <a:defRPr sz="2000" kern="1200">
                <a:solidFill>
                  <a:schemeClr val="tx1"/>
                </a:solidFill>
                <a:latin typeface="Arial" charset="0"/>
                <a:ea typeface="ＭＳ Ｐゴシック" pitchFamily="48" charset="-128"/>
                <a:cs typeface="+mn-cs"/>
              </a:defRPr>
            </a:lvl7pPr>
            <a:lvl8pPr marL="3200400" algn="l" defTabSz="914400" rtl="0" eaLnBrk="1" latinLnBrk="0" hangingPunct="1">
              <a:defRPr sz="2000" kern="1200">
                <a:solidFill>
                  <a:schemeClr val="tx1"/>
                </a:solidFill>
                <a:latin typeface="Arial" charset="0"/>
                <a:ea typeface="ＭＳ Ｐゴシック" pitchFamily="48" charset="-128"/>
                <a:cs typeface="+mn-cs"/>
              </a:defRPr>
            </a:lvl8pPr>
            <a:lvl9pPr marL="3657600" algn="l" defTabSz="914400" rtl="0" eaLnBrk="1" latinLnBrk="0" hangingPunct="1">
              <a:defRPr sz="2000" kern="1200">
                <a:solidFill>
                  <a:schemeClr val="tx1"/>
                </a:solidFill>
                <a:latin typeface="Arial" charset="0"/>
                <a:ea typeface="ＭＳ Ｐゴシック" pitchFamily="48" charset="-128"/>
                <a:cs typeface="+mn-cs"/>
              </a:defRPr>
            </a:lvl9pPr>
          </a:lstStyle>
          <a:p>
            <a:pPr algn="ctr"/>
            <a:r>
              <a:rPr lang="en-US" sz="1600" i="1" dirty="0">
                <a:solidFill>
                  <a:srgbClr val="000000"/>
                </a:solidFill>
                <a:latin typeface="Calibri"/>
              </a:rPr>
              <a:t>Person contacts Allstate for the first time for a quote – </a:t>
            </a:r>
            <a:r>
              <a:rPr lang="en-US" sz="1600" i="1" dirty="0">
                <a:ln w="0"/>
                <a:solidFill>
                  <a:schemeClr val="accent1"/>
                </a:solidFill>
                <a:effectLst>
                  <a:outerShdw blurRad="38100" dist="25400" dir="5400000" algn="ctr" rotWithShape="0">
                    <a:srgbClr val="6E747A">
                      <a:alpha val="43000"/>
                    </a:srgbClr>
                  </a:outerShdw>
                </a:effectLst>
                <a:latin typeface="Calibri"/>
              </a:rPr>
              <a:t>FEM Scenario (Bad)</a:t>
            </a:r>
            <a:endParaRPr lang="en-US" sz="1600" b="1" i="1" dirty="0">
              <a:solidFill>
                <a:srgbClr val="000000"/>
              </a:solidFill>
              <a:latin typeface="Calibri"/>
            </a:endParaRPr>
          </a:p>
        </p:txBody>
      </p:sp>
      <p:grpSp>
        <p:nvGrpSpPr>
          <p:cNvPr id="32" name="Group 31"/>
          <p:cNvGrpSpPr/>
          <p:nvPr/>
        </p:nvGrpSpPr>
        <p:grpSpPr>
          <a:xfrm>
            <a:off x="57222" y="1775526"/>
            <a:ext cx="8829688" cy="4777674"/>
            <a:chOff x="157386" y="2222804"/>
            <a:chExt cx="4380162" cy="2159740"/>
          </a:xfrm>
        </p:grpSpPr>
        <p:cxnSp>
          <p:nvCxnSpPr>
            <p:cNvPr id="34" name="Straight Arrow Connector 33"/>
            <p:cNvCxnSpPr/>
            <p:nvPr/>
          </p:nvCxnSpPr>
          <p:spPr bwMode="auto">
            <a:xfrm flipV="1">
              <a:off x="539177" y="2358808"/>
              <a:ext cx="165750"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35" name="TextBox 34"/>
            <p:cNvSpPr txBox="1"/>
            <p:nvPr/>
          </p:nvSpPr>
          <p:spPr>
            <a:xfrm>
              <a:off x="157386" y="2536221"/>
              <a:ext cx="499757" cy="2061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Franklin Gothic Medium Cond" panose="020B0606030402020204" pitchFamily="34" charset="0"/>
                </a:rPr>
                <a:t>Bob Smith Junior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rPr>
                <a:t>123 Main 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noProof="0" dirty="0">
                  <a:solidFill>
                    <a:prstClr val="black"/>
                  </a:solidFill>
                  <a:latin typeface="Franklin Gothic Medium Cond" panose="020B0606030402020204" pitchFamily="34" charset="0"/>
                </a:rPr>
                <a:t>1990-01-01</a:t>
              </a:r>
              <a:endParaRPr kumimoji="0" lang="en-US" sz="700" b="0" i="0" u="none" strike="noStrike" kern="0" cap="none" spc="0" normalizeH="0" baseline="0" noProof="0" dirty="0">
                <a:ln>
                  <a:noFill/>
                </a:ln>
                <a:solidFill>
                  <a:prstClr val="black"/>
                </a:solidFill>
                <a:effectLst/>
                <a:uLnTx/>
                <a:uFillTx/>
                <a:latin typeface="Franklin Gothic Medium Cond" panose="020B0606030402020204" pitchFamily="34" charset="0"/>
              </a:endParaRPr>
            </a:p>
          </p:txBody>
        </p:sp>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57" y="2238437"/>
              <a:ext cx="264698" cy="2917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ounded Rectangle 42"/>
            <p:cNvSpPr/>
            <p:nvPr/>
          </p:nvSpPr>
          <p:spPr>
            <a:xfrm>
              <a:off x="739425" y="2245819"/>
              <a:ext cx="542187" cy="216076"/>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latin typeface="Franklin Gothic Medium Cond" panose="020B0606030402020204" pitchFamily="34" charset="0"/>
                </a:rPr>
                <a:t>Application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rPr>
                <a:t>e.g.</a:t>
              </a:r>
              <a:r>
                <a:rPr kumimoji="0" lang="en-US" sz="900" b="0" i="0" u="none" strike="noStrike" kern="0" cap="none" spc="0" normalizeH="0" noProof="0" dirty="0">
                  <a:ln>
                    <a:noFill/>
                  </a:ln>
                  <a:solidFill>
                    <a:prstClr val="white"/>
                  </a:solidFill>
                  <a:effectLst/>
                  <a:uLnTx/>
                  <a:uFillTx/>
                  <a:latin typeface="Franklin Gothic Medium Cond" panose="020B0606030402020204" pitchFamily="34" charset="0"/>
                  <a:ea typeface="+mn-ea"/>
                  <a:cs typeface="+mn-cs"/>
                </a:rPr>
                <a:t> Alliance, Claims, etc</a:t>
              </a:r>
              <a:endParaRPr kumimoji="0" lang="en-US" sz="900" b="0" i="0" u="none" strike="noStrike" kern="0" cap="none" spc="0" normalizeH="0" baseline="0" noProof="0" dirty="0">
                <a:ln>
                  <a:noFill/>
                </a:ln>
                <a:solidFill>
                  <a:prstClr val="white"/>
                </a:solidFill>
                <a:effectLst/>
                <a:uLnTx/>
                <a:uFillTx/>
                <a:latin typeface="Franklin Gothic Medium Cond" panose="020B0606030402020204" pitchFamily="34" charset="0"/>
                <a:ea typeface="+mn-ea"/>
                <a:cs typeface="+mn-cs"/>
              </a:endParaRPr>
            </a:p>
          </p:txBody>
        </p:sp>
        <p:sp>
          <p:nvSpPr>
            <p:cNvPr id="47" name="Rectangle 46"/>
            <p:cNvSpPr/>
            <p:nvPr/>
          </p:nvSpPr>
          <p:spPr bwMode="auto">
            <a:xfrm>
              <a:off x="175860" y="2222804"/>
              <a:ext cx="4361688" cy="2159740"/>
            </a:xfrm>
            <a:prstGeom prst="rect">
              <a:avLst/>
            </a:prstGeom>
            <a:noFill/>
            <a:ln w="12700"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eaLnBrk="1" fontAlgn="base" latinLnBrk="0" hangingPunct="1">
                <a:lnSpc>
                  <a:spcPct val="100000"/>
                </a:lnSpc>
                <a:spcBef>
                  <a:spcPct val="10000"/>
                </a:spcBef>
                <a:spcAft>
                  <a:spcPct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Franklin Gothic Medium Cond" panose="020B0606030402020204" pitchFamily="34" charset="0"/>
              </a:endParaRPr>
            </a:p>
          </p:txBody>
        </p:sp>
      </p:grpSp>
      <p:sp>
        <p:nvSpPr>
          <p:cNvPr id="54" name="Rounded Rectangle 53"/>
          <p:cNvSpPr/>
          <p:nvPr/>
        </p:nvSpPr>
        <p:spPr bwMode="auto">
          <a:xfrm>
            <a:off x="7056120" y="762000"/>
            <a:ext cx="1005840" cy="152400"/>
          </a:xfrm>
          <a:prstGeom prst="roundRect">
            <a:avLst/>
          </a:prstGeom>
          <a:solidFill>
            <a:schemeClr val="bg2">
              <a:lumMod val="75000"/>
            </a:schemeClr>
          </a:solidFill>
          <a:ln w="6350" cap="rnd">
            <a:solidFill>
              <a:schemeClr val="bg2">
                <a:lumMod val="50000"/>
              </a:schemeClr>
            </a:solidFill>
            <a:prstDash val="solid"/>
            <a:round/>
            <a:headEnd/>
            <a:tailEnd/>
          </a:ln>
        </p:spPr>
        <p:txBody>
          <a:bodyPr lIns="45720" rIns="0" rtlCol="0" anchor="ctr" anchorCtr="1"/>
          <a:lstStyle/>
          <a:p>
            <a:pPr algn="ctr" eaLnBrk="0" hangingPunct="0">
              <a:spcBef>
                <a:spcPct val="60000"/>
              </a:spcBef>
              <a:buSzPct val="100000"/>
            </a:pPr>
            <a:r>
              <a:rPr lang="en-US" sz="900" b="1" dirty="0">
                <a:solidFill>
                  <a:srgbClr val="FFFFFF">
                    <a:lumMod val="50000"/>
                  </a:srgbClr>
                </a:solidFill>
              </a:rPr>
              <a:t>FEM Overview</a:t>
            </a:r>
          </a:p>
        </p:txBody>
      </p:sp>
      <p:cxnSp>
        <p:nvCxnSpPr>
          <p:cNvPr id="58" name="Straight Arrow Connector 57"/>
          <p:cNvCxnSpPr>
            <a:stCxn id="43" idx="3"/>
            <a:endCxn id="46" idx="1"/>
          </p:cNvCxnSpPr>
          <p:nvPr/>
        </p:nvCxnSpPr>
        <p:spPr bwMode="auto">
          <a:xfrm flipV="1">
            <a:off x="2323477" y="2043169"/>
            <a:ext cx="255066" cy="22267"/>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59" name="Straight Arrow Connector 58"/>
          <p:cNvCxnSpPr>
            <a:stCxn id="46" idx="2"/>
            <a:endCxn id="60" idx="0"/>
          </p:cNvCxnSpPr>
          <p:nvPr/>
        </p:nvCxnSpPr>
        <p:spPr bwMode="auto">
          <a:xfrm>
            <a:off x="3125024" y="2269776"/>
            <a:ext cx="357" cy="294431"/>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sp>
        <p:nvSpPr>
          <p:cNvPr id="60" name="Rounded Rectangle 59"/>
          <p:cNvSpPr/>
          <p:nvPr/>
        </p:nvSpPr>
        <p:spPr>
          <a:xfrm>
            <a:off x="2518657" y="2564207"/>
            <a:ext cx="1213447" cy="438454"/>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Matching candidates found in Customer MDM</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46" name="Rounded Rectangle 45"/>
          <p:cNvSpPr/>
          <p:nvPr/>
        </p:nvSpPr>
        <p:spPr>
          <a:xfrm>
            <a:off x="2578543" y="1816562"/>
            <a:ext cx="1092961"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Search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(not SFM)</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50" name="Rounded Rectangle 49"/>
          <p:cNvSpPr/>
          <p:nvPr/>
        </p:nvSpPr>
        <p:spPr>
          <a:xfrm>
            <a:off x="2567759" y="3270697"/>
            <a:ext cx="1294083"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50" kern="0" dirty="0">
                <a:solidFill>
                  <a:prstClr val="white"/>
                </a:solidFill>
                <a:latin typeface="Franklin Gothic Medium Cond" panose="020B0606030402020204" pitchFamily="34" charset="0"/>
              </a:rPr>
              <a:t>Existing person updated in Customer MDM</a:t>
            </a:r>
          </a:p>
        </p:txBody>
      </p:sp>
      <p:sp>
        <p:nvSpPr>
          <p:cNvPr id="53" name="Rounded Rectangle 52"/>
          <p:cNvSpPr/>
          <p:nvPr/>
        </p:nvSpPr>
        <p:spPr>
          <a:xfrm>
            <a:off x="4201479" y="1867256"/>
            <a:ext cx="1901951" cy="43845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latin typeface="Franklin Gothic Medium Cond" panose="020B0606030402020204" pitchFamily="34" charset="0"/>
              </a:rPr>
              <a:t>Match Found and</a:t>
            </a:r>
          </a:p>
          <a:p>
            <a:pPr lvl="0" algn="ctr">
              <a:defRPr/>
            </a:pPr>
            <a:r>
              <a:rPr lang="en-US" sz="1000" kern="0" dirty="0">
                <a:latin typeface="Franklin Gothic Medium Cond" panose="020B0606030402020204" pitchFamily="34" charset="0"/>
              </a:rPr>
              <a:t>SELECTED</a:t>
            </a:r>
          </a:p>
        </p:txBody>
      </p:sp>
      <p:sp>
        <p:nvSpPr>
          <p:cNvPr id="56" name="Rounded Rectangle 55"/>
          <p:cNvSpPr/>
          <p:nvPr/>
        </p:nvSpPr>
        <p:spPr>
          <a:xfrm>
            <a:off x="6471729" y="2626117"/>
            <a:ext cx="1250557" cy="453214"/>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latin typeface="Franklin Gothic Medium Cond" panose="020B0606030402020204" pitchFamily="34" charset="0"/>
              </a:rPr>
              <a:t>CheckPartyUpdate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dirty="0">
                <a:ln>
                  <a:noFill/>
                </a:ln>
                <a:effectLst/>
                <a:uLnTx/>
                <a:uFillTx/>
                <a:latin typeface="Franklin Gothic Medium Cond" panose="020B0606030402020204" pitchFamily="34" charset="0"/>
                <a:ea typeface="+mn-ea"/>
                <a:cs typeface="+mn-cs"/>
              </a:rPr>
              <a:t>(CPU)</a:t>
            </a:r>
            <a:endParaRPr kumimoji="0" lang="en-US" sz="1050" b="0" i="0" u="none" strike="noStrike" kern="0" cap="none" spc="0" normalizeH="0" noProof="0" dirty="0">
              <a:ln>
                <a:noFill/>
              </a:ln>
              <a:effectLst/>
              <a:uLnTx/>
              <a:uFillTx/>
              <a:latin typeface="Franklin Gothic Medium Cond" panose="020B0606030402020204" pitchFamily="34" charset="0"/>
              <a:ea typeface="+mn-ea"/>
              <a:cs typeface="+mn-cs"/>
            </a:endParaRPr>
          </a:p>
        </p:txBody>
      </p:sp>
      <p:sp>
        <p:nvSpPr>
          <p:cNvPr id="63" name="Rounded Rectangle 62"/>
          <p:cNvSpPr/>
          <p:nvPr/>
        </p:nvSpPr>
        <p:spPr>
          <a:xfrm>
            <a:off x="6471729" y="1850881"/>
            <a:ext cx="1250557" cy="471205"/>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Franklin Gothic Medium Cond" panose="020B0606030402020204" pitchFamily="34" charset="0"/>
              </a:rPr>
              <a:t>Information to be updated is sent for validation</a:t>
            </a:r>
            <a:endParaRPr kumimoji="0" lang="en-US" sz="1000" b="0" i="0" u="none" strike="noStrike" kern="0" cap="none" spc="0" normalizeH="0" baseline="0" noProof="0" dirty="0">
              <a:ln>
                <a:noFill/>
              </a:ln>
              <a:solidFill>
                <a:prstClr val="white"/>
              </a:solidFill>
              <a:effectLst/>
              <a:uLnTx/>
              <a:uFillTx/>
              <a:latin typeface="Franklin Gothic Medium Cond" panose="020B0606030402020204" pitchFamily="34" charset="0"/>
            </a:endParaRPr>
          </a:p>
        </p:txBody>
      </p:sp>
      <p:sp>
        <p:nvSpPr>
          <p:cNvPr id="68" name="Rounded Rectangle 67"/>
          <p:cNvSpPr/>
          <p:nvPr/>
        </p:nvSpPr>
        <p:spPr>
          <a:xfrm>
            <a:off x="6409693" y="3270698"/>
            <a:ext cx="1294083" cy="456491"/>
          </a:xfrm>
          <a:prstGeom prst="round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lvl="0" algn="ctr">
              <a:defRPr/>
            </a:pPr>
            <a:r>
              <a:rPr lang="en-US" sz="1000" kern="0" dirty="0">
                <a:solidFill>
                  <a:prstClr val="white"/>
                </a:solidFill>
                <a:latin typeface="Franklin Gothic Medium Cond" panose="020B0606030402020204" pitchFamily="34" charset="0"/>
              </a:rPr>
              <a:t>Significant Change warning returned to application</a:t>
            </a:r>
          </a:p>
        </p:txBody>
      </p:sp>
      <p:sp>
        <p:nvSpPr>
          <p:cNvPr id="76" name="Rounded Rectangle 75"/>
          <p:cNvSpPr/>
          <p:nvPr/>
        </p:nvSpPr>
        <p:spPr>
          <a:xfrm>
            <a:off x="4477866" y="3261612"/>
            <a:ext cx="1306727" cy="482653"/>
          </a:xfrm>
          <a:prstGeom prst="roundRect">
            <a:avLst/>
          </a:prstGeom>
          <a:gradFill rotWithShape="1">
            <a:gsLst>
              <a:gs pos="100000">
                <a:schemeClr val="accent5">
                  <a:lumMod val="60000"/>
                  <a:lumOff val="40000"/>
                </a:schemeClr>
              </a:gs>
              <a:gs pos="50000">
                <a:schemeClr val="accent5">
                  <a:lumMod val="60000"/>
                  <a:lumOff val="40000"/>
                </a:scheme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noProof="0" dirty="0">
                <a:solidFill>
                  <a:srgbClr val="FF0000"/>
                </a:solidFill>
                <a:latin typeface="Franklin Gothic Medium Cond" panose="020B0606030402020204" pitchFamily="34" charset="0"/>
              </a:rPr>
              <a:t>Application decides to proceed with update</a:t>
            </a:r>
            <a:endParaRPr kumimoji="0" lang="en-US" sz="1050" b="0" i="0" u="none" strike="noStrike" kern="0" cap="none" spc="0" normalizeH="0" noProof="0" dirty="0">
              <a:ln>
                <a:noFill/>
              </a:ln>
              <a:solidFill>
                <a:srgbClr val="FF0000"/>
              </a:solidFill>
              <a:effectLst/>
              <a:uLnTx/>
              <a:uFillTx/>
              <a:latin typeface="Franklin Gothic Medium Cond" panose="020B0606030402020204" pitchFamily="34" charset="0"/>
            </a:endParaRPr>
          </a:p>
        </p:txBody>
      </p:sp>
      <p:cxnSp>
        <p:nvCxnSpPr>
          <p:cNvPr id="62" name="Straight Arrow Connector 61"/>
          <p:cNvCxnSpPr>
            <a:stCxn id="60" idx="3"/>
            <a:endCxn id="53" idx="1"/>
          </p:cNvCxnSpPr>
          <p:nvPr/>
        </p:nvCxnSpPr>
        <p:spPr bwMode="auto">
          <a:xfrm flipV="1">
            <a:off x="3732104" y="2086483"/>
            <a:ext cx="469375" cy="696951"/>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66" name="Straight Arrow Connector 65"/>
          <p:cNvCxnSpPr/>
          <p:nvPr/>
        </p:nvCxnSpPr>
        <p:spPr bwMode="auto">
          <a:xfrm>
            <a:off x="6176084" y="2065488"/>
            <a:ext cx="232303" cy="0"/>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70" name="Straight Arrow Connector 69"/>
          <p:cNvCxnSpPr>
            <a:stCxn id="76" idx="1"/>
            <a:endCxn id="50" idx="3"/>
          </p:cNvCxnSpPr>
          <p:nvPr/>
        </p:nvCxnSpPr>
        <p:spPr bwMode="auto">
          <a:xfrm flipH="1" flipV="1">
            <a:off x="3861842" y="3498943"/>
            <a:ext cx="616024" cy="3996"/>
          </a:xfrm>
          <a:prstGeom prst="straightConnector1">
            <a:avLst/>
          </a:prstGeom>
          <a:solidFill>
            <a:srgbClr val="ED7D31"/>
          </a:solidFill>
          <a:ln w="12700" cap="flat" cmpd="sng" algn="ctr">
            <a:solidFill>
              <a:schemeClr val="tx1"/>
            </a:solidFill>
            <a:prstDash val="solid"/>
            <a:round/>
            <a:headEnd type="none" w="med" len="med"/>
            <a:tailEnd type="arrow"/>
          </a:ln>
          <a:effectLst/>
        </p:spPr>
      </p:cxnSp>
      <p:cxnSp>
        <p:nvCxnSpPr>
          <p:cNvPr id="87" name="Straight Arrow Connector 86"/>
          <p:cNvCxnSpPr>
            <a:stCxn id="68" idx="1"/>
            <a:endCxn id="76" idx="3"/>
          </p:cNvCxnSpPr>
          <p:nvPr/>
        </p:nvCxnSpPr>
        <p:spPr bwMode="auto">
          <a:xfrm flipH="1">
            <a:off x="5784593" y="3498944"/>
            <a:ext cx="625100" cy="3995"/>
          </a:xfrm>
          <a:prstGeom prst="straightConnector1">
            <a:avLst/>
          </a:prstGeom>
          <a:solidFill>
            <a:srgbClr val="ED7D31"/>
          </a:solidFill>
          <a:ln w="12700" cap="flat" cmpd="sng" algn="ctr">
            <a:solidFill>
              <a:sysClr val="windowText" lastClr="000000"/>
            </a:solidFill>
            <a:prstDash val="solid"/>
            <a:round/>
            <a:headEnd type="none" w="med" len="med"/>
            <a:tailEnd type="arrow"/>
          </a:ln>
          <a:effectLst/>
        </p:spPr>
      </p:cxnSp>
      <p:cxnSp>
        <p:nvCxnSpPr>
          <p:cNvPr id="111" name="Curved Connector 110"/>
          <p:cNvCxnSpPr>
            <a:stCxn id="56" idx="3"/>
            <a:endCxn id="68" idx="3"/>
          </p:cNvCxnSpPr>
          <p:nvPr/>
        </p:nvCxnSpPr>
        <p:spPr>
          <a:xfrm flipH="1">
            <a:off x="7703776" y="2852724"/>
            <a:ext cx="18510" cy="646220"/>
          </a:xfrm>
          <a:prstGeom prst="curvedConnector3">
            <a:avLst>
              <a:gd name="adj1" fmla="val -123500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urved Connector 139"/>
          <p:cNvCxnSpPr/>
          <p:nvPr/>
        </p:nvCxnSpPr>
        <p:spPr>
          <a:xfrm flipH="1">
            <a:off x="7694522" y="2099747"/>
            <a:ext cx="18509" cy="631712"/>
          </a:xfrm>
          <a:prstGeom prst="curvedConnector3">
            <a:avLst>
              <a:gd name="adj1" fmla="val -12350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1077660" y="3894203"/>
            <a:ext cx="6770940" cy="2486299"/>
          </a:xfrm>
          <a:prstGeom prst="rect">
            <a:avLst/>
          </a:prstGeom>
        </p:spPr>
      </p:pic>
    </p:spTree>
    <p:extLst>
      <p:ext uri="{BB962C8B-B14F-4D97-AF65-F5344CB8AC3E}">
        <p14:creationId xmlns:p14="http://schemas.microsoft.com/office/powerpoint/2010/main" val="3174352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US" sz="1600" dirty="0"/>
              <a:t>Ad-Hoc FEM Service - </a:t>
            </a:r>
            <a:r>
              <a:rPr lang="en-US" sz="2400" dirty="0"/>
              <a:t>ComparePartyRelationships </a:t>
            </a:r>
            <a:r>
              <a:rPr lang="en-GB" sz="2400" dirty="0"/>
              <a:t>Overview</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endParaRPr lang="en-US" altLang="en-US" sz="1400" dirty="0"/>
          </a:p>
          <a:p>
            <a:r>
              <a:rPr lang="en-US" sz="1400" dirty="0"/>
              <a:t>The ComparePartyRelationships service will compare party data from the input request against the party data held within ICS for the requested policy number.  </a:t>
            </a:r>
            <a:endParaRPr lang="en-GB" sz="1400" dirty="0"/>
          </a:p>
          <a:p>
            <a:endParaRPr lang="en-GB" sz="1400" dirty="0"/>
          </a:p>
          <a:p>
            <a:r>
              <a:rPr lang="en-US" sz="1400" dirty="0"/>
              <a:t>The service will support multiple party records being passed on a single input request payload.  It will compare each PARTY node on the input request against all the PARTY data associated to the requested policy number in ICS</a:t>
            </a:r>
            <a:endParaRPr lang="en-GB" sz="1400" dirty="0"/>
          </a:p>
          <a:p>
            <a:endParaRPr lang="en-GB" sz="1400" dirty="0"/>
          </a:p>
          <a:p>
            <a:pPr lvl="0"/>
            <a:r>
              <a:rPr lang="en-US" sz="1400" dirty="0"/>
              <a:t>During this compare process, if a confirmed match can be found against one customer only, the service will return the ICS PartyID and associated customer data on the response</a:t>
            </a:r>
            <a:endParaRPr lang="en-GB" sz="1400" dirty="0"/>
          </a:p>
          <a:p>
            <a:pPr lvl="1"/>
            <a:r>
              <a:rPr lang="en-US" sz="1400" b="1" i="1" dirty="0"/>
              <a:t>CONFIRMED MATCH</a:t>
            </a:r>
            <a:r>
              <a:rPr lang="en-US" sz="1400" i="1" dirty="0"/>
              <a:t> = MatchScore value is greater than or equal to 10.5</a:t>
            </a:r>
            <a:endParaRPr lang="en-GB" sz="1400" dirty="0"/>
          </a:p>
          <a:p>
            <a:pPr lvl="1"/>
            <a:r>
              <a:rPr lang="en-US" sz="1400" i="1" dirty="0"/>
              <a:t>The actual MatchScore will also be returned for informational purposes</a:t>
            </a:r>
            <a:endParaRPr lang="en-GB" sz="1400" dirty="0"/>
          </a:p>
          <a:p>
            <a:endParaRPr lang="en-GB" sz="1400" dirty="0"/>
          </a:p>
          <a:p>
            <a:pPr lvl="0"/>
            <a:r>
              <a:rPr lang="en-US" sz="1400" dirty="0"/>
              <a:t>During this compare process, if a potential match can be found against one customer only, the service will return the ICS PartyID and associated customer data on the response</a:t>
            </a:r>
            <a:endParaRPr lang="en-GB" sz="1400" dirty="0"/>
          </a:p>
          <a:p>
            <a:pPr lvl="1"/>
            <a:r>
              <a:rPr lang="en-US" sz="1400" b="1" i="1" dirty="0"/>
              <a:t>REVIEW MATCH </a:t>
            </a:r>
            <a:r>
              <a:rPr lang="en-US" sz="1400" i="1" dirty="0"/>
              <a:t>= MatchScore value is between 8.0 and 10.5 (exclusive)</a:t>
            </a:r>
            <a:endParaRPr lang="en-GB" sz="1400" dirty="0"/>
          </a:p>
          <a:p>
            <a:pPr lvl="1"/>
            <a:r>
              <a:rPr lang="en-US" sz="1400" i="1" dirty="0"/>
              <a:t>The actual MatchScore will also be returned for informational purposes</a:t>
            </a:r>
            <a:endParaRPr lang="en-GB" sz="1400" dirty="0"/>
          </a:p>
          <a:p>
            <a:endParaRPr lang="en-GB" sz="1400" dirty="0"/>
          </a:p>
          <a:p>
            <a:pPr lvl="0"/>
            <a:r>
              <a:rPr lang="en-US" sz="1400" dirty="0"/>
              <a:t>During this compare process, if no match can be found, the service will return no PartyID and the requested data will be returned on the response</a:t>
            </a:r>
            <a:endParaRPr lang="en-GB" sz="1400" dirty="0"/>
          </a:p>
          <a:p>
            <a:pPr lvl="1"/>
            <a:r>
              <a:rPr lang="en-US" sz="1400" b="1" i="1" dirty="0"/>
              <a:t>NO MATCH</a:t>
            </a:r>
            <a:r>
              <a:rPr lang="en-US" sz="1400" i="1" dirty="0"/>
              <a:t> = MatchScore value is less than or equal to 8.0</a:t>
            </a:r>
            <a:endParaRPr lang="en-GB" sz="1400" dirty="0"/>
          </a:p>
          <a:p>
            <a:pPr>
              <a:spcBef>
                <a:spcPts val="0"/>
              </a:spcBef>
              <a:defRPr/>
            </a:pPr>
            <a:endParaRPr lang="en-US" altLang="en-US" sz="10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41</a:t>
            </a:fld>
            <a:endParaRPr lang="en-US" dirty="0"/>
          </a:p>
        </p:txBody>
      </p:sp>
    </p:spTree>
    <p:extLst>
      <p:ext uri="{BB962C8B-B14F-4D97-AF65-F5344CB8AC3E}">
        <p14:creationId xmlns:p14="http://schemas.microsoft.com/office/powerpoint/2010/main" val="970486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US" sz="1600" dirty="0"/>
              <a:t>Ad-Hoc FEM Service - </a:t>
            </a:r>
            <a:r>
              <a:rPr lang="en-US" sz="2400" dirty="0"/>
              <a:t>CreateFEMOvermatchTask </a:t>
            </a:r>
            <a:r>
              <a:rPr lang="en-GB" sz="2400" dirty="0"/>
              <a:t>Overview</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endParaRPr lang="en-US" altLang="en-US" sz="1400" dirty="0"/>
          </a:p>
          <a:p>
            <a:r>
              <a:rPr lang="en-US" sz="1600" dirty="0"/>
              <a:t>This functional service is not client facing</a:t>
            </a:r>
          </a:p>
          <a:p>
            <a:endParaRPr lang="en-US" sz="1600" dirty="0"/>
          </a:p>
          <a:p>
            <a:r>
              <a:rPr lang="en-US" altLang="en-US" sz="1600" dirty="0"/>
              <a:t>This service runs 24/7 and picks up new messages (events) from a JMS queue</a:t>
            </a:r>
          </a:p>
          <a:p>
            <a:pPr marL="0" indent="0">
              <a:buNone/>
            </a:pPr>
            <a:endParaRPr lang="en-US" altLang="en-US" sz="1600" dirty="0"/>
          </a:p>
          <a:p>
            <a:r>
              <a:rPr lang="en-US" altLang="en-US" sz="1600" dirty="0"/>
              <a:t>Each event will contain a PartyID that a FEM application identified as a potential overmatch</a:t>
            </a:r>
          </a:p>
          <a:p>
            <a:endParaRPr lang="en-US" altLang="en-US" sz="1600" dirty="0"/>
          </a:p>
          <a:p>
            <a:r>
              <a:rPr lang="en-US" altLang="en-US" sz="1600" dirty="0"/>
              <a:t>Service will use this PartyID to create a ‘split’ task (under the FEM </a:t>
            </a:r>
            <a:r>
              <a:rPr lang="en-US" altLang="en-US" sz="1600" dirty="0" err="1"/>
              <a:t>OwnerID</a:t>
            </a:r>
            <a:r>
              <a:rPr lang="en-US" altLang="en-US" sz="1600" dirty="0"/>
              <a:t>)</a:t>
            </a:r>
          </a:p>
          <a:p>
            <a:endParaRPr lang="en-US" altLang="en-US" sz="1600" dirty="0"/>
          </a:p>
          <a:p>
            <a:r>
              <a:rPr lang="en-US" altLang="en-US" sz="1600" dirty="0"/>
              <a:t>A new overmatch queue was created in the CDW application to categorize and display FEM system tasks</a:t>
            </a:r>
          </a:p>
          <a:p>
            <a:endParaRPr lang="en-US" altLang="en-US" sz="1600" dirty="0"/>
          </a:p>
          <a:p>
            <a:r>
              <a:rPr lang="en-US" altLang="en-US" sz="1600" dirty="0"/>
              <a:t>The operations team will review each FEM split task and take the required actions to resolve the overmatched party</a:t>
            </a:r>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42</a:t>
            </a:fld>
            <a:endParaRPr lang="en-US" dirty="0"/>
          </a:p>
        </p:txBody>
      </p:sp>
    </p:spTree>
    <p:extLst>
      <p:ext uri="{BB962C8B-B14F-4D97-AF65-F5344CB8AC3E}">
        <p14:creationId xmlns:p14="http://schemas.microsoft.com/office/powerpoint/2010/main" val="230543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US" sz="1600" dirty="0"/>
              <a:t>Ad-Hoc FEM Service - </a:t>
            </a:r>
            <a:r>
              <a:rPr lang="en-US" sz="2400" dirty="0"/>
              <a:t>FEMMergeGenerator </a:t>
            </a:r>
            <a:r>
              <a:rPr lang="en-GB" sz="2400" dirty="0"/>
              <a:t>Overview</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endParaRPr lang="en-US" altLang="en-US" sz="1400" dirty="0"/>
          </a:p>
          <a:p>
            <a:r>
              <a:rPr lang="en-US" sz="1600" dirty="0"/>
              <a:t>This functional service is not client facing</a:t>
            </a:r>
          </a:p>
          <a:p>
            <a:endParaRPr lang="en-US" sz="1600" dirty="0"/>
          </a:p>
          <a:p>
            <a:r>
              <a:rPr lang="en-US" altLang="en-US" sz="1600" dirty="0"/>
              <a:t>This service runs 24/7 and picks up a monthly input file generated out of the monthly ‘Balance &amp; Control’ audits</a:t>
            </a:r>
          </a:p>
          <a:p>
            <a:endParaRPr lang="en-US" altLang="en-US" sz="1600" dirty="0"/>
          </a:p>
          <a:p>
            <a:r>
              <a:rPr lang="en-US" altLang="en-US" sz="1600" dirty="0"/>
              <a:t>This input file will contain a list of PartyIDs (from the CDB) that are no longer current because of merge activity</a:t>
            </a:r>
          </a:p>
          <a:p>
            <a:endParaRPr lang="en-US" altLang="en-US" sz="1600" dirty="0"/>
          </a:p>
          <a:p>
            <a:r>
              <a:rPr lang="en-US" altLang="en-US" sz="1600" dirty="0"/>
              <a:t>This service will generate a new Allstate policy branded merge event and publish this event to EDR</a:t>
            </a:r>
          </a:p>
          <a:p>
            <a:endParaRPr lang="en-US" altLang="en-US" sz="1600" dirty="0"/>
          </a:p>
          <a:p>
            <a:r>
              <a:rPr lang="en-US" altLang="en-US" sz="1600" dirty="0"/>
              <a:t>Service (in it’s current state) would be available to support any FEM application that maintains PartyID on policy record provided that data is accessible through the </a:t>
            </a:r>
            <a:r>
              <a:rPr lang="en-US" altLang="en-US" sz="1600" dirty="0" err="1"/>
              <a:t>existing‘Balance</a:t>
            </a:r>
            <a:r>
              <a:rPr lang="en-US" altLang="en-US" sz="1600" dirty="0"/>
              <a:t> &amp; Control’ audits</a:t>
            </a:r>
          </a:p>
          <a:p>
            <a:pPr marL="0" indent="0">
              <a:buNone/>
            </a:pPr>
            <a:r>
              <a:rPr lang="en-US" altLang="en-US" sz="1600" dirty="0"/>
              <a:t> </a:t>
            </a:r>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43</a:t>
            </a:fld>
            <a:endParaRPr lang="en-US" dirty="0"/>
          </a:p>
        </p:txBody>
      </p:sp>
    </p:spTree>
    <p:extLst>
      <p:ext uri="{BB962C8B-B14F-4D97-AF65-F5344CB8AC3E}">
        <p14:creationId xmlns:p14="http://schemas.microsoft.com/office/powerpoint/2010/main" val="296587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Overview</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endParaRPr lang="en-US" altLang="en-US" sz="1400" dirty="0"/>
          </a:p>
          <a:p>
            <a:pPr marL="182880" lvl="1">
              <a:spcBef>
                <a:spcPts val="0"/>
              </a:spcBef>
              <a:defRPr/>
            </a:pPr>
            <a:r>
              <a:rPr lang="en-US" altLang="en-US" sz="1400" dirty="0"/>
              <a:t>Any application performing Frond End Match (FEM) and attempting to update an existing party record in ICS will be required to call the CheckPartyUpdate (C</a:t>
            </a:r>
            <a:r>
              <a:rPr lang="en-US" altLang="en-US" sz="1400" i="1" dirty="0"/>
              <a:t>PU)</a:t>
            </a:r>
            <a:r>
              <a:rPr lang="en-US" altLang="en-US" sz="1400" dirty="0"/>
              <a:t> service</a:t>
            </a:r>
          </a:p>
          <a:p>
            <a:pPr marL="182880" lvl="1">
              <a:spcBef>
                <a:spcPts val="0"/>
              </a:spcBef>
              <a:defRPr/>
            </a:pPr>
            <a:endParaRPr lang="en-US" altLang="en-US" sz="1400" dirty="0"/>
          </a:p>
          <a:p>
            <a:pPr marL="182880" lvl="1">
              <a:spcBef>
                <a:spcPts val="0"/>
              </a:spcBef>
              <a:defRPr/>
            </a:pPr>
            <a:r>
              <a:rPr lang="en-GB" altLang="en-US" sz="1400" dirty="0"/>
              <a:t>The call to CPU should be made </a:t>
            </a:r>
            <a:r>
              <a:rPr lang="en-GB" altLang="en-US" sz="1400" b="1" i="1" dirty="0"/>
              <a:t>before </a:t>
            </a:r>
            <a:r>
              <a:rPr lang="en-GB" altLang="en-US" sz="1400" dirty="0"/>
              <a:t>updating any data in ICS</a:t>
            </a:r>
          </a:p>
          <a:p>
            <a:pPr marL="182880" lvl="1">
              <a:spcBef>
                <a:spcPts val="0"/>
              </a:spcBef>
              <a:defRPr/>
            </a:pPr>
            <a:endParaRPr lang="en-GB" altLang="en-US" sz="1400" dirty="0"/>
          </a:p>
          <a:p>
            <a:pPr marL="182880" lvl="1">
              <a:spcBef>
                <a:spcPts val="0"/>
              </a:spcBef>
              <a:defRPr/>
            </a:pPr>
            <a:r>
              <a:rPr lang="en-GB" altLang="en-US" sz="1400" dirty="0"/>
              <a:t>The CPU service </a:t>
            </a:r>
            <a:r>
              <a:rPr lang="en-GB" altLang="en-US" sz="1400" b="1" i="1" dirty="0"/>
              <a:t>will not </a:t>
            </a:r>
            <a:r>
              <a:rPr lang="en-GB" altLang="en-US" sz="1400" dirty="0"/>
              <a:t>update any information in ICS</a:t>
            </a:r>
          </a:p>
          <a:p>
            <a:pPr marL="182880" lvl="1">
              <a:spcBef>
                <a:spcPts val="0"/>
              </a:spcBef>
              <a:defRPr/>
            </a:pPr>
            <a:endParaRPr lang="en-GB" altLang="en-US" sz="1400" dirty="0"/>
          </a:p>
          <a:p>
            <a:pPr marL="182880" lvl="1">
              <a:spcBef>
                <a:spcPts val="0"/>
              </a:spcBef>
              <a:defRPr/>
            </a:pPr>
            <a:r>
              <a:rPr lang="en-GB" altLang="en-US" sz="1400" dirty="0"/>
              <a:t>The primary function of the CPU service is </a:t>
            </a:r>
            <a:r>
              <a:rPr lang="en-US" altLang="en-US" sz="1400" dirty="0"/>
              <a:t>to ensure applications are planning to update the correct person (party record)</a:t>
            </a:r>
          </a:p>
          <a:p>
            <a:pPr marL="182880" lvl="1">
              <a:spcBef>
                <a:spcPts val="0"/>
              </a:spcBef>
              <a:defRPr/>
            </a:pPr>
            <a:endParaRPr lang="en-US" altLang="en-US" sz="1400" dirty="0"/>
          </a:p>
          <a:p>
            <a:pPr marL="182880" lvl="1">
              <a:spcBef>
                <a:spcPts val="0"/>
              </a:spcBef>
              <a:defRPr/>
            </a:pPr>
            <a:r>
              <a:rPr lang="en-US" altLang="en-US" sz="1400" dirty="0"/>
              <a:t>Applications will pass the information they plan to update along with the key (</a:t>
            </a:r>
            <a:r>
              <a:rPr lang="en-GB" altLang="en-US" sz="1400" b="1" i="1" dirty="0"/>
              <a:t>PartyID/Policy Number/Claim Number</a:t>
            </a:r>
            <a:r>
              <a:rPr lang="en-US" altLang="en-US" sz="1400" dirty="0"/>
              <a:t>) they have on record for that person</a:t>
            </a:r>
          </a:p>
          <a:p>
            <a:pPr marL="182880" lvl="1">
              <a:spcBef>
                <a:spcPts val="0"/>
              </a:spcBef>
              <a:defRPr/>
            </a:pPr>
            <a:endParaRPr lang="en-US" altLang="en-US" sz="1400" dirty="0"/>
          </a:p>
          <a:p>
            <a:pPr marL="182880" lvl="1">
              <a:spcBef>
                <a:spcPts val="0"/>
              </a:spcBef>
              <a:defRPr/>
            </a:pPr>
            <a:r>
              <a:rPr lang="en-US" altLang="en-US" sz="1400" dirty="0"/>
              <a:t>The CPU service will compare this information to what ICS already has on record for this person (using the key(s) provided)</a:t>
            </a:r>
          </a:p>
          <a:p>
            <a:pPr marL="182880" lvl="1">
              <a:spcBef>
                <a:spcPts val="0"/>
              </a:spcBef>
              <a:defRPr/>
            </a:pPr>
            <a:endParaRPr lang="en-US" altLang="en-US" sz="1400" dirty="0"/>
          </a:p>
          <a:p>
            <a:pPr marL="182880" lvl="1">
              <a:spcBef>
                <a:spcPts val="0"/>
              </a:spcBef>
              <a:defRPr/>
            </a:pPr>
            <a:r>
              <a:rPr lang="en-US" altLang="en-US" sz="1400" dirty="0"/>
              <a:t>The service will return a response indicating whether or not ICS thinks the proposed update is for the same person (PartyID) provided</a:t>
            </a:r>
          </a:p>
          <a:p>
            <a:pPr marL="0" lvl="1" indent="0">
              <a:spcBef>
                <a:spcPts val="0"/>
              </a:spcBef>
              <a:buNone/>
              <a:defRPr/>
            </a:pPr>
            <a:endParaRPr lang="en-US" altLang="en-US" sz="800" dirty="0"/>
          </a:p>
          <a:p>
            <a:pPr marL="457200" lvl="2">
              <a:spcBef>
                <a:spcPts val="0"/>
              </a:spcBef>
              <a:defRPr/>
            </a:pPr>
            <a:r>
              <a:rPr lang="en-US" altLang="en-US" sz="1400" dirty="0"/>
              <a:t>If not, the service will return a </a:t>
            </a:r>
            <a:r>
              <a:rPr lang="en-US" altLang="en-US" sz="1400" b="1" i="1" dirty="0"/>
              <a:t>significant change </a:t>
            </a:r>
            <a:r>
              <a:rPr lang="en-US" altLang="en-US" sz="1400" dirty="0"/>
              <a:t>warning. This means the application may have the wrong PartyID on record for the person they want to update</a:t>
            </a:r>
          </a:p>
          <a:p>
            <a:pPr marL="457200" lvl="2">
              <a:spcBef>
                <a:spcPts val="0"/>
              </a:spcBef>
              <a:defRPr/>
            </a:pPr>
            <a:endParaRPr lang="en-US" altLang="en-US" sz="800" dirty="0"/>
          </a:p>
          <a:p>
            <a:pPr marL="457200" lvl="2">
              <a:spcBef>
                <a:spcPts val="0"/>
              </a:spcBef>
              <a:defRPr/>
            </a:pPr>
            <a:r>
              <a:rPr lang="en-US" altLang="en-US" sz="1400" dirty="0"/>
              <a:t>Applications are expected to act upon this warning by prompting the agent/user to confirm if they want to proceed with the update as is </a:t>
            </a:r>
          </a:p>
          <a:p>
            <a:pPr>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5</a:t>
            </a:fld>
            <a:endParaRPr lang="en-US" dirty="0"/>
          </a:p>
        </p:txBody>
      </p:sp>
    </p:spTree>
    <p:extLst>
      <p:ext uri="{BB962C8B-B14F-4D97-AF65-F5344CB8AC3E}">
        <p14:creationId xmlns:p14="http://schemas.microsoft.com/office/powerpoint/2010/main" val="214888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Overview</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endParaRPr lang="en-GB" altLang="en-US" sz="1400" dirty="0"/>
          </a:p>
          <a:p>
            <a:pPr marL="182880" lvl="1">
              <a:spcBef>
                <a:spcPts val="0"/>
              </a:spcBef>
              <a:defRPr/>
            </a:pPr>
            <a:r>
              <a:rPr lang="en-GB" altLang="en-US" sz="1400" dirty="0"/>
              <a:t>The following key + demographic information (</a:t>
            </a:r>
            <a:r>
              <a:rPr lang="en-GB" altLang="en-US" sz="1400" i="1" dirty="0"/>
              <a:t>when available</a:t>
            </a:r>
            <a:r>
              <a:rPr lang="en-GB" altLang="en-US" sz="1400" dirty="0"/>
              <a:t>) should be passed to the CPU service</a:t>
            </a:r>
          </a:p>
          <a:p>
            <a:pPr marL="182880" lvl="1">
              <a:spcBef>
                <a:spcPts val="0"/>
              </a:spcBef>
              <a:defRPr/>
            </a:pPr>
            <a:endParaRPr lang="en-GB" altLang="en-US" sz="1400" dirty="0"/>
          </a:p>
          <a:p>
            <a:pPr marL="731520" lvl="3">
              <a:spcBef>
                <a:spcPts val="0"/>
              </a:spcBef>
              <a:defRPr/>
            </a:pPr>
            <a:r>
              <a:rPr lang="en-US" altLang="en-US" sz="1400" b="1" dirty="0"/>
              <a:t>PartyID</a:t>
            </a:r>
            <a:r>
              <a:rPr lang="en-US" altLang="en-US" sz="1400" dirty="0"/>
              <a:t> (unique identifier for person in ICS)</a:t>
            </a:r>
          </a:p>
          <a:p>
            <a:pPr marL="731520" lvl="3">
              <a:spcBef>
                <a:spcPts val="0"/>
              </a:spcBef>
              <a:defRPr/>
            </a:pPr>
            <a:r>
              <a:rPr lang="en-US" altLang="en-US" sz="1400" b="1" dirty="0"/>
              <a:t>Claim Number </a:t>
            </a:r>
            <a:r>
              <a:rPr lang="en-US" altLang="en-US" sz="1400" dirty="0"/>
              <a:t>(when applicable)</a:t>
            </a:r>
          </a:p>
          <a:p>
            <a:pPr marL="731520" lvl="3">
              <a:spcBef>
                <a:spcPts val="0"/>
              </a:spcBef>
              <a:defRPr/>
            </a:pPr>
            <a:r>
              <a:rPr lang="en-US" altLang="en-US" sz="1400" b="1" dirty="0"/>
              <a:t>Policy Number </a:t>
            </a:r>
            <a:r>
              <a:rPr lang="en-US" altLang="en-US" sz="1400" dirty="0"/>
              <a:t>(when applicable)</a:t>
            </a:r>
          </a:p>
          <a:p>
            <a:pPr marL="731520" lvl="3">
              <a:spcBef>
                <a:spcPts val="0"/>
              </a:spcBef>
              <a:defRPr/>
            </a:pPr>
            <a:r>
              <a:rPr lang="en-US" altLang="en-US" sz="1400" dirty="0"/>
              <a:t>Prefix</a:t>
            </a:r>
          </a:p>
          <a:p>
            <a:pPr marL="731520" lvl="3">
              <a:spcBef>
                <a:spcPts val="0"/>
              </a:spcBef>
              <a:defRPr/>
            </a:pPr>
            <a:r>
              <a:rPr lang="en-US" altLang="en-US" sz="1400" b="1" dirty="0"/>
              <a:t>First Name (</a:t>
            </a:r>
            <a:r>
              <a:rPr lang="en-US" altLang="en-US" sz="1400" i="1" dirty="0"/>
              <a:t>individual</a:t>
            </a:r>
            <a:r>
              <a:rPr lang="en-US" altLang="en-US" sz="1400" b="1" dirty="0"/>
              <a:t>)</a:t>
            </a:r>
          </a:p>
          <a:p>
            <a:pPr marL="731520" lvl="3">
              <a:spcBef>
                <a:spcPts val="0"/>
              </a:spcBef>
              <a:defRPr/>
            </a:pPr>
            <a:r>
              <a:rPr lang="en-US" altLang="en-US" sz="1400" dirty="0"/>
              <a:t>Middle Name</a:t>
            </a:r>
          </a:p>
          <a:p>
            <a:pPr marL="731520" lvl="3">
              <a:spcBef>
                <a:spcPts val="0"/>
              </a:spcBef>
              <a:defRPr/>
            </a:pPr>
            <a:r>
              <a:rPr lang="en-US" altLang="en-US" sz="1400" b="1" dirty="0"/>
              <a:t>Last Name (</a:t>
            </a:r>
            <a:r>
              <a:rPr lang="en-US" altLang="en-US" sz="1400" i="1" dirty="0"/>
              <a:t>individual</a:t>
            </a:r>
            <a:r>
              <a:rPr lang="en-US" altLang="en-US" sz="1400" b="1" dirty="0"/>
              <a:t>)</a:t>
            </a:r>
          </a:p>
          <a:p>
            <a:pPr marL="731520" lvl="3">
              <a:spcBef>
                <a:spcPts val="0"/>
              </a:spcBef>
              <a:defRPr/>
            </a:pPr>
            <a:r>
              <a:rPr lang="en-US" altLang="en-US" sz="1400" b="1" dirty="0"/>
              <a:t>Full Name (</a:t>
            </a:r>
            <a:r>
              <a:rPr lang="en-US" altLang="en-US" sz="1400" i="1" dirty="0"/>
              <a:t>organization</a:t>
            </a:r>
            <a:r>
              <a:rPr lang="en-US" altLang="en-US" sz="1400" b="1" dirty="0"/>
              <a:t>)</a:t>
            </a:r>
          </a:p>
          <a:p>
            <a:pPr marL="731520" lvl="3">
              <a:spcBef>
                <a:spcPts val="0"/>
              </a:spcBef>
              <a:defRPr/>
            </a:pPr>
            <a:r>
              <a:rPr lang="en-US" altLang="en-US" sz="1400" dirty="0"/>
              <a:t>Suffix</a:t>
            </a:r>
          </a:p>
          <a:p>
            <a:pPr marL="731520" lvl="3">
              <a:spcBef>
                <a:spcPts val="0"/>
              </a:spcBef>
              <a:defRPr/>
            </a:pPr>
            <a:r>
              <a:rPr lang="en-US" altLang="en-US" sz="1400" dirty="0"/>
              <a:t>Gender</a:t>
            </a:r>
          </a:p>
          <a:p>
            <a:pPr marL="731520" lvl="3">
              <a:spcBef>
                <a:spcPts val="0"/>
              </a:spcBef>
              <a:defRPr/>
            </a:pPr>
            <a:r>
              <a:rPr lang="en-US" altLang="en-US" sz="1400" dirty="0"/>
              <a:t>Marital Status</a:t>
            </a:r>
          </a:p>
          <a:p>
            <a:pPr marL="731520" lvl="3">
              <a:spcBef>
                <a:spcPts val="0"/>
              </a:spcBef>
              <a:defRPr/>
            </a:pPr>
            <a:r>
              <a:rPr lang="en-US" altLang="en-US" sz="1400" b="1" dirty="0"/>
              <a:t>DOB (</a:t>
            </a:r>
            <a:r>
              <a:rPr lang="en-US" altLang="en-US" sz="1400" i="1" dirty="0"/>
              <a:t>individual</a:t>
            </a:r>
            <a:r>
              <a:rPr lang="en-US" altLang="en-US" sz="1400" b="1" dirty="0"/>
              <a:t>)</a:t>
            </a:r>
          </a:p>
          <a:p>
            <a:pPr marL="731520" lvl="3">
              <a:spcBef>
                <a:spcPts val="0"/>
              </a:spcBef>
              <a:defRPr/>
            </a:pPr>
            <a:r>
              <a:rPr lang="en-US" altLang="en-US" sz="1400" b="1" dirty="0"/>
              <a:t>SSN (</a:t>
            </a:r>
            <a:r>
              <a:rPr lang="en-US" altLang="en-US" sz="1400" i="1" dirty="0"/>
              <a:t>individual</a:t>
            </a:r>
            <a:r>
              <a:rPr lang="en-US" altLang="en-US" sz="1400" b="1" dirty="0"/>
              <a:t>)</a:t>
            </a:r>
          </a:p>
          <a:p>
            <a:pPr marL="731520" lvl="3">
              <a:spcBef>
                <a:spcPts val="0"/>
              </a:spcBef>
              <a:defRPr/>
            </a:pPr>
            <a:r>
              <a:rPr lang="en-US" altLang="en-US" sz="1400" b="1" dirty="0"/>
              <a:t>TIN (</a:t>
            </a:r>
            <a:r>
              <a:rPr lang="en-US" altLang="en-US" sz="1400" i="1" dirty="0"/>
              <a:t>organization</a:t>
            </a:r>
            <a:r>
              <a:rPr lang="en-US" altLang="en-US" sz="1400" b="1" dirty="0"/>
              <a:t>)</a:t>
            </a:r>
          </a:p>
          <a:p>
            <a:pPr marL="731520" lvl="3">
              <a:spcBef>
                <a:spcPts val="0"/>
              </a:spcBef>
              <a:defRPr/>
            </a:pPr>
            <a:r>
              <a:rPr lang="en-US" altLang="en-US" sz="1400" dirty="0"/>
              <a:t>Street Address</a:t>
            </a:r>
          </a:p>
          <a:p>
            <a:pPr marL="731520" lvl="3">
              <a:spcBef>
                <a:spcPts val="0"/>
              </a:spcBef>
              <a:defRPr/>
            </a:pPr>
            <a:r>
              <a:rPr lang="en-US" altLang="en-US" sz="1400" dirty="0"/>
              <a:t>City</a:t>
            </a:r>
          </a:p>
          <a:p>
            <a:pPr marL="731520" lvl="3">
              <a:spcBef>
                <a:spcPts val="0"/>
              </a:spcBef>
              <a:defRPr/>
            </a:pPr>
            <a:r>
              <a:rPr lang="en-US" altLang="en-US" sz="1400" dirty="0"/>
              <a:t>State</a:t>
            </a:r>
          </a:p>
          <a:p>
            <a:pPr marL="731520" lvl="3">
              <a:spcBef>
                <a:spcPts val="0"/>
              </a:spcBef>
              <a:defRPr/>
            </a:pPr>
            <a:r>
              <a:rPr lang="en-US" altLang="en-US" sz="1400" dirty="0"/>
              <a:t>ZIP</a:t>
            </a:r>
          </a:p>
          <a:p>
            <a:pPr marL="731520" lvl="3">
              <a:spcBef>
                <a:spcPts val="0"/>
              </a:spcBef>
              <a:defRPr/>
            </a:pPr>
            <a:r>
              <a:rPr lang="en-US" altLang="en-US" sz="1400" dirty="0"/>
              <a:t>Phone Area Code</a:t>
            </a:r>
          </a:p>
          <a:p>
            <a:pPr marL="731520" lvl="3">
              <a:spcBef>
                <a:spcPts val="0"/>
              </a:spcBef>
              <a:defRPr/>
            </a:pPr>
            <a:r>
              <a:rPr lang="en-US" altLang="en-US" sz="1400" dirty="0"/>
              <a:t>Phone Dial Number</a:t>
            </a:r>
          </a:p>
          <a:p>
            <a:pPr marL="731520" lvl="3">
              <a:spcBef>
                <a:spcPts val="0"/>
              </a:spcBef>
              <a:defRPr/>
            </a:pPr>
            <a:r>
              <a:rPr lang="en-US" altLang="en-US" sz="1400" dirty="0"/>
              <a:t>Email Address</a:t>
            </a:r>
          </a:p>
          <a:p>
            <a:pPr marL="0" lvl="1" indent="0">
              <a:spcBef>
                <a:spcPts val="0"/>
              </a:spcBef>
              <a:buNone/>
              <a:defRPr/>
            </a:pPr>
            <a:endParaRPr lang="en-GB" altLang="en-US" sz="1400" dirty="0"/>
          </a:p>
          <a:p>
            <a:pPr marL="182880" lvl="1">
              <a:spcBef>
                <a:spcPts val="0"/>
              </a:spcBef>
              <a:defRPr/>
            </a:pPr>
            <a:endParaRPr lang="en-GB" altLang="en-US" sz="1400" dirty="0"/>
          </a:p>
          <a:p>
            <a:pPr marL="182880" lvl="1">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6</a:t>
            </a:fld>
            <a:endParaRPr lang="en-US" dirty="0"/>
          </a:p>
        </p:txBody>
      </p:sp>
    </p:spTree>
    <p:extLst>
      <p:ext uri="{BB962C8B-B14F-4D97-AF65-F5344CB8AC3E}">
        <p14:creationId xmlns:p14="http://schemas.microsoft.com/office/powerpoint/2010/main" val="22668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Overview (cont’d)</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r>
              <a:rPr lang="en-US" altLang="en-US" sz="1300" dirty="0"/>
              <a:t>There is </a:t>
            </a:r>
            <a:r>
              <a:rPr lang="en-US" altLang="en-US" sz="1300" b="1" i="1" dirty="0"/>
              <a:t>no requirement </a:t>
            </a:r>
            <a:r>
              <a:rPr lang="en-US" altLang="en-US" sz="1300" dirty="0"/>
              <a:t>to call the CPU service, unless an application is planning to update at least one of the </a:t>
            </a:r>
            <a:r>
              <a:rPr lang="en-GB" altLang="en-US" sz="1300" dirty="0"/>
              <a:t>following demographic attributes.  However, applications may call CPU service for any kind of update if they wish to validate the data they have is in sync with the data stored in UCV as part of the update.</a:t>
            </a:r>
          </a:p>
          <a:p>
            <a:pPr marL="182880" lvl="1">
              <a:spcBef>
                <a:spcPts val="0"/>
              </a:spcBef>
              <a:defRPr/>
            </a:pPr>
            <a:endParaRPr lang="en-GB" altLang="en-US" sz="1200" dirty="0"/>
          </a:p>
          <a:p>
            <a:pPr marL="731520" lvl="3">
              <a:spcBef>
                <a:spcPts val="0"/>
              </a:spcBef>
              <a:defRPr/>
            </a:pPr>
            <a:r>
              <a:rPr lang="en-US" altLang="en-US" sz="1200" b="1" dirty="0">
                <a:solidFill>
                  <a:srgbClr val="FF0000"/>
                </a:solidFill>
              </a:rPr>
              <a:t>First Name (</a:t>
            </a:r>
            <a:r>
              <a:rPr lang="en-US" altLang="en-US" sz="1200" i="1" dirty="0">
                <a:solidFill>
                  <a:srgbClr val="FF0000"/>
                </a:solidFill>
              </a:rPr>
              <a:t>individual</a:t>
            </a:r>
            <a:r>
              <a:rPr lang="en-US" altLang="en-US" sz="1200" b="1" dirty="0">
                <a:solidFill>
                  <a:srgbClr val="FF0000"/>
                </a:solidFill>
              </a:rPr>
              <a:t>)</a:t>
            </a:r>
          </a:p>
          <a:p>
            <a:pPr marL="731520" lvl="3">
              <a:spcBef>
                <a:spcPts val="0"/>
              </a:spcBef>
              <a:defRPr/>
            </a:pPr>
            <a:r>
              <a:rPr lang="en-US" altLang="en-US" sz="1200" b="1" dirty="0">
                <a:solidFill>
                  <a:srgbClr val="FF0000"/>
                </a:solidFill>
              </a:rPr>
              <a:t>Last Name (</a:t>
            </a:r>
            <a:r>
              <a:rPr lang="en-US" altLang="en-US" sz="1200" i="1" dirty="0">
                <a:solidFill>
                  <a:srgbClr val="FF0000"/>
                </a:solidFill>
              </a:rPr>
              <a:t>individual</a:t>
            </a:r>
            <a:r>
              <a:rPr lang="en-US" altLang="en-US" sz="1200" b="1" dirty="0">
                <a:solidFill>
                  <a:srgbClr val="FF0000"/>
                </a:solidFill>
              </a:rPr>
              <a:t>)</a:t>
            </a:r>
          </a:p>
          <a:p>
            <a:pPr marL="731520" lvl="3">
              <a:spcBef>
                <a:spcPts val="0"/>
              </a:spcBef>
              <a:defRPr/>
            </a:pPr>
            <a:r>
              <a:rPr lang="en-US" altLang="en-US" sz="1200" b="1" dirty="0">
                <a:solidFill>
                  <a:srgbClr val="FF0000"/>
                </a:solidFill>
              </a:rPr>
              <a:t>Full Name (</a:t>
            </a:r>
            <a:r>
              <a:rPr lang="en-US" altLang="en-US" sz="1200" i="1" dirty="0">
                <a:solidFill>
                  <a:srgbClr val="FF0000"/>
                </a:solidFill>
              </a:rPr>
              <a:t>organization</a:t>
            </a:r>
            <a:r>
              <a:rPr lang="en-US" altLang="en-US" sz="1200" b="1" dirty="0">
                <a:solidFill>
                  <a:srgbClr val="FF0000"/>
                </a:solidFill>
              </a:rPr>
              <a:t>)</a:t>
            </a:r>
          </a:p>
          <a:p>
            <a:pPr marL="731520" lvl="3">
              <a:spcBef>
                <a:spcPts val="0"/>
              </a:spcBef>
              <a:defRPr/>
            </a:pPr>
            <a:r>
              <a:rPr lang="en-US" altLang="en-US" sz="1200" b="1" dirty="0">
                <a:solidFill>
                  <a:srgbClr val="FF0000"/>
                </a:solidFill>
              </a:rPr>
              <a:t>DOB (</a:t>
            </a:r>
            <a:r>
              <a:rPr lang="en-US" altLang="en-US" sz="1200" i="1" dirty="0">
                <a:solidFill>
                  <a:srgbClr val="FF0000"/>
                </a:solidFill>
              </a:rPr>
              <a:t>individual</a:t>
            </a:r>
            <a:r>
              <a:rPr lang="en-US" altLang="en-US" sz="1200" b="1" dirty="0">
                <a:solidFill>
                  <a:srgbClr val="FF0000"/>
                </a:solidFill>
              </a:rPr>
              <a:t>)</a:t>
            </a:r>
          </a:p>
          <a:p>
            <a:pPr marL="731520" lvl="3">
              <a:spcBef>
                <a:spcPts val="0"/>
              </a:spcBef>
              <a:defRPr/>
            </a:pPr>
            <a:r>
              <a:rPr lang="en-US" altLang="en-US" sz="1200" b="1" dirty="0">
                <a:solidFill>
                  <a:srgbClr val="FF0000"/>
                </a:solidFill>
              </a:rPr>
              <a:t>SSN (</a:t>
            </a:r>
            <a:r>
              <a:rPr lang="en-US" altLang="en-US" sz="1200" i="1" dirty="0">
                <a:solidFill>
                  <a:srgbClr val="FF0000"/>
                </a:solidFill>
              </a:rPr>
              <a:t>individual</a:t>
            </a:r>
            <a:r>
              <a:rPr lang="en-US" altLang="en-US" sz="1200" b="1" dirty="0">
                <a:solidFill>
                  <a:srgbClr val="FF0000"/>
                </a:solidFill>
              </a:rPr>
              <a:t>)</a:t>
            </a:r>
          </a:p>
          <a:p>
            <a:pPr marL="731520" lvl="3">
              <a:spcBef>
                <a:spcPts val="0"/>
              </a:spcBef>
              <a:defRPr/>
            </a:pPr>
            <a:r>
              <a:rPr lang="en-US" altLang="en-US" sz="1200" b="1" dirty="0">
                <a:solidFill>
                  <a:srgbClr val="FF0000"/>
                </a:solidFill>
              </a:rPr>
              <a:t>TIN (</a:t>
            </a:r>
            <a:r>
              <a:rPr lang="en-US" altLang="en-US" sz="1200" i="1" dirty="0">
                <a:solidFill>
                  <a:srgbClr val="FF0000"/>
                </a:solidFill>
              </a:rPr>
              <a:t>organization</a:t>
            </a:r>
            <a:r>
              <a:rPr lang="en-US" altLang="en-US" sz="1200" b="1" dirty="0">
                <a:solidFill>
                  <a:srgbClr val="FF0000"/>
                </a:solidFill>
              </a:rPr>
              <a:t>)</a:t>
            </a:r>
          </a:p>
          <a:p>
            <a:pPr marL="182880" lvl="1">
              <a:spcBef>
                <a:spcPts val="0"/>
              </a:spcBef>
              <a:defRPr/>
            </a:pPr>
            <a:endParaRPr lang="en-US" altLang="en-US" sz="1200" dirty="0"/>
          </a:p>
          <a:p>
            <a:pPr marL="182880" lvl="1">
              <a:spcBef>
                <a:spcPts val="0"/>
              </a:spcBef>
              <a:defRPr/>
            </a:pPr>
            <a:r>
              <a:rPr lang="en-GB" altLang="en-US" sz="1300" dirty="0"/>
              <a:t>Applications that are making updates to any other attribute can proceed directly to the Maintain service call in ICS, without a need to validate the update. The </a:t>
            </a:r>
            <a:r>
              <a:rPr lang="en-GB" altLang="en-US" sz="1300" b="1" i="1" dirty="0"/>
              <a:t>Maintain</a:t>
            </a:r>
            <a:r>
              <a:rPr lang="en-GB" altLang="en-US" sz="1300" dirty="0"/>
              <a:t> service call is the service that will apply the update to ICS (either MaintainPartyRelationships or MaintainDirectParty)</a:t>
            </a:r>
          </a:p>
          <a:p>
            <a:pPr marL="0" lvl="1" indent="0">
              <a:spcBef>
                <a:spcPts val="0"/>
              </a:spcBef>
              <a:buNone/>
              <a:defRPr/>
            </a:pPr>
            <a:endParaRPr lang="en-GB" altLang="en-US" sz="1300" dirty="0"/>
          </a:p>
          <a:p>
            <a:pPr marL="182880" lvl="1">
              <a:spcBef>
                <a:spcPts val="0"/>
              </a:spcBef>
              <a:defRPr/>
            </a:pPr>
            <a:r>
              <a:rPr lang="en-GB" altLang="en-US" sz="1300" dirty="0"/>
              <a:t>This is because ICS already know that changes to any other attribute (e.g. phone and email) will never cause their matching algorithm to trigger a significant change warning</a:t>
            </a:r>
          </a:p>
          <a:p>
            <a:pPr marL="457200" lvl="2">
              <a:spcBef>
                <a:spcPts val="0"/>
              </a:spcBef>
              <a:defRPr/>
            </a:pPr>
            <a:endParaRPr lang="en-GB" altLang="en-US" sz="1300" dirty="0"/>
          </a:p>
          <a:p>
            <a:pPr marL="182880" lvl="1">
              <a:spcBef>
                <a:spcPts val="0"/>
              </a:spcBef>
              <a:defRPr/>
            </a:pPr>
            <a:r>
              <a:rPr lang="en-GB" altLang="en-US" sz="1300" dirty="0"/>
              <a:t>Any planned update that includes any of the above listed attributes </a:t>
            </a:r>
            <a:r>
              <a:rPr lang="en-GB" altLang="en-US" sz="1300" b="1" i="1" dirty="0"/>
              <a:t>could</a:t>
            </a:r>
            <a:r>
              <a:rPr lang="en-GB" altLang="en-US" sz="1300" dirty="0"/>
              <a:t> trigger a significant change and would need to be </a:t>
            </a:r>
            <a:r>
              <a:rPr lang="en-GB" altLang="en-US" sz="1300" b="1" i="1" dirty="0"/>
              <a:t>validated</a:t>
            </a:r>
            <a:r>
              <a:rPr lang="en-GB" altLang="en-US" sz="1300" dirty="0"/>
              <a:t> </a:t>
            </a:r>
            <a:r>
              <a:rPr lang="en-GB" altLang="en-US" sz="1300" b="1" i="1" dirty="0"/>
              <a:t>before</a:t>
            </a:r>
            <a:r>
              <a:rPr lang="en-GB" altLang="en-US" sz="1300" dirty="0"/>
              <a:t> calling the Maintain service call in ICS</a:t>
            </a:r>
          </a:p>
          <a:p>
            <a:pPr marL="731520" lvl="3">
              <a:spcBef>
                <a:spcPts val="0"/>
              </a:spcBef>
              <a:defRPr/>
            </a:pPr>
            <a:endParaRPr lang="en-GB" altLang="en-US" sz="1300" dirty="0"/>
          </a:p>
          <a:p>
            <a:pPr marL="182880" lvl="1">
              <a:spcBef>
                <a:spcPts val="0"/>
              </a:spcBef>
              <a:defRPr/>
            </a:pPr>
            <a:r>
              <a:rPr lang="en-GB" altLang="en-US" sz="1300" dirty="0"/>
              <a:t>The ICS matching algorithm uses </a:t>
            </a:r>
            <a:r>
              <a:rPr lang="en-GB" altLang="en-US" sz="1300" b="1" i="1" dirty="0"/>
              <a:t>probabilistic matching </a:t>
            </a:r>
            <a:r>
              <a:rPr lang="en-GB" altLang="en-US" sz="1300" dirty="0"/>
              <a:t>to determine if a significant change would occur</a:t>
            </a:r>
          </a:p>
          <a:p>
            <a:pPr marL="182880" lvl="1">
              <a:spcBef>
                <a:spcPts val="0"/>
              </a:spcBef>
              <a:defRPr/>
            </a:pPr>
            <a:endParaRPr lang="en-GB" altLang="en-US" sz="1300" dirty="0"/>
          </a:p>
          <a:p>
            <a:pPr marL="182880" lvl="1">
              <a:spcBef>
                <a:spcPts val="0"/>
              </a:spcBef>
              <a:defRPr/>
            </a:pPr>
            <a:r>
              <a:rPr lang="en-GB" altLang="en-US" sz="1300" dirty="0"/>
              <a:t>The only confirmation that can be provided prior to calling this service, is as stated above…</a:t>
            </a:r>
          </a:p>
          <a:p>
            <a:pPr marL="731520" lvl="3">
              <a:spcBef>
                <a:spcPts val="0"/>
              </a:spcBef>
              <a:defRPr/>
            </a:pPr>
            <a:endParaRPr lang="en-GB" altLang="en-US" sz="800" dirty="0"/>
          </a:p>
          <a:p>
            <a:pPr marL="457200" lvl="2">
              <a:spcBef>
                <a:spcPts val="0"/>
              </a:spcBef>
              <a:defRPr/>
            </a:pPr>
            <a:r>
              <a:rPr lang="en-GB" altLang="en-US" sz="1300" dirty="0"/>
              <a:t>If any of the attributes listed above are changing, then there is a possibility this may cause a significant change.  It will depend on how many demographic attributes this person already has on record in ICS and whether or not any of those attributes are also changing</a:t>
            </a:r>
          </a:p>
          <a:p>
            <a:pPr marL="182880" lvl="1">
              <a:spcBef>
                <a:spcPts val="0"/>
              </a:spcBef>
              <a:defRPr/>
            </a:pPr>
            <a:endParaRPr lang="en-US" altLang="en-US" sz="1400" dirty="0"/>
          </a:p>
          <a:p>
            <a:pPr marL="457200" lvl="2">
              <a:spcBef>
                <a:spcPts val="0"/>
              </a:spcBef>
              <a:defRPr/>
            </a:pPr>
            <a:endParaRPr lang="en-US" altLang="en-US" sz="1400" dirty="0"/>
          </a:p>
          <a:p>
            <a:pPr marL="457200" lvl="2">
              <a:spcBef>
                <a:spcPts val="0"/>
              </a:spcBef>
              <a:defRPr/>
            </a:pPr>
            <a:endParaRPr lang="en-US" altLang="en-US" sz="1200" dirty="0"/>
          </a:p>
          <a:p>
            <a:pPr marL="457200" lvl="2">
              <a:spcBef>
                <a:spcPts val="0"/>
              </a:spcBef>
              <a:defRPr/>
            </a:pPr>
            <a:endParaRPr lang="en-US" altLang="en-US" sz="1200" dirty="0"/>
          </a:p>
          <a:p>
            <a:pPr marL="457200" lvl="2">
              <a:spcBef>
                <a:spcPts val="0"/>
              </a:spcBef>
              <a:defRPr/>
            </a:pPr>
            <a:endParaRPr lang="en-US" altLang="en-US" sz="1200" dirty="0"/>
          </a:p>
          <a:p>
            <a:pPr marL="182880" lvl="1">
              <a:spcBef>
                <a:spcPts val="0"/>
              </a:spcBef>
              <a:defRPr/>
            </a:pPr>
            <a:endParaRPr lang="en-US" altLang="en-US" sz="1400" dirty="0"/>
          </a:p>
          <a:p>
            <a:pPr>
              <a:spcBef>
                <a:spcPts val="0"/>
              </a:spcBef>
              <a:defRPr/>
            </a:pPr>
            <a:endParaRPr lang="en-US" altLang="en-US" sz="1400" dirty="0"/>
          </a:p>
          <a:p>
            <a:pPr>
              <a:spcBef>
                <a:spcPts val="0"/>
              </a:spcBef>
              <a:defRPr/>
            </a:pPr>
            <a:endParaRPr lang="en-US" altLang="en-US" sz="1400" dirty="0"/>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7</a:t>
            </a:fld>
            <a:endParaRPr lang="en-US" dirty="0"/>
          </a:p>
        </p:txBody>
      </p:sp>
    </p:spTree>
    <p:extLst>
      <p:ext uri="{BB962C8B-B14F-4D97-AF65-F5344CB8AC3E}">
        <p14:creationId xmlns:p14="http://schemas.microsoft.com/office/powerpoint/2010/main" val="116667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Overview</a:t>
            </a:r>
          </a:p>
        </p:txBody>
      </p:sp>
      <p:sp>
        <p:nvSpPr>
          <p:cNvPr id="13" name="Content Placeholder 12"/>
          <p:cNvSpPr>
            <a:spLocks noGrp="1"/>
          </p:cNvSpPr>
          <p:nvPr>
            <p:ph idx="1"/>
          </p:nvPr>
        </p:nvSpPr>
        <p:spPr>
          <a:xfrm>
            <a:off x="457200" y="1082843"/>
            <a:ext cx="8229600" cy="5394157"/>
          </a:xfrm>
        </p:spPr>
        <p:txBody>
          <a:bodyPr/>
          <a:lstStyle/>
          <a:p>
            <a:pPr marL="182880" lvl="1">
              <a:spcBef>
                <a:spcPts val="0"/>
              </a:spcBef>
              <a:defRPr/>
            </a:pPr>
            <a:endParaRPr lang="en-US" altLang="en-US" sz="1200" dirty="0"/>
          </a:p>
          <a:p>
            <a:pPr marL="182880" lvl="1">
              <a:spcBef>
                <a:spcPts val="0"/>
              </a:spcBef>
              <a:defRPr/>
            </a:pPr>
            <a:r>
              <a:rPr lang="en-US" altLang="en-US" sz="1200" dirty="0"/>
              <a:t>The </a:t>
            </a:r>
            <a:r>
              <a:rPr lang="en-US" altLang="en-US" sz="1200" i="1" dirty="0"/>
              <a:t>CPU</a:t>
            </a:r>
            <a:r>
              <a:rPr lang="en-US" altLang="en-US" sz="1200" dirty="0"/>
              <a:t> service can compare data across 4 different sources records in ICS~</a:t>
            </a:r>
          </a:p>
          <a:p>
            <a:pPr marL="182880" lvl="1">
              <a:spcBef>
                <a:spcPts val="0"/>
              </a:spcBef>
              <a:defRPr/>
            </a:pPr>
            <a:endParaRPr lang="en-US" altLang="en-US" sz="1200" dirty="0"/>
          </a:p>
          <a:p>
            <a:pPr marL="457200" lvl="2">
              <a:spcBef>
                <a:spcPts val="0"/>
              </a:spcBef>
              <a:defRPr/>
            </a:pPr>
            <a:r>
              <a:rPr lang="en-US" altLang="en-US" sz="1200" b="1" dirty="0"/>
              <a:t>PROMOTED</a:t>
            </a:r>
            <a:r>
              <a:rPr lang="en-US" altLang="en-US" sz="1200" dirty="0"/>
              <a:t> source (i.e. SourceTypeCode tc="011“)</a:t>
            </a:r>
          </a:p>
          <a:p>
            <a:pPr marL="731520" lvl="3">
              <a:spcBef>
                <a:spcPts val="0"/>
              </a:spcBef>
              <a:defRPr/>
            </a:pPr>
            <a:r>
              <a:rPr lang="en-US" altLang="en-US" sz="1200" dirty="0"/>
              <a:t>Used when the calling application is </a:t>
            </a:r>
            <a:r>
              <a:rPr lang="en-US" altLang="en-US" sz="1200" b="1" u="sng" dirty="0">
                <a:solidFill>
                  <a:srgbClr val="FF0000"/>
                </a:solidFill>
              </a:rPr>
              <a:t>adding</a:t>
            </a:r>
            <a:r>
              <a:rPr lang="en-US" altLang="en-US" sz="1200" dirty="0">
                <a:solidFill>
                  <a:srgbClr val="FF0000"/>
                </a:solidFill>
              </a:rPr>
              <a:t> </a:t>
            </a:r>
            <a:r>
              <a:rPr lang="en-US" altLang="en-US" sz="1200" dirty="0"/>
              <a:t>a new source record to an existing PartyID (e.g. adding a Policy or claim participant to an existing PartyID)</a:t>
            </a:r>
          </a:p>
          <a:p>
            <a:pPr marL="182880" lvl="1">
              <a:spcBef>
                <a:spcPts val="0"/>
              </a:spcBef>
              <a:defRPr/>
            </a:pPr>
            <a:endParaRPr lang="en-US" altLang="en-US" sz="1200" dirty="0"/>
          </a:p>
          <a:p>
            <a:pPr marL="457200" lvl="2">
              <a:spcBef>
                <a:spcPts val="0"/>
              </a:spcBef>
              <a:defRPr/>
            </a:pPr>
            <a:r>
              <a:rPr lang="en-US" altLang="en-US" sz="1200" b="1" dirty="0"/>
              <a:t>DIRECT</a:t>
            </a:r>
            <a:r>
              <a:rPr lang="en-US" altLang="en-US" sz="1200" dirty="0"/>
              <a:t> source (i.e. SourceTypeCode tc="003“)</a:t>
            </a:r>
          </a:p>
          <a:p>
            <a:pPr marL="731520" lvl="3">
              <a:spcBef>
                <a:spcPts val="0"/>
              </a:spcBef>
              <a:defRPr/>
            </a:pPr>
            <a:r>
              <a:rPr lang="en-US" altLang="en-US" sz="1200" dirty="0"/>
              <a:t>Used when the calling application is </a:t>
            </a:r>
            <a:r>
              <a:rPr lang="en-US" altLang="en-US" sz="1200" b="1" u="sng" dirty="0">
                <a:solidFill>
                  <a:srgbClr val="FF0000"/>
                </a:solidFill>
              </a:rPr>
              <a:t>updating</a:t>
            </a:r>
            <a:r>
              <a:rPr lang="en-US" altLang="en-US" sz="1200" dirty="0">
                <a:solidFill>
                  <a:srgbClr val="FF0000"/>
                </a:solidFill>
              </a:rPr>
              <a:t> </a:t>
            </a:r>
            <a:r>
              <a:rPr lang="en-US" altLang="en-US" sz="1200" dirty="0"/>
              <a:t>an existing direct source record in ICS</a:t>
            </a:r>
          </a:p>
          <a:p>
            <a:pPr marL="731520" lvl="3">
              <a:spcBef>
                <a:spcPts val="0"/>
              </a:spcBef>
              <a:defRPr/>
            </a:pPr>
            <a:r>
              <a:rPr lang="en-US" altLang="en-US" sz="1200" dirty="0"/>
              <a:t>Claim Contacts are stored in ICS at the direct source level, so any updates to a claim contact should use this source compare</a:t>
            </a:r>
          </a:p>
          <a:p>
            <a:pPr marL="731520" lvl="3">
              <a:spcBef>
                <a:spcPts val="0"/>
              </a:spcBef>
              <a:defRPr/>
            </a:pPr>
            <a:r>
              <a:rPr lang="en-US" altLang="en-US" sz="1200" dirty="0"/>
              <a:t>Persons on quotes are stored in ICS at the direct source level, so any updates to a person on a quote should use this source compare</a:t>
            </a:r>
          </a:p>
          <a:p>
            <a:pPr marL="182880" lvl="1">
              <a:spcBef>
                <a:spcPts val="0"/>
              </a:spcBef>
              <a:defRPr/>
            </a:pPr>
            <a:endParaRPr lang="en-US" altLang="en-US" sz="1200" dirty="0"/>
          </a:p>
          <a:p>
            <a:pPr marL="457200" lvl="2">
              <a:spcBef>
                <a:spcPts val="0"/>
              </a:spcBef>
              <a:defRPr/>
            </a:pPr>
            <a:r>
              <a:rPr lang="en-US" altLang="en-US" sz="1200" b="1" dirty="0"/>
              <a:t>POLICY</a:t>
            </a:r>
            <a:r>
              <a:rPr lang="en-US" altLang="en-US" sz="1200" dirty="0"/>
              <a:t> source (i.e. SourceTypeCode tc="007“)</a:t>
            </a:r>
          </a:p>
          <a:p>
            <a:pPr marL="731520" lvl="3">
              <a:spcBef>
                <a:spcPts val="0"/>
              </a:spcBef>
              <a:defRPr/>
            </a:pPr>
            <a:r>
              <a:rPr lang="en-US" altLang="en-US" sz="1200" dirty="0"/>
              <a:t>Used when the calling application is </a:t>
            </a:r>
            <a:r>
              <a:rPr lang="en-US" altLang="en-US" sz="1200" b="1" u="sng" dirty="0">
                <a:solidFill>
                  <a:srgbClr val="FF0000"/>
                </a:solidFill>
              </a:rPr>
              <a:t>updating</a:t>
            </a:r>
            <a:r>
              <a:rPr lang="en-US" altLang="en-US" sz="1200" dirty="0">
                <a:solidFill>
                  <a:srgbClr val="FF0000"/>
                </a:solidFill>
              </a:rPr>
              <a:t> </a:t>
            </a:r>
            <a:r>
              <a:rPr lang="en-US" altLang="en-US" sz="1200" dirty="0"/>
              <a:t>an existing policy source record in ICS</a:t>
            </a:r>
          </a:p>
          <a:p>
            <a:pPr marL="182880" lvl="1">
              <a:spcBef>
                <a:spcPts val="0"/>
              </a:spcBef>
              <a:defRPr/>
            </a:pPr>
            <a:endParaRPr lang="en-US" altLang="en-US" sz="1200" dirty="0"/>
          </a:p>
          <a:p>
            <a:pPr marL="457200" lvl="2">
              <a:spcBef>
                <a:spcPts val="0"/>
              </a:spcBef>
              <a:defRPr/>
            </a:pPr>
            <a:r>
              <a:rPr lang="en-US" altLang="en-US" sz="1200" b="1" dirty="0"/>
              <a:t>CLAIM</a:t>
            </a:r>
            <a:r>
              <a:rPr lang="en-US" altLang="en-US" sz="1200" dirty="0"/>
              <a:t> source (i.e. SourceTypeCode tc="002“)</a:t>
            </a:r>
          </a:p>
          <a:p>
            <a:pPr marL="731520" lvl="3">
              <a:spcBef>
                <a:spcPts val="0"/>
              </a:spcBef>
              <a:defRPr/>
            </a:pPr>
            <a:r>
              <a:rPr lang="en-US" altLang="en-US" sz="1200" dirty="0"/>
              <a:t>Used when the calling application is </a:t>
            </a:r>
            <a:r>
              <a:rPr lang="en-US" altLang="en-US" sz="1200" b="1" u="sng" dirty="0">
                <a:solidFill>
                  <a:srgbClr val="FF0000"/>
                </a:solidFill>
              </a:rPr>
              <a:t>updating</a:t>
            </a:r>
            <a:r>
              <a:rPr lang="en-US" altLang="en-US" sz="1200" dirty="0">
                <a:solidFill>
                  <a:srgbClr val="FF0000"/>
                </a:solidFill>
              </a:rPr>
              <a:t> </a:t>
            </a:r>
            <a:r>
              <a:rPr lang="en-US" altLang="en-US" sz="1200" dirty="0"/>
              <a:t>an existing claim participant source record in ICS</a:t>
            </a:r>
          </a:p>
          <a:p>
            <a:pPr>
              <a:spcBef>
                <a:spcPts val="0"/>
              </a:spcBef>
              <a:defRPr/>
            </a:pPr>
            <a:endParaRPr lang="en-US" altLang="en-US" sz="1200" dirty="0"/>
          </a:p>
          <a:p>
            <a:pPr>
              <a:spcBef>
                <a:spcPts val="0"/>
              </a:spcBef>
              <a:defRPr/>
            </a:pPr>
            <a:endParaRPr lang="en-US" altLang="en-US" sz="1200" dirty="0"/>
          </a:p>
          <a:p>
            <a:r>
              <a:rPr lang="en-GB" altLang="en-US" sz="1200" dirty="0"/>
              <a:t>Applications should call CPU service to validate the proposed update against the specific source record they will be changing</a:t>
            </a:r>
          </a:p>
          <a:p>
            <a:pPr marL="0" indent="0">
              <a:buNone/>
            </a:pPr>
            <a:r>
              <a:rPr lang="en-GB" altLang="en-US" sz="1200" dirty="0"/>
              <a:t>    e.g. 	Claim applications should check the ‘002’ and ‘003’ source record</a:t>
            </a:r>
          </a:p>
          <a:p>
            <a:pPr marL="0" indent="0">
              <a:buNone/>
            </a:pPr>
            <a:r>
              <a:rPr lang="en-GB" altLang="en-US" sz="1200" dirty="0"/>
              <a:t>	Quoting applications should check the ‘003’ source record</a:t>
            </a:r>
          </a:p>
          <a:p>
            <a:pPr marL="0" indent="0">
              <a:buNone/>
            </a:pPr>
            <a:r>
              <a:rPr lang="en-GB" altLang="en-US" sz="1200" dirty="0"/>
              <a:t>	Policy applications should check the ‘007’ source record</a:t>
            </a:r>
          </a:p>
          <a:p>
            <a:pPr lvl="1"/>
            <a:endParaRPr lang="en-GB" sz="1400" dirty="0"/>
          </a:p>
          <a:p>
            <a:pPr lvl="1"/>
            <a:endParaRPr lang="en-GB" sz="1400" dirty="0"/>
          </a:p>
          <a:p>
            <a:pPr lvl="1"/>
            <a:endParaRPr lang="en-GB" sz="140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8</a:t>
            </a:fld>
            <a:endParaRPr lang="en-US" dirty="0"/>
          </a:p>
        </p:txBody>
      </p:sp>
    </p:spTree>
    <p:extLst>
      <p:ext uri="{BB962C8B-B14F-4D97-AF65-F5344CB8AC3E}">
        <p14:creationId xmlns:p14="http://schemas.microsoft.com/office/powerpoint/2010/main" val="327995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533401"/>
            <a:ext cx="8229600" cy="549442"/>
          </a:xfrm>
        </p:spPr>
        <p:txBody>
          <a:bodyPr/>
          <a:lstStyle/>
          <a:p>
            <a:r>
              <a:rPr lang="en-GB" sz="2400" dirty="0"/>
              <a:t>CheckPartyUpdate Response - Success</a:t>
            </a:r>
          </a:p>
        </p:txBody>
      </p:sp>
      <p:sp>
        <p:nvSpPr>
          <p:cNvPr id="13" name="Content Placeholder 12"/>
          <p:cNvSpPr>
            <a:spLocks noGrp="1"/>
          </p:cNvSpPr>
          <p:nvPr>
            <p:ph idx="1"/>
          </p:nvPr>
        </p:nvSpPr>
        <p:spPr>
          <a:xfrm>
            <a:off x="457200" y="1082843"/>
            <a:ext cx="8229600" cy="5394157"/>
          </a:xfrm>
        </p:spPr>
        <p:txBody>
          <a:bodyPr/>
          <a:lstStyle/>
          <a:p>
            <a:pPr marL="0" indent="-274320">
              <a:spcBef>
                <a:spcPts val="0"/>
              </a:spcBef>
              <a:defRPr/>
            </a:pPr>
            <a:endParaRPr lang="en-US" altLang="en-US" sz="1200" dirty="0"/>
          </a:p>
          <a:p>
            <a:pPr marL="182880" lvl="1">
              <a:spcBef>
                <a:spcPts val="0"/>
              </a:spcBef>
              <a:defRPr/>
            </a:pPr>
            <a:r>
              <a:rPr lang="en-US" altLang="en-US" sz="1200" dirty="0"/>
              <a:t>The below &lt;KeyedValue&gt; response indicates a SUCCESS response.  The calling application can proceed with the transaction, as there were no significant changes identified to the data already stored in ICS</a:t>
            </a:r>
          </a:p>
          <a:p>
            <a:pPr marL="182880" lvl="1">
              <a:spcBef>
                <a:spcPts val="0"/>
              </a:spcBef>
              <a:defRPr/>
            </a:pPr>
            <a:endParaRPr lang="en-US" altLang="en-US" sz="1200" dirty="0">
              <a:latin typeface="Courier New" panose="02070309020205020404" pitchFamily="49" charset="0"/>
              <a:cs typeface="Courier New" panose="02070309020205020404" pitchFamily="49" charset="0"/>
            </a:endParaRPr>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&lt;ns1:KeyedValue&gt;</a:t>
            </a:r>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   &lt;ns1:KeyName&gt;MatchStatus&lt;/ns1:KeyName&gt;</a:t>
            </a:r>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   &lt;ns1:KeyValue VendorTC="</a:t>
            </a:r>
            <a:r>
              <a:rPr lang="en-US" altLang="en-US" sz="1200" b="1" dirty="0">
                <a:solidFill>
                  <a:srgbClr val="FF0000"/>
                </a:solidFill>
                <a:latin typeface="Courier New" panose="02070309020205020404" pitchFamily="49" charset="0"/>
                <a:cs typeface="Courier New" panose="02070309020205020404" pitchFamily="49" charset="0"/>
              </a:rPr>
              <a:t>01</a:t>
            </a:r>
            <a:r>
              <a:rPr lang="en-US" altLang="en-US" sz="1200" dirty="0">
                <a:solidFill>
                  <a:schemeClr val="bg1">
                    <a:lumMod val="50000"/>
                  </a:schemeClr>
                </a:solidFill>
                <a:latin typeface="Courier New" panose="02070309020205020404" pitchFamily="49" charset="0"/>
                <a:cs typeface="Courier New" panose="02070309020205020404" pitchFamily="49" charset="0"/>
              </a:rPr>
              <a:t>"&gt;</a:t>
            </a:r>
            <a:r>
              <a:rPr lang="en-US" altLang="en-US" sz="1200" b="1" dirty="0">
                <a:solidFill>
                  <a:srgbClr val="FF0000"/>
                </a:solidFill>
                <a:latin typeface="Courier New" panose="02070309020205020404" pitchFamily="49" charset="0"/>
                <a:cs typeface="Courier New" panose="02070309020205020404" pitchFamily="49" charset="0"/>
              </a:rPr>
              <a:t>01</a:t>
            </a:r>
            <a:r>
              <a:rPr lang="en-US" altLang="en-US" sz="1200" dirty="0">
                <a:solidFill>
                  <a:schemeClr val="bg1">
                    <a:lumMod val="50000"/>
                  </a:schemeClr>
                </a:solidFill>
                <a:latin typeface="Courier New" panose="02070309020205020404" pitchFamily="49" charset="0"/>
                <a:cs typeface="Courier New" panose="02070309020205020404" pitchFamily="49" charset="0"/>
              </a:rPr>
              <a:t>&lt;/ns1:KeyValue&gt;</a:t>
            </a:r>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&lt;/ns1:KeyedValue&gt;</a:t>
            </a:r>
          </a:p>
          <a:p>
            <a:pPr marL="182880" lvl="1">
              <a:spcBef>
                <a:spcPts val="0"/>
              </a:spcBef>
              <a:defRPr/>
            </a:pPr>
            <a:endParaRPr lang="en-US" altLang="en-US" sz="1200" dirty="0"/>
          </a:p>
          <a:p>
            <a:pPr marL="182880" lvl="1">
              <a:spcBef>
                <a:spcPts val="0"/>
              </a:spcBef>
              <a:defRPr/>
            </a:pPr>
            <a:endParaRPr lang="en-US" altLang="en-US" sz="1200" dirty="0"/>
          </a:p>
          <a:p>
            <a:pPr marL="182880" lvl="1">
              <a:spcBef>
                <a:spcPts val="0"/>
              </a:spcBef>
              <a:defRPr/>
            </a:pPr>
            <a:r>
              <a:rPr lang="en-US" altLang="en-US" sz="1200" dirty="0"/>
              <a:t>The below &lt;KeyedValue&gt; response indicates a WARNING response. This means a significant change will occur to the data in ICS if the calling applications proceeds with their transaction.  The calling application is expected to review this warning and decide if they want to proceed or perform a new search and/or create a new party record in ICS</a:t>
            </a:r>
          </a:p>
          <a:p>
            <a:pPr marL="182880" lvl="1">
              <a:spcBef>
                <a:spcPts val="0"/>
              </a:spcBef>
              <a:defRPr/>
            </a:pPr>
            <a:endParaRPr lang="en-US" altLang="en-US" sz="1200" dirty="0"/>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&lt;ns1:KeyedValue&gt;</a:t>
            </a:r>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   &lt;ns1:KeyName&gt;MatchStatus&lt;/ns1:KeyName&gt;</a:t>
            </a:r>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   &lt;ns1:KeyValue VendorTC="</a:t>
            </a:r>
            <a:r>
              <a:rPr lang="en-US" altLang="en-US" sz="1200" b="1" dirty="0">
                <a:solidFill>
                  <a:srgbClr val="FF0000"/>
                </a:solidFill>
                <a:latin typeface="Courier New" panose="02070309020205020404" pitchFamily="49" charset="0"/>
                <a:cs typeface="Courier New" panose="02070309020205020404" pitchFamily="49" charset="0"/>
              </a:rPr>
              <a:t>02</a:t>
            </a:r>
            <a:r>
              <a:rPr lang="en-US" altLang="en-US" sz="1200" dirty="0">
                <a:solidFill>
                  <a:schemeClr val="bg1">
                    <a:lumMod val="50000"/>
                  </a:schemeClr>
                </a:solidFill>
                <a:latin typeface="Courier New" panose="02070309020205020404" pitchFamily="49" charset="0"/>
                <a:cs typeface="Courier New" panose="02070309020205020404" pitchFamily="49" charset="0"/>
              </a:rPr>
              <a:t>"&gt;</a:t>
            </a:r>
            <a:r>
              <a:rPr lang="en-US" altLang="en-US" sz="1200" b="1" dirty="0">
                <a:solidFill>
                  <a:srgbClr val="FF0000"/>
                </a:solidFill>
                <a:latin typeface="Courier New" panose="02070309020205020404" pitchFamily="49" charset="0"/>
                <a:cs typeface="Courier New" panose="02070309020205020404" pitchFamily="49" charset="0"/>
              </a:rPr>
              <a:t>02</a:t>
            </a:r>
            <a:r>
              <a:rPr lang="en-US" altLang="en-US" sz="1200" dirty="0">
                <a:solidFill>
                  <a:schemeClr val="bg1">
                    <a:lumMod val="50000"/>
                  </a:schemeClr>
                </a:solidFill>
                <a:latin typeface="Courier New" panose="02070309020205020404" pitchFamily="49" charset="0"/>
                <a:cs typeface="Courier New" panose="02070309020205020404" pitchFamily="49" charset="0"/>
              </a:rPr>
              <a:t>&lt;/ns1:KeyValue&gt;</a:t>
            </a:r>
          </a:p>
          <a:p>
            <a:pPr marL="548640" lvl="3" indent="0">
              <a:spcBef>
                <a:spcPts val="0"/>
              </a:spcBef>
              <a:buNone/>
              <a:defRPr/>
            </a:pPr>
            <a:r>
              <a:rPr lang="en-US" altLang="en-US" sz="1200" dirty="0">
                <a:solidFill>
                  <a:schemeClr val="bg1">
                    <a:lumMod val="50000"/>
                  </a:schemeClr>
                </a:solidFill>
                <a:latin typeface="Courier New" panose="02070309020205020404" pitchFamily="49" charset="0"/>
                <a:cs typeface="Courier New" panose="02070309020205020404" pitchFamily="49" charset="0"/>
              </a:rPr>
              <a:t>&lt;/ns1:KeyedValue&gt;</a:t>
            </a:r>
          </a:p>
          <a:p>
            <a:pPr marL="731520" lvl="4" indent="0">
              <a:spcBef>
                <a:spcPts val="0"/>
              </a:spcBef>
              <a:buNone/>
              <a:defRPr/>
            </a:pPr>
            <a:endParaRPr lang="en-US" altLang="en-US" sz="1200" dirty="0">
              <a:solidFill>
                <a:schemeClr val="bg1">
                  <a:lumMod val="50000"/>
                </a:schemeClr>
              </a:solidFill>
              <a:latin typeface="Courier New" panose="02070309020205020404" pitchFamily="49" charset="0"/>
              <a:cs typeface="Courier New" panose="02070309020205020404" pitchFamily="49" charset="0"/>
            </a:endParaRPr>
          </a:p>
          <a:p>
            <a:pPr marL="182880" lvl="1">
              <a:spcBef>
                <a:spcPts val="0"/>
              </a:spcBef>
              <a:defRPr/>
            </a:pPr>
            <a:r>
              <a:rPr lang="en-US" altLang="en-US" sz="1200" dirty="0"/>
              <a:t>If a MatchStatus ‘02’ is returned, then the response payload will also contain embedded before and after payloads of the party data</a:t>
            </a:r>
          </a:p>
          <a:p>
            <a:pPr marL="182880" lvl="1">
              <a:spcBef>
                <a:spcPts val="0"/>
              </a:spcBef>
              <a:defRPr/>
            </a:pPr>
            <a:endParaRPr lang="en-US" altLang="en-US" sz="1200" dirty="0"/>
          </a:p>
          <a:p>
            <a:pPr marL="457200" lvl="2">
              <a:spcBef>
                <a:spcPts val="0"/>
              </a:spcBef>
              <a:defRPr/>
            </a:pPr>
            <a:r>
              <a:rPr lang="en-US" altLang="en-US" sz="1200" dirty="0"/>
              <a:t>The BEFORE payload will be the same as the original input data</a:t>
            </a:r>
          </a:p>
          <a:p>
            <a:pPr marL="457200" lvl="2">
              <a:spcBef>
                <a:spcPts val="0"/>
              </a:spcBef>
              <a:defRPr/>
            </a:pPr>
            <a:r>
              <a:rPr lang="en-US" altLang="en-US" sz="1200" dirty="0"/>
              <a:t>The AFTER payload will contain the data as it is stored on the ICS database at the time of the service call</a:t>
            </a:r>
          </a:p>
          <a:p>
            <a:pPr marL="457200" lvl="2">
              <a:spcBef>
                <a:spcPts val="0"/>
              </a:spcBef>
              <a:defRPr/>
            </a:pPr>
            <a:endParaRPr lang="en-US" altLang="en-US" sz="1200" dirty="0"/>
          </a:p>
          <a:p>
            <a:pPr marL="182880" lvl="1">
              <a:spcBef>
                <a:spcPts val="0"/>
              </a:spcBef>
              <a:defRPr/>
            </a:pPr>
            <a:r>
              <a:rPr lang="en-US" altLang="en-US" sz="1200" dirty="0"/>
              <a:t>These payloads are returned to provide more detailed information to the client.  Some FEM applications are using this information to determine which data fields triggered the significant change, so they can display this information to the agent/user</a:t>
            </a:r>
          </a:p>
          <a:p>
            <a:pPr marL="731520" lvl="4" indent="0">
              <a:spcBef>
                <a:spcPts val="0"/>
              </a:spcBef>
              <a:buNone/>
              <a:defRPr/>
            </a:pPr>
            <a:endParaRPr lang="en-US" altLang="en-US" sz="1200" dirty="0">
              <a:solidFill>
                <a:schemeClr val="bg1">
                  <a:lumMod val="50000"/>
                </a:schemeClr>
              </a:solidFill>
              <a:latin typeface="Courier New" panose="02070309020205020404" pitchFamily="49" charset="0"/>
              <a:cs typeface="Courier New" panose="02070309020205020404" pitchFamily="49" charset="0"/>
            </a:endParaRPr>
          </a:p>
          <a:p>
            <a:pPr marL="457200" lvl="2">
              <a:spcBef>
                <a:spcPts val="0"/>
              </a:spcBef>
              <a:defRPr/>
            </a:pPr>
            <a:endParaRPr lang="en-US" altLang="en-US" sz="1250" dirty="0"/>
          </a:p>
        </p:txBody>
      </p:sp>
      <p:sp>
        <p:nvSpPr>
          <p:cNvPr id="4" name="Footer Placeholder 3"/>
          <p:cNvSpPr>
            <a:spLocks noGrp="1"/>
          </p:cNvSpPr>
          <p:nvPr>
            <p:ph type="ftr" sz="quarter" idx="3"/>
          </p:nvPr>
        </p:nvSpPr>
        <p:spPr/>
        <p:txBody>
          <a:bodyPr/>
          <a:lstStyle/>
          <a:p>
            <a:pPr>
              <a:defRPr/>
            </a:pPr>
            <a:r>
              <a:rPr lang="en-US" dirty="0"/>
              <a:t>ICS - Proprietary and Confidential</a:t>
            </a:r>
          </a:p>
        </p:txBody>
      </p:sp>
      <p:sp>
        <p:nvSpPr>
          <p:cNvPr id="5" name="Slide Number Placeholder 4"/>
          <p:cNvSpPr>
            <a:spLocks noGrp="1"/>
          </p:cNvSpPr>
          <p:nvPr>
            <p:ph type="sldNum" sz="quarter" idx="4"/>
          </p:nvPr>
        </p:nvSpPr>
        <p:spPr/>
        <p:txBody>
          <a:bodyPr/>
          <a:lstStyle/>
          <a:p>
            <a:pPr>
              <a:defRPr/>
            </a:pPr>
            <a:fld id="{5D6CE612-E774-4350-824F-7DC1FF1CDF27}" type="slidenum">
              <a:rPr lang="en-US" smtClean="0"/>
              <a:pPr>
                <a:defRPr/>
              </a:pPr>
              <a:t>9</a:t>
            </a:fld>
            <a:endParaRPr lang="en-US" dirty="0"/>
          </a:p>
        </p:txBody>
      </p:sp>
    </p:spTree>
    <p:extLst>
      <p:ext uri="{BB962C8B-B14F-4D97-AF65-F5344CB8AC3E}">
        <p14:creationId xmlns:p14="http://schemas.microsoft.com/office/powerpoint/2010/main" val="2748412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CS Templat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cs template001.potx" id="{E6C7083F-148A-4D49-A824-8763F1D1E9F3}" vid="{9D401EF1-4CE5-4DFA-9227-DD8A34B8C8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6C42438C6EDD41AB12D69E5969BF48" ma:contentTypeVersion="1" ma:contentTypeDescription="Create a new document." ma:contentTypeScope="" ma:versionID="aa912cb85ffcd7dbc8dcc15128ecb37f">
  <xsd:schema xmlns:xsd="http://www.w3.org/2001/XMLSchema" xmlns:xs="http://www.w3.org/2001/XMLSchema" xmlns:p="http://schemas.microsoft.com/office/2006/metadata/properties" xmlns:ns2="a07bcfd7-f4f4-4810-868a-04c8758ba891" targetNamespace="http://schemas.microsoft.com/office/2006/metadata/properties" ma:root="true" ma:fieldsID="4c83831c250dd6260de8e761ce1c9eae" ns2:_="">
    <xsd:import namespace="a07bcfd7-f4f4-4810-868a-04c8758ba891"/>
    <xsd:element name="properties">
      <xsd:complexType>
        <xsd:sequence>
          <xsd:element name="documentManagement">
            <xsd:complexType>
              <xsd:all>
                <xsd:element ref="ns2:Description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bcfd7-f4f4-4810-868a-04c8758ba891" elementFormDefault="qualified">
    <xsd:import namespace="http://schemas.microsoft.com/office/2006/documentManagement/types"/>
    <xsd:import namespace="http://schemas.microsoft.com/office/infopath/2007/PartnerControls"/>
    <xsd:element name="Description0" ma:index="8" ma:displayName="Description" ma:internalName="Description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a07bcfd7-f4f4-4810-868a-04c8758ba891">Overview of FEM process and services</Description0>
  </documentManagement>
</p:properties>
</file>

<file path=customXml/itemProps1.xml><?xml version="1.0" encoding="utf-8"?>
<ds:datastoreItem xmlns:ds="http://schemas.openxmlformats.org/officeDocument/2006/customXml" ds:itemID="{583BB567-D68C-4DC9-9D4C-E1A26995CD87}">
  <ds:schemaRefs>
    <ds:schemaRef ds:uri="http://schemas.microsoft.com/sharepoint/v3/contenttype/forms"/>
  </ds:schemaRefs>
</ds:datastoreItem>
</file>

<file path=customXml/itemProps2.xml><?xml version="1.0" encoding="utf-8"?>
<ds:datastoreItem xmlns:ds="http://schemas.openxmlformats.org/officeDocument/2006/customXml" ds:itemID="{6D2FA39D-698D-41A9-9969-AD5EA44976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7bcfd7-f4f4-4810-868a-04c8758ba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4131FA-04AE-4FBB-8EC0-1F35641BEA62}">
  <ds:schemaRefs>
    <ds:schemaRef ds:uri="http://purl.org/dc/terms/"/>
    <ds:schemaRef ds:uri="http://purl.org/dc/dcmitype/"/>
    <ds:schemaRef ds:uri="http://schemas.microsoft.com/office/infopath/2007/PartnerControls"/>
    <ds:schemaRef ds:uri="http://schemas.microsoft.com/office/2006/metadata/properties"/>
    <ds:schemaRef ds:uri="http://purl.org/dc/elements/1.1/"/>
    <ds:schemaRef ds:uri="a07bcfd7-f4f4-4810-868a-04c8758ba891"/>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93677</TotalTime>
  <Words>7427</Words>
  <Application>Microsoft Office PowerPoint</Application>
  <PresentationFormat>On-screen Show (4:3)</PresentationFormat>
  <Paragraphs>1133</Paragraphs>
  <Slides>43</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ＭＳ Ｐゴシック</vt:lpstr>
      <vt:lpstr>Arial</vt:lpstr>
      <vt:lpstr>Calibri</vt:lpstr>
      <vt:lpstr>Courier New</vt:lpstr>
      <vt:lpstr>Franklin Gothic Medium Cond</vt:lpstr>
      <vt:lpstr>ICS Template001</vt:lpstr>
      <vt:lpstr>Packager Shell Object</vt:lpstr>
      <vt:lpstr>Front END MATCH (fem)</vt:lpstr>
      <vt:lpstr>Person Portfolio - PartyID</vt:lpstr>
      <vt:lpstr>SearchParty Overview</vt:lpstr>
      <vt:lpstr>Duplicate PartyID Issue (DPI)</vt:lpstr>
      <vt:lpstr>CheckPartyUpdate Overview</vt:lpstr>
      <vt:lpstr>CheckPartyUpdate Overview</vt:lpstr>
      <vt:lpstr>CheckPartyUpdate Overview (cont’d)</vt:lpstr>
      <vt:lpstr>CheckPartyUpdate Overview</vt:lpstr>
      <vt:lpstr>CheckPartyUpdate Response - Success</vt:lpstr>
      <vt:lpstr>CheckPartyUpdate Response - Failures</vt:lpstr>
      <vt:lpstr>CheckPartyUpdate Response - Failures</vt:lpstr>
      <vt:lpstr>CheckPartyUpdate Response - Failures</vt:lpstr>
      <vt:lpstr>CheckPartyUpdate Response - Failures</vt:lpstr>
      <vt:lpstr>Add/Updating Data in ICS/UCV</vt:lpstr>
      <vt:lpstr>TOKENS - SNATOKEN</vt:lpstr>
      <vt:lpstr>TOKENS - FETOKEN</vt:lpstr>
      <vt:lpstr>TOKENS - SFMTOKEN</vt:lpstr>
      <vt:lpstr>TOKENS - CPUTOKEN</vt:lpstr>
      <vt:lpstr>Event Type Codes</vt:lpstr>
      <vt:lpstr>Event Format - Header</vt:lpstr>
      <vt:lpstr>Event Format - Info</vt:lpstr>
      <vt:lpstr>Event Format - AttributeList</vt:lpstr>
      <vt:lpstr>Event Format – Embedded Payloads</vt:lpstr>
      <vt:lpstr>Embedded Payloads – Source Records</vt:lpstr>
      <vt:lpstr>Split and Merge – Guidelines for consuming applications</vt:lpstr>
      <vt:lpstr>Split and Merge – Daily Volumes</vt:lpstr>
      <vt:lpstr>Sample Event Payloads</vt:lpstr>
      <vt:lpstr>FEM Metrics – CPU Events (internal to UCV)</vt:lpstr>
      <vt:lpstr>FEM Metrics – MPR (internal to UCV)</vt:lpstr>
      <vt:lpstr>FEM Metrics – CreateDirectParty &amp; MaintainDirectParty (internal to UCV)</vt:lpstr>
      <vt:lpstr>FEM Metrics – CreateServiceOfferingParty &amp; MaintainServiceOfferingParty (internal to UCV)</vt:lpstr>
      <vt:lpstr>FEM Metrics – TOKEN Descriptions</vt:lpstr>
      <vt:lpstr>FEM Metrics – TOKEN Descriptions</vt:lpstr>
      <vt:lpstr>FEM Illustrations</vt:lpstr>
      <vt:lpstr>FEM Illustrations</vt:lpstr>
      <vt:lpstr>FEM Illustrations</vt:lpstr>
      <vt:lpstr>FEM Demo</vt:lpstr>
      <vt:lpstr>FEM Illustrations</vt:lpstr>
      <vt:lpstr>FEM Illustrations</vt:lpstr>
      <vt:lpstr>FEM Illustrations</vt:lpstr>
      <vt:lpstr>Ad-Hoc FEM Service - ComparePartyRelationships Overview</vt:lpstr>
      <vt:lpstr>Ad-Hoc FEM Service - CreateFEMOvermatchTask Overview</vt:lpstr>
      <vt:lpstr>Ad-Hoc FEM Service - FEMMergeGenerator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Template001</dc:title>
  <dc:creator>Internal User</dc:creator>
  <cp:lastModifiedBy>Subramanian, Srividya</cp:lastModifiedBy>
  <cp:revision>3586</cp:revision>
  <cp:lastPrinted>2015-11-13T20:01:11Z</cp:lastPrinted>
  <dcterms:created xsi:type="dcterms:W3CDTF">2007-01-18T16:37:40Z</dcterms:created>
  <dcterms:modified xsi:type="dcterms:W3CDTF">2018-06-14T15:15:36Z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0x010100026C42438C6EDD41AB12D69E5969BF48</vt:lpwstr>
  </property>
  <property fmtid="{D5CDD505-2E9C-101B-9397-08002B2CF9AE}" pid="3" name="SunsetDate">
    <vt:lpwstr>2020-01-01T02:00:00Z</vt:lpwstr>
  </property>
  <property fmtid="{D5CDD505-2E9C-101B-9397-08002B2CF9AE}" pid="4" name="Summary">
    <vt:lpwstr>PreFinal WFP</vt:lpwstr>
  </property>
  <property fmtid="{D5CDD505-2E9C-101B-9397-08002B2CF9AE}" pid="5" name="Document Owner">
    <vt:lpwstr/>
  </property>
</Properties>
</file>