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4.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quickStyle1.xml" ContentType="application/vnd.openxmlformats-officedocument.drawingml.diagram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4.xml" ContentType="application/vnd.openxmlformats-officedocument.presentationml.tags+xml"/>
  <Override PartName="/ppt/revisionInfo.xml" ContentType="application/vnd.ms-powerpoint.revisioninfo+xml"/>
  <Override PartName="/ppt/tags/tag7.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docProps/app.xml" ContentType="application/vnd.openxmlformats-officedocument.extended-properties+xml"/>
  <Override PartName="/ppt/tags/tag5.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1"/>
  </p:notesMasterIdLst>
  <p:sldIdLst>
    <p:sldId id="297" r:id="rId3"/>
    <p:sldId id="298"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7" r:id="rId18"/>
    <p:sldId id="318" r:id="rId19"/>
    <p:sldId id="316" r:id="rId20"/>
  </p:sldIdLst>
  <p:sldSz cx="12188825" cy="6858000"/>
  <p:notesSz cx="7010400" cy="9296400"/>
  <p:defaultTextStyle>
    <a:defPPr>
      <a:defRPr lang="en-US"/>
    </a:defPPr>
    <a:lvl1pPr marL="0" algn="l" defTabSz="1218936" rtl="0" eaLnBrk="1" latinLnBrk="0" hangingPunct="1">
      <a:defRPr sz="2400" kern="1200">
        <a:solidFill>
          <a:schemeClr val="tx1"/>
        </a:solidFill>
        <a:latin typeface="+mn-lt"/>
        <a:ea typeface="+mn-ea"/>
        <a:cs typeface="+mn-cs"/>
      </a:defRPr>
    </a:lvl1pPr>
    <a:lvl2pPr marL="609468" algn="l" defTabSz="1218936" rtl="0" eaLnBrk="1" latinLnBrk="0" hangingPunct="1">
      <a:defRPr sz="2400" kern="1200">
        <a:solidFill>
          <a:schemeClr val="tx1"/>
        </a:solidFill>
        <a:latin typeface="+mn-lt"/>
        <a:ea typeface="+mn-ea"/>
        <a:cs typeface="+mn-cs"/>
      </a:defRPr>
    </a:lvl2pPr>
    <a:lvl3pPr marL="1218936" algn="l" defTabSz="1218936" rtl="0" eaLnBrk="1" latinLnBrk="0" hangingPunct="1">
      <a:defRPr sz="2400" kern="1200">
        <a:solidFill>
          <a:schemeClr val="tx1"/>
        </a:solidFill>
        <a:latin typeface="+mn-lt"/>
        <a:ea typeface="+mn-ea"/>
        <a:cs typeface="+mn-cs"/>
      </a:defRPr>
    </a:lvl3pPr>
    <a:lvl4pPr marL="1828404" algn="l" defTabSz="1218936" rtl="0" eaLnBrk="1" latinLnBrk="0" hangingPunct="1">
      <a:defRPr sz="2400" kern="1200">
        <a:solidFill>
          <a:schemeClr val="tx1"/>
        </a:solidFill>
        <a:latin typeface="+mn-lt"/>
        <a:ea typeface="+mn-ea"/>
        <a:cs typeface="+mn-cs"/>
      </a:defRPr>
    </a:lvl4pPr>
    <a:lvl5pPr marL="2437872" algn="l" defTabSz="1218936" rtl="0" eaLnBrk="1" latinLnBrk="0" hangingPunct="1">
      <a:defRPr sz="2400" kern="1200">
        <a:solidFill>
          <a:schemeClr val="tx1"/>
        </a:solidFill>
        <a:latin typeface="+mn-lt"/>
        <a:ea typeface="+mn-ea"/>
        <a:cs typeface="+mn-cs"/>
      </a:defRPr>
    </a:lvl5pPr>
    <a:lvl6pPr marL="3047340" algn="l" defTabSz="1218936" rtl="0" eaLnBrk="1" latinLnBrk="0" hangingPunct="1">
      <a:defRPr sz="2400" kern="1200">
        <a:solidFill>
          <a:schemeClr val="tx1"/>
        </a:solidFill>
        <a:latin typeface="+mn-lt"/>
        <a:ea typeface="+mn-ea"/>
        <a:cs typeface="+mn-cs"/>
      </a:defRPr>
    </a:lvl6pPr>
    <a:lvl7pPr marL="3656808" algn="l" defTabSz="1218936" rtl="0" eaLnBrk="1" latinLnBrk="0" hangingPunct="1">
      <a:defRPr sz="2400" kern="1200">
        <a:solidFill>
          <a:schemeClr val="tx1"/>
        </a:solidFill>
        <a:latin typeface="+mn-lt"/>
        <a:ea typeface="+mn-ea"/>
        <a:cs typeface="+mn-cs"/>
      </a:defRPr>
    </a:lvl7pPr>
    <a:lvl8pPr marL="4266275" algn="l" defTabSz="1218936" rtl="0" eaLnBrk="1" latinLnBrk="0" hangingPunct="1">
      <a:defRPr sz="2400" kern="1200">
        <a:solidFill>
          <a:schemeClr val="tx1"/>
        </a:solidFill>
        <a:latin typeface="+mn-lt"/>
        <a:ea typeface="+mn-ea"/>
        <a:cs typeface="+mn-cs"/>
      </a:defRPr>
    </a:lvl8pPr>
    <a:lvl9pPr marL="4875744" algn="l" defTabSz="121893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BFCE"/>
    <a:srgbClr val="000000"/>
    <a:srgbClr val="262626"/>
    <a:srgbClr val="00B0F0"/>
    <a:srgbClr val="69C1E1"/>
    <a:srgbClr val="F7F7F7"/>
    <a:srgbClr val="39B4DF"/>
    <a:srgbClr val="717171"/>
    <a:srgbClr val="1F95CB"/>
    <a:srgbClr val="FBAF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831" autoAdjust="0"/>
  </p:normalViewPr>
  <p:slideViewPr>
    <p:cSldViewPr>
      <p:cViewPr varScale="1">
        <p:scale>
          <a:sx n="122" d="100"/>
          <a:sy n="122" d="100"/>
        </p:scale>
        <p:origin x="114" y="40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25427-8995-4000-A696-9E98FD22FFAD}" type="doc">
      <dgm:prSet loTypeId="urn:microsoft.com/office/officeart/2005/8/layout/cycle6" loCatId="cycle" qsTypeId="urn:microsoft.com/office/officeart/2005/8/quickstyle/simple3" qsCatId="simple" csTypeId="urn:microsoft.com/office/officeart/2005/8/colors/accent1_2" csCatId="accent1" phldr="1"/>
      <dgm:spPr/>
      <dgm:t>
        <a:bodyPr/>
        <a:lstStyle/>
        <a:p>
          <a:endParaRPr lang="en-US"/>
        </a:p>
      </dgm:t>
    </dgm:pt>
    <dgm:pt modelId="{5CE45813-EB83-4E30-B78F-9A1A48EAD95A}">
      <dgm:prSet phldrT="[Text]" custT="1"/>
      <dgm:spPr>
        <a:solidFill>
          <a:schemeClr val="accent1">
            <a:alpha val="40000"/>
          </a:schemeClr>
        </a:solidFill>
      </dgm:spPr>
      <dgm:t>
        <a:bodyPr anchor="b"/>
        <a:lstStyle/>
        <a:p>
          <a:r>
            <a:rPr lang="en-US" sz="1400" b="0" i="0" u="none" strike="noStrike" baseline="0" dirty="0">
              <a:latin typeface="Franklin Gothic Medium Cond" panose="020B0606030402020204" pitchFamily="34" charset="0"/>
            </a:rPr>
            <a:t>SERVE ME</a:t>
          </a:r>
          <a:endParaRPr lang="en-US" sz="1400" dirty="0">
            <a:latin typeface="Franklin Gothic Medium Cond" panose="020B0606030402020204" pitchFamily="34" charset="0"/>
          </a:endParaRPr>
        </a:p>
      </dgm:t>
    </dgm:pt>
    <dgm:pt modelId="{0CB0BAEF-AA27-45DC-86BD-3F48112FF0FF}" type="parTrans" cxnId="{7D18A4E5-F04A-4880-891A-87D3361FEAB6}">
      <dgm:prSet/>
      <dgm:spPr/>
      <dgm:t>
        <a:bodyPr/>
        <a:lstStyle/>
        <a:p>
          <a:endParaRPr lang="en-US">
            <a:latin typeface="Franklin Gothic Medium Cond" panose="020B0606030402020204" pitchFamily="34" charset="0"/>
          </a:endParaRPr>
        </a:p>
      </dgm:t>
    </dgm:pt>
    <dgm:pt modelId="{25BA67B9-44FB-4EB8-9C5D-BF77DE67B60A}" type="sibTrans" cxnId="{7D18A4E5-F04A-4880-891A-87D3361FEAB6}">
      <dgm:prSet>
        <dgm:style>
          <a:lnRef idx="1">
            <a:schemeClr val="dk1"/>
          </a:lnRef>
          <a:fillRef idx="0">
            <a:schemeClr val="dk1"/>
          </a:fillRef>
          <a:effectRef idx="0">
            <a:schemeClr val="dk1"/>
          </a:effectRef>
          <a:fontRef idx="minor">
            <a:schemeClr val="tx1"/>
          </a:fontRef>
        </dgm:style>
      </dgm:prSet>
      <dgm:spPr/>
      <dgm:t>
        <a:bodyPr/>
        <a:lstStyle/>
        <a:p>
          <a:endParaRPr lang="en-US">
            <a:latin typeface="Franklin Gothic Medium Cond" panose="020B0606030402020204" pitchFamily="34" charset="0"/>
          </a:endParaRPr>
        </a:p>
      </dgm:t>
    </dgm:pt>
    <dgm:pt modelId="{B3438365-2447-4A1E-9A6F-283E75683F6B}">
      <dgm:prSet custT="1"/>
      <dgm:spPr>
        <a:solidFill>
          <a:schemeClr val="accent1">
            <a:alpha val="40000"/>
          </a:schemeClr>
        </a:solidFill>
      </dgm:spPr>
      <dgm:t>
        <a:bodyPr anchor="b"/>
        <a:lstStyle/>
        <a:p>
          <a:r>
            <a:rPr lang="en-US" sz="1400" b="0" i="0" u="none" strike="noStrike" baseline="0" dirty="0">
              <a:latin typeface="Franklin Gothic Medium Cond" panose="020B0606030402020204" pitchFamily="34" charset="0"/>
            </a:rPr>
            <a:t>MAINTAIN ME</a:t>
          </a:r>
        </a:p>
      </dgm:t>
    </dgm:pt>
    <dgm:pt modelId="{A6E7506A-6B39-44DF-83A4-B65BACEB1249}" type="parTrans" cxnId="{A674DB7D-280E-4957-B542-05020CD5203B}">
      <dgm:prSet/>
      <dgm:spPr/>
      <dgm:t>
        <a:bodyPr/>
        <a:lstStyle/>
        <a:p>
          <a:endParaRPr lang="en-US">
            <a:latin typeface="Franklin Gothic Medium Cond" panose="020B0606030402020204" pitchFamily="34" charset="0"/>
          </a:endParaRPr>
        </a:p>
      </dgm:t>
    </dgm:pt>
    <dgm:pt modelId="{95DC878A-97CA-4C1F-B257-9F11446F7969}" type="sibTrans" cxnId="{A674DB7D-280E-4957-B542-05020CD5203B}">
      <dgm:prSet>
        <dgm:style>
          <a:lnRef idx="1">
            <a:schemeClr val="dk1"/>
          </a:lnRef>
          <a:fillRef idx="0">
            <a:schemeClr val="dk1"/>
          </a:fillRef>
          <a:effectRef idx="0">
            <a:schemeClr val="dk1"/>
          </a:effectRef>
          <a:fontRef idx="minor">
            <a:schemeClr val="tx1"/>
          </a:fontRef>
        </dgm:style>
      </dgm:prSet>
      <dgm:spPr/>
      <dgm:t>
        <a:bodyPr/>
        <a:lstStyle/>
        <a:p>
          <a:endParaRPr lang="en-US">
            <a:latin typeface="Franklin Gothic Medium Cond" panose="020B0606030402020204" pitchFamily="34" charset="0"/>
          </a:endParaRPr>
        </a:p>
      </dgm:t>
    </dgm:pt>
    <dgm:pt modelId="{20CF1926-3558-4C02-B8F4-247A1C7EA91E}">
      <dgm:prSet custT="1"/>
      <dgm:spPr>
        <a:solidFill>
          <a:schemeClr val="accent1">
            <a:alpha val="40000"/>
          </a:schemeClr>
        </a:solidFill>
      </dgm:spPr>
      <dgm:t>
        <a:bodyPr anchor="b"/>
        <a:lstStyle/>
        <a:p>
          <a:r>
            <a:rPr lang="en-US" sz="1400" b="0" i="0" u="none" strike="noStrike" baseline="0" dirty="0">
              <a:latin typeface="Franklin Gothic Medium Cond" panose="020B0606030402020204" pitchFamily="34" charset="0"/>
            </a:rPr>
            <a:t>PROTECT ME</a:t>
          </a:r>
          <a:endParaRPr lang="en-US" sz="1400" dirty="0">
            <a:latin typeface="Franklin Gothic Medium Cond" panose="020B0606030402020204" pitchFamily="34" charset="0"/>
          </a:endParaRPr>
        </a:p>
      </dgm:t>
    </dgm:pt>
    <dgm:pt modelId="{8869F0BB-4B35-471E-8CF6-B24A9B632B05}" type="parTrans" cxnId="{9F986637-B6CE-41D0-BE15-94D78390B327}">
      <dgm:prSet/>
      <dgm:spPr/>
      <dgm:t>
        <a:bodyPr/>
        <a:lstStyle/>
        <a:p>
          <a:endParaRPr lang="en-US">
            <a:latin typeface="Franklin Gothic Medium Cond" panose="020B0606030402020204" pitchFamily="34" charset="0"/>
          </a:endParaRPr>
        </a:p>
      </dgm:t>
    </dgm:pt>
    <dgm:pt modelId="{2913D91B-85C1-44E4-B721-ECA25EBAF81F}" type="sibTrans" cxnId="{9F986637-B6CE-41D0-BE15-94D78390B327}">
      <dgm:prSet>
        <dgm:style>
          <a:lnRef idx="1">
            <a:schemeClr val="dk1"/>
          </a:lnRef>
          <a:fillRef idx="0">
            <a:schemeClr val="dk1"/>
          </a:fillRef>
          <a:effectRef idx="0">
            <a:schemeClr val="dk1"/>
          </a:effectRef>
          <a:fontRef idx="minor">
            <a:schemeClr val="tx1"/>
          </a:fontRef>
        </dgm:style>
      </dgm:prSet>
      <dgm:spPr/>
      <dgm:t>
        <a:bodyPr/>
        <a:lstStyle/>
        <a:p>
          <a:endParaRPr lang="en-US">
            <a:latin typeface="Franklin Gothic Medium Cond" panose="020B0606030402020204" pitchFamily="34" charset="0"/>
          </a:endParaRPr>
        </a:p>
      </dgm:t>
    </dgm:pt>
    <dgm:pt modelId="{6E2B9465-FFD7-46A4-9BB7-46ED9B1F789F}">
      <dgm:prSet phldrT="[Text]" custT="1"/>
      <dgm:spPr>
        <a:solidFill>
          <a:schemeClr val="accent1">
            <a:alpha val="40000"/>
          </a:schemeClr>
        </a:solidFill>
      </dgm:spPr>
      <dgm:t>
        <a:bodyPr anchor="b"/>
        <a:lstStyle/>
        <a:p>
          <a:r>
            <a:rPr lang="en-US" sz="1400" dirty="0">
              <a:latin typeface="Franklin Gothic Medium Cond" panose="020B0606030402020204" pitchFamily="34" charset="0"/>
            </a:rPr>
            <a:t>IDENTIFY ME</a:t>
          </a:r>
        </a:p>
      </dgm:t>
    </dgm:pt>
    <dgm:pt modelId="{AE6CB924-250D-458F-8EC6-1D8770242983}" type="parTrans" cxnId="{A49E6F6F-E187-4536-A0AD-A71B19974D4A}">
      <dgm:prSet/>
      <dgm:spPr/>
      <dgm:t>
        <a:bodyPr/>
        <a:lstStyle/>
        <a:p>
          <a:endParaRPr lang="en-US"/>
        </a:p>
      </dgm:t>
    </dgm:pt>
    <dgm:pt modelId="{84CB089D-91E3-4519-B412-5FFFCA9E01B4}" type="sibTrans" cxnId="{A49E6F6F-E187-4536-A0AD-A71B19974D4A}">
      <dgm:prSet/>
      <dgm:spPr/>
      <dgm:t>
        <a:bodyPr/>
        <a:lstStyle/>
        <a:p>
          <a:endParaRPr lang="en-US"/>
        </a:p>
      </dgm:t>
    </dgm:pt>
    <dgm:pt modelId="{B4153B75-0F77-4E07-9440-1367DA2B806A}">
      <dgm:prSet phldrT="[Text]" custT="1"/>
      <dgm:spPr>
        <a:solidFill>
          <a:schemeClr val="accent1">
            <a:alpha val="40000"/>
          </a:schemeClr>
        </a:solidFill>
      </dgm:spPr>
      <dgm:t>
        <a:bodyPr anchor="b"/>
        <a:lstStyle/>
        <a:p>
          <a:r>
            <a:rPr lang="en-US" sz="1400" b="0" i="0" u="none" strike="noStrike" baseline="0" dirty="0">
              <a:latin typeface="Franklin Gothic Medium Cond" panose="020B0606030402020204" pitchFamily="34" charset="0"/>
            </a:rPr>
            <a:t>KNOW ME</a:t>
          </a:r>
          <a:endParaRPr lang="en-US" sz="1400" dirty="0">
            <a:latin typeface="Franklin Gothic Medium Cond" panose="020B0606030402020204" pitchFamily="34" charset="0"/>
          </a:endParaRPr>
        </a:p>
      </dgm:t>
    </dgm:pt>
    <dgm:pt modelId="{0771AEE7-82BA-446D-8F82-9D770457C35A}" type="parTrans" cxnId="{7F329462-1421-4CEA-A3D0-2C741D38F37D}">
      <dgm:prSet/>
      <dgm:spPr/>
      <dgm:t>
        <a:bodyPr/>
        <a:lstStyle/>
        <a:p>
          <a:endParaRPr lang="en-US"/>
        </a:p>
      </dgm:t>
    </dgm:pt>
    <dgm:pt modelId="{BE3F7871-59C9-4513-AEBD-B176DD635E5D}" type="sibTrans" cxnId="{7F329462-1421-4CEA-A3D0-2C741D38F37D}">
      <dgm:prSet/>
      <dgm:spPr/>
      <dgm:t>
        <a:bodyPr/>
        <a:lstStyle/>
        <a:p>
          <a:endParaRPr lang="en-US"/>
        </a:p>
      </dgm:t>
    </dgm:pt>
    <dgm:pt modelId="{BED4AF2D-5D6B-4522-B0CF-1B7EF5706198}" type="pres">
      <dgm:prSet presAssocID="{53825427-8995-4000-A696-9E98FD22FFAD}" presName="cycle" presStyleCnt="0">
        <dgm:presLayoutVars>
          <dgm:dir/>
          <dgm:resizeHandles val="exact"/>
        </dgm:presLayoutVars>
      </dgm:prSet>
      <dgm:spPr/>
    </dgm:pt>
    <dgm:pt modelId="{3821F2D3-A23E-481A-B272-54B9DA571E45}" type="pres">
      <dgm:prSet presAssocID="{6E2B9465-FFD7-46A4-9BB7-46ED9B1F789F}" presName="node" presStyleLbl="node1" presStyleIdx="0" presStyleCnt="5">
        <dgm:presLayoutVars>
          <dgm:bulletEnabled val="1"/>
        </dgm:presLayoutVars>
      </dgm:prSet>
      <dgm:spPr/>
    </dgm:pt>
    <dgm:pt modelId="{FBD0928E-A2C6-4F2A-B3A2-5D19FEF3A64F}" type="pres">
      <dgm:prSet presAssocID="{6E2B9465-FFD7-46A4-9BB7-46ED9B1F789F}" presName="spNode" presStyleCnt="0"/>
      <dgm:spPr/>
    </dgm:pt>
    <dgm:pt modelId="{08168807-785E-4257-982D-14FEA6D19A19}" type="pres">
      <dgm:prSet presAssocID="{84CB089D-91E3-4519-B412-5FFFCA9E01B4}" presName="sibTrans" presStyleLbl="sibTrans1D1" presStyleIdx="0" presStyleCnt="5"/>
      <dgm:spPr/>
    </dgm:pt>
    <dgm:pt modelId="{8486D969-18D3-499D-BB5F-281324EE2BB7}" type="pres">
      <dgm:prSet presAssocID="{B4153B75-0F77-4E07-9440-1367DA2B806A}" presName="node" presStyleLbl="node1" presStyleIdx="1" presStyleCnt="5">
        <dgm:presLayoutVars>
          <dgm:bulletEnabled val="1"/>
        </dgm:presLayoutVars>
      </dgm:prSet>
      <dgm:spPr/>
    </dgm:pt>
    <dgm:pt modelId="{02448D11-A03A-4AFD-B086-C46763F246C0}" type="pres">
      <dgm:prSet presAssocID="{B4153B75-0F77-4E07-9440-1367DA2B806A}" presName="spNode" presStyleCnt="0"/>
      <dgm:spPr/>
    </dgm:pt>
    <dgm:pt modelId="{D85CE637-1A45-4087-8917-CB7016EBE85C}" type="pres">
      <dgm:prSet presAssocID="{BE3F7871-59C9-4513-AEBD-B176DD635E5D}" presName="sibTrans" presStyleLbl="sibTrans1D1" presStyleIdx="1" presStyleCnt="5"/>
      <dgm:spPr/>
    </dgm:pt>
    <dgm:pt modelId="{95C8489D-DDEB-4042-B54B-03039B40595F}" type="pres">
      <dgm:prSet presAssocID="{5CE45813-EB83-4E30-B78F-9A1A48EAD95A}" presName="node" presStyleLbl="node1" presStyleIdx="2" presStyleCnt="5">
        <dgm:presLayoutVars>
          <dgm:bulletEnabled val="1"/>
        </dgm:presLayoutVars>
      </dgm:prSet>
      <dgm:spPr/>
    </dgm:pt>
    <dgm:pt modelId="{CDF908EB-E800-4B91-9267-A991C2A4B3C6}" type="pres">
      <dgm:prSet presAssocID="{5CE45813-EB83-4E30-B78F-9A1A48EAD95A}" presName="spNode" presStyleCnt="0"/>
      <dgm:spPr/>
    </dgm:pt>
    <dgm:pt modelId="{2D70EE42-4321-42FE-9AE9-260F1A4B5FA4}" type="pres">
      <dgm:prSet presAssocID="{25BA67B9-44FB-4EB8-9C5D-BF77DE67B60A}" presName="sibTrans" presStyleLbl="sibTrans1D1" presStyleIdx="2" presStyleCnt="5"/>
      <dgm:spPr/>
    </dgm:pt>
    <dgm:pt modelId="{7453E1A9-D8CF-430D-A35B-B7E546F7952B}" type="pres">
      <dgm:prSet presAssocID="{B3438365-2447-4A1E-9A6F-283E75683F6B}" presName="node" presStyleLbl="node1" presStyleIdx="3" presStyleCnt="5" custScaleX="107678">
        <dgm:presLayoutVars>
          <dgm:bulletEnabled val="1"/>
        </dgm:presLayoutVars>
      </dgm:prSet>
      <dgm:spPr/>
    </dgm:pt>
    <dgm:pt modelId="{8C53343E-025A-43CC-A9B9-073A12F66996}" type="pres">
      <dgm:prSet presAssocID="{B3438365-2447-4A1E-9A6F-283E75683F6B}" presName="spNode" presStyleCnt="0"/>
      <dgm:spPr/>
    </dgm:pt>
    <dgm:pt modelId="{047C9AAC-3E92-4C00-B325-F067A2D9EF59}" type="pres">
      <dgm:prSet presAssocID="{95DC878A-97CA-4C1F-B257-9F11446F7969}" presName="sibTrans" presStyleLbl="sibTrans1D1" presStyleIdx="3" presStyleCnt="5"/>
      <dgm:spPr/>
    </dgm:pt>
    <dgm:pt modelId="{54DD1593-FE08-46A9-B6AC-8B8F890E868D}" type="pres">
      <dgm:prSet presAssocID="{20CF1926-3558-4C02-B8F4-247A1C7EA91E}" presName="node" presStyleLbl="node1" presStyleIdx="4" presStyleCnt="5">
        <dgm:presLayoutVars>
          <dgm:bulletEnabled val="1"/>
        </dgm:presLayoutVars>
      </dgm:prSet>
      <dgm:spPr/>
    </dgm:pt>
    <dgm:pt modelId="{BEFF4000-3F76-461F-B5A7-037FA112BF38}" type="pres">
      <dgm:prSet presAssocID="{20CF1926-3558-4C02-B8F4-247A1C7EA91E}" presName="spNode" presStyleCnt="0"/>
      <dgm:spPr/>
    </dgm:pt>
    <dgm:pt modelId="{6760B764-706E-4875-B7CC-EA76649BC4E6}" type="pres">
      <dgm:prSet presAssocID="{2913D91B-85C1-44E4-B721-ECA25EBAF81F}" presName="sibTrans" presStyleLbl="sibTrans1D1" presStyleIdx="4" presStyleCnt="5"/>
      <dgm:spPr/>
    </dgm:pt>
  </dgm:ptLst>
  <dgm:cxnLst>
    <dgm:cxn modelId="{DD184104-9C13-42D1-BF83-996DF6B93BE2}" type="presOf" srcId="{B4153B75-0F77-4E07-9440-1367DA2B806A}" destId="{8486D969-18D3-499D-BB5F-281324EE2BB7}" srcOrd="0" destOrd="0" presId="urn:microsoft.com/office/officeart/2005/8/layout/cycle6"/>
    <dgm:cxn modelId="{8681A227-3CA5-4F6D-BCBE-B725AB1D3A99}" type="presOf" srcId="{B3438365-2447-4A1E-9A6F-283E75683F6B}" destId="{7453E1A9-D8CF-430D-A35B-B7E546F7952B}" srcOrd="0" destOrd="0" presId="urn:microsoft.com/office/officeart/2005/8/layout/cycle6"/>
    <dgm:cxn modelId="{9F986637-B6CE-41D0-BE15-94D78390B327}" srcId="{53825427-8995-4000-A696-9E98FD22FFAD}" destId="{20CF1926-3558-4C02-B8F4-247A1C7EA91E}" srcOrd="4" destOrd="0" parTransId="{8869F0BB-4B35-471E-8CF6-B24A9B632B05}" sibTransId="{2913D91B-85C1-44E4-B721-ECA25EBAF81F}"/>
    <dgm:cxn modelId="{7F329462-1421-4CEA-A3D0-2C741D38F37D}" srcId="{53825427-8995-4000-A696-9E98FD22FFAD}" destId="{B4153B75-0F77-4E07-9440-1367DA2B806A}" srcOrd="1" destOrd="0" parTransId="{0771AEE7-82BA-446D-8F82-9D770457C35A}" sibTransId="{BE3F7871-59C9-4513-AEBD-B176DD635E5D}"/>
    <dgm:cxn modelId="{FDCFA347-9ED6-42E6-83E0-D2350A33D054}" type="presOf" srcId="{2913D91B-85C1-44E4-B721-ECA25EBAF81F}" destId="{6760B764-706E-4875-B7CC-EA76649BC4E6}" srcOrd="0" destOrd="0" presId="urn:microsoft.com/office/officeart/2005/8/layout/cycle6"/>
    <dgm:cxn modelId="{A49E6F6F-E187-4536-A0AD-A71B19974D4A}" srcId="{53825427-8995-4000-A696-9E98FD22FFAD}" destId="{6E2B9465-FFD7-46A4-9BB7-46ED9B1F789F}" srcOrd="0" destOrd="0" parTransId="{AE6CB924-250D-458F-8EC6-1D8770242983}" sibTransId="{84CB089D-91E3-4519-B412-5FFFCA9E01B4}"/>
    <dgm:cxn modelId="{A674DB7D-280E-4957-B542-05020CD5203B}" srcId="{53825427-8995-4000-A696-9E98FD22FFAD}" destId="{B3438365-2447-4A1E-9A6F-283E75683F6B}" srcOrd="3" destOrd="0" parTransId="{A6E7506A-6B39-44DF-83A4-B65BACEB1249}" sibTransId="{95DC878A-97CA-4C1F-B257-9F11446F7969}"/>
    <dgm:cxn modelId="{C93985A5-AF2A-4340-8248-06D2B2B92A6A}" type="presOf" srcId="{BE3F7871-59C9-4513-AEBD-B176DD635E5D}" destId="{D85CE637-1A45-4087-8917-CB7016EBE85C}" srcOrd="0" destOrd="0" presId="urn:microsoft.com/office/officeart/2005/8/layout/cycle6"/>
    <dgm:cxn modelId="{94ABA1BB-1A22-4169-A754-BD78F8A2E4E3}" type="presOf" srcId="{95DC878A-97CA-4C1F-B257-9F11446F7969}" destId="{047C9AAC-3E92-4C00-B325-F067A2D9EF59}" srcOrd="0" destOrd="0" presId="urn:microsoft.com/office/officeart/2005/8/layout/cycle6"/>
    <dgm:cxn modelId="{E5C86AC4-6AD3-405E-95FB-159D658477F3}" type="presOf" srcId="{53825427-8995-4000-A696-9E98FD22FFAD}" destId="{BED4AF2D-5D6B-4522-B0CF-1B7EF5706198}" srcOrd="0" destOrd="0" presId="urn:microsoft.com/office/officeart/2005/8/layout/cycle6"/>
    <dgm:cxn modelId="{C49235D3-0365-4624-8340-7848E2BB6E3A}" type="presOf" srcId="{25BA67B9-44FB-4EB8-9C5D-BF77DE67B60A}" destId="{2D70EE42-4321-42FE-9AE9-260F1A4B5FA4}" srcOrd="0" destOrd="0" presId="urn:microsoft.com/office/officeart/2005/8/layout/cycle6"/>
    <dgm:cxn modelId="{FF63ECD4-8E96-430F-ABEC-7247839E81A5}" type="presOf" srcId="{84CB089D-91E3-4519-B412-5FFFCA9E01B4}" destId="{08168807-785E-4257-982D-14FEA6D19A19}" srcOrd="0" destOrd="0" presId="urn:microsoft.com/office/officeart/2005/8/layout/cycle6"/>
    <dgm:cxn modelId="{51A195DD-871A-48F5-85CF-E1B56C6B0F20}" type="presOf" srcId="{5CE45813-EB83-4E30-B78F-9A1A48EAD95A}" destId="{95C8489D-DDEB-4042-B54B-03039B40595F}" srcOrd="0" destOrd="0" presId="urn:microsoft.com/office/officeart/2005/8/layout/cycle6"/>
    <dgm:cxn modelId="{CEC36FE2-EB11-4FCB-9F52-628CFCD01B17}" type="presOf" srcId="{20CF1926-3558-4C02-B8F4-247A1C7EA91E}" destId="{54DD1593-FE08-46A9-B6AC-8B8F890E868D}" srcOrd="0" destOrd="0" presId="urn:microsoft.com/office/officeart/2005/8/layout/cycle6"/>
    <dgm:cxn modelId="{B8E3D0E2-2866-443F-939C-DE29B60152E9}" type="presOf" srcId="{6E2B9465-FFD7-46A4-9BB7-46ED9B1F789F}" destId="{3821F2D3-A23E-481A-B272-54B9DA571E45}" srcOrd="0" destOrd="0" presId="urn:microsoft.com/office/officeart/2005/8/layout/cycle6"/>
    <dgm:cxn modelId="{7D18A4E5-F04A-4880-891A-87D3361FEAB6}" srcId="{53825427-8995-4000-A696-9E98FD22FFAD}" destId="{5CE45813-EB83-4E30-B78F-9A1A48EAD95A}" srcOrd="2" destOrd="0" parTransId="{0CB0BAEF-AA27-45DC-86BD-3F48112FF0FF}" sibTransId="{25BA67B9-44FB-4EB8-9C5D-BF77DE67B60A}"/>
    <dgm:cxn modelId="{D67E92B9-68C7-4B3A-800D-268069D74034}" type="presParOf" srcId="{BED4AF2D-5D6B-4522-B0CF-1B7EF5706198}" destId="{3821F2D3-A23E-481A-B272-54B9DA571E45}" srcOrd="0" destOrd="0" presId="urn:microsoft.com/office/officeart/2005/8/layout/cycle6"/>
    <dgm:cxn modelId="{F61F6509-2A14-441B-8279-CE0E6D0B3FA5}" type="presParOf" srcId="{BED4AF2D-5D6B-4522-B0CF-1B7EF5706198}" destId="{FBD0928E-A2C6-4F2A-B3A2-5D19FEF3A64F}" srcOrd="1" destOrd="0" presId="urn:microsoft.com/office/officeart/2005/8/layout/cycle6"/>
    <dgm:cxn modelId="{F48B8E18-103D-415D-A0C2-A9CA14C4AD81}" type="presParOf" srcId="{BED4AF2D-5D6B-4522-B0CF-1B7EF5706198}" destId="{08168807-785E-4257-982D-14FEA6D19A19}" srcOrd="2" destOrd="0" presId="urn:microsoft.com/office/officeart/2005/8/layout/cycle6"/>
    <dgm:cxn modelId="{D33606D8-8656-4918-BFC1-8E21E3E826D1}" type="presParOf" srcId="{BED4AF2D-5D6B-4522-B0CF-1B7EF5706198}" destId="{8486D969-18D3-499D-BB5F-281324EE2BB7}" srcOrd="3" destOrd="0" presId="urn:microsoft.com/office/officeart/2005/8/layout/cycle6"/>
    <dgm:cxn modelId="{5D45D3D6-A07F-4757-A938-1E649BAEF32D}" type="presParOf" srcId="{BED4AF2D-5D6B-4522-B0CF-1B7EF5706198}" destId="{02448D11-A03A-4AFD-B086-C46763F246C0}" srcOrd="4" destOrd="0" presId="urn:microsoft.com/office/officeart/2005/8/layout/cycle6"/>
    <dgm:cxn modelId="{272F3F97-45B6-494B-88A2-AF8944D79C3C}" type="presParOf" srcId="{BED4AF2D-5D6B-4522-B0CF-1B7EF5706198}" destId="{D85CE637-1A45-4087-8917-CB7016EBE85C}" srcOrd="5" destOrd="0" presId="urn:microsoft.com/office/officeart/2005/8/layout/cycle6"/>
    <dgm:cxn modelId="{F3FE5FBC-0D35-4F8B-9F3E-5CE7E63645DE}" type="presParOf" srcId="{BED4AF2D-5D6B-4522-B0CF-1B7EF5706198}" destId="{95C8489D-DDEB-4042-B54B-03039B40595F}" srcOrd="6" destOrd="0" presId="urn:microsoft.com/office/officeart/2005/8/layout/cycle6"/>
    <dgm:cxn modelId="{0BF9458C-C669-49FC-8623-6B18386495C2}" type="presParOf" srcId="{BED4AF2D-5D6B-4522-B0CF-1B7EF5706198}" destId="{CDF908EB-E800-4B91-9267-A991C2A4B3C6}" srcOrd="7" destOrd="0" presId="urn:microsoft.com/office/officeart/2005/8/layout/cycle6"/>
    <dgm:cxn modelId="{24293DA0-334C-43BF-844A-C9C063A4E00A}" type="presParOf" srcId="{BED4AF2D-5D6B-4522-B0CF-1B7EF5706198}" destId="{2D70EE42-4321-42FE-9AE9-260F1A4B5FA4}" srcOrd="8" destOrd="0" presId="urn:microsoft.com/office/officeart/2005/8/layout/cycle6"/>
    <dgm:cxn modelId="{89D31178-1536-4226-AA28-AA22053C9BCF}" type="presParOf" srcId="{BED4AF2D-5D6B-4522-B0CF-1B7EF5706198}" destId="{7453E1A9-D8CF-430D-A35B-B7E546F7952B}" srcOrd="9" destOrd="0" presId="urn:microsoft.com/office/officeart/2005/8/layout/cycle6"/>
    <dgm:cxn modelId="{3686CE4F-D98E-4012-9C01-701065007189}" type="presParOf" srcId="{BED4AF2D-5D6B-4522-B0CF-1B7EF5706198}" destId="{8C53343E-025A-43CC-A9B9-073A12F66996}" srcOrd="10" destOrd="0" presId="urn:microsoft.com/office/officeart/2005/8/layout/cycle6"/>
    <dgm:cxn modelId="{5DC0FAC5-58B2-4A43-AA8F-3A5A5CE28E13}" type="presParOf" srcId="{BED4AF2D-5D6B-4522-B0CF-1B7EF5706198}" destId="{047C9AAC-3E92-4C00-B325-F067A2D9EF59}" srcOrd="11" destOrd="0" presId="urn:microsoft.com/office/officeart/2005/8/layout/cycle6"/>
    <dgm:cxn modelId="{52360D97-5FC5-4EB3-A83A-C1C24CE10EAF}" type="presParOf" srcId="{BED4AF2D-5D6B-4522-B0CF-1B7EF5706198}" destId="{54DD1593-FE08-46A9-B6AC-8B8F890E868D}" srcOrd="12" destOrd="0" presId="urn:microsoft.com/office/officeart/2005/8/layout/cycle6"/>
    <dgm:cxn modelId="{524116C4-FE7C-416E-BFEF-1DF56B30F4CA}" type="presParOf" srcId="{BED4AF2D-5D6B-4522-B0CF-1B7EF5706198}" destId="{BEFF4000-3F76-461F-B5A7-037FA112BF38}" srcOrd="13" destOrd="0" presId="urn:microsoft.com/office/officeart/2005/8/layout/cycle6"/>
    <dgm:cxn modelId="{D1B93DC6-7CB0-49E9-954D-970ABD085D12}" type="presParOf" srcId="{BED4AF2D-5D6B-4522-B0CF-1B7EF5706198}" destId="{6760B764-706E-4875-B7CC-EA76649BC4E6}" srcOrd="14" destOrd="0" presId="urn:microsoft.com/office/officeart/2005/8/layout/cycle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1F2D3-A23E-481A-B272-54B9DA571E45}">
      <dsp:nvSpPr>
        <dsp:cNvPr id="0" name=""/>
        <dsp:cNvSpPr/>
      </dsp:nvSpPr>
      <dsp:spPr>
        <a:xfrm>
          <a:off x="990486" y="25735"/>
          <a:ext cx="801627" cy="521058"/>
        </a:xfrm>
        <a:prstGeom prst="roundRect">
          <a:avLst/>
        </a:prstGeom>
        <a:solidFill>
          <a:schemeClr val="accent1">
            <a:alpha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b" anchorCtr="0">
          <a:noAutofit/>
        </a:bodyPr>
        <a:lstStyle/>
        <a:p>
          <a:pPr marL="0" lvl="0" indent="0" algn="ctr" defTabSz="622300">
            <a:lnSpc>
              <a:spcPct val="90000"/>
            </a:lnSpc>
            <a:spcBef>
              <a:spcPct val="0"/>
            </a:spcBef>
            <a:spcAft>
              <a:spcPct val="35000"/>
            </a:spcAft>
            <a:buNone/>
          </a:pPr>
          <a:r>
            <a:rPr lang="en-US" sz="1400" kern="1200" dirty="0">
              <a:latin typeface="Franklin Gothic Medium Cond" panose="020B0606030402020204" pitchFamily="34" charset="0"/>
            </a:rPr>
            <a:t>IDENTIFY ME</a:t>
          </a:r>
        </a:p>
      </dsp:txBody>
      <dsp:txXfrm>
        <a:off x="1015922" y="51171"/>
        <a:ext cx="750755" cy="470186"/>
      </dsp:txXfrm>
    </dsp:sp>
    <dsp:sp modelId="{08168807-785E-4257-982D-14FEA6D19A19}">
      <dsp:nvSpPr>
        <dsp:cNvPr id="0" name=""/>
        <dsp:cNvSpPr/>
      </dsp:nvSpPr>
      <dsp:spPr>
        <a:xfrm>
          <a:off x="350756" y="286264"/>
          <a:ext cx="2081087" cy="2081087"/>
        </a:xfrm>
        <a:custGeom>
          <a:avLst/>
          <a:gdLst/>
          <a:ahLst/>
          <a:cxnLst/>
          <a:rect l="0" t="0" r="0" b="0"/>
          <a:pathLst>
            <a:path>
              <a:moveTo>
                <a:pt x="1446858" y="82608"/>
              </a:moveTo>
              <a:arcTo wR="1040543" hR="1040543" stAng="17579074" swAng="196037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86D969-18D3-499D-BB5F-281324EE2BB7}">
      <dsp:nvSpPr>
        <dsp:cNvPr id="0" name=""/>
        <dsp:cNvSpPr/>
      </dsp:nvSpPr>
      <dsp:spPr>
        <a:xfrm>
          <a:off x="1980101" y="744733"/>
          <a:ext cx="801627" cy="521058"/>
        </a:xfrm>
        <a:prstGeom prst="roundRect">
          <a:avLst/>
        </a:prstGeom>
        <a:solidFill>
          <a:schemeClr val="accent1">
            <a:alpha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b" anchorCtr="0">
          <a:noAutofit/>
        </a:bodyPr>
        <a:lstStyle/>
        <a:p>
          <a:pPr marL="0" lvl="0" indent="0" algn="ctr" defTabSz="622300">
            <a:lnSpc>
              <a:spcPct val="90000"/>
            </a:lnSpc>
            <a:spcBef>
              <a:spcPct val="0"/>
            </a:spcBef>
            <a:spcAft>
              <a:spcPct val="35000"/>
            </a:spcAft>
            <a:buNone/>
          </a:pPr>
          <a:r>
            <a:rPr lang="en-US" sz="1400" b="0" i="0" u="none" strike="noStrike" kern="1200" baseline="0" dirty="0">
              <a:latin typeface="Franklin Gothic Medium Cond" panose="020B0606030402020204" pitchFamily="34" charset="0"/>
            </a:rPr>
            <a:t>KNOW ME</a:t>
          </a:r>
          <a:endParaRPr lang="en-US" sz="1400" kern="1200" dirty="0">
            <a:latin typeface="Franklin Gothic Medium Cond" panose="020B0606030402020204" pitchFamily="34" charset="0"/>
          </a:endParaRPr>
        </a:p>
      </dsp:txBody>
      <dsp:txXfrm>
        <a:off x="2005537" y="770169"/>
        <a:ext cx="750755" cy="470186"/>
      </dsp:txXfrm>
    </dsp:sp>
    <dsp:sp modelId="{D85CE637-1A45-4087-8917-CB7016EBE85C}">
      <dsp:nvSpPr>
        <dsp:cNvPr id="0" name=""/>
        <dsp:cNvSpPr/>
      </dsp:nvSpPr>
      <dsp:spPr>
        <a:xfrm>
          <a:off x="350756" y="286264"/>
          <a:ext cx="2081087" cy="2081087"/>
        </a:xfrm>
        <a:custGeom>
          <a:avLst/>
          <a:gdLst/>
          <a:ahLst/>
          <a:cxnLst/>
          <a:rect l="0" t="0" r="0" b="0"/>
          <a:pathLst>
            <a:path>
              <a:moveTo>
                <a:pt x="2079665" y="986175"/>
              </a:moveTo>
              <a:arcTo wR="1040543" hR="1040543" stAng="21420298" swAng="219540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5C8489D-DDEB-4042-B54B-03039B40595F}">
      <dsp:nvSpPr>
        <dsp:cNvPr id="0" name=""/>
        <dsp:cNvSpPr/>
      </dsp:nvSpPr>
      <dsp:spPr>
        <a:xfrm>
          <a:off x="1602102" y="1908096"/>
          <a:ext cx="801627" cy="521058"/>
        </a:xfrm>
        <a:prstGeom prst="roundRect">
          <a:avLst/>
        </a:prstGeom>
        <a:solidFill>
          <a:schemeClr val="accent1">
            <a:alpha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b" anchorCtr="0">
          <a:noAutofit/>
        </a:bodyPr>
        <a:lstStyle/>
        <a:p>
          <a:pPr marL="0" lvl="0" indent="0" algn="ctr" defTabSz="622300">
            <a:lnSpc>
              <a:spcPct val="90000"/>
            </a:lnSpc>
            <a:spcBef>
              <a:spcPct val="0"/>
            </a:spcBef>
            <a:spcAft>
              <a:spcPct val="35000"/>
            </a:spcAft>
            <a:buNone/>
          </a:pPr>
          <a:r>
            <a:rPr lang="en-US" sz="1400" b="0" i="0" u="none" strike="noStrike" kern="1200" baseline="0" dirty="0">
              <a:latin typeface="Franklin Gothic Medium Cond" panose="020B0606030402020204" pitchFamily="34" charset="0"/>
            </a:rPr>
            <a:t>SERVE ME</a:t>
          </a:r>
          <a:endParaRPr lang="en-US" sz="1400" kern="1200" dirty="0">
            <a:latin typeface="Franklin Gothic Medium Cond" panose="020B0606030402020204" pitchFamily="34" charset="0"/>
          </a:endParaRPr>
        </a:p>
      </dsp:txBody>
      <dsp:txXfrm>
        <a:off x="1627538" y="1933532"/>
        <a:ext cx="750755" cy="470186"/>
      </dsp:txXfrm>
    </dsp:sp>
    <dsp:sp modelId="{2D70EE42-4321-42FE-9AE9-260F1A4B5FA4}">
      <dsp:nvSpPr>
        <dsp:cNvPr id="0" name=""/>
        <dsp:cNvSpPr/>
      </dsp:nvSpPr>
      <dsp:spPr>
        <a:xfrm>
          <a:off x="350756" y="286264"/>
          <a:ext cx="2081087" cy="2081087"/>
        </a:xfrm>
        <a:custGeom>
          <a:avLst/>
          <a:gdLst/>
          <a:ahLst/>
          <a:cxnLst/>
          <a:rect l="0" t="0" r="0" b="0"/>
          <a:pathLst>
            <a:path>
              <a:moveTo>
                <a:pt x="1247516" y="2060295"/>
              </a:moveTo>
              <a:arcTo wR="1040543" hR="1040543" stAng="4711611" swAng="1273258"/>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7453E1A9-D8CF-430D-A35B-B7E546F7952B}">
      <dsp:nvSpPr>
        <dsp:cNvPr id="0" name=""/>
        <dsp:cNvSpPr/>
      </dsp:nvSpPr>
      <dsp:spPr>
        <a:xfrm>
          <a:off x="348095" y="1908096"/>
          <a:ext cx="863176" cy="521058"/>
        </a:xfrm>
        <a:prstGeom prst="roundRect">
          <a:avLst/>
        </a:prstGeom>
        <a:solidFill>
          <a:schemeClr val="accent1">
            <a:alpha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b" anchorCtr="0">
          <a:noAutofit/>
        </a:bodyPr>
        <a:lstStyle/>
        <a:p>
          <a:pPr marL="0" lvl="0" indent="0" algn="ctr" defTabSz="622300">
            <a:lnSpc>
              <a:spcPct val="90000"/>
            </a:lnSpc>
            <a:spcBef>
              <a:spcPct val="0"/>
            </a:spcBef>
            <a:spcAft>
              <a:spcPct val="35000"/>
            </a:spcAft>
            <a:buNone/>
          </a:pPr>
          <a:r>
            <a:rPr lang="en-US" sz="1400" b="0" i="0" u="none" strike="noStrike" kern="1200" baseline="0" dirty="0">
              <a:latin typeface="Franklin Gothic Medium Cond" panose="020B0606030402020204" pitchFamily="34" charset="0"/>
            </a:rPr>
            <a:t>MAINTAIN ME</a:t>
          </a:r>
        </a:p>
      </dsp:txBody>
      <dsp:txXfrm>
        <a:off x="373531" y="1933532"/>
        <a:ext cx="812304" cy="470186"/>
      </dsp:txXfrm>
    </dsp:sp>
    <dsp:sp modelId="{047C9AAC-3E92-4C00-B325-F067A2D9EF59}">
      <dsp:nvSpPr>
        <dsp:cNvPr id="0" name=""/>
        <dsp:cNvSpPr/>
      </dsp:nvSpPr>
      <dsp:spPr>
        <a:xfrm>
          <a:off x="350756" y="286264"/>
          <a:ext cx="2081087" cy="2081087"/>
        </a:xfrm>
        <a:custGeom>
          <a:avLst/>
          <a:gdLst/>
          <a:ahLst/>
          <a:cxnLst/>
          <a:rect l="0" t="0" r="0" b="0"/>
          <a:pathLst>
            <a:path>
              <a:moveTo>
                <a:pt x="173803" y="1616296"/>
              </a:moveTo>
              <a:arcTo wR="1040543" hR="1040543" stAng="8784296" swAng="2195406"/>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54DD1593-FE08-46A9-B6AC-8B8F890E868D}">
      <dsp:nvSpPr>
        <dsp:cNvPr id="0" name=""/>
        <dsp:cNvSpPr/>
      </dsp:nvSpPr>
      <dsp:spPr>
        <a:xfrm>
          <a:off x="870" y="744733"/>
          <a:ext cx="801627" cy="521058"/>
        </a:xfrm>
        <a:prstGeom prst="roundRect">
          <a:avLst/>
        </a:prstGeom>
        <a:solidFill>
          <a:schemeClr val="accent1">
            <a:alpha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b" anchorCtr="0">
          <a:noAutofit/>
        </a:bodyPr>
        <a:lstStyle/>
        <a:p>
          <a:pPr marL="0" lvl="0" indent="0" algn="ctr" defTabSz="622300">
            <a:lnSpc>
              <a:spcPct val="90000"/>
            </a:lnSpc>
            <a:spcBef>
              <a:spcPct val="0"/>
            </a:spcBef>
            <a:spcAft>
              <a:spcPct val="35000"/>
            </a:spcAft>
            <a:buNone/>
          </a:pPr>
          <a:r>
            <a:rPr lang="en-US" sz="1400" b="0" i="0" u="none" strike="noStrike" kern="1200" baseline="0" dirty="0">
              <a:latin typeface="Franklin Gothic Medium Cond" panose="020B0606030402020204" pitchFamily="34" charset="0"/>
            </a:rPr>
            <a:t>PROTECT ME</a:t>
          </a:r>
          <a:endParaRPr lang="en-US" sz="1400" kern="1200" dirty="0">
            <a:latin typeface="Franklin Gothic Medium Cond" panose="020B0606030402020204" pitchFamily="34" charset="0"/>
          </a:endParaRPr>
        </a:p>
      </dsp:txBody>
      <dsp:txXfrm>
        <a:off x="26306" y="770169"/>
        <a:ext cx="750755" cy="470186"/>
      </dsp:txXfrm>
    </dsp:sp>
    <dsp:sp modelId="{6760B764-706E-4875-B7CC-EA76649BC4E6}">
      <dsp:nvSpPr>
        <dsp:cNvPr id="0" name=""/>
        <dsp:cNvSpPr/>
      </dsp:nvSpPr>
      <dsp:spPr>
        <a:xfrm>
          <a:off x="350756" y="286264"/>
          <a:ext cx="2081087" cy="2081087"/>
        </a:xfrm>
        <a:custGeom>
          <a:avLst/>
          <a:gdLst/>
          <a:ahLst/>
          <a:cxnLst/>
          <a:rect l="0" t="0" r="0" b="0"/>
          <a:pathLst>
            <a:path>
              <a:moveTo>
                <a:pt x="181388" y="453531"/>
              </a:moveTo>
              <a:arcTo wR="1040543" hR="1040543" stAng="12860555" swAng="1960371"/>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CC1C6C5-D7F8-458D-A8E4-1516193A98A3}" type="datetimeFigureOut">
              <a:rPr lang="en-US" smtClean="0"/>
              <a:t>5/4/2018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4A04F67-41D7-4D4C-90F7-A00FA81EF74F}" type="slidenum">
              <a:rPr lang="en-US" smtClean="0"/>
              <a:t>‹#›</a:t>
            </a:fld>
            <a:endParaRPr lang="en-US"/>
          </a:p>
        </p:txBody>
      </p:sp>
    </p:spTree>
    <p:extLst>
      <p:ext uri="{BB962C8B-B14F-4D97-AF65-F5344CB8AC3E}">
        <p14:creationId xmlns:p14="http://schemas.microsoft.com/office/powerpoint/2010/main" val="835044797"/>
      </p:ext>
    </p:extLst>
  </p:cSld>
  <p:clrMap bg1="lt1" tx1="dk1" bg2="lt2" tx2="dk2" accent1="accent1" accent2="accent2" accent3="accent3" accent4="accent4" accent5="accent5" accent6="accent6" hlink="hlink" folHlink="folHlink"/>
  <p:notesStyle>
    <a:lvl1pPr marL="0" algn="l" defTabSz="1218936" rtl="0" eaLnBrk="1" latinLnBrk="0" hangingPunct="1">
      <a:defRPr sz="1600" kern="1200">
        <a:solidFill>
          <a:schemeClr val="tx1"/>
        </a:solidFill>
        <a:latin typeface="+mn-lt"/>
        <a:ea typeface="+mn-ea"/>
        <a:cs typeface="+mn-cs"/>
      </a:defRPr>
    </a:lvl1pPr>
    <a:lvl2pPr marL="609468" algn="l" defTabSz="1218936" rtl="0" eaLnBrk="1" latinLnBrk="0" hangingPunct="1">
      <a:defRPr sz="1600" kern="1200">
        <a:solidFill>
          <a:schemeClr val="tx1"/>
        </a:solidFill>
        <a:latin typeface="+mn-lt"/>
        <a:ea typeface="+mn-ea"/>
        <a:cs typeface="+mn-cs"/>
      </a:defRPr>
    </a:lvl2pPr>
    <a:lvl3pPr marL="1218936" algn="l" defTabSz="1218936" rtl="0" eaLnBrk="1" latinLnBrk="0" hangingPunct="1">
      <a:defRPr sz="1600" kern="1200">
        <a:solidFill>
          <a:schemeClr val="tx1"/>
        </a:solidFill>
        <a:latin typeface="+mn-lt"/>
        <a:ea typeface="+mn-ea"/>
        <a:cs typeface="+mn-cs"/>
      </a:defRPr>
    </a:lvl3pPr>
    <a:lvl4pPr marL="1828404" algn="l" defTabSz="1218936" rtl="0" eaLnBrk="1" latinLnBrk="0" hangingPunct="1">
      <a:defRPr sz="1600" kern="1200">
        <a:solidFill>
          <a:schemeClr val="tx1"/>
        </a:solidFill>
        <a:latin typeface="+mn-lt"/>
        <a:ea typeface="+mn-ea"/>
        <a:cs typeface="+mn-cs"/>
      </a:defRPr>
    </a:lvl4pPr>
    <a:lvl5pPr marL="2437872" algn="l" defTabSz="1218936" rtl="0" eaLnBrk="1" latinLnBrk="0" hangingPunct="1">
      <a:defRPr sz="1600" kern="1200">
        <a:solidFill>
          <a:schemeClr val="tx1"/>
        </a:solidFill>
        <a:latin typeface="+mn-lt"/>
        <a:ea typeface="+mn-ea"/>
        <a:cs typeface="+mn-cs"/>
      </a:defRPr>
    </a:lvl5pPr>
    <a:lvl6pPr marL="3047340" algn="l" defTabSz="1218936" rtl="0" eaLnBrk="1" latinLnBrk="0" hangingPunct="1">
      <a:defRPr sz="1600" kern="1200">
        <a:solidFill>
          <a:schemeClr val="tx1"/>
        </a:solidFill>
        <a:latin typeface="+mn-lt"/>
        <a:ea typeface="+mn-ea"/>
        <a:cs typeface="+mn-cs"/>
      </a:defRPr>
    </a:lvl6pPr>
    <a:lvl7pPr marL="3656808" algn="l" defTabSz="1218936" rtl="0" eaLnBrk="1" latinLnBrk="0" hangingPunct="1">
      <a:defRPr sz="1600" kern="1200">
        <a:solidFill>
          <a:schemeClr val="tx1"/>
        </a:solidFill>
        <a:latin typeface="+mn-lt"/>
        <a:ea typeface="+mn-ea"/>
        <a:cs typeface="+mn-cs"/>
      </a:defRPr>
    </a:lvl7pPr>
    <a:lvl8pPr marL="4266275" algn="l" defTabSz="1218936" rtl="0" eaLnBrk="1" latinLnBrk="0" hangingPunct="1">
      <a:defRPr sz="1600" kern="1200">
        <a:solidFill>
          <a:schemeClr val="tx1"/>
        </a:solidFill>
        <a:latin typeface="+mn-lt"/>
        <a:ea typeface="+mn-ea"/>
        <a:cs typeface="+mn-cs"/>
      </a:defRPr>
    </a:lvl8pPr>
    <a:lvl9pPr marL="4875744" algn="l" defTabSz="121893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8324" y="2209800"/>
            <a:ext cx="8532178" cy="914400"/>
          </a:xfrm>
        </p:spPr>
        <p:txBody>
          <a:bodyPr>
            <a:noAutofit/>
          </a:bodyPr>
          <a:lstStyle>
            <a:lvl1pPr>
              <a:defRPr sz="6000"/>
            </a:lvl1pPr>
          </a:lstStyle>
          <a:p>
            <a:r>
              <a:rPr lang="en-US" dirty="0"/>
              <a:t>Title</a:t>
            </a:r>
          </a:p>
        </p:txBody>
      </p:sp>
      <p:sp>
        <p:nvSpPr>
          <p:cNvPr id="15" name="Rectangle 14"/>
          <p:cNvSpPr/>
          <p:nvPr userDrawn="1"/>
        </p:nvSpPr>
        <p:spPr>
          <a:xfrm>
            <a:off x="-2" y="3429004"/>
            <a:ext cx="12188828" cy="3428996"/>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dirty="0"/>
          </a:p>
        </p:txBody>
      </p:sp>
      <p:sp>
        <p:nvSpPr>
          <p:cNvPr id="16" name="Rectangle 15"/>
          <p:cNvSpPr/>
          <p:nvPr userDrawn="1"/>
        </p:nvSpPr>
        <p:spPr bwMode="auto">
          <a:xfrm>
            <a:off x="1" y="3124201"/>
            <a:ext cx="12188825" cy="692011"/>
          </a:xfrm>
          <a:prstGeom prst="rect">
            <a:avLst/>
          </a:prstGeom>
          <a:solidFill>
            <a:srgbClr val="00B0F0"/>
          </a:solidFill>
          <a:ln w="9525" cap="flat" cmpd="sng" algn="ctr">
            <a:noFill/>
            <a:prstDash val="solid"/>
            <a:round/>
            <a:headEnd type="none" w="med" len="med"/>
            <a:tailEnd type="none" w="med" len="med"/>
          </a:ln>
          <a:effectLst/>
        </p:spPr>
        <p:txBody>
          <a:bodyPr vert="horz" wrap="square" lIns="121888" tIns="60944" rIns="121888" bIns="60944" numCol="1" rtlCol="0" anchor="ctr" anchorCtr="0" compatLnSpc="1">
            <a:prstTxWarp prst="textNoShape">
              <a:avLst/>
            </a:prstTxWarp>
          </a:bodyPr>
          <a:lstStyle/>
          <a:p>
            <a:pPr marL="228543" marR="0" indent="-228543" algn="l" defTabSz="744880" rtl="0" eaLnBrk="0" fontAlgn="base" latinLnBrk="0" hangingPunct="0">
              <a:lnSpc>
                <a:spcPct val="100000"/>
              </a:lnSpc>
              <a:spcBef>
                <a:spcPct val="30000"/>
              </a:spcBef>
              <a:spcAft>
                <a:spcPct val="0"/>
              </a:spcAft>
              <a:buClrTx/>
              <a:buSzTx/>
              <a:buFont typeface="Wingdings" pitchFamily="2" charset="2"/>
              <a:buChar char="Ø"/>
              <a:tabLst/>
            </a:pPr>
            <a:endParaRPr kumimoji="0" lang="en-US" sz="1600" b="1" i="0" u="none" strike="noStrike" cap="none" normalizeH="0" baseline="0" dirty="0">
              <a:ln>
                <a:noFill/>
              </a:ln>
              <a:solidFill>
                <a:schemeClr val="tx1"/>
              </a:solidFill>
              <a:effectLst/>
              <a:latin typeface="Arial" charset="0"/>
            </a:endParaRPr>
          </a:p>
        </p:txBody>
      </p:sp>
      <p:sp>
        <p:nvSpPr>
          <p:cNvPr id="3" name="Subtitle 2"/>
          <p:cNvSpPr>
            <a:spLocks noGrp="1"/>
          </p:cNvSpPr>
          <p:nvPr>
            <p:ph type="subTitle" idx="1" hasCustomPrompt="1"/>
          </p:nvPr>
        </p:nvSpPr>
        <p:spPr>
          <a:xfrm>
            <a:off x="1218883" y="3124201"/>
            <a:ext cx="9751060" cy="692011"/>
          </a:xfrm>
        </p:spPr>
        <p:txBody>
          <a:bodyPr>
            <a:noAutofit/>
          </a:bodyPr>
          <a:lstStyle>
            <a:lvl1pPr marL="0" indent="0" algn="ctr">
              <a:buNone/>
              <a:defRPr sz="4000">
                <a:solidFill>
                  <a:schemeClr val="bg1"/>
                </a:solidFill>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Subtitle | Date</a:t>
            </a:r>
          </a:p>
        </p:txBody>
      </p:sp>
      <p:pic>
        <p:nvPicPr>
          <p:cNvPr id="17" name="Picture 12" descr="all_grad_icon_rgb_2"/>
          <p:cNvPicPr>
            <a:picLocks noChangeAspect="1" noChangeArrowheads="1"/>
          </p:cNvPicPr>
          <p:nvPr userDrawn="1"/>
        </p:nvPicPr>
        <p:blipFill>
          <a:blip r:embed="rId2" cstate="print"/>
          <a:srcRect/>
          <a:stretch>
            <a:fillRect/>
          </a:stretch>
        </p:blipFill>
        <p:spPr bwMode="hidden">
          <a:xfrm>
            <a:off x="10868369" y="304800"/>
            <a:ext cx="952760" cy="685800"/>
          </a:xfrm>
          <a:prstGeom prst="rect">
            <a:avLst/>
          </a:prstGeom>
          <a:noFill/>
          <a:ln w="9525">
            <a:noFill/>
            <a:miter lim="800000"/>
            <a:headEnd/>
            <a:tailEnd/>
          </a:ln>
        </p:spPr>
      </p:pic>
      <p:sp>
        <p:nvSpPr>
          <p:cNvPr id="13" name="TextBox 12"/>
          <p:cNvSpPr txBox="1"/>
          <p:nvPr userDrawn="1"/>
        </p:nvSpPr>
        <p:spPr>
          <a:xfrm>
            <a:off x="4742993" y="6380137"/>
            <a:ext cx="2895600" cy="317908"/>
          </a:xfrm>
          <a:prstGeom prst="rect">
            <a:avLst/>
          </a:prstGeom>
          <a:noFill/>
        </p:spPr>
        <p:txBody>
          <a:bodyPr wrap="square" rtlCol="0">
            <a:spAutoFit/>
          </a:bodyPr>
          <a:lstStyle/>
          <a:p>
            <a:pPr algn="ctr"/>
            <a:r>
              <a:rPr lang="en-US" sz="1466" dirty="0">
                <a:solidFill>
                  <a:schemeClr val="bg1">
                    <a:lumMod val="95000"/>
                  </a:schemeClr>
                </a:solidFill>
                <a:latin typeface="Franklin Gothic Medium Cond" panose="020B0606030402020204" pitchFamily="34" charset="0"/>
              </a:rPr>
              <a:t> What is FEM?</a:t>
            </a:r>
          </a:p>
        </p:txBody>
      </p:sp>
      <p:pic>
        <p:nvPicPr>
          <p:cNvPr id="6" name="Picture 5">
            <a:extLst>
              <a:ext uri="{FF2B5EF4-FFF2-40B4-BE49-F238E27FC236}">
                <a16:creationId xmlns:a16="http://schemas.microsoft.com/office/drawing/2014/main" id="{9C52A678-E8E6-46C0-906B-AA16CE7C2B4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42992" y="6255052"/>
            <a:ext cx="836933" cy="433150"/>
          </a:xfrm>
          <a:prstGeom prst="rect">
            <a:avLst/>
          </a:prstGeom>
        </p:spPr>
      </p:pic>
    </p:spTree>
    <p:extLst>
      <p:ext uri="{BB962C8B-B14F-4D97-AF65-F5344CB8AC3E}">
        <p14:creationId xmlns:p14="http://schemas.microsoft.com/office/powerpoint/2010/main" val="124847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441" y="2108199"/>
            <a:ext cx="10969943" cy="391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11C0240-C80F-4E21-9A06-D8AA01E0E81A}" type="slidenum">
              <a:rPr lang="en-US" smtClean="0"/>
              <a:t>‹#›</a:t>
            </a:fld>
            <a:endParaRPr lang="en-US"/>
          </a:p>
        </p:txBody>
      </p:sp>
      <p:sp>
        <p:nvSpPr>
          <p:cNvPr id="7" name="Rectangle 6"/>
          <p:cNvSpPr/>
          <p:nvPr userDrawn="1"/>
        </p:nvSpPr>
        <p:spPr bwMode="auto">
          <a:xfrm>
            <a:off x="0" y="-1"/>
            <a:ext cx="12203336" cy="76201"/>
          </a:xfrm>
          <a:prstGeom prst="rect">
            <a:avLst/>
          </a:prstGeom>
          <a:solidFill>
            <a:srgbClr val="00B0F0"/>
          </a:solidFill>
          <a:ln w="9525" cap="flat" cmpd="sng" algn="ctr">
            <a:noFill/>
            <a:prstDash val="solid"/>
            <a:round/>
            <a:headEnd type="none" w="med" len="med"/>
            <a:tailEnd type="none" w="med" len="med"/>
          </a:ln>
          <a:effectLst/>
        </p:spPr>
        <p:txBody>
          <a:bodyPr vert="horz" wrap="square" lIns="121888" tIns="60944" rIns="121888" bIns="60944" numCol="1" rtlCol="0" anchor="ctr" anchorCtr="0" compatLnSpc="1">
            <a:prstTxWarp prst="textNoShape">
              <a:avLst/>
            </a:prstTxWarp>
          </a:bodyPr>
          <a:lstStyle/>
          <a:p>
            <a:pPr marL="228543" marR="0" indent="-228543" algn="l" defTabSz="744880" rtl="0" eaLnBrk="0" fontAlgn="base" latinLnBrk="0" hangingPunct="0">
              <a:lnSpc>
                <a:spcPct val="100000"/>
              </a:lnSpc>
              <a:spcBef>
                <a:spcPct val="30000"/>
              </a:spcBef>
              <a:spcAft>
                <a:spcPct val="0"/>
              </a:spcAft>
              <a:buClrTx/>
              <a:buSzTx/>
              <a:buFont typeface="Wingdings" pitchFamily="2" charset="2"/>
              <a:buChar char="Ø"/>
              <a:tabLst/>
            </a:pPr>
            <a:endParaRPr kumimoji="0" lang="en-US" sz="1600" b="1" i="0" u="none" strike="noStrike" cap="none" normalizeH="0" baseline="0" dirty="0">
              <a:ln>
                <a:noFill/>
              </a:ln>
              <a:solidFill>
                <a:schemeClr val="tx1"/>
              </a:solidFill>
              <a:effectLst/>
              <a:latin typeface="Arial"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441" y="6250305"/>
            <a:ext cx="590608" cy="590762"/>
          </a:xfrm>
          <a:prstGeom prst="rect">
            <a:avLst/>
          </a:prstGeom>
        </p:spPr>
      </p:pic>
    </p:spTree>
    <p:extLst>
      <p:ext uri="{BB962C8B-B14F-4D97-AF65-F5344CB8AC3E}">
        <p14:creationId xmlns:p14="http://schemas.microsoft.com/office/powerpoint/2010/main" val="408327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7451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7451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11C0240-C80F-4E21-9A06-D8AA01E0E81A}" type="slidenum">
              <a:rPr lang="en-US" smtClean="0"/>
              <a:t>‹#›</a:t>
            </a:fld>
            <a:endParaRPr lang="en-US"/>
          </a:p>
        </p:txBody>
      </p:sp>
      <p:sp>
        <p:nvSpPr>
          <p:cNvPr id="7" name="Rectangle 6"/>
          <p:cNvSpPr/>
          <p:nvPr userDrawn="1"/>
        </p:nvSpPr>
        <p:spPr bwMode="auto">
          <a:xfrm>
            <a:off x="0" y="-1"/>
            <a:ext cx="12203336" cy="76201"/>
          </a:xfrm>
          <a:prstGeom prst="rect">
            <a:avLst/>
          </a:prstGeom>
          <a:solidFill>
            <a:srgbClr val="00B0F0"/>
          </a:solidFill>
          <a:ln w="9525" cap="flat" cmpd="sng" algn="ctr">
            <a:noFill/>
            <a:prstDash val="solid"/>
            <a:round/>
            <a:headEnd type="none" w="med" len="med"/>
            <a:tailEnd type="none" w="med" len="med"/>
          </a:ln>
          <a:effectLst/>
        </p:spPr>
        <p:txBody>
          <a:bodyPr vert="horz" wrap="square" lIns="121888" tIns="60944" rIns="121888" bIns="60944" numCol="1" rtlCol="0" anchor="ctr" anchorCtr="0" compatLnSpc="1">
            <a:prstTxWarp prst="textNoShape">
              <a:avLst/>
            </a:prstTxWarp>
          </a:bodyPr>
          <a:lstStyle/>
          <a:p>
            <a:pPr marL="228543" marR="0" indent="-228543" algn="l" defTabSz="744880" rtl="0" eaLnBrk="0" fontAlgn="base" latinLnBrk="0" hangingPunct="0">
              <a:lnSpc>
                <a:spcPct val="100000"/>
              </a:lnSpc>
              <a:spcBef>
                <a:spcPct val="30000"/>
              </a:spcBef>
              <a:spcAft>
                <a:spcPct val="0"/>
              </a:spcAft>
              <a:buClrTx/>
              <a:buSzTx/>
              <a:buFont typeface="Wingdings" pitchFamily="2" charset="2"/>
              <a:buChar char="Ø"/>
              <a:tabLst/>
            </a:pPr>
            <a:endParaRPr kumimoji="0" lang="en-US" sz="1600" b="1" i="0" u="none" strike="noStrike" cap="none" normalizeH="0" baseline="0" dirty="0">
              <a:ln>
                <a:noFill/>
              </a:ln>
              <a:solidFill>
                <a:schemeClr val="tx1"/>
              </a:solidFill>
              <a:effectLst/>
              <a:latin typeface="Arial"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441" y="6250305"/>
            <a:ext cx="590608" cy="590762"/>
          </a:xfrm>
          <a:prstGeom prst="rect">
            <a:avLst/>
          </a:prstGeom>
        </p:spPr>
      </p:pic>
    </p:spTree>
    <p:extLst>
      <p:ext uri="{BB962C8B-B14F-4D97-AF65-F5344CB8AC3E}">
        <p14:creationId xmlns:p14="http://schemas.microsoft.com/office/powerpoint/2010/main" val="2805937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24254" y="622571"/>
            <a:ext cx="10969943" cy="471518"/>
          </a:xfrm>
          <a:prstGeom prst="rect">
            <a:avLst/>
          </a:prstGeom>
        </p:spPr>
        <p:txBody>
          <a:bodyPr anchor="ctr">
            <a:normAutofit/>
          </a:bodyPr>
          <a:lstStyle>
            <a:lvl1pPr marL="0" indent="0" algn="ctr">
              <a:buNone/>
              <a:defRPr sz="2400" b="1" u="sng">
                <a:solidFill>
                  <a:srgbClr val="1666AF"/>
                </a:solidFill>
                <a:latin typeface="+mj-lt"/>
                <a:cs typeface="Arial" pitchFamily="34" charset="0"/>
              </a:defRPr>
            </a:lvl1pPr>
          </a:lstStyle>
          <a:p>
            <a:pPr lvl="0"/>
            <a:r>
              <a:rPr lang="en-US" dirty="0"/>
              <a:t>&lt;Enter Presentation Title&gt;</a:t>
            </a:r>
          </a:p>
        </p:txBody>
      </p:sp>
      <p:pic>
        <p:nvPicPr>
          <p:cNvPr id="6" name="Picture 3" descr="all_grad_ver_rgb_pos"/>
          <p:cNvPicPr>
            <a:picLocks noChangeAspect="1" noChangeArrowheads="1"/>
          </p:cNvPicPr>
          <p:nvPr/>
        </p:nvPicPr>
        <p:blipFill>
          <a:blip r:embed="rId2" cstate="print"/>
          <a:srcRect/>
          <a:stretch>
            <a:fillRect/>
          </a:stretch>
        </p:blipFill>
        <p:spPr bwMode="auto">
          <a:xfrm>
            <a:off x="3277864" y="1863726"/>
            <a:ext cx="5675422" cy="3051175"/>
          </a:xfrm>
          <a:prstGeom prst="rect">
            <a:avLst/>
          </a:prstGeom>
          <a:noFill/>
        </p:spPr>
      </p:pic>
      <p:sp>
        <p:nvSpPr>
          <p:cNvPr id="9" name="Text Placeholder 6"/>
          <p:cNvSpPr>
            <a:spLocks noGrp="1"/>
          </p:cNvSpPr>
          <p:nvPr>
            <p:ph type="body" sz="quarter" idx="11" hasCustomPrompt="1"/>
          </p:nvPr>
        </p:nvSpPr>
        <p:spPr>
          <a:xfrm>
            <a:off x="624254" y="1124636"/>
            <a:ext cx="10969943" cy="360796"/>
          </a:xfrm>
          <a:prstGeom prst="rect">
            <a:avLst/>
          </a:prstGeom>
        </p:spPr>
        <p:txBody>
          <a:bodyPr anchor="ctr"/>
          <a:lstStyle>
            <a:lvl1pPr marL="0" indent="0" algn="ctr">
              <a:buNone/>
              <a:defRPr sz="2000" b="1" u="none">
                <a:solidFill>
                  <a:srgbClr val="1666AF"/>
                </a:solidFill>
                <a:latin typeface="+mj-lt"/>
                <a:cs typeface="Arial" pitchFamily="34" charset="0"/>
              </a:defRPr>
            </a:lvl1pPr>
          </a:lstStyle>
          <a:p>
            <a:pPr lvl="0"/>
            <a:r>
              <a:rPr lang="en-US" dirty="0"/>
              <a:t>&lt;Enter Presentation Subtitle&gt;</a:t>
            </a:r>
          </a:p>
        </p:txBody>
      </p:sp>
      <p:sp>
        <p:nvSpPr>
          <p:cNvPr id="11" name="Text Placeholder 6"/>
          <p:cNvSpPr>
            <a:spLocks noGrp="1"/>
          </p:cNvSpPr>
          <p:nvPr>
            <p:ph type="body" sz="quarter" idx="12" hasCustomPrompt="1"/>
          </p:nvPr>
        </p:nvSpPr>
        <p:spPr>
          <a:xfrm>
            <a:off x="624254" y="5272392"/>
            <a:ext cx="10969943" cy="471518"/>
          </a:xfrm>
          <a:prstGeom prst="rect">
            <a:avLst/>
          </a:prstGeom>
        </p:spPr>
        <p:txBody>
          <a:bodyPr anchor="ctr">
            <a:normAutofit/>
          </a:bodyPr>
          <a:lstStyle>
            <a:lvl1pPr marL="0" indent="0" algn="ctr">
              <a:buNone/>
              <a:defRPr sz="2000" b="1" u="none" baseline="0">
                <a:solidFill>
                  <a:srgbClr val="1666AF"/>
                </a:solidFill>
                <a:latin typeface="+mj-lt"/>
                <a:cs typeface="Arial" pitchFamily="34" charset="0"/>
              </a:defRPr>
            </a:lvl1pPr>
          </a:lstStyle>
          <a:p>
            <a:pPr lvl="0"/>
            <a:r>
              <a:rPr lang="en-US" dirty="0"/>
              <a:t>&lt;Enter Deliverable Type or Author/Presenter&gt;</a:t>
            </a:r>
          </a:p>
        </p:txBody>
      </p:sp>
      <p:sp>
        <p:nvSpPr>
          <p:cNvPr id="12" name="Text Placeholder 6"/>
          <p:cNvSpPr>
            <a:spLocks noGrp="1"/>
          </p:cNvSpPr>
          <p:nvPr>
            <p:ph type="body" sz="quarter" idx="13" hasCustomPrompt="1"/>
          </p:nvPr>
        </p:nvSpPr>
        <p:spPr>
          <a:xfrm>
            <a:off x="624254" y="5753638"/>
            <a:ext cx="10969943" cy="471518"/>
          </a:xfrm>
          <a:prstGeom prst="rect">
            <a:avLst/>
          </a:prstGeom>
        </p:spPr>
        <p:txBody>
          <a:bodyPr anchor="ctr">
            <a:normAutofit/>
          </a:bodyPr>
          <a:lstStyle>
            <a:lvl1pPr marL="0" indent="0" algn="ctr">
              <a:buNone/>
              <a:defRPr sz="1600" b="1" u="none">
                <a:solidFill>
                  <a:srgbClr val="1666AF"/>
                </a:solidFill>
                <a:latin typeface="+mj-lt"/>
                <a:cs typeface="Arial" pitchFamily="34" charset="0"/>
              </a:defRPr>
            </a:lvl1pPr>
          </a:lstStyle>
          <a:p>
            <a:pPr lvl="0"/>
            <a:fld id="{98775252-1D77-4D95-BB66-EC590588EB3C}" type="datetime4">
              <a:rPr lang="en-US" smtClean="0"/>
              <a:t>January 27, 2015</a:t>
            </a:fld>
            <a:endParaRPr lang="en-US" dirty="0"/>
          </a:p>
        </p:txBody>
      </p:sp>
      <p:pic>
        <p:nvPicPr>
          <p:cNvPr id="8" name="Picture 3" descr="all_grad_ver_rgb_pos"/>
          <p:cNvPicPr>
            <a:picLocks noChangeAspect="1" noChangeArrowheads="1"/>
          </p:cNvPicPr>
          <p:nvPr userDrawn="1"/>
        </p:nvPicPr>
        <p:blipFill>
          <a:blip r:embed="rId2" cstate="print"/>
          <a:srcRect/>
          <a:stretch>
            <a:fillRect/>
          </a:stretch>
        </p:blipFill>
        <p:spPr bwMode="auto">
          <a:xfrm>
            <a:off x="3277864" y="1863726"/>
            <a:ext cx="5675422" cy="3051175"/>
          </a:xfrm>
          <a:prstGeom prst="rect">
            <a:avLst/>
          </a:prstGeom>
          <a:noFill/>
        </p:spPr>
      </p:pic>
    </p:spTree>
    <p:extLst>
      <p:ext uri="{BB962C8B-B14F-4D97-AF65-F5344CB8AC3E}">
        <p14:creationId xmlns:p14="http://schemas.microsoft.com/office/powerpoint/2010/main" val="3827916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 Footnotes">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609441" y="838200"/>
            <a:ext cx="10969943"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hasCustomPrompt="1"/>
          </p:nvPr>
        </p:nvSpPr>
        <p:spPr>
          <a:xfrm>
            <a:off x="1102180" y="107004"/>
            <a:ext cx="10477203" cy="466928"/>
          </a:xfrm>
          <a:prstGeom prst="rect">
            <a:avLst/>
          </a:prstGeom>
        </p:spPr>
        <p:txBody>
          <a:bodyPr anchor="ctr">
            <a:noAutofit/>
          </a:bodyPr>
          <a:lstStyle>
            <a:lvl1pPr algn="l">
              <a:defRPr sz="2000" b="1">
                <a:solidFill>
                  <a:srgbClr val="1666AF"/>
                </a:solidFill>
                <a:latin typeface="+mj-lt"/>
                <a:cs typeface="Arial" pitchFamily="34" charset="0"/>
              </a:defRPr>
            </a:lvl1pPr>
          </a:lstStyle>
          <a:p>
            <a:r>
              <a:rPr lang="en-US" dirty="0"/>
              <a:t>&lt;Use a full sentence to describe the page: this is a text page with information box&gt;</a:t>
            </a:r>
          </a:p>
        </p:txBody>
      </p:sp>
    </p:spTree>
    <p:extLst>
      <p:ext uri="{BB962C8B-B14F-4D97-AF65-F5344CB8AC3E}">
        <p14:creationId xmlns:p14="http://schemas.microsoft.com/office/powerpoint/2010/main" val="374627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441" y="1048731"/>
            <a:ext cx="5363083" cy="478513"/>
          </a:xfrm>
          <a:prstGeom prst="rect">
            <a:avLst/>
          </a:prstGeom>
          <a:solidFill>
            <a:srgbClr val="1666AF"/>
          </a:solidFill>
          <a:ln>
            <a:solidFill>
              <a:schemeClr val="tx1"/>
            </a:solidFill>
          </a:ln>
          <a:effectLst/>
        </p:spPr>
        <p:txBody>
          <a:bodyPr anchor="ctr">
            <a:normAutofit/>
          </a:bodyPr>
          <a:lstStyle>
            <a:lvl1pPr marL="0" indent="0" algn="ctr">
              <a:buNone/>
              <a:defRPr sz="1700" b="1">
                <a:solidFill>
                  <a:schemeClr val="bg1"/>
                </a:solidFill>
                <a:effectLst>
                  <a:outerShdw blurRad="38100" dist="38100" dir="2700000" algn="tl">
                    <a:srgbClr val="000000">
                      <a:alpha val="43137"/>
                    </a:srgbClr>
                  </a:outerShdw>
                </a:effectLst>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&lt;Option 1&gt;</a:t>
            </a:r>
          </a:p>
        </p:txBody>
      </p:sp>
      <p:sp>
        <p:nvSpPr>
          <p:cNvPr id="5" name="Text Placeholder 4"/>
          <p:cNvSpPr>
            <a:spLocks noGrp="1"/>
          </p:cNvSpPr>
          <p:nvPr>
            <p:ph type="body" sz="quarter" idx="3" hasCustomPrompt="1"/>
          </p:nvPr>
        </p:nvSpPr>
        <p:spPr>
          <a:xfrm>
            <a:off x="6191754" y="1048731"/>
            <a:ext cx="5363083" cy="478513"/>
          </a:xfrm>
          <a:prstGeom prst="rect">
            <a:avLst/>
          </a:prstGeom>
          <a:solidFill>
            <a:srgbClr val="1666AF"/>
          </a:solidFill>
          <a:ln>
            <a:solidFill>
              <a:schemeClr val="tx1"/>
            </a:solidFill>
          </a:ln>
          <a:effectLst/>
        </p:spPr>
        <p:txBody>
          <a:bodyPr anchor="ctr">
            <a:normAutofit/>
          </a:bodyPr>
          <a:lstStyle>
            <a:lvl1pPr marL="0" indent="0" algn="ctr">
              <a:buNone/>
              <a:defRPr sz="1700" b="1">
                <a:solidFill>
                  <a:schemeClr val="bg1"/>
                </a:solidFill>
                <a:effectLst>
                  <a:outerShdw blurRad="38100" dist="38100" dir="2700000" algn="tl">
                    <a:srgbClr val="000000">
                      <a:alpha val="43137"/>
                    </a:srgbClr>
                  </a:outerShdw>
                </a:effectLst>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&lt;Option 2&gt;</a:t>
            </a:r>
          </a:p>
        </p:txBody>
      </p:sp>
      <p:sp>
        <p:nvSpPr>
          <p:cNvPr id="13" name="Title 7"/>
          <p:cNvSpPr>
            <a:spLocks noGrp="1"/>
          </p:cNvSpPr>
          <p:nvPr>
            <p:ph type="title" hasCustomPrompt="1"/>
          </p:nvPr>
        </p:nvSpPr>
        <p:spPr>
          <a:xfrm>
            <a:off x="1102180" y="107004"/>
            <a:ext cx="10477203" cy="466928"/>
          </a:xfrm>
          <a:prstGeom prst="rect">
            <a:avLst/>
          </a:prstGeom>
        </p:spPr>
        <p:txBody>
          <a:bodyPr anchor="ctr">
            <a:noAutofit/>
          </a:bodyPr>
          <a:lstStyle>
            <a:lvl1pPr algn="l">
              <a:defRPr sz="2000" b="1" baseline="0">
                <a:solidFill>
                  <a:srgbClr val="1666AF"/>
                </a:solidFill>
                <a:latin typeface="+mj-lt"/>
                <a:cs typeface="Arial" pitchFamily="34" charset="0"/>
              </a:defRPr>
            </a:lvl1pPr>
          </a:lstStyle>
          <a:p>
            <a:r>
              <a:rPr lang="en-US" dirty="0"/>
              <a:t>&lt;A v. B Comparison Slide, 2 column text&gt;</a:t>
            </a:r>
          </a:p>
        </p:txBody>
      </p:sp>
      <p:sp>
        <p:nvSpPr>
          <p:cNvPr id="9" name="Content Placeholder 2"/>
          <p:cNvSpPr>
            <a:spLocks noGrp="1"/>
          </p:cNvSpPr>
          <p:nvPr>
            <p:ph sz="quarter" idx="10"/>
          </p:nvPr>
        </p:nvSpPr>
        <p:spPr>
          <a:xfrm>
            <a:off x="609441" y="1524000"/>
            <a:ext cx="5363083" cy="4953000"/>
          </a:xfrm>
          <a:ln>
            <a:solidFill>
              <a:schemeClr val="tx1"/>
            </a:solid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1"/>
          </p:nvPr>
        </p:nvSpPr>
        <p:spPr>
          <a:xfrm>
            <a:off x="6191754" y="1524000"/>
            <a:ext cx="5363083" cy="4953000"/>
          </a:xfrm>
          <a:ln>
            <a:solidFill>
              <a:schemeClr val="tx1"/>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4844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3368891"/>
            <a:ext cx="5363083" cy="478513"/>
          </a:xfrm>
          <a:prstGeom prst="rect">
            <a:avLst/>
          </a:prstGeom>
          <a:solidFill>
            <a:srgbClr val="1666AF"/>
          </a:solidFill>
          <a:ln>
            <a:solidFill>
              <a:schemeClr val="tx1"/>
            </a:solidFill>
          </a:ln>
          <a:effectLst/>
        </p:spPr>
        <p:txBody>
          <a:bodyPr anchor="ctr">
            <a:normAutofit/>
          </a:bodyPr>
          <a:lstStyle>
            <a:lvl1pPr marL="0" indent="0" algn="ctr">
              <a:buNone/>
              <a:defRPr sz="1700" b="1">
                <a:solidFill>
                  <a:schemeClr val="bg1"/>
                </a:solidFill>
                <a:effectLst>
                  <a:outerShdw blurRad="38100" dist="38100" dir="2700000" algn="tl">
                    <a:srgbClr val="000000">
                      <a:alpha val="43137"/>
                    </a:srgbClr>
                  </a:outerShdw>
                </a:effectLst>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177793" y="3368891"/>
            <a:ext cx="5363083" cy="478513"/>
          </a:xfrm>
          <a:prstGeom prst="rect">
            <a:avLst/>
          </a:prstGeom>
          <a:solidFill>
            <a:srgbClr val="1666AF"/>
          </a:solidFill>
          <a:ln>
            <a:solidFill>
              <a:schemeClr val="tx1"/>
            </a:solidFill>
          </a:ln>
          <a:effectLst/>
        </p:spPr>
        <p:txBody>
          <a:bodyPr anchor="ctr">
            <a:normAutofit/>
          </a:bodyPr>
          <a:lstStyle>
            <a:lvl1pPr marL="0" indent="0" algn="ctr">
              <a:buNone/>
              <a:defRPr sz="1700" b="1">
                <a:solidFill>
                  <a:schemeClr val="bg1"/>
                </a:solidFill>
                <a:effectLst>
                  <a:outerShdw blurRad="38100" dist="38100" dir="2700000" algn="tl">
                    <a:srgbClr val="000000">
                      <a:alpha val="43137"/>
                    </a:srgbClr>
                  </a:outerShdw>
                </a:effectLst>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itle 7"/>
          <p:cNvSpPr>
            <a:spLocks noGrp="1"/>
          </p:cNvSpPr>
          <p:nvPr>
            <p:ph type="title" hasCustomPrompt="1"/>
          </p:nvPr>
        </p:nvSpPr>
        <p:spPr>
          <a:xfrm>
            <a:off x="1102180" y="107004"/>
            <a:ext cx="10477203" cy="466928"/>
          </a:xfrm>
          <a:prstGeom prst="rect">
            <a:avLst/>
          </a:prstGeom>
        </p:spPr>
        <p:txBody>
          <a:bodyPr anchor="ctr">
            <a:noAutofit/>
          </a:bodyPr>
          <a:lstStyle>
            <a:lvl1pPr algn="l">
              <a:defRPr sz="2000" b="1" baseline="0">
                <a:solidFill>
                  <a:srgbClr val="1666AF"/>
                </a:solidFill>
                <a:latin typeface="+mj-lt"/>
                <a:cs typeface="Arial" pitchFamily="34" charset="0"/>
              </a:defRPr>
            </a:lvl1pPr>
          </a:lstStyle>
          <a:p>
            <a:r>
              <a:rPr lang="en-US" dirty="0"/>
              <a:t>&lt;A v. B 2 Column with Images&gt;</a:t>
            </a:r>
          </a:p>
        </p:txBody>
      </p:sp>
      <p:sp>
        <p:nvSpPr>
          <p:cNvPr id="7" name="Rectangle 3"/>
          <p:cNvSpPr>
            <a:spLocks noGrp="1" noChangeArrowheads="1"/>
          </p:cNvSpPr>
          <p:nvPr>
            <p:ph idx="15" hasCustomPrompt="1"/>
          </p:nvPr>
        </p:nvSpPr>
        <p:spPr bwMode="auto">
          <a:xfrm>
            <a:off x="609442" y="819034"/>
            <a:ext cx="5358227" cy="2524835"/>
          </a:xfrm>
          <a:prstGeom prst="rect">
            <a:avLst/>
          </a:pr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marL="0" indent="0">
              <a:lnSpc>
                <a:spcPct val="100000"/>
              </a:lnSpc>
              <a:spcBef>
                <a:spcPts val="30"/>
              </a:spcBef>
              <a:spcAft>
                <a:spcPts val="600"/>
              </a:spcAft>
              <a:buClr>
                <a:schemeClr val="accent1"/>
              </a:buClr>
              <a:buSzPct val="120000"/>
              <a:buFont typeface="Calibri" pitchFamily="34" charset="0"/>
              <a:buNone/>
              <a:defRPr sz="1600" baseline="0">
                <a:latin typeface="+mn-lt"/>
                <a:cs typeface="Arial" pitchFamily="34" charset="0"/>
              </a:defRPr>
            </a:lvl1pPr>
            <a:lvl2pPr marL="463550" indent="-231775">
              <a:lnSpc>
                <a:spcPct val="100000"/>
              </a:lnSpc>
              <a:spcBef>
                <a:spcPts val="30"/>
              </a:spcBef>
              <a:spcAft>
                <a:spcPts val="600"/>
              </a:spcAft>
              <a:buClr>
                <a:schemeClr val="accent1"/>
              </a:buClr>
              <a:buSzPct val="90000"/>
              <a:buFont typeface="Courier New" pitchFamily="49" charset="0"/>
              <a:buChar char="o"/>
              <a:defRPr sz="1600">
                <a:latin typeface="+mn-lt"/>
                <a:cs typeface="Arial" pitchFamily="34" charset="0"/>
              </a:defRPr>
            </a:lvl2pPr>
            <a:lvl3pPr marL="682625" indent="-219075">
              <a:lnSpc>
                <a:spcPct val="100000"/>
              </a:lnSpc>
              <a:spcBef>
                <a:spcPts val="30"/>
              </a:spcBef>
              <a:spcAft>
                <a:spcPts val="600"/>
              </a:spcAft>
              <a:buClr>
                <a:schemeClr val="accent1"/>
              </a:buClr>
              <a:buFont typeface="Calibri" pitchFamily="34" charset="0"/>
              <a:buChar char="–"/>
              <a:defRPr sz="1600">
                <a:latin typeface="+mn-lt"/>
                <a:cs typeface="Arial" pitchFamily="34" charset="0"/>
              </a:defRPr>
            </a:lvl3pPr>
            <a:lvl4pPr marL="914400" indent="-231775">
              <a:lnSpc>
                <a:spcPct val="100000"/>
              </a:lnSpc>
              <a:spcBef>
                <a:spcPts val="30"/>
              </a:spcBef>
              <a:buClr>
                <a:schemeClr val="accent1"/>
              </a:buClr>
              <a:buFont typeface="Wingdings" pitchFamily="2" charset="2"/>
              <a:buChar char="§"/>
              <a:defRPr sz="1600">
                <a:latin typeface="+mn-lt"/>
              </a:defRPr>
            </a:lvl4pPr>
            <a:lvl5pPr marL="1377950" indent="0">
              <a:buNone/>
              <a:defRPr/>
            </a:lvl5pPr>
          </a:lstStyle>
          <a:p>
            <a:pPr lvl="0"/>
            <a:r>
              <a:rPr lang="en-US" dirty="0"/>
              <a:t>&lt;Insert Picture&gt;</a:t>
            </a:r>
          </a:p>
        </p:txBody>
      </p:sp>
      <p:sp>
        <p:nvSpPr>
          <p:cNvPr id="8" name="Rectangle 3"/>
          <p:cNvSpPr>
            <a:spLocks noGrp="1" noChangeArrowheads="1"/>
          </p:cNvSpPr>
          <p:nvPr>
            <p:ph idx="16" hasCustomPrompt="1"/>
          </p:nvPr>
        </p:nvSpPr>
        <p:spPr bwMode="auto">
          <a:xfrm>
            <a:off x="6191754" y="819034"/>
            <a:ext cx="5358227" cy="2524835"/>
          </a:xfrm>
          <a:prstGeom prst="rect">
            <a:avLst/>
          </a:pr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marL="0" indent="0">
              <a:lnSpc>
                <a:spcPct val="100000"/>
              </a:lnSpc>
              <a:spcBef>
                <a:spcPts val="30"/>
              </a:spcBef>
              <a:spcAft>
                <a:spcPts val="600"/>
              </a:spcAft>
              <a:buClr>
                <a:schemeClr val="accent1"/>
              </a:buClr>
              <a:buSzPct val="120000"/>
              <a:buFont typeface="Calibri" pitchFamily="34" charset="0"/>
              <a:buNone/>
              <a:defRPr sz="1600" baseline="0">
                <a:latin typeface="+mn-lt"/>
                <a:cs typeface="Arial" pitchFamily="34" charset="0"/>
              </a:defRPr>
            </a:lvl1pPr>
            <a:lvl2pPr marL="463550" indent="-231775">
              <a:lnSpc>
                <a:spcPct val="100000"/>
              </a:lnSpc>
              <a:spcBef>
                <a:spcPts val="30"/>
              </a:spcBef>
              <a:spcAft>
                <a:spcPts val="600"/>
              </a:spcAft>
              <a:buClr>
                <a:schemeClr val="accent1"/>
              </a:buClr>
              <a:buSzPct val="90000"/>
              <a:buFont typeface="Courier New" pitchFamily="49" charset="0"/>
              <a:buChar char="o"/>
              <a:defRPr sz="1600">
                <a:latin typeface="+mn-lt"/>
                <a:cs typeface="Arial" pitchFamily="34" charset="0"/>
              </a:defRPr>
            </a:lvl2pPr>
            <a:lvl3pPr marL="682625" indent="-219075">
              <a:lnSpc>
                <a:spcPct val="100000"/>
              </a:lnSpc>
              <a:spcBef>
                <a:spcPts val="30"/>
              </a:spcBef>
              <a:spcAft>
                <a:spcPts val="600"/>
              </a:spcAft>
              <a:buClr>
                <a:schemeClr val="accent1"/>
              </a:buClr>
              <a:buFont typeface="Calibri" pitchFamily="34" charset="0"/>
              <a:buChar char="–"/>
              <a:defRPr sz="1600">
                <a:latin typeface="+mn-lt"/>
                <a:cs typeface="Arial" pitchFamily="34" charset="0"/>
              </a:defRPr>
            </a:lvl3pPr>
            <a:lvl4pPr marL="914400" indent="-231775">
              <a:lnSpc>
                <a:spcPct val="100000"/>
              </a:lnSpc>
              <a:spcBef>
                <a:spcPts val="30"/>
              </a:spcBef>
              <a:buClr>
                <a:schemeClr val="accent1"/>
              </a:buClr>
              <a:buFont typeface="Wingdings" pitchFamily="2" charset="2"/>
              <a:buChar char="§"/>
              <a:defRPr sz="1600">
                <a:latin typeface="+mn-lt"/>
              </a:defRPr>
            </a:lvl4pPr>
            <a:lvl5pPr marL="1377950" indent="0">
              <a:buNone/>
              <a:defRPr/>
            </a:lvl5pPr>
          </a:lstStyle>
          <a:p>
            <a:pPr lvl="0"/>
            <a:r>
              <a:rPr lang="en-US" dirty="0"/>
              <a:t>&lt;Insert Picture&gt;</a:t>
            </a:r>
          </a:p>
        </p:txBody>
      </p:sp>
      <p:sp>
        <p:nvSpPr>
          <p:cNvPr id="10" name="Content Placeholder 2"/>
          <p:cNvSpPr>
            <a:spLocks noGrp="1"/>
          </p:cNvSpPr>
          <p:nvPr>
            <p:ph sz="quarter" idx="10"/>
          </p:nvPr>
        </p:nvSpPr>
        <p:spPr>
          <a:xfrm>
            <a:off x="609441" y="3858904"/>
            <a:ext cx="5363083" cy="2465696"/>
          </a:xfrm>
          <a:ln>
            <a:solidFill>
              <a:schemeClr val="tx1"/>
            </a:solid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7"/>
          </p:nvPr>
        </p:nvSpPr>
        <p:spPr>
          <a:xfrm>
            <a:off x="6177793" y="3858904"/>
            <a:ext cx="5363083" cy="2465696"/>
          </a:xfrm>
          <a:ln>
            <a:solidFill>
              <a:schemeClr val="tx1"/>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4662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hases">
    <p:spTree>
      <p:nvGrpSpPr>
        <p:cNvPr id="1" name=""/>
        <p:cNvGrpSpPr/>
        <p:nvPr/>
      </p:nvGrpSpPr>
      <p:grpSpPr>
        <a:xfrm>
          <a:off x="0" y="0"/>
          <a:ext cx="0" cy="0"/>
          <a:chOff x="0" y="0"/>
          <a:chExt cx="0" cy="0"/>
        </a:xfrm>
      </p:grpSpPr>
      <p:sp>
        <p:nvSpPr>
          <p:cNvPr id="3" name="Title 7"/>
          <p:cNvSpPr>
            <a:spLocks noGrp="1"/>
          </p:cNvSpPr>
          <p:nvPr>
            <p:ph type="title" hasCustomPrompt="1"/>
          </p:nvPr>
        </p:nvSpPr>
        <p:spPr>
          <a:xfrm>
            <a:off x="1102180" y="107004"/>
            <a:ext cx="10477203" cy="466928"/>
          </a:xfrm>
          <a:prstGeom prst="rect">
            <a:avLst/>
          </a:prstGeom>
        </p:spPr>
        <p:txBody>
          <a:bodyPr anchor="ctr">
            <a:noAutofit/>
          </a:bodyPr>
          <a:lstStyle>
            <a:lvl1pPr algn="l">
              <a:defRPr sz="2000" b="1">
                <a:solidFill>
                  <a:srgbClr val="1666AF"/>
                </a:solidFill>
                <a:latin typeface="+mj-lt"/>
                <a:cs typeface="Arial" pitchFamily="34" charset="0"/>
              </a:defRPr>
            </a:lvl1pPr>
          </a:lstStyle>
          <a:p>
            <a:r>
              <a:rPr lang="en-US" dirty="0"/>
              <a:t>&lt;Use a full sentence to describe the page: this is a text page with information box&gt;</a:t>
            </a:r>
          </a:p>
        </p:txBody>
      </p:sp>
      <p:sp>
        <p:nvSpPr>
          <p:cNvPr id="4" name="Rectangle 15"/>
          <p:cNvSpPr>
            <a:spLocks noChangeArrowheads="1"/>
          </p:cNvSpPr>
          <p:nvPr userDrawn="1"/>
        </p:nvSpPr>
        <p:spPr bwMode="auto">
          <a:xfrm rot="-5400000">
            <a:off x="-672425" y="3085375"/>
            <a:ext cx="2055873" cy="304725"/>
          </a:xfrm>
          <a:prstGeom prst="rect">
            <a:avLst/>
          </a:prstGeom>
          <a:solidFill>
            <a:schemeClr val="accent1"/>
          </a:solidFill>
          <a:ln w="12700" algn="ctr">
            <a:solidFill>
              <a:schemeClr val="bg2"/>
            </a:solidFill>
            <a:miter lim="800000"/>
            <a:headEnd/>
            <a:tailEnd/>
          </a:ln>
        </p:spPr>
        <p:txBody>
          <a:bodyPr wrap="none" lIns="91429" tIns="45714" rIns="91429" bIns="45714" anchor="ctr"/>
          <a:lstStyle/>
          <a:p>
            <a:pPr algn="ctr" defTabSz="914293">
              <a:lnSpc>
                <a:spcPct val="95000"/>
              </a:lnSpc>
              <a:spcBef>
                <a:spcPct val="100000"/>
              </a:spcBef>
              <a:spcAft>
                <a:spcPct val="35000"/>
              </a:spcAft>
              <a:buClr>
                <a:srgbClr val="213E79"/>
              </a:buClr>
              <a:buFont typeface="Wingdings" pitchFamily="2" charset="2"/>
              <a:buNone/>
            </a:pPr>
            <a:r>
              <a:rPr lang="en-US" sz="1800" dirty="0">
                <a:solidFill>
                  <a:srgbClr val="FFFFFF"/>
                </a:solidFill>
              </a:rPr>
              <a:t> Key Activities</a:t>
            </a:r>
          </a:p>
        </p:txBody>
      </p:sp>
      <p:sp>
        <p:nvSpPr>
          <p:cNvPr id="5" name="Rectangle 15"/>
          <p:cNvSpPr>
            <a:spLocks noChangeArrowheads="1"/>
          </p:cNvSpPr>
          <p:nvPr userDrawn="1"/>
        </p:nvSpPr>
        <p:spPr bwMode="auto">
          <a:xfrm rot="-5400000">
            <a:off x="-604134" y="5136396"/>
            <a:ext cx="1919288" cy="304721"/>
          </a:xfrm>
          <a:prstGeom prst="rect">
            <a:avLst/>
          </a:prstGeom>
          <a:solidFill>
            <a:schemeClr val="accent1"/>
          </a:solidFill>
          <a:ln w="12700" algn="ctr">
            <a:solidFill>
              <a:schemeClr val="bg2"/>
            </a:solidFill>
            <a:miter lim="800000"/>
            <a:headEnd/>
            <a:tailEnd/>
          </a:ln>
        </p:spPr>
        <p:txBody>
          <a:bodyPr wrap="none" lIns="91429" tIns="45714" rIns="91429" bIns="45714" anchor="ctr"/>
          <a:lstStyle/>
          <a:p>
            <a:pPr algn="ctr" defTabSz="914293">
              <a:lnSpc>
                <a:spcPct val="95000"/>
              </a:lnSpc>
              <a:spcBef>
                <a:spcPct val="100000"/>
              </a:spcBef>
              <a:spcAft>
                <a:spcPct val="35000"/>
              </a:spcAft>
              <a:buClr>
                <a:srgbClr val="213E79"/>
              </a:buClr>
              <a:buFont typeface="Wingdings" pitchFamily="2" charset="2"/>
              <a:buNone/>
            </a:pPr>
            <a:r>
              <a:rPr lang="en-US" sz="1800" dirty="0">
                <a:solidFill>
                  <a:srgbClr val="FFFFFF"/>
                </a:solidFill>
              </a:rPr>
              <a:t>Deliverables</a:t>
            </a:r>
          </a:p>
        </p:txBody>
      </p:sp>
      <p:sp>
        <p:nvSpPr>
          <p:cNvPr id="6" name="Table Placeholder 36"/>
          <p:cNvSpPr>
            <a:spLocks noGrp="1"/>
          </p:cNvSpPr>
          <p:nvPr>
            <p:ph type="tbl" sz="quarter" idx="11" hasCustomPrompt="1"/>
          </p:nvPr>
        </p:nvSpPr>
        <p:spPr>
          <a:xfrm>
            <a:off x="609441" y="2222560"/>
            <a:ext cx="10969943" cy="4025840"/>
          </a:xfrm>
          <a:ln>
            <a:noFill/>
          </a:ln>
        </p:spPr>
        <p:style>
          <a:lnRef idx="2">
            <a:schemeClr val="accent2"/>
          </a:lnRef>
          <a:fillRef idx="1">
            <a:schemeClr val="lt1"/>
          </a:fillRef>
          <a:effectRef idx="0">
            <a:schemeClr val="accent2"/>
          </a:effectRef>
          <a:fontRef idx="none"/>
        </p:style>
        <p:txBody>
          <a:bodyPr/>
          <a:lstStyle>
            <a:lvl1pPr>
              <a:defRPr baseline="0"/>
            </a:lvl1pPr>
          </a:lstStyle>
          <a:p>
            <a:r>
              <a:rPr lang="en-US" dirty="0"/>
              <a:t>Create a chart with 2 rows and enough columns to match the number of phases.  Realign table boundaries to line up with phases, key activities, and deliverables. Up bullet structure one space for the chart</a:t>
            </a:r>
          </a:p>
        </p:txBody>
      </p:sp>
      <p:sp>
        <p:nvSpPr>
          <p:cNvPr id="7" name="SmartArt Placeholder 38"/>
          <p:cNvSpPr>
            <a:spLocks noGrp="1"/>
          </p:cNvSpPr>
          <p:nvPr>
            <p:ph type="dgm" sz="quarter" idx="12" hasCustomPrompt="1"/>
          </p:nvPr>
        </p:nvSpPr>
        <p:spPr>
          <a:xfrm>
            <a:off x="609441" y="838200"/>
            <a:ext cx="10969943" cy="1295400"/>
          </a:xfrm>
          <a:solidFill>
            <a:schemeClr val="bg2">
              <a:lumMod val="20000"/>
              <a:lumOff val="80000"/>
            </a:schemeClr>
          </a:solidFill>
        </p:spPr>
        <p:txBody>
          <a:bodyPr/>
          <a:lstStyle>
            <a:lvl1pPr>
              <a:defRPr baseline="0"/>
            </a:lvl1pPr>
          </a:lstStyle>
          <a:p>
            <a:r>
              <a:rPr lang="en-US" dirty="0"/>
              <a:t>&lt;Click on the Smart Art shape.  Select appropriate process shape, fill out text, and select color scheme.&gt;</a:t>
            </a:r>
          </a:p>
        </p:txBody>
      </p:sp>
      <p:sp>
        <p:nvSpPr>
          <p:cNvPr id="8" name="Line 31"/>
          <p:cNvSpPr>
            <a:spLocks noChangeShapeType="1"/>
          </p:cNvSpPr>
          <p:nvPr userDrawn="1">
            <p:custDataLst>
              <p:tags r:id="rId1"/>
            </p:custDataLst>
          </p:nvPr>
        </p:nvSpPr>
        <p:spPr bwMode="auto">
          <a:xfrm flipV="1">
            <a:off x="654490" y="6400800"/>
            <a:ext cx="10924894" cy="0"/>
          </a:xfrm>
          <a:prstGeom prst="line">
            <a:avLst/>
          </a:prstGeom>
          <a:noFill/>
          <a:ln w="57150">
            <a:solidFill>
              <a:srgbClr val="C0C0C0"/>
            </a:solidFill>
            <a:round/>
            <a:headEnd/>
            <a:tailEnd type="none" w="med" len="med"/>
          </a:ln>
          <a:extLst>
            <a:ext uri="{909E8E84-426E-40DD-AFC4-6F175D3DCCD1}">
              <a14:hiddenFill xmlns:a14="http://schemas.microsoft.com/office/drawing/2010/main">
                <a:noFill/>
              </a14:hiddenFill>
            </a:ext>
          </a:extLst>
        </p:spPr>
        <p:txBody>
          <a:bodyPr wrap="none" lIns="45720" rIns="45720" anchor="ctr"/>
          <a:lstStyle/>
          <a:p>
            <a:pPr defTabSz="914400" eaLnBrk="0" fontAlgn="base" hangingPunct="0">
              <a:spcBef>
                <a:spcPct val="0"/>
              </a:spcBef>
              <a:spcAft>
                <a:spcPct val="0"/>
              </a:spcAft>
              <a:defRPr/>
            </a:pPr>
            <a:endParaRPr lang="en-US" sz="1200" kern="0" dirty="0">
              <a:solidFill>
                <a:srgbClr val="000000"/>
              </a:solidFill>
            </a:endParaRPr>
          </a:p>
        </p:txBody>
      </p:sp>
      <p:sp>
        <p:nvSpPr>
          <p:cNvPr id="9" name="Line 35"/>
          <p:cNvSpPr>
            <a:spLocks noChangeShapeType="1"/>
          </p:cNvSpPr>
          <p:nvPr userDrawn="1">
            <p:custDataLst>
              <p:tags r:id="rId2"/>
            </p:custDataLst>
          </p:nvPr>
        </p:nvSpPr>
        <p:spPr bwMode="auto">
          <a:xfrm>
            <a:off x="654491" y="6288073"/>
            <a:ext cx="0" cy="225454"/>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lIns="45720" rIns="45720" anchor="ctr"/>
          <a:lstStyle/>
          <a:p>
            <a:pPr defTabSz="914400" eaLnBrk="0" fontAlgn="base" hangingPunct="0">
              <a:spcBef>
                <a:spcPct val="0"/>
              </a:spcBef>
              <a:spcAft>
                <a:spcPct val="0"/>
              </a:spcAft>
              <a:defRPr/>
            </a:pPr>
            <a:endParaRPr lang="en-US" sz="1200" b="1" kern="0" dirty="0">
              <a:solidFill>
                <a:srgbClr val="000000"/>
              </a:solidFill>
            </a:endParaRPr>
          </a:p>
        </p:txBody>
      </p:sp>
      <p:sp>
        <p:nvSpPr>
          <p:cNvPr id="10" name="AutoShape 33"/>
          <p:cNvSpPr>
            <a:spLocks noChangeArrowheads="1"/>
          </p:cNvSpPr>
          <p:nvPr userDrawn="1">
            <p:custDataLst>
              <p:tags r:id="rId3"/>
            </p:custDataLst>
          </p:nvPr>
        </p:nvSpPr>
        <p:spPr bwMode="auto">
          <a:xfrm>
            <a:off x="5777293" y="6274701"/>
            <a:ext cx="339642" cy="252201"/>
          </a:xfrm>
          <a:prstGeom prst="triangle">
            <a:avLst>
              <a:gd name="adj" fmla="val 50000"/>
            </a:avLst>
          </a:prstGeom>
          <a:solidFill>
            <a:srgbClr val="FF0000"/>
          </a:solidFill>
          <a:ln w="19050">
            <a:solidFill>
              <a:srgbClr val="FFFFFF"/>
            </a:solidFill>
            <a:miter lim="800000"/>
            <a:headEnd/>
            <a:tailEnd/>
          </a:ln>
          <a:effectLst/>
        </p:spPr>
        <p:txBody>
          <a:bodyPr wrap="none" lIns="45720" rIns="45720" anchor="ctr"/>
          <a:lstStyle/>
          <a:p>
            <a:pPr algn="ctr" defTabSz="914400" eaLnBrk="0" fontAlgn="base" hangingPunct="0">
              <a:spcBef>
                <a:spcPct val="0"/>
              </a:spcBef>
              <a:spcAft>
                <a:spcPct val="0"/>
              </a:spcAft>
              <a:defRPr/>
            </a:pPr>
            <a:endParaRPr lang="en-US" sz="1400" b="1" kern="0" dirty="0">
              <a:solidFill>
                <a:srgbClr val="D90D39"/>
              </a:solidFill>
            </a:endParaRPr>
          </a:p>
        </p:txBody>
      </p:sp>
      <p:sp>
        <p:nvSpPr>
          <p:cNvPr id="11" name="AutoShape 33"/>
          <p:cNvSpPr>
            <a:spLocks noChangeArrowheads="1"/>
          </p:cNvSpPr>
          <p:nvPr userDrawn="1">
            <p:custDataLst>
              <p:tags r:id="rId4"/>
            </p:custDataLst>
          </p:nvPr>
        </p:nvSpPr>
        <p:spPr bwMode="auto">
          <a:xfrm>
            <a:off x="3046071" y="6274701"/>
            <a:ext cx="339642" cy="252201"/>
          </a:xfrm>
          <a:prstGeom prst="triangle">
            <a:avLst>
              <a:gd name="adj" fmla="val 50000"/>
            </a:avLst>
          </a:prstGeom>
          <a:solidFill>
            <a:srgbClr val="FF0000"/>
          </a:solidFill>
          <a:ln w="19050">
            <a:solidFill>
              <a:srgbClr val="FFFFFF"/>
            </a:solidFill>
            <a:miter lim="800000"/>
            <a:headEnd/>
            <a:tailEnd/>
          </a:ln>
          <a:effectLst/>
        </p:spPr>
        <p:txBody>
          <a:bodyPr wrap="none" lIns="45720" rIns="45720" anchor="ctr"/>
          <a:lstStyle/>
          <a:p>
            <a:pPr algn="ctr" defTabSz="914400" eaLnBrk="0" fontAlgn="base" hangingPunct="0">
              <a:spcBef>
                <a:spcPct val="0"/>
              </a:spcBef>
              <a:spcAft>
                <a:spcPct val="0"/>
              </a:spcAft>
              <a:defRPr/>
            </a:pPr>
            <a:endParaRPr lang="en-US" sz="1400" b="1" kern="0" dirty="0">
              <a:solidFill>
                <a:srgbClr val="D90D39"/>
              </a:solidFill>
            </a:endParaRPr>
          </a:p>
        </p:txBody>
      </p:sp>
      <p:sp>
        <p:nvSpPr>
          <p:cNvPr id="12" name="AutoShape 33"/>
          <p:cNvSpPr>
            <a:spLocks noChangeArrowheads="1"/>
          </p:cNvSpPr>
          <p:nvPr userDrawn="1">
            <p:custDataLst>
              <p:tags r:id="rId5"/>
            </p:custDataLst>
          </p:nvPr>
        </p:nvSpPr>
        <p:spPr bwMode="auto">
          <a:xfrm>
            <a:off x="11239742" y="6274701"/>
            <a:ext cx="339642" cy="252201"/>
          </a:xfrm>
          <a:prstGeom prst="triangle">
            <a:avLst>
              <a:gd name="adj" fmla="val 50000"/>
            </a:avLst>
          </a:prstGeom>
          <a:solidFill>
            <a:srgbClr val="FF0000"/>
          </a:solidFill>
          <a:ln w="19050">
            <a:solidFill>
              <a:srgbClr val="FFFFFF"/>
            </a:solidFill>
            <a:miter lim="800000"/>
            <a:headEnd/>
            <a:tailEnd/>
          </a:ln>
          <a:effectLst/>
        </p:spPr>
        <p:txBody>
          <a:bodyPr wrap="none" lIns="45720" rIns="45720" anchor="ctr"/>
          <a:lstStyle/>
          <a:p>
            <a:pPr algn="ctr" defTabSz="914400" eaLnBrk="0" fontAlgn="base" hangingPunct="0">
              <a:spcBef>
                <a:spcPct val="0"/>
              </a:spcBef>
              <a:spcAft>
                <a:spcPct val="0"/>
              </a:spcAft>
              <a:defRPr/>
            </a:pPr>
            <a:endParaRPr lang="en-US" sz="1400" b="1" kern="0" dirty="0">
              <a:solidFill>
                <a:srgbClr val="D90D39"/>
              </a:solidFill>
            </a:endParaRPr>
          </a:p>
        </p:txBody>
      </p:sp>
      <p:sp>
        <p:nvSpPr>
          <p:cNvPr id="13" name="AutoShape 33"/>
          <p:cNvSpPr>
            <a:spLocks noChangeArrowheads="1"/>
          </p:cNvSpPr>
          <p:nvPr userDrawn="1">
            <p:custDataLst>
              <p:tags r:id="rId6"/>
            </p:custDataLst>
          </p:nvPr>
        </p:nvSpPr>
        <p:spPr bwMode="auto">
          <a:xfrm>
            <a:off x="8508514" y="6274701"/>
            <a:ext cx="339642" cy="252201"/>
          </a:xfrm>
          <a:prstGeom prst="triangle">
            <a:avLst>
              <a:gd name="adj" fmla="val 50000"/>
            </a:avLst>
          </a:prstGeom>
          <a:solidFill>
            <a:srgbClr val="FF0000"/>
          </a:solidFill>
          <a:ln w="19050">
            <a:solidFill>
              <a:srgbClr val="FFFFFF"/>
            </a:solidFill>
            <a:miter lim="800000"/>
            <a:headEnd/>
            <a:tailEnd/>
          </a:ln>
          <a:effectLst/>
        </p:spPr>
        <p:txBody>
          <a:bodyPr wrap="none" lIns="45720" rIns="45720" anchor="ctr"/>
          <a:lstStyle/>
          <a:p>
            <a:pPr algn="ctr" defTabSz="914400" eaLnBrk="0" fontAlgn="base" hangingPunct="0">
              <a:spcBef>
                <a:spcPct val="0"/>
              </a:spcBef>
              <a:spcAft>
                <a:spcPct val="0"/>
              </a:spcAft>
              <a:defRPr/>
            </a:pPr>
            <a:endParaRPr lang="en-US" sz="1400" b="1" kern="0" dirty="0">
              <a:solidFill>
                <a:srgbClr val="D90D39"/>
              </a:solidFill>
            </a:endParaRPr>
          </a:p>
        </p:txBody>
      </p:sp>
      <p:sp>
        <p:nvSpPr>
          <p:cNvPr id="14" name="Line 35"/>
          <p:cNvSpPr>
            <a:spLocks noChangeShapeType="1"/>
          </p:cNvSpPr>
          <p:nvPr userDrawn="1">
            <p:custDataLst>
              <p:tags r:id="rId7"/>
            </p:custDataLst>
          </p:nvPr>
        </p:nvSpPr>
        <p:spPr bwMode="auto">
          <a:xfrm>
            <a:off x="11579384" y="6286962"/>
            <a:ext cx="0" cy="225454"/>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lIns="45720" rIns="45720" anchor="ctr"/>
          <a:lstStyle/>
          <a:p>
            <a:pPr defTabSz="914400" eaLnBrk="0" fontAlgn="base" hangingPunct="0">
              <a:spcBef>
                <a:spcPct val="0"/>
              </a:spcBef>
              <a:spcAft>
                <a:spcPct val="0"/>
              </a:spcAft>
              <a:defRPr/>
            </a:pPr>
            <a:endParaRPr lang="en-US" sz="1200" b="1" kern="0" dirty="0">
              <a:solidFill>
                <a:srgbClr val="000000"/>
              </a:solidFill>
            </a:endParaRPr>
          </a:p>
        </p:txBody>
      </p:sp>
      <p:sp>
        <p:nvSpPr>
          <p:cNvPr id="15" name="Line 10"/>
          <p:cNvSpPr>
            <a:spLocks noChangeShapeType="1"/>
          </p:cNvSpPr>
          <p:nvPr userDrawn="1"/>
        </p:nvSpPr>
        <p:spPr bwMode="auto">
          <a:xfrm flipV="1">
            <a:off x="654315" y="2168856"/>
            <a:ext cx="10969943" cy="0"/>
          </a:xfrm>
          <a:prstGeom prst="line">
            <a:avLst/>
          </a:prstGeom>
          <a:noFill/>
          <a:ln w="38100">
            <a:solidFill>
              <a:schemeClr val="accent1"/>
            </a:solidFill>
            <a:round/>
            <a:headEnd/>
            <a:tailEnd/>
          </a:ln>
          <a:effectLst/>
        </p:spPr>
        <p:txBody>
          <a:bodyPr lIns="92075" tIns="46038" rIns="92075" bIns="46038">
            <a:spAutoFit/>
          </a:bodyPr>
          <a:lstStyle/>
          <a:p>
            <a:pPr defTabSz="914293"/>
            <a:endParaRPr lang="en-US" sz="1800">
              <a:solidFill>
                <a:srgbClr val="000000"/>
              </a:solidFill>
            </a:endParaRPr>
          </a:p>
        </p:txBody>
      </p:sp>
      <p:sp>
        <p:nvSpPr>
          <p:cNvPr id="16" name="Text Placeholder 2"/>
          <p:cNvSpPr>
            <a:spLocks noGrp="1"/>
          </p:cNvSpPr>
          <p:nvPr>
            <p:ph type="body" sz="quarter" idx="13" hasCustomPrompt="1"/>
          </p:nvPr>
        </p:nvSpPr>
        <p:spPr>
          <a:xfrm>
            <a:off x="1190053" y="6258179"/>
            <a:ext cx="1586224" cy="268722"/>
          </a:xfrm>
        </p:spPr>
        <p:txBody>
          <a:bodyPr/>
          <a:lstStyle>
            <a:lvl1pPr algn="ctr">
              <a:defRPr/>
            </a:lvl1pPr>
            <a:lvl2pPr marL="0" indent="0">
              <a:buNone/>
              <a:defRPr/>
            </a:lvl2pPr>
            <a:lvl3pPr marL="228573" indent="0">
              <a:buNone/>
              <a:defRPr/>
            </a:lvl3pPr>
            <a:lvl4pPr marL="457146" indent="0">
              <a:buNone/>
              <a:defRPr/>
            </a:lvl4pPr>
            <a:lvl5pPr marL="685720" indent="0">
              <a:buNone/>
              <a:defRPr/>
            </a:lvl5pPr>
          </a:lstStyle>
          <a:p>
            <a:pPr lvl="0"/>
            <a:r>
              <a:rPr lang="en-US" dirty="0"/>
              <a:t>&lt;Duration&gt;</a:t>
            </a:r>
          </a:p>
        </p:txBody>
      </p:sp>
      <p:sp>
        <p:nvSpPr>
          <p:cNvPr id="17" name="Text Placeholder 2"/>
          <p:cNvSpPr>
            <a:spLocks noGrp="1"/>
          </p:cNvSpPr>
          <p:nvPr>
            <p:ph type="body" sz="quarter" idx="14" hasCustomPrompt="1"/>
          </p:nvPr>
        </p:nvSpPr>
        <p:spPr>
          <a:xfrm>
            <a:off x="3921275" y="6258179"/>
            <a:ext cx="1586224" cy="268722"/>
          </a:xfrm>
        </p:spPr>
        <p:txBody>
          <a:bodyPr/>
          <a:lstStyle>
            <a:lvl1pPr algn="ctr">
              <a:defRPr/>
            </a:lvl1pPr>
            <a:lvl2pPr marL="0" indent="0">
              <a:buNone/>
              <a:defRPr/>
            </a:lvl2pPr>
            <a:lvl3pPr marL="228573" indent="0">
              <a:buNone/>
              <a:defRPr/>
            </a:lvl3pPr>
            <a:lvl4pPr marL="457146" indent="0">
              <a:buNone/>
              <a:defRPr/>
            </a:lvl4pPr>
            <a:lvl5pPr marL="685720" indent="0">
              <a:buNone/>
              <a:defRPr/>
            </a:lvl5pPr>
          </a:lstStyle>
          <a:p>
            <a:pPr lvl="0"/>
            <a:r>
              <a:rPr lang="en-US" dirty="0"/>
              <a:t>&lt;Duration&gt;</a:t>
            </a:r>
          </a:p>
        </p:txBody>
      </p:sp>
      <p:sp>
        <p:nvSpPr>
          <p:cNvPr id="18" name="Text Placeholder 2"/>
          <p:cNvSpPr>
            <a:spLocks noGrp="1"/>
          </p:cNvSpPr>
          <p:nvPr>
            <p:ph type="body" sz="quarter" idx="15" hasCustomPrompt="1"/>
          </p:nvPr>
        </p:nvSpPr>
        <p:spPr>
          <a:xfrm>
            <a:off x="6652497" y="6258179"/>
            <a:ext cx="1586224" cy="268722"/>
          </a:xfrm>
        </p:spPr>
        <p:txBody>
          <a:bodyPr/>
          <a:lstStyle>
            <a:lvl1pPr algn="ctr">
              <a:defRPr/>
            </a:lvl1pPr>
            <a:lvl2pPr marL="0" indent="0">
              <a:buNone/>
              <a:defRPr/>
            </a:lvl2pPr>
            <a:lvl3pPr marL="228573" indent="0">
              <a:buNone/>
              <a:defRPr/>
            </a:lvl3pPr>
            <a:lvl4pPr marL="457146" indent="0">
              <a:buNone/>
              <a:defRPr/>
            </a:lvl4pPr>
            <a:lvl5pPr marL="685720" indent="0">
              <a:buNone/>
              <a:defRPr/>
            </a:lvl5pPr>
          </a:lstStyle>
          <a:p>
            <a:pPr lvl="0"/>
            <a:r>
              <a:rPr lang="en-US" dirty="0"/>
              <a:t>&lt;Duration&gt;</a:t>
            </a:r>
          </a:p>
        </p:txBody>
      </p:sp>
      <p:sp>
        <p:nvSpPr>
          <p:cNvPr id="19" name="Text Placeholder 2"/>
          <p:cNvSpPr>
            <a:spLocks noGrp="1"/>
          </p:cNvSpPr>
          <p:nvPr>
            <p:ph type="body" sz="quarter" idx="16" hasCustomPrompt="1"/>
          </p:nvPr>
        </p:nvSpPr>
        <p:spPr>
          <a:xfrm>
            <a:off x="9383718" y="6258179"/>
            <a:ext cx="1586224" cy="268722"/>
          </a:xfrm>
        </p:spPr>
        <p:txBody>
          <a:bodyPr/>
          <a:lstStyle>
            <a:lvl1pPr algn="ctr">
              <a:defRPr/>
            </a:lvl1pPr>
            <a:lvl2pPr marL="0" indent="0">
              <a:buNone/>
              <a:defRPr/>
            </a:lvl2pPr>
            <a:lvl3pPr marL="228573" indent="0">
              <a:buNone/>
              <a:defRPr/>
            </a:lvl3pPr>
            <a:lvl4pPr marL="457146" indent="0">
              <a:buNone/>
              <a:defRPr/>
            </a:lvl4pPr>
            <a:lvl5pPr marL="685720" indent="0">
              <a:buNone/>
              <a:defRPr/>
            </a:lvl5pPr>
          </a:lstStyle>
          <a:p>
            <a:pPr lvl="0"/>
            <a:r>
              <a:rPr lang="en-US" dirty="0"/>
              <a:t>&lt;Duration&gt;</a:t>
            </a:r>
          </a:p>
        </p:txBody>
      </p:sp>
    </p:spTree>
    <p:extLst>
      <p:ext uri="{BB962C8B-B14F-4D97-AF65-F5344CB8AC3E}">
        <p14:creationId xmlns:p14="http://schemas.microsoft.com/office/powerpoint/2010/main" val="341153725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7"/>
          <p:cNvSpPr>
            <a:spLocks noGrp="1"/>
          </p:cNvSpPr>
          <p:nvPr>
            <p:ph type="title" hasCustomPrompt="1"/>
          </p:nvPr>
        </p:nvSpPr>
        <p:spPr>
          <a:xfrm>
            <a:off x="1102180" y="107004"/>
            <a:ext cx="10477203" cy="466928"/>
          </a:xfrm>
          <a:prstGeom prst="rect">
            <a:avLst/>
          </a:prstGeom>
        </p:spPr>
        <p:txBody>
          <a:bodyPr anchor="ctr">
            <a:noAutofit/>
          </a:bodyPr>
          <a:lstStyle>
            <a:lvl1pPr algn="l">
              <a:defRPr sz="2000" b="1">
                <a:solidFill>
                  <a:srgbClr val="1666AF"/>
                </a:solidFill>
                <a:latin typeface="+mj-lt"/>
                <a:cs typeface="Arial" pitchFamily="34" charset="0"/>
              </a:defRPr>
            </a:lvl1pPr>
          </a:lstStyle>
          <a:p>
            <a:r>
              <a:rPr lang="en-US" dirty="0"/>
              <a:t>&lt;Use a full sentence to describe the page: this is a text page with information box&gt;</a:t>
            </a:r>
          </a:p>
        </p:txBody>
      </p:sp>
      <p:sp>
        <p:nvSpPr>
          <p:cNvPr id="5" name="Content Placeholder 2"/>
          <p:cNvSpPr>
            <a:spLocks noGrp="1"/>
          </p:cNvSpPr>
          <p:nvPr>
            <p:ph sz="quarter" idx="10"/>
          </p:nvPr>
        </p:nvSpPr>
        <p:spPr>
          <a:xfrm>
            <a:off x="609441" y="838200"/>
            <a:ext cx="10969943" cy="563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547366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102180" y="107004"/>
            <a:ext cx="10477203" cy="466928"/>
          </a:xfrm>
          <a:prstGeom prst="rect">
            <a:avLst/>
          </a:prstGeom>
        </p:spPr>
        <p:txBody>
          <a:bodyPr anchor="ctr">
            <a:noAutofit/>
          </a:bodyPr>
          <a:lstStyle>
            <a:lvl1pPr algn="l">
              <a:defRPr sz="2000" b="1" baseline="0">
                <a:solidFill>
                  <a:srgbClr val="1666AF"/>
                </a:solidFill>
                <a:latin typeface="+mj-lt"/>
                <a:cs typeface="Arial" pitchFamily="34" charset="0"/>
              </a:defRPr>
            </a:lvl1pPr>
          </a:lstStyle>
          <a:p>
            <a:r>
              <a:rPr lang="en-US" dirty="0"/>
              <a:t>&lt;Type full sentence header here&gt;</a:t>
            </a:r>
          </a:p>
        </p:txBody>
      </p:sp>
      <p:sp>
        <p:nvSpPr>
          <p:cNvPr id="4" name="Content Placeholder 2"/>
          <p:cNvSpPr>
            <a:spLocks noGrp="1"/>
          </p:cNvSpPr>
          <p:nvPr>
            <p:ph sz="quarter" idx="11"/>
          </p:nvPr>
        </p:nvSpPr>
        <p:spPr>
          <a:xfrm>
            <a:off x="609441" y="838200"/>
            <a:ext cx="10969943"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3746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69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lvl1pPr algn="l">
              <a:defRPr sz="4000"/>
            </a:lvl1pPr>
          </a:lstStyle>
          <a:p>
            <a:r>
              <a:rPr lang="en-US" dirty="0"/>
              <a:t>Click to edit Master title style</a:t>
            </a:r>
          </a:p>
        </p:txBody>
      </p:sp>
      <p:sp>
        <p:nvSpPr>
          <p:cNvPr id="3" name="Content Placeholder 2"/>
          <p:cNvSpPr>
            <a:spLocks noGrp="1"/>
          </p:cNvSpPr>
          <p:nvPr>
            <p:ph idx="1"/>
          </p:nvPr>
        </p:nvSpPr>
        <p:spPr>
          <a:xfrm>
            <a:off x="609441" y="1295401"/>
            <a:ext cx="10969943" cy="4724399"/>
          </a:xfrm>
        </p:spPr>
        <p:txBody>
          <a:bodyPr/>
          <a:lstStyle>
            <a:lvl1pPr>
              <a:defRPr sz="2800"/>
            </a:lvl1pPr>
            <a:lvl2pPr>
              <a:defRPr sz="2500"/>
            </a:lvl2pPr>
            <a:lvl3pPr>
              <a:defRPr sz="2200"/>
            </a:lvl3pPr>
            <a:lvl4pPr>
              <a:defRPr sz="1800"/>
            </a:lvl4pPr>
            <a:lvl5pPr marL="2818695" indent="-380905">
              <a:buFont typeface="Arial" panose="020B0604020202020204" pitchFamily="34" charset="0"/>
              <a:buChar cha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11C0240-C80F-4E21-9A06-D8AA01E0E81A}" type="slidenum">
              <a:rPr lang="en-US" smtClean="0"/>
              <a:t>‹#›</a:t>
            </a:fld>
            <a:endParaRPr lang="en-US"/>
          </a:p>
        </p:txBody>
      </p:sp>
      <p:cxnSp>
        <p:nvCxnSpPr>
          <p:cNvPr id="8" name="Straight Connector 7"/>
          <p:cNvCxnSpPr/>
          <p:nvPr userDrawn="1"/>
        </p:nvCxnSpPr>
        <p:spPr>
          <a:xfrm>
            <a:off x="609441" y="889000"/>
            <a:ext cx="109699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bwMode="auto">
          <a:xfrm>
            <a:off x="0" y="-1"/>
            <a:ext cx="12203336" cy="76201"/>
          </a:xfrm>
          <a:prstGeom prst="rect">
            <a:avLst/>
          </a:prstGeom>
          <a:solidFill>
            <a:srgbClr val="39B4DF"/>
          </a:solidFill>
          <a:ln w="9525" cap="flat" cmpd="sng" algn="ctr">
            <a:noFill/>
            <a:prstDash val="solid"/>
            <a:round/>
            <a:headEnd type="none" w="med" len="med"/>
            <a:tailEnd type="none" w="med" len="med"/>
          </a:ln>
          <a:effectLst/>
        </p:spPr>
        <p:txBody>
          <a:bodyPr vert="horz" wrap="square" lIns="121888" tIns="60944" rIns="121888" bIns="60944" numCol="1" rtlCol="0" anchor="ctr" anchorCtr="0" compatLnSpc="1">
            <a:prstTxWarp prst="textNoShape">
              <a:avLst/>
            </a:prstTxWarp>
          </a:bodyPr>
          <a:lstStyle/>
          <a:p>
            <a:pPr marL="228543" marR="0" indent="-228543" algn="l" defTabSz="744880" rtl="0" eaLnBrk="0" fontAlgn="base" latinLnBrk="0" hangingPunct="0">
              <a:lnSpc>
                <a:spcPct val="100000"/>
              </a:lnSpc>
              <a:spcBef>
                <a:spcPct val="30000"/>
              </a:spcBef>
              <a:spcAft>
                <a:spcPct val="0"/>
              </a:spcAft>
              <a:buClrTx/>
              <a:buSzTx/>
              <a:buFont typeface="Wingdings" pitchFamily="2" charset="2"/>
              <a:buChar char="Ø"/>
              <a:tabLst/>
            </a:pPr>
            <a:endParaRPr kumimoji="0" lang="en-US" sz="1600" b="1" i="0" u="none" strike="noStrike" cap="none" normalizeH="0" baseline="0" dirty="0">
              <a:ln>
                <a:noFill/>
              </a:ln>
              <a:solidFill>
                <a:schemeClr val="tx1"/>
              </a:solidFill>
              <a:effectLst/>
              <a:latin typeface="Arial" charset="0"/>
            </a:endParaRPr>
          </a:p>
        </p:txBody>
      </p:sp>
      <p:pic>
        <p:nvPicPr>
          <p:cNvPr id="5" name="Picture 4">
            <a:extLst>
              <a:ext uri="{FF2B5EF4-FFF2-40B4-BE49-F238E27FC236}">
                <a16:creationId xmlns:a16="http://schemas.microsoft.com/office/drawing/2014/main" id="{40F14758-5B98-4380-AA73-7F0E9DD75D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2677" y="6316056"/>
            <a:ext cx="973528" cy="503844"/>
          </a:xfrm>
          <a:prstGeom prst="rect">
            <a:avLst/>
          </a:prstGeom>
        </p:spPr>
      </p:pic>
    </p:spTree>
    <p:extLst>
      <p:ext uri="{BB962C8B-B14F-4D97-AF65-F5344CB8AC3E}">
        <p14:creationId xmlns:p14="http://schemas.microsoft.com/office/powerpoint/2010/main" val="1501131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 Kick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102180" y="107004"/>
            <a:ext cx="10477203" cy="466928"/>
          </a:xfrm>
          <a:prstGeom prst="rect">
            <a:avLst/>
          </a:prstGeom>
        </p:spPr>
        <p:txBody>
          <a:bodyPr anchor="ctr">
            <a:noAutofit/>
          </a:bodyPr>
          <a:lstStyle>
            <a:lvl1pPr algn="l">
              <a:defRPr sz="2000" b="1">
                <a:solidFill>
                  <a:srgbClr val="1666AF"/>
                </a:solidFill>
                <a:latin typeface="+mj-lt"/>
                <a:cs typeface="Arial" pitchFamily="34" charset="0"/>
              </a:defRPr>
            </a:lvl1pPr>
          </a:lstStyle>
          <a:p>
            <a:r>
              <a:rPr lang="en-US" dirty="0"/>
              <a:t>&lt;Use a full sentence to describe the page: this is a text page with a kicker&gt;</a:t>
            </a:r>
          </a:p>
        </p:txBody>
      </p:sp>
      <p:sp>
        <p:nvSpPr>
          <p:cNvPr id="3" name="Text Placeholder 2"/>
          <p:cNvSpPr>
            <a:spLocks noGrp="1"/>
          </p:cNvSpPr>
          <p:nvPr>
            <p:ph type="body" sz="quarter" idx="10" hasCustomPrompt="1"/>
          </p:nvPr>
        </p:nvSpPr>
        <p:spPr>
          <a:xfrm>
            <a:off x="2152091" y="5836419"/>
            <a:ext cx="7884646" cy="550863"/>
          </a:xfrm>
          <a:prstGeom prst="rect">
            <a:avLst/>
          </a:prstGeom>
          <a:solidFill>
            <a:schemeClr val="accent1"/>
          </a:solidFill>
        </p:spPr>
        <p:txBody>
          <a:bodyPr anchor="ctr" anchorCtr="1">
            <a:normAutofit/>
          </a:bodyPr>
          <a:lstStyle>
            <a:lvl1pPr marL="0" indent="0" algn="ctr">
              <a:buNone/>
              <a:defRPr sz="1700" baseline="0">
                <a:solidFill>
                  <a:schemeClr val="bg1"/>
                </a:solidFill>
                <a:latin typeface="+mn-lt"/>
              </a:defRPr>
            </a:lvl1pPr>
            <a:lvl2pPr algn="ctr">
              <a:defRPr>
                <a:latin typeface="+mn-lt"/>
              </a:defRPr>
            </a:lvl2pPr>
            <a:lvl3pPr algn="ctr">
              <a:defRPr>
                <a:latin typeface="+mn-lt"/>
              </a:defRPr>
            </a:lvl3pPr>
            <a:lvl4pPr algn="ctr">
              <a:defRPr>
                <a:latin typeface="+mn-lt"/>
              </a:defRPr>
            </a:lvl4pPr>
            <a:lvl5pPr algn="ctr">
              <a:defRPr>
                <a:latin typeface="+mn-lt"/>
              </a:defRPr>
            </a:lvl5pPr>
          </a:lstStyle>
          <a:p>
            <a:pPr lvl="0"/>
            <a:r>
              <a:rPr lang="en-US" dirty="0"/>
              <a:t>&lt;Insert kicker text here&gt;</a:t>
            </a:r>
          </a:p>
        </p:txBody>
      </p:sp>
      <p:sp>
        <p:nvSpPr>
          <p:cNvPr id="9" name="Content Placeholder 2"/>
          <p:cNvSpPr>
            <a:spLocks noGrp="1"/>
          </p:cNvSpPr>
          <p:nvPr>
            <p:ph sz="quarter" idx="11"/>
          </p:nvPr>
        </p:nvSpPr>
        <p:spPr>
          <a:xfrm>
            <a:off x="609441" y="838200"/>
            <a:ext cx="10969943"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812589" y="3657601"/>
            <a:ext cx="10563648" cy="667875"/>
          </a:xfrm>
          <a:prstGeom prst="rect">
            <a:avLst/>
          </a:prstGeom>
          <a:noFill/>
        </p:spPr>
        <p:txBody>
          <a:bodyPr wrap="square" rtlCol="0">
            <a:noAutofit/>
          </a:bodyPr>
          <a:lstStyle/>
          <a:p>
            <a:pPr marL="285750" indent="-285750" defTabSz="914293">
              <a:spcBef>
                <a:spcPct val="20000"/>
              </a:spcBef>
              <a:buSzPct val="100000"/>
              <a:buFont typeface="Wingdings" pitchFamily="2" charset="2"/>
              <a:buChar char="§"/>
            </a:pPr>
            <a:r>
              <a:rPr lang="en-US" sz="1600" dirty="0">
                <a:solidFill>
                  <a:srgbClr val="000000"/>
                </a:solidFill>
              </a:rPr>
              <a:t>Default text box</a:t>
            </a:r>
          </a:p>
          <a:p>
            <a:pPr marL="742896" lvl="1" indent="-285750" defTabSz="914293">
              <a:spcBef>
                <a:spcPct val="20000"/>
              </a:spcBef>
              <a:buSzPct val="100000"/>
              <a:buFont typeface="Wingdings" pitchFamily="2" charset="2"/>
              <a:buChar char="§"/>
            </a:pPr>
            <a:endParaRPr lang="en-US" sz="1700" dirty="0">
              <a:solidFill>
                <a:srgbClr val="000000"/>
              </a:solidFill>
            </a:endParaRPr>
          </a:p>
        </p:txBody>
      </p:sp>
      <p:cxnSp>
        <p:nvCxnSpPr>
          <p:cNvPr id="6" name="Straight Connector 5"/>
          <p:cNvCxnSpPr/>
          <p:nvPr userDrawn="1"/>
        </p:nvCxnSpPr>
        <p:spPr>
          <a:xfrm>
            <a:off x="1349260" y="4495800"/>
            <a:ext cx="5180251" cy="0"/>
          </a:xfrm>
          <a:prstGeom prst="line">
            <a:avLst/>
          </a:prstGeom>
          <a:ln>
            <a:solidFill>
              <a:schemeClr val="tx1"/>
            </a:solidFill>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458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p:cNvSpPr/>
          <p:nvPr userDrawn="1"/>
        </p:nvSpPr>
        <p:spPr>
          <a:xfrm>
            <a:off x="0" y="-6179"/>
            <a:ext cx="12188825" cy="6858000"/>
          </a:xfrm>
          <a:prstGeom prst="rect">
            <a:avLst/>
          </a:prstGeom>
          <a:solidFill>
            <a:srgbClr val="0094C8"/>
          </a:solidFill>
          <a:ln w="114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a:p>
        </p:txBody>
      </p:sp>
      <p:sp>
        <p:nvSpPr>
          <p:cNvPr id="2" name="Title 1"/>
          <p:cNvSpPr>
            <a:spLocks noGrp="1"/>
          </p:cNvSpPr>
          <p:nvPr>
            <p:ph type="title" hasCustomPrompt="1"/>
          </p:nvPr>
        </p:nvSpPr>
        <p:spPr>
          <a:xfrm>
            <a:off x="1828324" y="2852804"/>
            <a:ext cx="8532178" cy="880997"/>
          </a:xfrm>
        </p:spPr>
        <p:txBody>
          <a:bodyPr anchor="t">
            <a:noAutofit/>
          </a:bodyPr>
          <a:lstStyle>
            <a:lvl1pPr algn="ctr">
              <a:defRPr lang="en-US" sz="5000" kern="1200" dirty="0" smtClean="0">
                <a:solidFill>
                  <a:schemeClr val="bg1"/>
                </a:solidFill>
                <a:latin typeface="Franklin Gothic Medium Cond" panose="020B0606030402020204" pitchFamily="34" charset="0"/>
                <a:ea typeface="+mj-ea"/>
                <a:cs typeface="+mj-cs"/>
              </a:defRPr>
            </a:lvl1pPr>
          </a:lstStyle>
          <a:p>
            <a:r>
              <a:rPr lang="en-US" dirty="0"/>
              <a:t>Subheading</a:t>
            </a:r>
          </a:p>
        </p:txBody>
      </p:sp>
    </p:spTree>
    <p:extLst>
      <p:ext uri="{BB962C8B-B14F-4D97-AF65-F5344CB8AC3E}">
        <p14:creationId xmlns:p14="http://schemas.microsoft.com/office/powerpoint/2010/main" val="401564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441" y="1600201"/>
            <a:ext cx="5383398" cy="4419599"/>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419599"/>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B11C0240-C80F-4E21-9A06-D8AA01E0E81A}" type="slidenum">
              <a:rPr lang="en-US" smtClean="0"/>
              <a:t>‹#›</a:t>
            </a:fld>
            <a:endParaRPr lang="en-US"/>
          </a:p>
        </p:txBody>
      </p:sp>
      <p:sp>
        <p:nvSpPr>
          <p:cNvPr id="8" name="Rectangle 7"/>
          <p:cNvSpPr/>
          <p:nvPr userDrawn="1"/>
        </p:nvSpPr>
        <p:spPr bwMode="auto">
          <a:xfrm>
            <a:off x="0" y="-1"/>
            <a:ext cx="12203336" cy="76201"/>
          </a:xfrm>
          <a:prstGeom prst="rect">
            <a:avLst/>
          </a:prstGeom>
          <a:solidFill>
            <a:srgbClr val="00B0F0"/>
          </a:solidFill>
          <a:ln w="9525" cap="flat" cmpd="sng" algn="ctr">
            <a:noFill/>
            <a:prstDash val="solid"/>
            <a:round/>
            <a:headEnd type="none" w="med" len="med"/>
            <a:tailEnd type="none" w="med" len="med"/>
          </a:ln>
          <a:effectLst/>
        </p:spPr>
        <p:txBody>
          <a:bodyPr vert="horz" wrap="square" lIns="121888" tIns="60944" rIns="121888" bIns="60944" numCol="1" rtlCol="0" anchor="ctr" anchorCtr="0" compatLnSpc="1">
            <a:prstTxWarp prst="textNoShape">
              <a:avLst/>
            </a:prstTxWarp>
          </a:bodyPr>
          <a:lstStyle/>
          <a:p>
            <a:pPr marL="228543" marR="0" indent="-228543" algn="l" defTabSz="744880" rtl="0" eaLnBrk="0" fontAlgn="base" latinLnBrk="0" hangingPunct="0">
              <a:lnSpc>
                <a:spcPct val="100000"/>
              </a:lnSpc>
              <a:spcBef>
                <a:spcPct val="30000"/>
              </a:spcBef>
              <a:spcAft>
                <a:spcPct val="0"/>
              </a:spcAft>
              <a:buClrTx/>
              <a:buSzTx/>
              <a:buFont typeface="Wingdings" pitchFamily="2" charset="2"/>
              <a:buChar char="Ø"/>
              <a:tabLst/>
            </a:pPr>
            <a:endParaRPr kumimoji="0" lang="en-US" sz="1600" b="1" i="0" u="none" strike="noStrike" cap="none" normalizeH="0" baseline="0" dirty="0">
              <a:ln>
                <a:noFill/>
              </a:ln>
              <a:solidFill>
                <a:schemeClr val="tx1"/>
              </a:solidFill>
              <a:effectLst/>
              <a:latin typeface="Arial" charset="0"/>
            </a:endParaRPr>
          </a:p>
        </p:txBody>
      </p:sp>
      <p:cxnSp>
        <p:nvCxnSpPr>
          <p:cNvPr id="10" name="Straight Connector 9"/>
          <p:cNvCxnSpPr/>
          <p:nvPr userDrawn="1"/>
        </p:nvCxnSpPr>
        <p:spPr>
          <a:xfrm>
            <a:off x="609441" y="889000"/>
            <a:ext cx="109699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441" y="6250305"/>
            <a:ext cx="590608" cy="590762"/>
          </a:xfrm>
          <a:prstGeom prst="rect">
            <a:avLst/>
          </a:prstGeom>
        </p:spPr>
      </p:pic>
    </p:spTree>
    <p:extLst>
      <p:ext uri="{BB962C8B-B14F-4D97-AF65-F5344CB8AC3E}">
        <p14:creationId xmlns:p14="http://schemas.microsoft.com/office/powerpoint/2010/main" val="180760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199" b="1"/>
            </a:lvl1pPr>
            <a:lvl2pPr marL="609448" indent="0">
              <a:buNone/>
              <a:defRPr sz="2666" b="1"/>
            </a:lvl2pPr>
            <a:lvl3pPr marL="1218895" indent="0">
              <a:buNone/>
              <a:defRPr sz="2399" b="1"/>
            </a:lvl3pPr>
            <a:lvl4pPr marL="1828343" indent="0">
              <a:buNone/>
              <a:defRPr sz="2133" b="1"/>
            </a:lvl4pPr>
            <a:lvl5pPr marL="2437790" indent="0">
              <a:buNone/>
              <a:defRPr sz="2133" b="1"/>
            </a:lvl5pPr>
            <a:lvl6pPr marL="3047238" indent="0">
              <a:buNone/>
              <a:defRPr sz="2133" b="1"/>
            </a:lvl6pPr>
            <a:lvl7pPr marL="3656686" indent="0">
              <a:buNone/>
              <a:defRPr sz="2133" b="1"/>
            </a:lvl7pPr>
            <a:lvl8pPr marL="4266133" indent="0">
              <a:buNone/>
              <a:defRPr sz="2133" b="1"/>
            </a:lvl8pPr>
            <a:lvl9pPr marL="4875581" indent="0">
              <a:buNone/>
              <a:defRPr sz="2133" b="1"/>
            </a:lvl9pPr>
          </a:lstStyle>
          <a:p>
            <a:pPr lvl="0"/>
            <a:r>
              <a:rPr lang="en-US"/>
              <a:t>Click to edit Master text styles</a:t>
            </a:r>
          </a:p>
        </p:txBody>
      </p:sp>
      <p:sp>
        <p:nvSpPr>
          <p:cNvPr id="4" name="Content Placeholder 3"/>
          <p:cNvSpPr>
            <a:spLocks noGrp="1"/>
          </p:cNvSpPr>
          <p:nvPr>
            <p:ph sz="half" idx="2"/>
          </p:nvPr>
        </p:nvSpPr>
        <p:spPr>
          <a:xfrm>
            <a:off x="609441" y="2174875"/>
            <a:ext cx="5385514" cy="3844925"/>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7" y="1535113"/>
            <a:ext cx="5387630" cy="639763"/>
          </a:xfrm>
        </p:spPr>
        <p:txBody>
          <a:bodyPr anchor="b"/>
          <a:lstStyle>
            <a:lvl1pPr marL="0" indent="0">
              <a:buNone/>
              <a:defRPr sz="3199" b="1"/>
            </a:lvl1pPr>
            <a:lvl2pPr marL="609448" indent="0">
              <a:buNone/>
              <a:defRPr sz="2666" b="1"/>
            </a:lvl2pPr>
            <a:lvl3pPr marL="1218895" indent="0">
              <a:buNone/>
              <a:defRPr sz="2399" b="1"/>
            </a:lvl3pPr>
            <a:lvl4pPr marL="1828343" indent="0">
              <a:buNone/>
              <a:defRPr sz="2133" b="1"/>
            </a:lvl4pPr>
            <a:lvl5pPr marL="2437790" indent="0">
              <a:buNone/>
              <a:defRPr sz="2133" b="1"/>
            </a:lvl5pPr>
            <a:lvl6pPr marL="3047238" indent="0">
              <a:buNone/>
              <a:defRPr sz="2133" b="1"/>
            </a:lvl6pPr>
            <a:lvl7pPr marL="3656686" indent="0">
              <a:buNone/>
              <a:defRPr sz="2133" b="1"/>
            </a:lvl7pPr>
            <a:lvl8pPr marL="4266133" indent="0">
              <a:buNone/>
              <a:defRPr sz="2133" b="1"/>
            </a:lvl8pPr>
            <a:lvl9pPr marL="4875581"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1757" y="2174875"/>
            <a:ext cx="5387630" cy="3844925"/>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11C0240-C80F-4E21-9A06-D8AA01E0E81A}" type="slidenum">
              <a:rPr lang="en-US" smtClean="0"/>
              <a:t>‹#›</a:t>
            </a:fld>
            <a:endParaRPr lang="en-US"/>
          </a:p>
        </p:txBody>
      </p:sp>
      <p:sp>
        <p:nvSpPr>
          <p:cNvPr id="10" name="Rectangle 9"/>
          <p:cNvSpPr/>
          <p:nvPr userDrawn="1"/>
        </p:nvSpPr>
        <p:spPr bwMode="auto">
          <a:xfrm>
            <a:off x="0" y="-1"/>
            <a:ext cx="12203336" cy="76201"/>
          </a:xfrm>
          <a:prstGeom prst="rect">
            <a:avLst/>
          </a:prstGeom>
          <a:solidFill>
            <a:srgbClr val="00B0F0"/>
          </a:solidFill>
          <a:ln w="9525" cap="flat" cmpd="sng" algn="ctr">
            <a:noFill/>
            <a:prstDash val="solid"/>
            <a:round/>
            <a:headEnd type="none" w="med" len="med"/>
            <a:tailEnd type="none" w="med" len="med"/>
          </a:ln>
          <a:effectLst/>
        </p:spPr>
        <p:txBody>
          <a:bodyPr vert="horz" wrap="square" lIns="121888" tIns="60944" rIns="121888" bIns="60944" numCol="1" rtlCol="0" anchor="ctr" anchorCtr="0" compatLnSpc="1">
            <a:prstTxWarp prst="textNoShape">
              <a:avLst/>
            </a:prstTxWarp>
          </a:bodyPr>
          <a:lstStyle/>
          <a:p>
            <a:pPr marL="228543" marR="0" indent="-228543" algn="l" defTabSz="744880" rtl="0" eaLnBrk="0" fontAlgn="base" latinLnBrk="0" hangingPunct="0">
              <a:lnSpc>
                <a:spcPct val="100000"/>
              </a:lnSpc>
              <a:spcBef>
                <a:spcPct val="30000"/>
              </a:spcBef>
              <a:spcAft>
                <a:spcPct val="0"/>
              </a:spcAft>
              <a:buClrTx/>
              <a:buSzTx/>
              <a:buFont typeface="Wingdings" pitchFamily="2" charset="2"/>
              <a:buChar char="Ø"/>
              <a:tabLst/>
            </a:pPr>
            <a:endParaRPr kumimoji="0" lang="en-US" sz="1600" b="1" i="0" u="none" strike="noStrike" cap="none" normalizeH="0" baseline="0" dirty="0">
              <a:ln>
                <a:noFill/>
              </a:ln>
              <a:solidFill>
                <a:schemeClr val="tx1"/>
              </a:solidFill>
              <a:effectLst/>
              <a:latin typeface="Arial" charset="0"/>
            </a:endParaRPr>
          </a:p>
        </p:txBody>
      </p:sp>
      <p:cxnSp>
        <p:nvCxnSpPr>
          <p:cNvPr id="12" name="Straight Connector 11"/>
          <p:cNvCxnSpPr/>
          <p:nvPr userDrawn="1"/>
        </p:nvCxnSpPr>
        <p:spPr>
          <a:xfrm>
            <a:off x="609441" y="889000"/>
            <a:ext cx="109699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441" y="6250305"/>
            <a:ext cx="590608" cy="590762"/>
          </a:xfrm>
          <a:prstGeom prst="rect">
            <a:avLst/>
          </a:prstGeom>
        </p:spPr>
      </p:pic>
    </p:spTree>
    <p:extLst>
      <p:ext uri="{BB962C8B-B14F-4D97-AF65-F5344CB8AC3E}">
        <p14:creationId xmlns:p14="http://schemas.microsoft.com/office/powerpoint/2010/main" val="56361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11C0240-C80F-4E21-9A06-D8AA01E0E81A}" type="slidenum">
              <a:rPr lang="en-US" smtClean="0"/>
              <a:t>‹#›</a:t>
            </a:fld>
            <a:endParaRPr lang="en-US"/>
          </a:p>
        </p:txBody>
      </p:sp>
      <p:sp>
        <p:nvSpPr>
          <p:cNvPr id="6" name="Rectangle 5"/>
          <p:cNvSpPr/>
          <p:nvPr userDrawn="1"/>
        </p:nvSpPr>
        <p:spPr bwMode="auto">
          <a:xfrm>
            <a:off x="0" y="-1"/>
            <a:ext cx="12203336" cy="76201"/>
          </a:xfrm>
          <a:prstGeom prst="rect">
            <a:avLst/>
          </a:prstGeom>
          <a:solidFill>
            <a:srgbClr val="00B0F0"/>
          </a:solidFill>
          <a:ln w="9525" cap="flat" cmpd="sng" algn="ctr">
            <a:noFill/>
            <a:prstDash val="solid"/>
            <a:round/>
            <a:headEnd type="none" w="med" len="med"/>
            <a:tailEnd type="none" w="med" len="med"/>
          </a:ln>
          <a:effectLst/>
        </p:spPr>
        <p:txBody>
          <a:bodyPr vert="horz" wrap="square" lIns="121888" tIns="60944" rIns="121888" bIns="60944" numCol="1" rtlCol="0" anchor="ctr" anchorCtr="0" compatLnSpc="1">
            <a:prstTxWarp prst="textNoShape">
              <a:avLst/>
            </a:prstTxWarp>
          </a:bodyPr>
          <a:lstStyle/>
          <a:p>
            <a:pPr marL="228543" marR="0" indent="-228543" algn="l" defTabSz="744880" rtl="0" eaLnBrk="0" fontAlgn="base" latinLnBrk="0" hangingPunct="0">
              <a:lnSpc>
                <a:spcPct val="100000"/>
              </a:lnSpc>
              <a:spcBef>
                <a:spcPct val="30000"/>
              </a:spcBef>
              <a:spcAft>
                <a:spcPct val="0"/>
              </a:spcAft>
              <a:buClrTx/>
              <a:buSzTx/>
              <a:buFont typeface="Wingdings" pitchFamily="2" charset="2"/>
              <a:buChar char="Ø"/>
              <a:tabLst/>
            </a:pPr>
            <a:endParaRPr kumimoji="0" lang="en-US" sz="1600" b="1" i="0" u="none" strike="noStrike" cap="none" normalizeH="0" baseline="0" dirty="0">
              <a:ln>
                <a:noFill/>
              </a:ln>
              <a:solidFill>
                <a:schemeClr val="tx1"/>
              </a:solidFill>
              <a:effectLst/>
              <a:latin typeface="Arial" charset="0"/>
            </a:endParaRPr>
          </a:p>
        </p:txBody>
      </p:sp>
      <p:cxnSp>
        <p:nvCxnSpPr>
          <p:cNvPr id="8" name="Straight Connector 7"/>
          <p:cNvCxnSpPr/>
          <p:nvPr userDrawn="1"/>
        </p:nvCxnSpPr>
        <p:spPr>
          <a:xfrm>
            <a:off x="609441" y="889000"/>
            <a:ext cx="109699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441" y="6250305"/>
            <a:ext cx="590608" cy="590762"/>
          </a:xfrm>
          <a:prstGeom prst="rect">
            <a:avLst/>
          </a:prstGeom>
        </p:spPr>
      </p:pic>
    </p:spTree>
    <p:extLst>
      <p:ext uri="{BB962C8B-B14F-4D97-AF65-F5344CB8AC3E}">
        <p14:creationId xmlns:p14="http://schemas.microsoft.com/office/powerpoint/2010/main" val="369162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1C0240-C80F-4E21-9A06-D8AA01E0E81A}" type="slidenum">
              <a:rPr lang="en-US" smtClean="0"/>
              <a:t>‹#›</a:t>
            </a:fld>
            <a:endParaRPr lang="en-US"/>
          </a:p>
        </p:txBody>
      </p:sp>
      <p:sp>
        <p:nvSpPr>
          <p:cNvPr id="5" name="Rectangle 4"/>
          <p:cNvSpPr/>
          <p:nvPr userDrawn="1"/>
        </p:nvSpPr>
        <p:spPr bwMode="auto">
          <a:xfrm>
            <a:off x="0" y="-1"/>
            <a:ext cx="12203336" cy="76201"/>
          </a:xfrm>
          <a:prstGeom prst="rect">
            <a:avLst/>
          </a:prstGeom>
          <a:solidFill>
            <a:srgbClr val="00B0F0"/>
          </a:solidFill>
          <a:ln w="9525" cap="flat" cmpd="sng" algn="ctr">
            <a:noFill/>
            <a:prstDash val="solid"/>
            <a:round/>
            <a:headEnd type="none" w="med" len="med"/>
            <a:tailEnd type="none" w="med" len="med"/>
          </a:ln>
          <a:effectLst/>
        </p:spPr>
        <p:txBody>
          <a:bodyPr vert="horz" wrap="square" lIns="121888" tIns="60944" rIns="121888" bIns="60944" numCol="1" rtlCol="0" anchor="ctr" anchorCtr="0" compatLnSpc="1">
            <a:prstTxWarp prst="textNoShape">
              <a:avLst/>
            </a:prstTxWarp>
          </a:bodyPr>
          <a:lstStyle/>
          <a:p>
            <a:pPr marL="228543" marR="0" indent="-228543" algn="l" defTabSz="744880" rtl="0" eaLnBrk="0" fontAlgn="base" latinLnBrk="0" hangingPunct="0">
              <a:lnSpc>
                <a:spcPct val="100000"/>
              </a:lnSpc>
              <a:spcBef>
                <a:spcPct val="30000"/>
              </a:spcBef>
              <a:spcAft>
                <a:spcPct val="0"/>
              </a:spcAft>
              <a:buClrTx/>
              <a:buSzTx/>
              <a:buFont typeface="Wingdings" pitchFamily="2" charset="2"/>
              <a:buChar char="Ø"/>
              <a:tabLst/>
            </a:pPr>
            <a:endParaRPr kumimoji="0" lang="en-US" sz="1600" b="1" i="0" u="none" strike="noStrike" cap="none" normalizeH="0" baseline="0" dirty="0">
              <a:ln>
                <a:noFill/>
              </a:ln>
              <a:solidFill>
                <a:schemeClr val="tx1"/>
              </a:solidFill>
              <a:effectLst/>
              <a:latin typeface="Arial" charset="0"/>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441" y="6250305"/>
            <a:ext cx="590608" cy="590762"/>
          </a:xfrm>
          <a:prstGeom prst="rect">
            <a:avLst/>
          </a:prstGeom>
        </p:spPr>
      </p:pic>
    </p:spTree>
    <p:extLst>
      <p:ext uri="{BB962C8B-B14F-4D97-AF65-F5344CB8AC3E}">
        <p14:creationId xmlns:p14="http://schemas.microsoft.com/office/powerpoint/2010/main" val="306002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5" y="273049"/>
            <a:ext cx="4010039"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273054"/>
            <a:ext cx="6813892" cy="5720398"/>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5" y="1435103"/>
            <a:ext cx="4010039" cy="4584697"/>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11C0240-C80F-4E21-9A06-D8AA01E0E81A}" type="slidenum">
              <a:rPr lang="en-US" smtClean="0"/>
              <a:t>‹#›</a:t>
            </a:fld>
            <a:endParaRPr lang="en-US"/>
          </a:p>
        </p:txBody>
      </p:sp>
      <p:sp>
        <p:nvSpPr>
          <p:cNvPr id="8" name="Rectangle 7"/>
          <p:cNvSpPr/>
          <p:nvPr userDrawn="1"/>
        </p:nvSpPr>
        <p:spPr bwMode="auto">
          <a:xfrm>
            <a:off x="0" y="-1"/>
            <a:ext cx="12203336" cy="76201"/>
          </a:xfrm>
          <a:prstGeom prst="rect">
            <a:avLst/>
          </a:prstGeom>
          <a:solidFill>
            <a:srgbClr val="00B0F0"/>
          </a:solidFill>
          <a:ln w="9525" cap="flat" cmpd="sng" algn="ctr">
            <a:noFill/>
            <a:prstDash val="solid"/>
            <a:round/>
            <a:headEnd type="none" w="med" len="med"/>
            <a:tailEnd type="none" w="med" len="med"/>
          </a:ln>
          <a:effectLst/>
        </p:spPr>
        <p:txBody>
          <a:bodyPr vert="horz" wrap="square" lIns="121888" tIns="60944" rIns="121888" bIns="60944" numCol="1" rtlCol="0" anchor="ctr" anchorCtr="0" compatLnSpc="1">
            <a:prstTxWarp prst="textNoShape">
              <a:avLst/>
            </a:prstTxWarp>
          </a:bodyPr>
          <a:lstStyle/>
          <a:p>
            <a:pPr marL="228543" marR="0" indent="-228543" algn="l" defTabSz="744880" rtl="0" eaLnBrk="0" fontAlgn="base" latinLnBrk="0" hangingPunct="0">
              <a:lnSpc>
                <a:spcPct val="100000"/>
              </a:lnSpc>
              <a:spcBef>
                <a:spcPct val="30000"/>
              </a:spcBef>
              <a:spcAft>
                <a:spcPct val="0"/>
              </a:spcAft>
              <a:buClrTx/>
              <a:buSzTx/>
              <a:buFont typeface="Wingdings" pitchFamily="2" charset="2"/>
              <a:buChar char="Ø"/>
              <a:tabLst/>
            </a:pPr>
            <a:endParaRPr kumimoji="0" lang="en-US" sz="1600" b="1" i="0" u="none" strike="noStrike" cap="none" normalizeH="0" baseline="0" dirty="0">
              <a:ln>
                <a:noFill/>
              </a:ln>
              <a:solidFill>
                <a:schemeClr val="tx1"/>
              </a:solidFill>
              <a:effectLst/>
              <a:latin typeface="Arial" charset="0"/>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441" y="6250305"/>
            <a:ext cx="590608" cy="590762"/>
          </a:xfrm>
          <a:prstGeom prst="rect">
            <a:avLst/>
          </a:prstGeom>
        </p:spPr>
      </p:pic>
    </p:spTree>
    <p:extLst>
      <p:ext uri="{BB962C8B-B14F-4D97-AF65-F5344CB8AC3E}">
        <p14:creationId xmlns:p14="http://schemas.microsoft.com/office/powerpoint/2010/main" val="426656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9"/>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11C0240-C80F-4E21-9A06-D8AA01E0E81A}"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441" y="6250305"/>
            <a:ext cx="590608" cy="590762"/>
          </a:xfrm>
          <a:prstGeom prst="rect">
            <a:avLst/>
          </a:prstGeom>
        </p:spPr>
      </p:pic>
    </p:spTree>
    <p:extLst>
      <p:ext uri="{BB962C8B-B14F-4D97-AF65-F5344CB8AC3E}">
        <p14:creationId xmlns:p14="http://schemas.microsoft.com/office/powerpoint/2010/main" val="209577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4.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rot="10800000">
            <a:off x="2" y="0"/>
            <a:ext cx="12188824" cy="6858000"/>
          </a:xfrm>
          <a:prstGeom prst="rect">
            <a:avLst/>
          </a:prstGeom>
          <a:gradFill>
            <a:gsLst>
              <a:gs pos="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a:p>
        </p:txBody>
      </p:sp>
      <p:sp>
        <p:nvSpPr>
          <p:cNvPr id="2" name="Title Placeholder 1"/>
          <p:cNvSpPr>
            <a:spLocks noGrp="1"/>
          </p:cNvSpPr>
          <p:nvPr>
            <p:ph type="title"/>
          </p:nvPr>
        </p:nvSpPr>
        <p:spPr>
          <a:xfrm>
            <a:off x="0" y="0"/>
            <a:ext cx="12203336"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441" y="2108199"/>
            <a:ext cx="10969943" cy="40179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2"/>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A212F83-AED2-40EC-B7F4-1946929DDA62}" type="datetime1">
              <a:rPr lang="en-US" smtClean="0"/>
              <a:t>5/4/2018</a:t>
            </a:fld>
            <a:endParaRPr lang="en-US"/>
          </a:p>
        </p:txBody>
      </p:sp>
      <p:sp>
        <p:nvSpPr>
          <p:cNvPr id="11" name="Rectangle 10"/>
          <p:cNvSpPr/>
          <p:nvPr userDrawn="1"/>
        </p:nvSpPr>
        <p:spPr>
          <a:xfrm>
            <a:off x="0" y="6354828"/>
            <a:ext cx="12203336" cy="40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dirty="0"/>
          </a:p>
        </p:txBody>
      </p:sp>
      <p:sp>
        <p:nvSpPr>
          <p:cNvPr id="13" name="TextBox 12"/>
          <p:cNvSpPr txBox="1"/>
          <p:nvPr userDrawn="1"/>
        </p:nvSpPr>
        <p:spPr>
          <a:xfrm>
            <a:off x="1065212" y="6389831"/>
            <a:ext cx="5413362" cy="317908"/>
          </a:xfrm>
          <a:prstGeom prst="rect">
            <a:avLst/>
          </a:prstGeom>
          <a:noFill/>
        </p:spPr>
        <p:txBody>
          <a:bodyPr wrap="square" rtlCol="0">
            <a:spAutoFit/>
          </a:bodyPr>
          <a:lstStyle/>
          <a:p>
            <a:r>
              <a:rPr lang="en-US" sz="1466" dirty="0">
                <a:solidFill>
                  <a:schemeClr val="bg1">
                    <a:lumMod val="95000"/>
                  </a:schemeClr>
                </a:solidFill>
                <a:latin typeface="Franklin Gothic Medium Cond" panose="020B0606030402020204" pitchFamily="34" charset="0"/>
              </a:rPr>
              <a:t> What is FEM?</a:t>
            </a:r>
          </a:p>
        </p:txBody>
      </p:sp>
      <p:sp>
        <p:nvSpPr>
          <p:cNvPr id="6" name="Slide Number Placeholder 5"/>
          <p:cNvSpPr>
            <a:spLocks noGrp="1"/>
          </p:cNvSpPr>
          <p:nvPr>
            <p:ph type="sldNum" sz="quarter" idx="4"/>
          </p:nvPr>
        </p:nvSpPr>
        <p:spPr>
          <a:xfrm>
            <a:off x="9141620" y="6389831"/>
            <a:ext cx="2844059" cy="365125"/>
          </a:xfrm>
          <a:prstGeom prst="rect">
            <a:avLst/>
          </a:prstGeom>
        </p:spPr>
        <p:txBody>
          <a:bodyPr vert="horz" lIns="91440" tIns="45720" rIns="91440" bIns="45720" rtlCol="0" anchor="ctr"/>
          <a:lstStyle>
            <a:lvl1pPr algn="r">
              <a:defRPr sz="1466">
                <a:solidFill>
                  <a:schemeClr val="tx1">
                    <a:tint val="75000"/>
                  </a:schemeClr>
                </a:solidFill>
                <a:latin typeface="Franklin Gothic Medium Cond" panose="020B0606030402020204" pitchFamily="34" charset="0"/>
              </a:defRPr>
            </a:lvl1pPr>
          </a:lstStyle>
          <a:p>
            <a:fld id="{B11C0240-C80F-4E21-9A06-D8AA01E0E81A}" type="slidenum">
              <a:rPr lang="en-US" smtClean="0"/>
              <a:pPr/>
              <a:t>‹#›</a:t>
            </a:fld>
            <a:endParaRPr lang="en-US" dirty="0"/>
          </a:p>
        </p:txBody>
      </p:sp>
    </p:spTree>
    <p:extLst>
      <p:ext uri="{BB962C8B-B14F-4D97-AF65-F5344CB8AC3E}">
        <p14:creationId xmlns:p14="http://schemas.microsoft.com/office/powerpoint/2010/main" val="1072607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218895" rtl="0" eaLnBrk="1" latinLnBrk="0" hangingPunct="1">
        <a:spcBef>
          <a:spcPct val="0"/>
        </a:spcBef>
        <a:buNone/>
        <a:defRPr sz="4266" kern="1200">
          <a:solidFill>
            <a:schemeClr val="tx1"/>
          </a:solidFill>
          <a:latin typeface="Franklin Gothic Medium Cond" panose="020B0606030402020204" pitchFamily="34" charset="0"/>
          <a:ea typeface="+mj-ea"/>
          <a:cs typeface="+mj-cs"/>
        </a:defRPr>
      </a:lvl1pPr>
    </p:titleStyle>
    <p:bodyStyle>
      <a:lvl1pPr marL="457086" indent="-457086" algn="l" defTabSz="1218895" rtl="0" eaLnBrk="1" latinLnBrk="0" hangingPunct="1">
        <a:spcBef>
          <a:spcPct val="20000"/>
        </a:spcBef>
        <a:buFont typeface="Arial" panose="020B0604020202020204" pitchFamily="34" charset="0"/>
        <a:buChar char="•"/>
        <a:defRPr sz="3199" kern="1200">
          <a:solidFill>
            <a:schemeClr val="tx1"/>
          </a:solidFill>
          <a:latin typeface="Franklin Gothic Medium Cond" panose="020B0606030402020204" pitchFamily="34" charset="0"/>
          <a:ea typeface="+mn-ea"/>
          <a:cs typeface="+mn-cs"/>
        </a:defRPr>
      </a:lvl1pPr>
      <a:lvl2pPr marL="990352" indent="-380905" algn="l" defTabSz="1218895" rtl="0" eaLnBrk="1" latinLnBrk="0" hangingPunct="1">
        <a:spcBef>
          <a:spcPct val="20000"/>
        </a:spcBef>
        <a:buFont typeface="Arial" panose="020B0604020202020204" pitchFamily="34" charset="0"/>
        <a:buChar char="–"/>
        <a:defRPr sz="2666" kern="1200">
          <a:solidFill>
            <a:schemeClr val="tx1"/>
          </a:solidFill>
          <a:latin typeface="Franklin Gothic Medium Cond" panose="020B0606030402020204" pitchFamily="34" charset="0"/>
          <a:ea typeface="+mn-ea"/>
          <a:cs typeface="+mn-cs"/>
        </a:defRPr>
      </a:lvl2pPr>
      <a:lvl3pPr marL="1523619" indent="-304724" algn="l" defTabSz="1218895" rtl="0" eaLnBrk="1" latinLnBrk="0" hangingPunct="1">
        <a:spcBef>
          <a:spcPct val="20000"/>
        </a:spcBef>
        <a:buFont typeface="Arial" panose="020B0604020202020204" pitchFamily="34" charset="0"/>
        <a:buChar char="•"/>
        <a:defRPr sz="2399" kern="1200">
          <a:solidFill>
            <a:schemeClr val="tx1"/>
          </a:solidFill>
          <a:latin typeface="Franklin Gothic Medium Cond" panose="020B0606030402020204" pitchFamily="34" charset="0"/>
          <a:ea typeface="+mn-ea"/>
          <a:cs typeface="+mn-cs"/>
        </a:defRPr>
      </a:lvl3pPr>
      <a:lvl4pPr marL="2133067" indent="-304724" algn="l" defTabSz="1218895" rtl="0" eaLnBrk="1" latinLnBrk="0" hangingPunct="1">
        <a:spcBef>
          <a:spcPct val="20000"/>
        </a:spcBef>
        <a:buFont typeface="Arial" panose="020B0604020202020204" pitchFamily="34" charset="0"/>
        <a:buChar char="–"/>
        <a:defRPr sz="2133" kern="1200">
          <a:solidFill>
            <a:schemeClr val="tx1"/>
          </a:solidFill>
          <a:latin typeface="Franklin Gothic Medium Cond" panose="020B0606030402020204" pitchFamily="34" charset="0"/>
          <a:ea typeface="+mn-ea"/>
          <a:cs typeface="+mn-cs"/>
        </a:defRPr>
      </a:lvl4pPr>
      <a:lvl5pPr marL="2437790" indent="0" algn="l" defTabSz="1218895" rtl="0" eaLnBrk="1" latinLnBrk="0" hangingPunct="1">
        <a:spcBef>
          <a:spcPct val="20000"/>
        </a:spcBef>
        <a:buFont typeface="Arial" panose="020B0604020202020204" pitchFamily="34" charset="0"/>
        <a:buNone/>
        <a:defRPr sz="2133" kern="1200">
          <a:solidFill>
            <a:schemeClr val="tx1"/>
          </a:solidFill>
          <a:latin typeface="Franklin Gothic Medium Cond" panose="020B0606030402020204" pitchFamily="34" charset="0"/>
          <a:ea typeface="+mn-ea"/>
          <a:cs typeface="+mn-cs"/>
        </a:defRPr>
      </a:lvl5pPr>
      <a:lvl6pPr marL="3351962" indent="-304724" algn="l" defTabSz="1218895"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1493837"/>
            <a:ext cx="10969943" cy="1143000"/>
          </a:xfrm>
          <a:prstGeom prst="rect">
            <a:avLst/>
          </a:prstGeom>
        </p:spPr>
        <p:txBody>
          <a:bodyPr vert="horz" lIns="91429" tIns="45714" rIns="91429" bIns="45714" rtlCol="0" anchor="ctr">
            <a:normAutofit/>
          </a:bodyPr>
          <a:lstStyle/>
          <a:p>
            <a:r>
              <a:rPr lang="en-US" dirty="0"/>
              <a:t>Enter Title</a:t>
            </a:r>
          </a:p>
        </p:txBody>
      </p:sp>
      <p:sp>
        <p:nvSpPr>
          <p:cNvPr id="3" name="Text Placeholder 2"/>
          <p:cNvSpPr>
            <a:spLocks noGrp="1"/>
          </p:cNvSpPr>
          <p:nvPr>
            <p:ph type="body" idx="1"/>
          </p:nvPr>
        </p:nvSpPr>
        <p:spPr>
          <a:xfrm>
            <a:off x="609441" y="2819400"/>
            <a:ext cx="10969943" cy="1524000"/>
          </a:xfrm>
          <a:prstGeom prst="rect">
            <a:avLst/>
          </a:prstGeom>
        </p:spPr>
        <p:txBody>
          <a:bodyPr vert="horz" lIns="91429" tIns="45714" rIns="91429" bIns="45714" rtlCol="0">
            <a:noAutofit/>
          </a:bodyPr>
          <a:lstStyle/>
          <a:p>
            <a:pPr lvl="0"/>
            <a:r>
              <a:rPr lang="en-US" dirty="0"/>
              <a:t>Level one</a:t>
            </a:r>
          </a:p>
          <a:p>
            <a:pPr lvl="1"/>
            <a:r>
              <a:rPr lang="en-US" dirty="0"/>
              <a:t>Level two</a:t>
            </a:r>
          </a:p>
          <a:p>
            <a:pPr lvl="2"/>
            <a:r>
              <a:rPr lang="en-US" dirty="0"/>
              <a:t>Level three</a:t>
            </a:r>
          </a:p>
          <a:p>
            <a:pPr lvl="3"/>
            <a:r>
              <a:rPr lang="en-US" dirty="0"/>
              <a:t>Level four</a:t>
            </a:r>
          </a:p>
          <a:p>
            <a:pPr lvl="4"/>
            <a:r>
              <a:rPr lang="en-US" dirty="0"/>
              <a:t>Do not have a fifth level</a:t>
            </a:r>
          </a:p>
        </p:txBody>
      </p:sp>
      <p:sp>
        <p:nvSpPr>
          <p:cNvPr id="16" name="TextBox 15"/>
          <p:cNvSpPr txBox="1"/>
          <p:nvPr/>
        </p:nvSpPr>
        <p:spPr>
          <a:xfrm>
            <a:off x="11274663" y="6504802"/>
            <a:ext cx="914162" cy="276999"/>
          </a:xfrm>
          <a:prstGeom prst="rect">
            <a:avLst/>
          </a:prstGeom>
          <a:noFill/>
        </p:spPr>
        <p:txBody>
          <a:bodyPr wrap="square" lIns="91429" tIns="45714" rIns="91429" bIns="45714" rtlCol="0">
            <a:spAutoFit/>
          </a:bodyPr>
          <a:lstStyle/>
          <a:p>
            <a:pPr algn="ctr" defTabSz="914293"/>
            <a:fld id="{D765DF5D-DD1D-48F7-A6E3-10E25888A246}" type="slidenum">
              <a:rPr lang="en-US" sz="1200" smtClean="0">
                <a:solidFill>
                  <a:srgbClr val="000000"/>
                </a:solidFill>
              </a:rPr>
              <a:pPr algn="ctr" defTabSz="914293"/>
              <a:t>‹#›</a:t>
            </a:fld>
            <a:endParaRPr lang="en-US" sz="1200" dirty="0">
              <a:solidFill>
                <a:srgbClr val="000000"/>
              </a:solidFill>
            </a:endParaRPr>
          </a:p>
        </p:txBody>
      </p:sp>
      <p:sp>
        <p:nvSpPr>
          <p:cNvPr id="10" name="Line 10"/>
          <p:cNvSpPr>
            <a:spLocks noChangeShapeType="1"/>
          </p:cNvSpPr>
          <p:nvPr/>
        </p:nvSpPr>
        <p:spPr bwMode="auto">
          <a:xfrm flipV="1">
            <a:off x="0" y="687388"/>
            <a:ext cx="12186710" cy="0"/>
          </a:xfrm>
          <a:prstGeom prst="line">
            <a:avLst/>
          </a:prstGeom>
          <a:noFill/>
          <a:ln w="38100">
            <a:solidFill>
              <a:schemeClr val="accent1"/>
            </a:solidFill>
            <a:round/>
            <a:headEnd/>
            <a:tailEnd/>
          </a:ln>
          <a:effectLst/>
        </p:spPr>
        <p:txBody>
          <a:bodyPr lIns="92075" tIns="46038" rIns="92075" bIns="46038">
            <a:spAutoFit/>
          </a:bodyPr>
          <a:lstStyle/>
          <a:p>
            <a:pPr defTabSz="914293"/>
            <a:endParaRPr lang="en-US" sz="1800">
              <a:solidFill>
                <a:srgbClr val="000000"/>
              </a:solidFill>
            </a:endParaRPr>
          </a:p>
        </p:txBody>
      </p:sp>
      <p:pic>
        <p:nvPicPr>
          <p:cNvPr id="11" name="Picture 33"/>
          <p:cNvPicPr>
            <a:picLocks noChangeAspect="1" noChangeArrowheads="1"/>
          </p:cNvPicPr>
          <p:nvPr/>
        </p:nvPicPr>
        <p:blipFill>
          <a:blip r:embed="rId11" cstate="print"/>
          <a:srcRect/>
          <a:stretch>
            <a:fillRect/>
          </a:stretch>
        </p:blipFill>
        <p:spPr bwMode="auto">
          <a:xfrm>
            <a:off x="25394" y="66675"/>
            <a:ext cx="994574" cy="577850"/>
          </a:xfrm>
          <a:prstGeom prst="rect">
            <a:avLst/>
          </a:prstGeom>
          <a:noFill/>
          <a:ln w="9525">
            <a:noFill/>
            <a:miter lim="800000"/>
            <a:headEnd/>
            <a:tailEnd/>
          </a:ln>
          <a:effectLst/>
        </p:spPr>
      </p:pic>
    </p:spTree>
    <p:extLst>
      <p:ext uri="{BB962C8B-B14F-4D97-AF65-F5344CB8AC3E}">
        <p14:creationId xmlns:p14="http://schemas.microsoft.com/office/powerpoint/2010/main" val="971523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293" rtl="0" eaLnBrk="1" latinLnBrk="0" hangingPunct="1">
        <a:spcBef>
          <a:spcPct val="0"/>
        </a:spcBef>
        <a:buNone/>
        <a:defRPr sz="2400" kern="1200" baseline="0">
          <a:solidFill>
            <a:schemeClr val="tx1"/>
          </a:solidFill>
          <a:latin typeface="+mj-lt"/>
          <a:ea typeface="+mj-ea"/>
          <a:cs typeface="+mj-cs"/>
        </a:defRPr>
      </a:lvl1pPr>
    </p:titleStyle>
    <p:bodyStyle>
      <a:lvl1pPr marL="231775" indent="-231775" algn="l" defTabSz="914293" rtl="0" eaLnBrk="1" latinLnBrk="0" hangingPunct="1">
        <a:spcBef>
          <a:spcPct val="20000"/>
        </a:spcBef>
        <a:buClr>
          <a:schemeClr val="tx1"/>
        </a:buClr>
        <a:buSzPct val="100000"/>
        <a:buFont typeface="Wingdings" panose="05000000000000000000" pitchFamily="2" charset="2"/>
        <a:buChar char="§"/>
        <a:defRPr sz="1600" kern="1200">
          <a:solidFill>
            <a:schemeClr val="tx1"/>
          </a:solidFill>
          <a:latin typeface="+mn-lt"/>
          <a:ea typeface="+mn-ea"/>
          <a:cs typeface="+mn-cs"/>
        </a:defRPr>
      </a:lvl1pPr>
      <a:lvl2pPr marL="463550" indent="-231775" algn="l" defTabSz="914293" rtl="0" eaLnBrk="1" latinLnBrk="0" hangingPunct="1">
        <a:lnSpc>
          <a:spcPct val="100000"/>
        </a:lnSpc>
        <a:spcBef>
          <a:spcPts val="30"/>
        </a:spcBef>
        <a:buClr>
          <a:schemeClr val="tx1"/>
        </a:buClr>
        <a:buSzPct val="100000"/>
        <a:buFont typeface="Calibri" panose="020F0502020204030204" pitchFamily="34" charset="0"/>
        <a:buChar char="–"/>
        <a:defRPr lang="en-US" sz="1600" kern="1200" baseline="0" dirty="0" smtClean="0">
          <a:solidFill>
            <a:schemeClr val="tx1"/>
          </a:solidFill>
          <a:latin typeface="+mn-lt"/>
          <a:ea typeface="+mn-ea"/>
          <a:cs typeface="Arial" pitchFamily="34" charset="0"/>
        </a:defRPr>
      </a:lvl2pPr>
      <a:lvl3pPr marL="682625" indent="-219075" algn="l" defTabSz="914293" rtl="0" eaLnBrk="1" latinLnBrk="0" hangingPunct="1">
        <a:lnSpc>
          <a:spcPct val="100000"/>
        </a:lnSpc>
        <a:spcBef>
          <a:spcPts val="30"/>
        </a:spcBef>
        <a:buClr>
          <a:schemeClr val="tx1"/>
        </a:buClr>
        <a:buSzPct val="100000"/>
        <a:buFont typeface="Arial" panose="020B0604020202020204" pitchFamily="34" charset="0"/>
        <a:buChar char="•"/>
        <a:defRPr lang="en-US" sz="1600" kern="1200" baseline="0" dirty="0" smtClean="0">
          <a:solidFill>
            <a:schemeClr val="tx1"/>
          </a:solidFill>
          <a:latin typeface="+mn-lt"/>
          <a:ea typeface="+mn-ea"/>
          <a:cs typeface="Arial" pitchFamily="34" charset="0"/>
        </a:defRPr>
      </a:lvl3pPr>
      <a:lvl4pPr marL="914400" indent="-231775" algn="l" defTabSz="914293" rtl="0" eaLnBrk="1" latinLnBrk="0" hangingPunct="1">
        <a:lnSpc>
          <a:spcPct val="100000"/>
        </a:lnSpc>
        <a:spcBef>
          <a:spcPts val="30"/>
        </a:spcBef>
        <a:buClr>
          <a:schemeClr val="tx1"/>
        </a:buClr>
        <a:buFont typeface="Calibri" panose="020F0502020204030204" pitchFamily="34" charset="0"/>
        <a:buChar char="–"/>
        <a:defRPr lang="en-US" sz="1600" kern="1200" baseline="0" dirty="0" smtClean="0">
          <a:solidFill>
            <a:schemeClr val="tx1"/>
          </a:solidFill>
          <a:latin typeface="+mn-lt"/>
          <a:ea typeface="+mn-ea"/>
          <a:cs typeface="Arial" pitchFamily="34" charset="0"/>
        </a:defRPr>
      </a:lvl4pPr>
      <a:lvl5pPr marL="914400" indent="-231775" algn="l" defTabSz="914293" rtl="0" eaLnBrk="1" latinLnBrk="0" hangingPunct="1">
        <a:lnSpc>
          <a:spcPct val="100000"/>
        </a:lnSpc>
        <a:spcBef>
          <a:spcPts val="30"/>
        </a:spcBef>
        <a:buClrTx/>
        <a:buSzPct val="100000"/>
        <a:buFont typeface="Calibri" panose="020F0502020204030204" pitchFamily="34" charset="0"/>
        <a:buChar char="–"/>
        <a:defRPr lang="en-US" sz="1600" kern="1200" baseline="0" dirty="0">
          <a:solidFill>
            <a:schemeClr val="tx1"/>
          </a:solidFill>
          <a:latin typeface="+mn-lt"/>
          <a:ea typeface="+mn-ea"/>
          <a:cs typeface="Arial" pitchFamily="34" charset="0"/>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1.xml"/><Relationship Id="rId3" Type="http://schemas.microsoft.com/office/2007/relationships/hdphoto" Target="../media/hdphoto1.wdp"/><Relationship Id="rId7" Type="http://schemas.openxmlformats.org/officeDocument/2006/relationships/image" Target="../media/image10.png"/><Relationship Id="rId12"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diagramColors" Target="../diagrams/colors1.xml"/><Relationship Id="rId5" Type="http://schemas.openxmlformats.org/officeDocument/2006/relationships/image" Target="../media/image8.jpeg"/><Relationship Id="rId10" Type="http://schemas.openxmlformats.org/officeDocument/2006/relationships/diagramQuickStyle" Target="../diagrams/quickStyle1.xml"/><Relationship Id="rId4" Type="http://schemas.openxmlformats.org/officeDocument/2006/relationships/image" Target="../media/image7.jpg"/><Relationship Id="rId9"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3869" y="2209801"/>
            <a:ext cx="9981088" cy="914400"/>
          </a:xfrm>
        </p:spPr>
        <p:txBody>
          <a:bodyPr/>
          <a:lstStyle/>
          <a:p>
            <a:r>
              <a:rPr lang="en-GB" dirty="0"/>
              <a:t>Front-End Match</a:t>
            </a:r>
            <a:endParaRPr lang="en-US" dirty="0"/>
          </a:p>
        </p:txBody>
      </p:sp>
      <p:sp>
        <p:nvSpPr>
          <p:cNvPr id="3" name="Subtitle 2"/>
          <p:cNvSpPr>
            <a:spLocks noGrp="1"/>
          </p:cNvSpPr>
          <p:nvPr>
            <p:ph type="subTitle" idx="1"/>
          </p:nvPr>
        </p:nvSpPr>
        <p:spPr/>
        <p:txBody>
          <a:bodyPr/>
          <a:lstStyle/>
          <a:p>
            <a:r>
              <a:rPr lang="en-GB" dirty="0"/>
              <a:t>Overview</a:t>
            </a:r>
            <a:endParaRPr lang="en-US" dirty="0"/>
          </a:p>
        </p:txBody>
      </p:sp>
    </p:spTree>
    <p:extLst>
      <p:ext uri="{BB962C8B-B14F-4D97-AF65-F5344CB8AC3E}">
        <p14:creationId xmlns:p14="http://schemas.microsoft.com/office/powerpoint/2010/main" val="351670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METRICS</a:t>
            </a:r>
          </a:p>
        </p:txBody>
      </p:sp>
      <p:sp>
        <p:nvSpPr>
          <p:cNvPr id="62" name="Rectangle 61"/>
          <p:cNvSpPr/>
          <p:nvPr/>
        </p:nvSpPr>
        <p:spPr>
          <a:xfrm>
            <a:off x="450886" y="1117184"/>
            <a:ext cx="5486014" cy="1015663"/>
          </a:xfrm>
          <a:prstGeom prst="rect">
            <a:avLst/>
          </a:prstGeom>
        </p:spPr>
        <p:txBody>
          <a:bodyPr wrap="square">
            <a:spAutoFit/>
          </a:bodyPr>
          <a:lstStyle/>
          <a:p>
            <a:pPr defTabSz="914400"/>
            <a:r>
              <a:rPr lang="en-US" sz="1500" dirty="0">
                <a:solidFill>
                  <a:srgbClr val="5B9BD5">
                    <a:lumMod val="50000"/>
                  </a:srgbClr>
                </a:solidFill>
                <a:latin typeface="Franklin Gothic Medium Cond" panose="020B0606030402020204" pitchFamily="34" charset="0"/>
              </a:rPr>
              <a:t>Metrics</a:t>
            </a:r>
            <a:r>
              <a:rPr lang="en-US" sz="1500" dirty="0">
                <a:latin typeface="Franklin Gothic Medium Cond" panose="020B0606030402020204" pitchFamily="34" charset="0"/>
              </a:rPr>
              <a:t> are also used to identify potential inappropriate agent behavior when compared to matching algorithm.</a:t>
            </a:r>
            <a:endParaRPr lang="en-US" sz="1500" dirty="0">
              <a:solidFill>
                <a:prstClr val="black"/>
              </a:solidFill>
              <a:latin typeface="Franklin Gothic Medium Cond" panose="020B0606030402020204" pitchFamily="34" charset="0"/>
            </a:endParaRPr>
          </a:p>
          <a:p>
            <a:pPr defTabSz="914400"/>
            <a:endParaRPr lang="en-US" sz="1500" dirty="0">
              <a:solidFill>
                <a:prstClr val="black"/>
              </a:solidFill>
              <a:latin typeface="Franklin Gothic Medium Cond" panose="020B0606030402020204" pitchFamily="34" charset="0"/>
            </a:endParaRPr>
          </a:p>
          <a:p>
            <a:pPr defTabSz="914400"/>
            <a:endParaRPr lang="en-US" sz="1500" dirty="0">
              <a:solidFill>
                <a:prstClr val="black"/>
              </a:solidFill>
              <a:latin typeface="Franklin Gothic Medium Cond" panose="020B0606030402020204" pitchFamily="34" charset="0"/>
            </a:endParaRPr>
          </a:p>
        </p:txBody>
      </p:sp>
      <p:pic>
        <p:nvPicPr>
          <p:cNvPr id="6" name="Picture 5">
            <a:extLst>
              <a:ext uri="{FF2B5EF4-FFF2-40B4-BE49-F238E27FC236}">
                <a16:creationId xmlns:a16="http://schemas.microsoft.com/office/drawing/2014/main" id="{15A86AFB-4355-4CDC-82D2-8B3BF65EBA24}"/>
              </a:ext>
            </a:extLst>
          </p:cNvPr>
          <p:cNvPicPr>
            <a:picLocks noChangeAspect="1"/>
          </p:cNvPicPr>
          <p:nvPr/>
        </p:nvPicPr>
        <p:blipFill>
          <a:blip r:embed="rId2"/>
          <a:stretch>
            <a:fillRect/>
          </a:stretch>
        </p:blipFill>
        <p:spPr>
          <a:xfrm>
            <a:off x="1241424" y="2276475"/>
            <a:ext cx="9705975" cy="3514725"/>
          </a:xfrm>
          <a:prstGeom prst="rect">
            <a:avLst/>
          </a:prstGeom>
        </p:spPr>
      </p:pic>
    </p:spTree>
    <p:extLst>
      <p:ext uri="{BB962C8B-B14F-4D97-AF65-F5344CB8AC3E}">
        <p14:creationId xmlns:p14="http://schemas.microsoft.com/office/powerpoint/2010/main" val="291015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WHY DO FEM?</a:t>
            </a:r>
          </a:p>
        </p:txBody>
      </p:sp>
      <p:grpSp>
        <p:nvGrpSpPr>
          <p:cNvPr id="13" name="Group 12">
            <a:extLst>
              <a:ext uri="{FF2B5EF4-FFF2-40B4-BE49-F238E27FC236}">
                <a16:creationId xmlns:a16="http://schemas.microsoft.com/office/drawing/2014/main" id="{649A64C1-C253-4C4F-9413-4312A98BB1C0}"/>
              </a:ext>
            </a:extLst>
          </p:cNvPr>
          <p:cNvGrpSpPr/>
          <p:nvPr/>
        </p:nvGrpSpPr>
        <p:grpSpPr>
          <a:xfrm>
            <a:off x="1751012" y="1775525"/>
            <a:ext cx="8792447" cy="4472875"/>
            <a:chOff x="175860" y="2222804"/>
            <a:chExt cx="4361688" cy="2159740"/>
          </a:xfrm>
        </p:grpSpPr>
        <p:cxnSp>
          <p:nvCxnSpPr>
            <p:cNvPr id="14" name="Straight Arrow Connector 13">
              <a:extLst>
                <a:ext uri="{FF2B5EF4-FFF2-40B4-BE49-F238E27FC236}">
                  <a16:creationId xmlns:a16="http://schemas.microsoft.com/office/drawing/2014/main" id="{D63CCF50-2D6D-47DB-BBD9-7BD552DDF423}"/>
                </a:ext>
              </a:extLst>
            </p:cNvPr>
            <p:cNvCxnSpPr/>
            <p:nvPr/>
          </p:nvCxnSpPr>
          <p:spPr bwMode="auto">
            <a:xfrm flipV="1">
              <a:off x="614232" y="2393842"/>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15" name="TextBox 14">
              <a:extLst>
                <a:ext uri="{FF2B5EF4-FFF2-40B4-BE49-F238E27FC236}">
                  <a16:creationId xmlns:a16="http://schemas.microsoft.com/office/drawing/2014/main" id="{867595C2-A5BE-47A1-A410-7FB921B4D47E}"/>
                </a:ext>
              </a:extLst>
            </p:cNvPr>
            <p:cNvSpPr txBox="1"/>
            <p:nvPr/>
          </p:nvSpPr>
          <p:spPr>
            <a:xfrm>
              <a:off x="224840" y="2555546"/>
              <a:ext cx="499757" cy="2061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(no DOB provided)</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pic>
          <p:nvPicPr>
            <p:cNvPr id="16" name="Picture 3">
              <a:extLst>
                <a:ext uri="{FF2B5EF4-FFF2-40B4-BE49-F238E27FC236}">
                  <a16:creationId xmlns:a16="http://schemas.microsoft.com/office/drawing/2014/main" id="{4F6E0D58-D276-441D-8166-679DD4F9B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71" y="2258760"/>
              <a:ext cx="264698" cy="2917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ounded Rectangle 42">
              <a:extLst>
                <a:ext uri="{FF2B5EF4-FFF2-40B4-BE49-F238E27FC236}">
                  <a16:creationId xmlns:a16="http://schemas.microsoft.com/office/drawing/2014/main" id="{13DB7C51-549F-43BF-837D-E3315DE66AAB}"/>
                </a:ext>
              </a:extLst>
            </p:cNvPr>
            <p:cNvSpPr/>
            <p:nvPr/>
          </p:nvSpPr>
          <p:spPr>
            <a:xfrm>
              <a:off x="807365" y="2286112"/>
              <a:ext cx="598915"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18" name="Rectangle 17">
              <a:extLst>
                <a:ext uri="{FF2B5EF4-FFF2-40B4-BE49-F238E27FC236}">
                  <a16:creationId xmlns:a16="http://schemas.microsoft.com/office/drawing/2014/main" id="{F8377B2E-6EF3-436C-BE4E-86E14C0DBDFC}"/>
                </a:ext>
              </a:extLst>
            </p:cNvPr>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19" name="Slide Number Placeholder 3">
            <a:extLst>
              <a:ext uri="{FF2B5EF4-FFF2-40B4-BE49-F238E27FC236}">
                <a16:creationId xmlns:a16="http://schemas.microsoft.com/office/drawing/2014/main" id="{F8932B21-0F7E-473F-BD2F-DB89C3D39542}"/>
              </a:ext>
            </a:extLst>
          </p:cNvPr>
          <p:cNvSpPr>
            <a:spLocks noGrp="1"/>
          </p:cNvSpPr>
          <p:nvPr>
            <p:ph type="sldNum" sz="quarter" idx="4294967295"/>
          </p:nvPr>
        </p:nvSpPr>
        <p:spPr>
          <a:xfrm>
            <a:off x="6018931"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11</a:t>
            </a:fld>
            <a:endParaRPr dirty="0">
              <a:solidFill>
                <a:srgbClr val="FFFFFF"/>
              </a:solidFill>
            </a:endParaRPr>
          </a:p>
        </p:txBody>
      </p:sp>
      <p:sp>
        <p:nvSpPr>
          <p:cNvPr id="22" name="Rounded Rectangle 55">
            <a:extLst>
              <a:ext uri="{FF2B5EF4-FFF2-40B4-BE49-F238E27FC236}">
                <a16:creationId xmlns:a16="http://schemas.microsoft.com/office/drawing/2014/main" id="{49D1F609-ED6C-43BF-B354-CABF985D68FD}"/>
              </a:ext>
            </a:extLst>
          </p:cNvPr>
          <p:cNvSpPr/>
          <p:nvPr/>
        </p:nvSpPr>
        <p:spPr>
          <a:xfrm>
            <a:off x="4780749" y="1898222"/>
            <a:ext cx="1092961"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noProof="0" dirty="0">
                <a:ln>
                  <a:noFill/>
                </a:ln>
                <a:effectLst/>
                <a:uLnTx/>
                <a:uFillTx/>
                <a:latin typeface="Franklin Gothic Medium Cond" panose="020B0606030402020204" pitchFamily="34" charset="0"/>
                <a:ea typeface="+mn-ea"/>
                <a:cs typeface="+mn-cs"/>
              </a:rPr>
              <a:t>No Search</a:t>
            </a:r>
          </a:p>
        </p:txBody>
      </p:sp>
      <p:cxnSp>
        <p:nvCxnSpPr>
          <p:cNvPr id="23" name="Straight Arrow Connector 22">
            <a:extLst>
              <a:ext uri="{FF2B5EF4-FFF2-40B4-BE49-F238E27FC236}">
                <a16:creationId xmlns:a16="http://schemas.microsoft.com/office/drawing/2014/main" id="{CD182D1F-FF52-4A8F-B3D1-6D05E25A94A9}"/>
              </a:ext>
            </a:extLst>
          </p:cNvPr>
          <p:cNvCxnSpPr/>
          <p:nvPr/>
        </p:nvCxnSpPr>
        <p:spPr bwMode="auto">
          <a:xfrm flipV="1">
            <a:off x="4369466" y="2095937"/>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24" name="Straight Arrow Connector 23">
            <a:extLst>
              <a:ext uri="{FF2B5EF4-FFF2-40B4-BE49-F238E27FC236}">
                <a16:creationId xmlns:a16="http://schemas.microsoft.com/office/drawing/2014/main" id="{6381AD74-7B53-444D-884C-76C0294D3885}"/>
              </a:ext>
            </a:extLst>
          </p:cNvPr>
          <p:cNvCxnSpPr/>
          <p:nvPr/>
        </p:nvCxnSpPr>
        <p:spPr bwMode="auto">
          <a:xfrm flipV="1">
            <a:off x="5912570"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25" name="Rounded Rectangle 59">
            <a:extLst>
              <a:ext uri="{FF2B5EF4-FFF2-40B4-BE49-F238E27FC236}">
                <a16:creationId xmlns:a16="http://schemas.microsoft.com/office/drawing/2014/main" id="{2EF8C940-B53E-4316-9098-0080D9EA25CF}"/>
              </a:ext>
            </a:extLst>
          </p:cNvPr>
          <p:cNvSpPr/>
          <p:nvPr/>
        </p:nvSpPr>
        <p:spPr>
          <a:xfrm>
            <a:off x="6356418" y="1878124"/>
            <a:ext cx="121344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Demographic data + Quote sent to UCV</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cxnSp>
        <p:nvCxnSpPr>
          <p:cNvPr id="26" name="Straight Arrow Connector 25">
            <a:extLst>
              <a:ext uri="{FF2B5EF4-FFF2-40B4-BE49-F238E27FC236}">
                <a16:creationId xmlns:a16="http://schemas.microsoft.com/office/drawing/2014/main" id="{7AD53D79-4B08-4E7C-9BF1-1EBB84B7FD6A}"/>
              </a:ext>
            </a:extLst>
          </p:cNvPr>
          <p:cNvCxnSpPr/>
          <p:nvPr/>
        </p:nvCxnSpPr>
        <p:spPr bwMode="auto">
          <a:xfrm flipV="1">
            <a:off x="7679515"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27" name="Rounded Rectangle 48">
            <a:extLst>
              <a:ext uri="{FF2B5EF4-FFF2-40B4-BE49-F238E27FC236}">
                <a16:creationId xmlns:a16="http://schemas.microsoft.com/office/drawing/2014/main" id="{846A54CF-9F1B-4780-A6B1-07C2A10447F9}"/>
              </a:ext>
            </a:extLst>
          </p:cNvPr>
          <p:cNvSpPr/>
          <p:nvPr/>
        </p:nvSpPr>
        <p:spPr>
          <a:xfrm>
            <a:off x="6356418" y="2444538"/>
            <a:ext cx="1213447"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Existing person updated in Customer MDM</a:t>
            </a:r>
          </a:p>
        </p:txBody>
      </p:sp>
      <p:sp>
        <p:nvSpPr>
          <p:cNvPr id="28" name="Rounded Rectangle 52">
            <a:extLst>
              <a:ext uri="{FF2B5EF4-FFF2-40B4-BE49-F238E27FC236}">
                <a16:creationId xmlns:a16="http://schemas.microsoft.com/office/drawing/2014/main" id="{061C8FEB-27AE-4451-8CB5-6D4B122A1E39}"/>
              </a:ext>
            </a:extLst>
          </p:cNvPr>
          <p:cNvSpPr/>
          <p:nvPr/>
        </p:nvSpPr>
        <p:spPr>
          <a:xfrm>
            <a:off x="8125461" y="1878124"/>
            <a:ext cx="1989288" cy="460013"/>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UCV performs backend matching to </a:t>
            </a:r>
            <a:r>
              <a:rPr lang="en-US" sz="1100" b="1" i="1" kern="0" dirty="0">
                <a:solidFill>
                  <a:srgbClr val="FF0000"/>
                </a:solidFill>
                <a:latin typeface="Franklin Gothic Medium Cond" panose="020B0606030402020204" pitchFamily="34" charset="0"/>
              </a:rPr>
              <a:t>systematically</a:t>
            </a:r>
            <a:r>
              <a:rPr lang="en-US" sz="1000" kern="0" dirty="0">
                <a:latin typeface="Franklin Gothic Medium Cond" panose="020B0606030402020204" pitchFamily="34" charset="0"/>
              </a:rPr>
              <a:t>  determine if person already exists</a:t>
            </a:r>
            <a:endParaRPr kumimoji="0" lang="en-US" sz="1000" b="0" i="0" u="none" strike="noStrike" kern="0" cap="none" spc="0" normalizeH="0" noProof="0" dirty="0">
              <a:ln>
                <a:noFill/>
              </a:ln>
              <a:effectLst/>
              <a:uLnTx/>
              <a:uFillTx/>
              <a:latin typeface="Franklin Gothic Medium Cond" panose="020B0606030402020204" pitchFamily="34" charset="0"/>
            </a:endParaRPr>
          </a:p>
        </p:txBody>
      </p:sp>
      <p:cxnSp>
        <p:nvCxnSpPr>
          <p:cNvPr id="29" name="Straight Arrow Connector 28">
            <a:extLst>
              <a:ext uri="{FF2B5EF4-FFF2-40B4-BE49-F238E27FC236}">
                <a16:creationId xmlns:a16="http://schemas.microsoft.com/office/drawing/2014/main" id="{84099BB9-26CE-42C6-84F6-6766325C50DF}"/>
              </a:ext>
            </a:extLst>
          </p:cNvPr>
          <p:cNvCxnSpPr/>
          <p:nvPr/>
        </p:nvCxnSpPr>
        <p:spPr bwMode="auto">
          <a:xfrm flipH="1">
            <a:off x="7706569" y="2406623"/>
            <a:ext cx="367878" cy="251627"/>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pic>
        <p:nvPicPr>
          <p:cNvPr id="30" name="Picture 29">
            <a:extLst>
              <a:ext uri="{FF2B5EF4-FFF2-40B4-BE49-F238E27FC236}">
                <a16:creationId xmlns:a16="http://schemas.microsoft.com/office/drawing/2014/main" id="{B83C0CB4-0099-452F-A151-86BAFFD281E7}"/>
              </a:ext>
            </a:extLst>
          </p:cNvPr>
          <p:cNvPicPr>
            <a:picLocks noChangeAspect="1"/>
          </p:cNvPicPr>
          <p:nvPr/>
        </p:nvPicPr>
        <p:blipFill>
          <a:blip r:embed="rId3"/>
          <a:stretch>
            <a:fillRect/>
          </a:stretch>
        </p:blipFill>
        <p:spPr>
          <a:xfrm>
            <a:off x="2110168" y="3113443"/>
            <a:ext cx="7974683" cy="2961214"/>
          </a:xfrm>
          <a:prstGeom prst="rect">
            <a:avLst/>
          </a:prstGeom>
        </p:spPr>
      </p:pic>
      <p:sp>
        <p:nvSpPr>
          <p:cNvPr id="32" name="Rectangle 31">
            <a:extLst>
              <a:ext uri="{FF2B5EF4-FFF2-40B4-BE49-F238E27FC236}">
                <a16:creationId xmlns:a16="http://schemas.microsoft.com/office/drawing/2014/main" id="{C1E165AF-A6DC-4AB1-A516-2312444FA6E4}"/>
              </a:ext>
            </a:extLst>
          </p:cNvPr>
          <p:cNvSpPr/>
          <p:nvPr/>
        </p:nvSpPr>
        <p:spPr>
          <a:xfrm>
            <a:off x="609441" y="990600"/>
            <a:ext cx="11002836" cy="605754"/>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C1241A0C-67C9-489E-91B9-2AC521F6E450}"/>
              </a:ext>
            </a:extLst>
          </p:cNvPr>
          <p:cNvSpPr/>
          <p:nvPr/>
        </p:nvSpPr>
        <p:spPr>
          <a:xfrm>
            <a:off x="609441" y="1017331"/>
            <a:ext cx="11002835" cy="338554"/>
          </a:xfrm>
          <a:prstGeom prst="rect">
            <a:avLst/>
          </a:prstGeom>
        </p:spPr>
        <p:txBody>
          <a:bodyPr wrap="square">
            <a:spAutoFit/>
          </a:bodyPr>
          <a:lstStyle/>
          <a:p>
            <a:pPr algn="ctr" defTabSz="914400"/>
            <a:r>
              <a:rPr lang="en-US" sz="1600" dirty="0">
                <a:solidFill>
                  <a:srgbClr val="000000"/>
                </a:solidFill>
                <a:latin typeface="Franklin Gothic Medium Cond" panose="020B0606030402020204" pitchFamily="34" charset="0"/>
              </a:rPr>
              <a:t>Person contacts Allstate for the first time for a quote – backend match</a:t>
            </a:r>
          </a:p>
        </p:txBody>
      </p:sp>
    </p:spTree>
    <p:extLst>
      <p:ext uri="{BB962C8B-B14F-4D97-AF65-F5344CB8AC3E}">
        <p14:creationId xmlns:p14="http://schemas.microsoft.com/office/powerpoint/2010/main" val="385645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WHY DO FEM?</a:t>
            </a:r>
          </a:p>
        </p:txBody>
      </p:sp>
      <p:sp>
        <p:nvSpPr>
          <p:cNvPr id="19" name="Slide Number Placeholder 3">
            <a:extLst>
              <a:ext uri="{FF2B5EF4-FFF2-40B4-BE49-F238E27FC236}">
                <a16:creationId xmlns:a16="http://schemas.microsoft.com/office/drawing/2014/main" id="{F8932B21-0F7E-473F-BD2F-DB89C3D39542}"/>
              </a:ext>
            </a:extLst>
          </p:cNvPr>
          <p:cNvSpPr>
            <a:spLocks noGrp="1"/>
          </p:cNvSpPr>
          <p:nvPr>
            <p:ph type="sldNum" sz="quarter" idx="4294967295"/>
          </p:nvPr>
        </p:nvSpPr>
        <p:spPr>
          <a:xfrm>
            <a:off x="6018931"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12</a:t>
            </a:fld>
            <a:endParaRPr dirty="0">
              <a:solidFill>
                <a:srgbClr val="FFFFFF"/>
              </a:solidFill>
            </a:endParaRPr>
          </a:p>
        </p:txBody>
      </p:sp>
      <p:sp>
        <p:nvSpPr>
          <p:cNvPr id="32" name="Rectangle 31">
            <a:extLst>
              <a:ext uri="{FF2B5EF4-FFF2-40B4-BE49-F238E27FC236}">
                <a16:creationId xmlns:a16="http://schemas.microsoft.com/office/drawing/2014/main" id="{C1E165AF-A6DC-4AB1-A516-2312444FA6E4}"/>
              </a:ext>
            </a:extLst>
          </p:cNvPr>
          <p:cNvSpPr/>
          <p:nvPr/>
        </p:nvSpPr>
        <p:spPr>
          <a:xfrm>
            <a:off x="609441" y="990600"/>
            <a:ext cx="11002836" cy="605754"/>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C1241A0C-67C9-489E-91B9-2AC521F6E450}"/>
              </a:ext>
            </a:extLst>
          </p:cNvPr>
          <p:cNvSpPr/>
          <p:nvPr/>
        </p:nvSpPr>
        <p:spPr>
          <a:xfrm>
            <a:off x="609441" y="1017331"/>
            <a:ext cx="11002835" cy="338554"/>
          </a:xfrm>
          <a:prstGeom prst="rect">
            <a:avLst/>
          </a:prstGeom>
        </p:spPr>
        <p:txBody>
          <a:bodyPr wrap="square">
            <a:spAutoFit/>
          </a:bodyPr>
          <a:lstStyle/>
          <a:p>
            <a:pPr algn="ctr" defTabSz="914400"/>
            <a:r>
              <a:rPr lang="en-US" sz="1600" dirty="0">
                <a:solidFill>
                  <a:srgbClr val="000000"/>
                </a:solidFill>
                <a:latin typeface="Franklin Gothic Medium Cond" panose="020B0606030402020204" pitchFamily="34" charset="0"/>
              </a:rPr>
              <a:t>Person contacts Allstate for the first time for a quote – non-FEM with Search (Bad)</a:t>
            </a:r>
          </a:p>
        </p:txBody>
      </p:sp>
      <p:sp>
        <p:nvSpPr>
          <p:cNvPr id="21" name="Oval 20">
            <a:extLst>
              <a:ext uri="{FF2B5EF4-FFF2-40B4-BE49-F238E27FC236}">
                <a16:creationId xmlns:a16="http://schemas.microsoft.com/office/drawing/2014/main" id="{74D8BFE7-8431-467C-9869-A02CAA27F74B}"/>
              </a:ext>
            </a:extLst>
          </p:cNvPr>
          <p:cNvSpPr/>
          <p:nvPr/>
        </p:nvSpPr>
        <p:spPr bwMode="auto">
          <a:xfrm>
            <a:off x="5350611" y="4537889"/>
            <a:ext cx="3496125" cy="579773"/>
          </a:xfrm>
          <a:prstGeom prst="ellipse">
            <a:avLst/>
          </a:prstGeom>
          <a:solidFill>
            <a:schemeClr val="accent1">
              <a:alpha val="19000"/>
            </a:schemeClr>
          </a:solidFill>
          <a:ln w="6350" cap="rnd">
            <a:solidFill>
              <a:srgbClr val="0066CC"/>
            </a:solidFill>
            <a:prstDash val="solid"/>
            <a:round/>
            <a:headEnd/>
            <a:tailEnd/>
          </a:ln>
        </p:spPr>
        <p:txBody>
          <a:bodyPr lIns="45720" rIns="0" rtlCol="0" anchor="ctr" anchorCtr="1"/>
          <a:lstStyle/>
          <a:p>
            <a:pPr algn="ctr" eaLnBrk="0" hangingPunct="0">
              <a:spcBef>
                <a:spcPct val="60000"/>
              </a:spcBef>
              <a:buSzPct val="100000"/>
            </a:pPr>
            <a:endParaRPr lang="en-GB" sz="1600" dirty="0">
              <a:solidFill>
                <a:srgbClr val="000000"/>
              </a:solidFill>
              <a:latin typeface="Calibri" pitchFamily="34" charset="0"/>
            </a:endParaRPr>
          </a:p>
        </p:txBody>
      </p:sp>
      <p:grpSp>
        <p:nvGrpSpPr>
          <p:cNvPr id="31" name="Group 30">
            <a:extLst>
              <a:ext uri="{FF2B5EF4-FFF2-40B4-BE49-F238E27FC236}">
                <a16:creationId xmlns:a16="http://schemas.microsoft.com/office/drawing/2014/main" id="{389EF733-A23E-4E60-844E-27246C2419A1}"/>
              </a:ext>
            </a:extLst>
          </p:cNvPr>
          <p:cNvGrpSpPr/>
          <p:nvPr/>
        </p:nvGrpSpPr>
        <p:grpSpPr>
          <a:xfrm>
            <a:off x="1721565" y="1775526"/>
            <a:ext cx="8792447" cy="4410736"/>
            <a:chOff x="175860" y="2222804"/>
            <a:chExt cx="4361688" cy="2159740"/>
          </a:xfrm>
        </p:grpSpPr>
        <p:cxnSp>
          <p:nvCxnSpPr>
            <p:cNvPr id="34" name="Straight Arrow Connector 33">
              <a:extLst>
                <a:ext uri="{FF2B5EF4-FFF2-40B4-BE49-F238E27FC236}">
                  <a16:creationId xmlns:a16="http://schemas.microsoft.com/office/drawing/2014/main" id="{CA1EA378-1591-4716-8230-07FF4AEE4C8E}"/>
                </a:ext>
              </a:extLst>
            </p:cNvPr>
            <p:cNvCxnSpPr/>
            <p:nvPr/>
          </p:nvCxnSpPr>
          <p:spPr bwMode="auto">
            <a:xfrm flipV="1">
              <a:off x="614232" y="2393842"/>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35" name="TextBox 34">
              <a:extLst>
                <a:ext uri="{FF2B5EF4-FFF2-40B4-BE49-F238E27FC236}">
                  <a16:creationId xmlns:a16="http://schemas.microsoft.com/office/drawing/2014/main" id="{9E64648C-35C6-4BD9-B76A-3F3B2047042B}"/>
                </a:ext>
              </a:extLst>
            </p:cNvPr>
            <p:cNvSpPr txBox="1"/>
            <p:nvPr/>
          </p:nvSpPr>
          <p:spPr>
            <a:xfrm>
              <a:off x="224840" y="2555546"/>
              <a:ext cx="499757" cy="2061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pic>
          <p:nvPicPr>
            <p:cNvPr id="36" name="Picture 3">
              <a:extLst>
                <a:ext uri="{FF2B5EF4-FFF2-40B4-BE49-F238E27FC236}">
                  <a16:creationId xmlns:a16="http://schemas.microsoft.com/office/drawing/2014/main" id="{CCD726D9-252D-423E-923E-E0EFD948D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71" y="2258760"/>
              <a:ext cx="264698" cy="2917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42">
              <a:extLst>
                <a:ext uri="{FF2B5EF4-FFF2-40B4-BE49-F238E27FC236}">
                  <a16:creationId xmlns:a16="http://schemas.microsoft.com/office/drawing/2014/main" id="{C96676AB-CA9B-451B-A280-173107AD4F49}"/>
                </a:ext>
              </a:extLst>
            </p:cNvPr>
            <p:cNvSpPr/>
            <p:nvPr/>
          </p:nvSpPr>
          <p:spPr>
            <a:xfrm>
              <a:off x="807365" y="2286112"/>
              <a:ext cx="598915"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38" name="Rectangle 37">
              <a:extLst>
                <a:ext uri="{FF2B5EF4-FFF2-40B4-BE49-F238E27FC236}">
                  <a16:creationId xmlns:a16="http://schemas.microsoft.com/office/drawing/2014/main" id="{FE1C149D-E01F-4D61-967D-DE2934EB7436}"/>
                </a:ext>
              </a:extLst>
            </p:cNvPr>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39" name="Rounded Rectangle 55">
            <a:extLst>
              <a:ext uri="{FF2B5EF4-FFF2-40B4-BE49-F238E27FC236}">
                <a16:creationId xmlns:a16="http://schemas.microsoft.com/office/drawing/2014/main" id="{A3E3A463-BDB4-4157-8BC5-17E93A6E3EA6}"/>
              </a:ext>
            </a:extLst>
          </p:cNvPr>
          <p:cNvSpPr/>
          <p:nvPr/>
        </p:nvSpPr>
        <p:spPr>
          <a:xfrm>
            <a:off x="4751302" y="1898222"/>
            <a:ext cx="1092961"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noProof="0" dirty="0">
                <a:ln>
                  <a:noFill/>
                </a:ln>
                <a:effectLst/>
                <a:uLnTx/>
                <a:uFillTx/>
                <a:latin typeface="Franklin Gothic Medium Cond" panose="020B0606030402020204" pitchFamily="34" charset="0"/>
                <a:ea typeface="+mn-ea"/>
                <a:cs typeface="+mn-cs"/>
              </a:rPr>
              <a:t>Search</a:t>
            </a:r>
          </a:p>
        </p:txBody>
      </p:sp>
      <p:cxnSp>
        <p:nvCxnSpPr>
          <p:cNvPr id="40" name="Straight Arrow Connector 39">
            <a:extLst>
              <a:ext uri="{FF2B5EF4-FFF2-40B4-BE49-F238E27FC236}">
                <a16:creationId xmlns:a16="http://schemas.microsoft.com/office/drawing/2014/main" id="{81F98F32-C075-43F3-B9D1-A5E7730AB425}"/>
              </a:ext>
            </a:extLst>
          </p:cNvPr>
          <p:cNvCxnSpPr/>
          <p:nvPr/>
        </p:nvCxnSpPr>
        <p:spPr bwMode="auto">
          <a:xfrm flipV="1">
            <a:off x="4340019" y="2095937"/>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41" name="Straight Arrow Connector 40">
            <a:extLst>
              <a:ext uri="{FF2B5EF4-FFF2-40B4-BE49-F238E27FC236}">
                <a16:creationId xmlns:a16="http://schemas.microsoft.com/office/drawing/2014/main" id="{29111876-F787-4565-BE83-2955BA87F70E}"/>
              </a:ext>
            </a:extLst>
          </p:cNvPr>
          <p:cNvCxnSpPr/>
          <p:nvPr/>
        </p:nvCxnSpPr>
        <p:spPr bwMode="auto">
          <a:xfrm flipV="1">
            <a:off x="5883123"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42" name="Rounded Rectangle 59">
            <a:extLst>
              <a:ext uri="{FF2B5EF4-FFF2-40B4-BE49-F238E27FC236}">
                <a16:creationId xmlns:a16="http://schemas.microsoft.com/office/drawing/2014/main" id="{359B04C5-C601-4E85-8BA1-032626841195}"/>
              </a:ext>
            </a:extLst>
          </p:cNvPr>
          <p:cNvSpPr/>
          <p:nvPr/>
        </p:nvSpPr>
        <p:spPr>
          <a:xfrm>
            <a:off x="6326971" y="1878124"/>
            <a:ext cx="121344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cxnSp>
        <p:nvCxnSpPr>
          <p:cNvPr id="43" name="Straight Arrow Connector 42">
            <a:extLst>
              <a:ext uri="{FF2B5EF4-FFF2-40B4-BE49-F238E27FC236}">
                <a16:creationId xmlns:a16="http://schemas.microsoft.com/office/drawing/2014/main" id="{D4446171-5755-4AB1-B4A2-EA7DD0FDA05A}"/>
              </a:ext>
            </a:extLst>
          </p:cNvPr>
          <p:cNvCxnSpPr/>
          <p:nvPr/>
        </p:nvCxnSpPr>
        <p:spPr bwMode="auto">
          <a:xfrm flipV="1">
            <a:off x="7650068"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grpSp>
        <p:nvGrpSpPr>
          <p:cNvPr id="44" name="Group 43">
            <a:extLst>
              <a:ext uri="{FF2B5EF4-FFF2-40B4-BE49-F238E27FC236}">
                <a16:creationId xmlns:a16="http://schemas.microsoft.com/office/drawing/2014/main" id="{6C24B414-244D-4708-9161-CC6DB4A1D8AA}"/>
              </a:ext>
            </a:extLst>
          </p:cNvPr>
          <p:cNvGrpSpPr/>
          <p:nvPr/>
        </p:nvGrpSpPr>
        <p:grpSpPr>
          <a:xfrm>
            <a:off x="1908983" y="3037538"/>
            <a:ext cx="3081892" cy="3058461"/>
            <a:chOff x="4613748" y="1873758"/>
            <a:chExt cx="4356796" cy="2508786"/>
          </a:xfrm>
        </p:grpSpPr>
        <p:sp>
          <p:nvSpPr>
            <p:cNvPr id="45" name="Rounded Rectangle 96">
              <a:extLst>
                <a:ext uri="{FF2B5EF4-FFF2-40B4-BE49-F238E27FC236}">
                  <a16:creationId xmlns:a16="http://schemas.microsoft.com/office/drawing/2014/main" id="{4992C8A4-BB4B-49D7-8BFD-4D44295E842F}"/>
                </a:ext>
              </a:extLst>
            </p:cNvPr>
            <p:cNvSpPr/>
            <p:nvPr/>
          </p:nvSpPr>
          <p:spPr>
            <a:xfrm>
              <a:off x="5863409" y="2851415"/>
              <a:ext cx="1414503" cy="25438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Policy-1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46" name="Rounded Rectangle 97">
              <a:extLst>
                <a:ext uri="{FF2B5EF4-FFF2-40B4-BE49-F238E27FC236}">
                  <a16:creationId xmlns:a16="http://schemas.microsoft.com/office/drawing/2014/main" id="{397284D6-E9EF-465D-A661-3613B32BBFE0}"/>
                </a:ext>
              </a:extLst>
            </p:cNvPr>
            <p:cNvSpPr/>
            <p:nvPr/>
          </p:nvSpPr>
          <p:spPr>
            <a:xfrm>
              <a:off x="5855132" y="3963316"/>
              <a:ext cx="1960112" cy="31693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Quote1</a:t>
              </a:r>
            </a:p>
          </p:txBody>
        </p:sp>
        <p:pic>
          <p:nvPicPr>
            <p:cNvPr id="47" name="Picture 13" descr="http://homeadinc.com/hsb/wp-content/uploads/2015/02/GenericProfilePhoto-Blue-Round.png">
              <a:extLst>
                <a:ext uri="{FF2B5EF4-FFF2-40B4-BE49-F238E27FC236}">
                  <a16:creationId xmlns:a16="http://schemas.microsoft.com/office/drawing/2014/main" id="{DB25D9C0-7D48-4152-8324-5E15E835D3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901" y="2302420"/>
              <a:ext cx="669257" cy="455685"/>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375207C2-6020-46C2-917F-143CFF308F3A}"/>
                </a:ext>
              </a:extLst>
            </p:cNvPr>
            <p:cNvSpPr/>
            <p:nvPr/>
          </p:nvSpPr>
          <p:spPr bwMode="auto">
            <a:xfrm>
              <a:off x="4613749" y="1873758"/>
              <a:ext cx="4356795" cy="364653"/>
            </a:xfrm>
            <a:prstGeom prst="rect">
              <a:avLst/>
            </a:prstGeom>
            <a:solidFill>
              <a:sysClr val="windowText" lastClr="000000"/>
            </a:solidFill>
            <a:ln w="12700" cap="flat" cmpd="sng" algn="ctr">
              <a:solidFill>
                <a:sysClr val="windowText" lastClr="000000">
                  <a:shade val="50000"/>
                </a:sysClr>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Customer</a:t>
              </a:r>
              <a:r>
                <a:rPr kumimoji="0" lang="en-US" sz="18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MDM - Before</a:t>
              </a:r>
              <a:endPar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49" name="Rectangle 48">
              <a:extLst>
                <a:ext uri="{FF2B5EF4-FFF2-40B4-BE49-F238E27FC236}">
                  <a16:creationId xmlns:a16="http://schemas.microsoft.com/office/drawing/2014/main" id="{D3F3717D-329E-482A-8DAE-857EA7283555}"/>
                </a:ext>
              </a:extLst>
            </p:cNvPr>
            <p:cNvSpPr/>
            <p:nvPr/>
          </p:nvSpPr>
          <p:spPr bwMode="auto">
            <a:xfrm>
              <a:off x="4613748" y="2214307"/>
              <a:ext cx="4356796" cy="2168237"/>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cxnSp>
        <p:nvCxnSpPr>
          <p:cNvPr id="50" name="Elbow Connector 101">
            <a:extLst>
              <a:ext uri="{FF2B5EF4-FFF2-40B4-BE49-F238E27FC236}">
                <a16:creationId xmlns:a16="http://schemas.microsoft.com/office/drawing/2014/main" id="{9C520797-793B-450B-978F-9B561B893F75}"/>
              </a:ext>
            </a:extLst>
          </p:cNvPr>
          <p:cNvCxnSpPr>
            <a:stCxn id="47" idx="2"/>
            <a:endCxn id="46" idx="1"/>
          </p:cNvCxnSpPr>
          <p:nvPr/>
        </p:nvCxnSpPr>
        <p:spPr>
          <a:xfrm rot="16200000" flipH="1">
            <a:off x="1670947" y="4661943"/>
            <a:ext cx="1662459" cy="5698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102">
            <a:extLst>
              <a:ext uri="{FF2B5EF4-FFF2-40B4-BE49-F238E27FC236}">
                <a16:creationId xmlns:a16="http://schemas.microsoft.com/office/drawing/2014/main" id="{B48B25AF-182B-4615-BF93-B4152D697628}"/>
              </a:ext>
            </a:extLst>
          </p:cNvPr>
          <p:cNvCxnSpPr>
            <a:stCxn id="47" idx="2"/>
          </p:cNvCxnSpPr>
          <p:nvPr/>
        </p:nvCxnSpPr>
        <p:spPr>
          <a:xfrm rot="16200000" flipH="1">
            <a:off x="2376542" y="3956347"/>
            <a:ext cx="257122" cy="5757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A40A124-3A95-4979-A86A-580DBA457BA1}"/>
              </a:ext>
            </a:extLst>
          </p:cNvPr>
          <p:cNvSpPr txBox="1"/>
          <p:nvPr/>
        </p:nvSpPr>
        <p:spPr>
          <a:xfrm>
            <a:off x="2261892" y="3639596"/>
            <a:ext cx="1016016"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sp>
        <p:nvSpPr>
          <p:cNvPr id="53" name="Rounded Rectangle 114">
            <a:extLst>
              <a:ext uri="{FF2B5EF4-FFF2-40B4-BE49-F238E27FC236}">
                <a16:creationId xmlns:a16="http://schemas.microsoft.com/office/drawing/2014/main" id="{F4EE35B8-2971-4C70-BC41-6882D3437371}"/>
              </a:ext>
            </a:extLst>
          </p:cNvPr>
          <p:cNvSpPr/>
          <p:nvPr/>
        </p:nvSpPr>
        <p:spPr>
          <a:xfrm>
            <a:off x="2792963" y="4683680"/>
            <a:ext cx="1015279" cy="313889"/>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a:t>
            </a:r>
            <a:r>
              <a:rPr kumimoji="0" lang="en-US" sz="10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 Shared</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54" name="Elbow Connector 20">
            <a:extLst>
              <a:ext uri="{FF2B5EF4-FFF2-40B4-BE49-F238E27FC236}">
                <a16:creationId xmlns:a16="http://schemas.microsoft.com/office/drawing/2014/main" id="{5140BE9A-BB4A-49E5-B001-2C65D90DC695}"/>
              </a:ext>
            </a:extLst>
          </p:cNvPr>
          <p:cNvCxnSpPr>
            <a:stCxn id="47" idx="2"/>
            <a:endCxn id="53" idx="1"/>
          </p:cNvCxnSpPr>
          <p:nvPr/>
        </p:nvCxnSpPr>
        <p:spPr>
          <a:xfrm rot="16200000" flipH="1">
            <a:off x="2142614" y="4190275"/>
            <a:ext cx="724979" cy="5757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31ECF564-0191-4A80-816E-AF9D78F3B23C}"/>
              </a:ext>
            </a:extLst>
          </p:cNvPr>
          <p:cNvGrpSpPr/>
          <p:nvPr/>
        </p:nvGrpSpPr>
        <p:grpSpPr>
          <a:xfrm>
            <a:off x="5115848" y="3037539"/>
            <a:ext cx="5122549" cy="3058460"/>
            <a:chOff x="4613748" y="1873758"/>
            <a:chExt cx="4356796" cy="2508786"/>
          </a:xfrm>
        </p:grpSpPr>
        <p:sp>
          <p:nvSpPr>
            <p:cNvPr id="56" name="Rounded Rectangle 130">
              <a:extLst>
                <a:ext uri="{FF2B5EF4-FFF2-40B4-BE49-F238E27FC236}">
                  <a16:creationId xmlns:a16="http://schemas.microsoft.com/office/drawing/2014/main" id="{F5F97E4A-65C6-4C8F-BF1C-69058D15141F}"/>
                </a:ext>
              </a:extLst>
            </p:cNvPr>
            <p:cNvSpPr/>
            <p:nvPr/>
          </p:nvSpPr>
          <p:spPr>
            <a:xfrm>
              <a:off x="5190848" y="3956192"/>
              <a:ext cx="1511153" cy="31693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Quote1 and Quote2</a:t>
              </a:r>
            </a:p>
          </p:txBody>
        </p:sp>
        <p:sp>
          <p:nvSpPr>
            <p:cNvPr id="57" name="Rectangle 56">
              <a:extLst>
                <a:ext uri="{FF2B5EF4-FFF2-40B4-BE49-F238E27FC236}">
                  <a16:creationId xmlns:a16="http://schemas.microsoft.com/office/drawing/2014/main" id="{F869DF9C-3E24-480D-ACD3-079E88D0B50F}"/>
                </a:ext>
              </a:extLst>
            </p:cNvPr>
            <p:cNvSpPr/>
            <p:nvPr/>
          </p:nvSpPr>
          <p:spPr bwMode="auto">
            <a:xfrm>
              <a:off x="4613749" y="1873758"/>
              <a:ext cx="4356795" cy="364653"/>
            </a:xfrm>
            <a:prstGeom prst="rect">
              <a:avLst/>
            </a:prstGeom>
            <a:solidFill>
              <a:sysClr val="windowText" lastClr="000000"/>
            </a:solidFill>
            <a:ln w="12700" cap="flat" cmpd="sng" algn="ctr">
              <a:solidFill>
                <a:sysClr val="windowText" lastClr="000000">
                  <a:shade val="50000"/>
                </a:sysClr>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Customer</a:t>
              </a:r>
              <a:r>
                <a:rPr kumimoji="0" lang="en-US" sz="18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MDM - After</a:t>
              </a:r>
              <a:endPar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58" name="Rectangle 57">
              <a:extLst>
                <a:ext uri="{FF2B5EF4-FFF2-40B4-BE49-F238E27FC236}">
                  <a16:creationId xmlns:a16="http://schemas.microsoft.com/office/drawing/2014/main" id="{9E9D90DE-D830-4A5A-BFFF-212E9548D9ED}"/>
                </a:ext>
              </a:extLst>
            </p:cNvPr>
            <p:cNvSpPr/>
            <p:nvPr/>
          </p:nvSpPr>
          <p:spPr bwMode="auto">
            <a:xfrm>
              <a:off x="4613748" y="2214307"/>
              <a:ext cx="4356796" cy="2168237"/>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cxnSp>
        <p:nvCxnSpPr>
          <p:cNvPr id="59" name="Elbow Connector 134">
            <a:extLst>
              <a:ext uri="{FF2B5EF4-FFF2-40B4-BE49-F238E27FC236}">
                <a16:creationId xmlns:a16="http://schemas.microsoft.com/office/drawing/2014/main" id="{E8A7FCF0-1FF1-43F5-AAD1-834DE1A5D6C9}"/>
              </a:ext>
            </a:extLst>
          </p:cNvPr>
          <p:cNvCxnSpPr>
            <a:stCxn id="68" idx="2"/>
            <a:endCxn id="56" idx="1"/>
          </p:cNvCxnSpPr>
          <p:nvPr/>
        </p:nvCxnSpPr>
        <p:spPr>
          <a:xfrm rot="16200000" flipH="1">
            <a:off x="4769317" y="4744358"/>
            <a:ext cx="1689054" cy="3610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135">
            <a:extLst>
              <a:ext uri="{FF2B5EF4-FFF2-40B4-BE49-F238E27FC236}">
                <a16:creationId xmlns:a16="http://schemas.microsoft.com/office/drawing/2014/main" id="{9049436D-7CC8-453F-A152-D868C91E4BB3}"/>
              </a:ext>
            </a:extLst>
          </p:cNvPr>
          <p:cNvCxnSpPr/>
          <p:nvPr/>
        </p:nvCxnSpPr>
        <p:spPr>
          <a:xfrm rot="16200000" flipH="1">
            <a:off x="5460082" y="4053042"/>
            <a:ext cx="361485" cy="4161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E94E7219-2831-40A4-B3DB-A105F2E088A3}"/>
              </a:ext>
            </a:extLst>
          </p:cNvPr>
          <p:cNvSpPr txBox="1"/>
          <p:nvPr/>
        </p:nvSpPr>
        <p:spPr>
          <a:xfrm>
            <a:off x="5484406" y="3593304"/>
            <a:ext cx="1138740"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cxnSp>
        <p:nvCxnSpPr>
          <p:cNvPr id="62" name="Elbow Connector 138">
            <a:extLst>
              <a:ext uri="{FF2B5EF4-FFF2-40B4-BE49-F238E27FC236}">
                <a16:creationId xmlns:a16="http://schemas.microsoft.com/office/drawing/2014/main" id="{F89846A3-6516-473E-A835-86F0111F5FBB}"/>
              </a:ext>
            </a:extLst>
          </p:cNvPr>
          <p:cNvCxnSpPr>
            <a:stCxn id="68" idx="2"/>
          </p:cNvCxnSpPr>
          <p:nvPr/>
        </p:nvCxnSpPr>
        <p:spPr>
          <a:xfrm rot="16200000" flipH="1">
            <a:off x="5139735" y="4373939"/>
            <a:ext cx="1195537" cy="6083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48">
            <a:extLst>
              <a:ext uri="{FF2B5EF4-FFF2-40B4-BE49-F238E27FC236}">
                <a16:creationId xmlns:a16="http://schemas.microsoft.com/office/drawing/2014/main" id="{769275D1-B810-4F8F-91B2-62AECA078C79}"/>
              </a:ext>
            </a:extLst>
          </p:cNvPr>
          <p:cNvSpPr/>
          <p:nvPr/>
        </p:nvSpPr>
        <p:spPr>
          <a:xfrm>
            <a:off x="6326971" y="2444538"/>
            <a:ext cx="1213447"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Existing person updated in Customer MDM</a:t>
            </a:r>
          </a:p>
        </p:txBody>
      </p:sp>
      <p:sp>
        <p:nvSpPr>
          <p:cNvPr id="64" name="Rounded Rectangle 52">
            <a:extLst>
              <a:ext uri="{FF2B5EF4-FFF2-40B4-BE49-F238E27FC236}">
                <a16:creationId xmlns:a16="http://schemas.microsoft.com/office/drawing/2014/main" id="{5CA51BF6-8FC0-4A02-92AC-BF74211EB834}"/>
              </a:ext>
            </a:extLst>
          </p:cNvPr>
          <p:cNvSpPr/>
          <p:nvPr/>
        </p:nvSpPr>
        <p:spPr>
          <a:xfrm>
            <a:off x="8096015" y="1878125"/>
            <a:ext cx="1379687" cy="434190"/>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Match Found and</a:t>
            </a:r>
          </a:p>
          <a:p>
            <a:pPr lvl="0" algn="ctr">
              <a:defRPr/>
            </a:pPr>
            <a:r>
              <a:rPr lang="en-US" sz="1000" kern="0" dirty="0">
                <a:latin typeface="Franklin Gothic Medium Cond" panose="020B0606030402020204" pitchFamily="34" charset="0"/>
              </a:rPr>
              <a:t>SELECTED</a:t>
            </a:r>
          </a:p>
        </p:txBody>
      </p:sp>
      <p:cxnSp>
        <p:nvCxnSpPr>
          <p:cNvPr id="65" name="Straight Arrow Connector 64">
            <a:extLst>
              <a:ext uri="{FF2B5EF4-FFF2-40B4-BE49-F238E27FC236}">
                <a16:creationId xmlns:a16="http://schemas.microsoft.com/office/drawing/2014/main" id="{5E2A4C1E-7981-42A3-8FD9-A9F0764A32A5}"/>
              </a:ext>
            </a:extLst>
          </p:cNvPr>
          <p:cNvCxnSpPr/>
          <p:nvPr/>
        </p:nvCxnSpPr>
        <p:spPr bwMode="auto">
          <a:xfrm flipH="1">
            <a:off x="7666969" y="2422994"/>
            <a:ext cx="367878" cy="251627"/>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66" name="Rounded Rectangle 49">
            <a:extLst>
              <a:ext uri="{FF2B5EF4-FFF2-40B4-BE49-F238E27FC236}">
                <a16:creationId xmlns:a16="http://schemas.microsoft.com/office/drawing/2014/main" id="{ED97A1F1-CC19-4825-AB5F-05E0A2AFE15D}"/>
              </a:ext>
            </a:extLst>
          </p:cNvPr>
          <p:cNvSpPr/>
          <p:nvPr/>
        </p:nvSpPr>
        <p:spPr>
          <a:xfrm>
            <a:off x="2785615" y="5123169"/>
            <a:ext cx="1015279" cy="30615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Claim-1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67" name="Elbow Connector 7">
            <a:extLst>
              <a:ext uri="{FF2B5EF4-FFF2-40B4-BE49-F238E27FC236}">
                <a16:creationId xmlns:a16="http://schemas.microsoft.com/office/drawing/2014/main" id="{FC57C712-32EF-43D4-87D5-3B552A253707}"/>
              </a:ext>
            </a:extLst>
          </p:cNvPr>
          <p:cNvCxnSpPr>
            <a:stCxn id="47" idx="2"/>
            <a:endCxn id="66" idx="1"/>
          </p:cNvCxnSpPr>
          <p:nvPr/>
        </p:nvCxnSpPr>
        <p:spPr>
          <a:xfrm rot="16200000" flipH="1">
            <a:off x="1921130" y="4411759"/>
            <a:ext cx="1160599" cy="5683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8" name="Picture 13" descr="http://homeadinc.com/hsb/wp-content/uploads/2015/02/GenericProfilePhoto-Blue-Round.png">
            <a:extLst>
              <a:ext uri="{FF2B5EF4-FFF2-40B4-BE49-F238E27FC236}">
                <a16:creationId xmlns:a16="http://schemas.microsoft.com/office/drawing/2014/main" id="{C5F592F1-2EDF-4356-A942-66006F2D99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6601" y="3524840"/>
            <a:ext cx="473416" cy="555526"/>
          </a:xfrm>
          <a:prstGeom prst="rect">
            <a:avLst/>
          </a:prstGeom>
          <a:noFill/>
          <a:extLst>
            <a:ext uri="{909E8E84-426E-40DD-AFC4-6F175D3DCCD1}">
              <a14:hiddenFill xmlns:a14="http://schemas.microsoft.com/office/drawing/2010/main">
                <a:solidFill>
                  <a:srgbClr val="FFFFFF"/>
                </a:solidFill>
              </a14:hiddenFill>
            </a:ext>
          </a:extLst>
        </p:spPr>
      </p:pic>
      <p:sp>
        <p:nvSpPr>
          <p:cNvPr id="69" name="Rounded Rectangle 64">
            <a:extLst>
              <a:ext uri="{FF2B5EF4-FFF2-40B4-BE49-F238E27FC236}">
                <a16:creationId xmlns:a16="http://schemas.microsoft.com/office/drawing/2014/main" id="{748787D6-3B85-4B3E-9A48-FBBB8249E08F}"/>
              </a:ext>
            </a:extLst>
          </p:cNvPr>
          <p:cNvSpPr/>
          <p:nvPr/>
        </p:nvSpPr>
        <p:spPr>
          <a:xfrm>
            <a:off x="5827109" y="4264560"/>
            <a:ext cx="1000585" cy="310117"/>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Policy-1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70" name="Rounded Rectangle 65">
            <a:extLst>
              <a:ext uri="{FF2B5EF4-FFF2-40B4-BE49-F238E27FC236}">
                <a16:creationId xmlns:a16="http://schemas.microsoft.com/office/drawing/2014/main" id="{EAEB52F3-2152-4E30-9E45-F304BDE2F382}"/>
              </a:ext>
            </a:extLst>
          </p:cNvPr>
          <p:cNvSpPr/>
          <p:nvPr/>
        </p:nvSpPr>
        <p:spPr>
          <a:xfrm>
            <a:off x="5812414" y="5123169"/>
            <a:ext cx="1015279" cy="30615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Claim-1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71" name="Rounded Rectangle 67">
            <a:extLst>
              <a:ext uri="{FF2B5EF4-FFF2-40B4-BE49-F238E27FC236}">
                <a16:creationId xmlns:a16="http://schemas.microsoft.com/office/drawing/2014/main" id="{DB367711-76AD-4E64-9B21-94AED5FB2316}"/>
              </a:ext>
            </a:extLst>
          </p:cNvPr>
          <p:cNvSpPr/>
          <p:nvPr/>
        </p:nvSpPr>
        <p:spPr>
          <a:xfrm>
            <a:off x="5812415" y="4683680"/>
            <a:ext cx="1015279" cy="32827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a:t>
            </a:r>
            <a:r>
              <a:rPr kumimoji="0" lang="en-US" sz="10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 Shared</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72" name="Elbow Connector 16">
            <a:extLst>
              <a:ext uri="{FF2B5EF4-FFF2-40B4-BE49-F238E27FC236}">
                <a16:creationId xmlns:a16="http://schemas.microsoft.com/office/drawing/2014/main" id="{55355AEB-0049-4A57-A84C-BAD35C2C16AA}"/>
              </a:ext>
            </a:extLst>
          </p:cNvPr>
          <p:cNvCxnSpPr>
            <a:stCxn id="68" idx="2"/>
            <a:endCxn id="71" idx="1"/>
          </p:cNvCxnSpPr>
          <p:nvPr/>
        </p:nvCxnSpPr>
        <p:spPr>
          <a:xfrm rot="16200000" flipH="1">
            <a:off x="5239137" y="4274538"/>
            <a:ext cx="767450" cy="3791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ABC06F3-4A15-44CE-9DAE-70E45DC3BC20}"/>
              </a:ext>
            </a:extLst>
          </p:cNvPr>
          <p:cNvSpPr txBox="1"/>
          <p:nvPr/>
        </p:nvSpPr>
        <p:spPr>
          <a:xfrm>
            <a:off x="6768641" y="4309827"/>
            <a:ext cx="1762853" cy="2000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 </a:t>
            </a: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  </a:t>
            </a: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sp>
        <p:nvSpPr>
          <p:cNvPr id="74" name="TextBox 73">
            <a:extLst>
              <a:ext uri="{FF2B5EF4-FFF2-40B4-BE49-F238E27FC236}">
                <a16:creationId xmlns:a16="http://schemas.microsoft.com/office/drawing/2014/main" id="{9EF9D790-1B71-4EC6-9B2B-2FB01B58D0FA}"/>
              </a:ext>
            </a:extLst>
          </p:cNvPr>
          <p:cNvSpPr txBox="1"/>
          <p:nvPr/>
        </p:nvSpPr>
        <p:spPr>
          <a:xfrm>
            <a:off x="6785543" y="4765206"/>
            <a:ext cx="1762853" cy="2000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 </a:t>
            </a: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 1990-01-01</a:t>
            </a:r>
            <a:r>
              <a:rPr lang="en-US" sz="700" kern="0" dirty="0">
                <a:solidFill>
                  <a:prstClr val="black"/>
                </a:solidFill>
                <a:latin typeface="Franklin Gothic Medium Cond" panose="020B0606030402020204" pitchFamily="34" charset="0"/>
              </a:rPr>
              <a:t> </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sp>
        <p:nvSpPr>
          <p:cNvPr id="75" name="TextBox 74">
            <a:extLst>
              <a:ext uri="{FF2B5EF4-FFF2-40B4-BE49-F238E27FC236}">
                <a16:creationId xmlns:a16="http://schemas.microsoft.com/office/drawing/2014/main" id="{10DED2EB-0E43-4E97-B643-BD102E58625A}"/>
              </a:ext>
            </a:extLst>
          </p:cNvPr>
          <p:cNvSpPr txBox="1"/>
          <p:nvPr/>
        </p:nvSpPr>
        <p:spPr>
          <a:xfrm>
            <a:off x="6768641" y="5170719"/>
            <a:ext cx="1762853" cy="2000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 </a:t>
            </a: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  </a:t>
            </a: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spTree>
    <p:extLst>
      <p:ext uri="{BB962C8B-B14F-4D97-AF65-F5344CB8AC3E}">
        <p14:creationId xmlns:p14="http://schemas.microsoft.com/office/powerpoint/2010/main" val="213266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WHY DO FEM?</a:t>
            </a:r>
          </a:p>
        </p:txBody>
      </p:sp>
      <p:sp>
        <p:nvSpPr>
          <p:cNvPr id="19" name="Slide Number Placeholder 3">
            <a:extLst>
              <a:ext uri="{FF2B5EF4-FFF2-40B4-BE49-F238E27FC236}">
                <a16:creationId xmlns:a16="http://schemas.microsoft.com/office/drawing/2014/main" id="{F8932B21-0F7E-473F-BD2F-DB89C3D39542}"/>
              </a:ext>
            </a:extLst>
          </p:cNvPr>
          <p:cNvSpPr>
            <a:spLocks noGrp="1"/>
          </p:cNvSpPr>
          <p:nvPr>
            <p:ph type="sldNum" sz="quarter" idx="4294967295"/>
          </p:nvPr>
        </p:nvSpPr>
        <p:spPr>
          <a:xfrm>
            <a:off x="6018931"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13</a:t>
            </a:fld>
            <a:endParaRPr dirty="0">
              <a:solidFill>
                <a:srgbClr val="FFFFFF"/>
              </a:solidFill>
            </a:endParaRPr>
          </a:p>
        </p:txBody>
      </p:sp>
      <p:sp>
        <p:nvSpPr>
          <p:cNvPr id="32" name="Rectangle 31">
            <a:extLst>
              <a:ext uri="{FF2B5EF4-FFF2-40B4-BE49-F238E27FC236}">
                <a16:creationId xmlns:a16="http://schemas.microsoft.com/office/drawing/2014/main" id="{C1E165AF-A6DC-4AB1-A516-2312444FA6E4}"/>
              </a:ext>
            </a:extLst>
          </p:cNvPr>
          <p:cNvSpPr/>
          <p:nvPr/>
        </p:nvSpPr>
        <p:spPr>
          <a:xfrm>
            <a:off x="609441" y="990600"/>
            <a:ext cx="11002836" cy="605754"/>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C1241A0C-67C9-489E-91B9-2AC521F6E450}"/>
              </a:ext>
            </a:extLst>
          </p:cNvPr>
          <p:cNvSpPr/>
          <p:nvPr/>
        </p:nvSpPr>
        <p:spPr>
          <a:xfrm>
            <a:off x="609441" y="1017331"/>
            <a:ext cx="11002835" cy="338554"/>
          </a:xfrm>
          <a:prstGeom prst="rect">
            <a:avLst/>
          </a:prstGeom>
        </p:spPr>
        <p:txBody>
          <a:bodyPr wrap="square">
            <a:spAutoFit/>
          </a:bodyPr>
          <a:lstStyle/>
          <a:p>
            <a:pPr algn="ctr" defTabSz="914400"/>
            <a:r>
              <a:rPr lang="en-US" sz="1600" dirty="0">
                <a:solidFill>
                  <a:srgbClr val="000000"/>
                </a:solidFill>
                <a:latin typeface="Franklin Gothic Medium Cond" panose="020B0606030402020204" pitchFamily="34" charset="0"/>
              </a:rPr>
              <a:t>Person contacts Allstate for the first time for a quote – non-FEM with Search (Good)</a:t>
            </a:r>
          </a:p>
        </p:txBody>
      </p:sp>
      <p:grpSp>
        <p:nvGrpSpPr>
          <p:cNvPr id="76" name="Group 75">
            <a:extLst>
              <a:ext uri="{FF2B5EF4-FFF2-40B4-BE49-F238E27FC236}">
                <a16:creationId xmlns:a16="http://schemas.microsoft.com/office/drawing/2014/main" id="{B6369468-BC55-48EF-B61D-896AB72D22C1}"/>
              </a:ext>
            </a:extLst>
          </p:cNvPr>
          <p:cNvGrpSpPr/>
          <p:nvPr/>
        </p:nvGrpSpPr>
        <p:grpSpPr>
          <a:xfrm>
            <a:off x="1903412" y="1775526"/>
            <a:ext cx="8792447" cy="4410736"/>
            <a:chOff x="175860" y="2222804"/>
            <a:chExt cx="4361688" cy="2159740"/>
          </a:xfrm>
        </p:grpSpPr>
        <p:cxnSp>
          <p:nvCxnSpPr>
            <p:cNvPr id="77" name="Straight Arrow Connector 76">
              <a:extLst>
                <a:ext uri="{FF2B5EF4-FFF2-40B4-BE49-F238E27FC236}">
                  <a16:creationId xmlns:a16="http://schemas.microsoft.com/office/drawing/2014/main" id="{BBE1BEFE-772B-4C63-9794-93C43BB046D1}"/>
                </a:ext>
              </a:extLst>
            </p:cNvPr>
            <p:cNvCxnSpPr/>
            <p:nvPr/>
          </p:nvCxnSpPr>
          <p:spPr bwMode="auto">
            <a:xfrm flipV="1">
              <a:off x="614232" y="2393842"/>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78" name="TextBox 77">
              <a:extLst>
                <a:ext uri="{FF2B5EF4-FFF2-40B4-BE49-F238E27FC236}">
                  <a16:creationId xmlns:a16="http://schemas.microsoft.com/office/drawing/2014/main" id="{D1BBB469-2BD3-4E21-89AA-E93919DE34E6}"/>
                </a:ext>
              </a:extLst>
            </p:cNvPr>
            <p:cNvSpPr txBox="1"/>
            <p:nvPr/>
          </p:nvSpPr>
          <p:spPr>
            <a:xfrm>
              <a:off x="224840" y="2555546"/>
              <a:ext cx="499757" cy="2061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pic>
          <p:nvPicPr>
            <p:cNvPr id="79" name="Picture 3">
              <a:extLst>
                <a:ext uri="{FF2B5EF4-FFF2-40B4-BE49-F238E27FC236}">
                  <a16:creationId xmlns:a16="http://schemas.microsoft.com/office/drawing/2014/main" id="{61F72EA7-ADDE-4DAE-A9CF-ECA270473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71" y="2258760"/>
              <a:ext cx="264698" cy="2917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Rounded Rectangle 42">
              <a:extLst>
                <a:ext uri="{FF2B5EF4-FFF2-40B4-BE49-F238E27FC236}">
                  <a16:creationId xmlns:a16="http://schemas.microsoft.com/office/drawing/2014/main" id="{DBC2FEA8-45B4-424B-994C-93492B8F979A}"/>
                </a:ext>
              </a:extLst>
            </p:cNvPr>
            <p:cNvSpPr/>
            <p:nvPr/>
          </p:nvSpPr>
          <p:spPr>
            <a:xfrm>
              <a:off x="807365" y="2286112"/>
              <a:ext cx="598915"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81" name="Rectangle 80">
              <a:extLst>
                <a:ext uri="{FF2B5EF4-FFF2-40B4-BE49-F238E27FC236}">
                  <a16:creationId xmlns:a16="http://schemas.microsoft.com/office/drawing/2014/main" id="{2D19935E-CAA2-48D9-B954-EF45B577EAB0}"/>
                </a:ext>
              </a:extLst>
            </p:cNvPr>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82" name="Rounded Rectangle 55">
            <a:extLst>
              <a:ext uri="{FF2B5EF4-FFF2-40B4-BE49-F238E27FC236}">
                <a16:creationId xmlns:a16="http://schemas.microsoft.com/office/drawing/2014/main" id="{18148DAA-A378-43DC-8D2F-11718FE8E9CE}"/>
              </a:ext>
            </a:extLst>
          </p:cNvPr>
          <p:cNvSpPr/>
          <p:nvPr/>
        </p:nvSpPr>
        <p:spPr>
          <a:xfrm>
            <a:off x="4933149" y="1898222"/>
            <a:ext cx="1092961"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noProof="0" dirty="0">
                <a:ln>
                  <a:noFill/>
                </a:ln>
                <a:effectLst/>
                <a:uLnTx/>
                <a:uFillTx/>
                <a:latin typeface="Franklin Gothic Medium Cond" panose="020B0606030402020204" pitchFamily="34" charset="0"/>
                <a:ea typeface="+mn-ea"/>
                <a:cs typeface="+mn-cs"/>
              </a:rPr>
              <a:t>Search</a:t>
            </a:r>
          </a:p>
        </p:txBody>
      </p:sp>
      <p:cxnSp>
        <p:nvCxnSpPr>
          <p:cNvPr id="83" name="Straight Arrow Connector 82">
            <a:extLst>
              <a:ext uri="{FF2B5EF4-FFF2-40B4-BE49-F238E27FC236}">
                <a16:creationId xmlns:a16="http://schemas.microsoft.com/office/drawing/2014/main" id="{5B4D7CE5-7E7C-4B67-BB0D-0466FBA1FF46}"/>
              </a:ext>
            </a:extLst>
          </p:cNvPr>
          <p:cNvCxnSpPr/>
          <p:nvPr/>
        </p:nvCxnSpPr>
        <p:spPr bwMode="auto">
          <a:xfrm flipV="1">
            <a:off x="4521866" y="2095937"/>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84" name="Straight Arrow Connector 83">
            <a:extLst>
              <a:ext uri="{FF2B5EF4-FFF2-40B4-BE49-F238E27FC236}">
                <a16:creationId xmlns:a16="http://schemas.microsoft.com/office/drawing/2014/main" id="{233FAEA3-6847-436A-9707-B626D9C8F6D7}"/>
              </a:ext>
            </a:extLst>
          </p:cNvPr>
          <p:cNvCxnSpPr/>
          <p:nvPr/>
        </p:nvCxnSpPr>
        <p:spPr bwMode="auto">
          <a:xfrm flipV="1">
            <a:off x="6064970"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85" name="Rounded Rectangle 59">
            <a:extLst>
              <a:ext uri="{FF2B5EF4-FFF2-40B4-BE49-F238E27FC236}">
                <a16:creationId xmlns:a16="http://schemas.microsoft.com/office/drawing/2014/main" id="{27775B66-D1B9-47C3-A76A-5BE8A10F5825}"/>
              </a:ext>
            </a:extLst>
          </p:cNvPr>
          <p:cNvSpPr/>
          <p:nvPr/>
        </p:nvSpPr>
        <p:spPr>
          <a:xfrm>
            <a:off x="6508818" y="1878124"/>
            <a:ext cx="121344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cxnSp>
        <p:nvCxnSpPr>
          <p:cNvPr id="86" name="Straight Arrow Connector 85">
            <a:extLst>
              <a:ext uri="{FF2B5EF4-FFF2-40B4-BE49-F238E27FC236}">
                <a16:creationId xmlns:a16="http://schemas.microsoft.com/office/drawing/2014/main" id="{35CCE5C7-8927-4CAC-9782-AA3BD5F3D544}"/>
              </a:ext>
            </a:extLst>
          </p:cNvPr>
          <p:cNvCxnSpPr/>
          <p:nvPr/>
        </p:nvCxnSpPr>
        <p:spPr bwMode="auto">
          <a:xfrm flipV="1">
            <a:off x="7831915"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grpSp>
        <p:nvGrpSpPr>
          <p:cNvPr id="87" name="Group 86">
            <a:extLst>
              <a:ext uri="{FF2B5EF4-FFF2-40B4-BE49-F238E27FC236}">
                <a16:creationId xmlns:a16="http://schemas.microsoft.com/office/drawing/2014/main" id="{35E8A9DB-DDB2-4F7E-921A-2EE730ED986D}"/>
              </a:ext>
            </a:extLst>
          </p:cNvPr>
          <p:cNvGrpSpPr/>
          <p:nvPr/>
        </p:nvGrpSpPr>
        <p:grpSpPr>
          <a:xfrm>
            <a:off x="2090830" y="3037538"/>
            <a:ext cx="3081892" cy="3058461"/>
            <a:chOff x="4613748" y="1873758"/>
            <a:chExt cx="4356796" cy="2508786"/>
          </a:xfrm>
        </p:grpSpPr>
        <p:sp>
          <p:nvSpPr>
            <p:cNvPr id="88" name="Rounded Rectangle 96">
              <a:extLst>
                <a:ext uri="{FF2B5EF4-FFF2-40B4-BE49-F238E27FC236}">
                  <a16:creationId xmlns:a16="http://schemas.microsoft.com/office/drawing/2014/main" id="{E839AA60-7B91-4482-88A4-CB99388B01C5}"/>
                </a:ext>
              </a:extLst>
            </p:cNvPr>
            <p:cNvSpPr/>
            <p:nvPr/>
          </p:nvSpPr>
          <p:spPr>
            <a:xfrm>
              <a:off x="5863409" y="2851415"/>
              <a:ext cx="1414503" cy="25438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Policy-1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89" name="Rounded Rectangle 97">
              <a:extLst>
                <a:ext uri="{FF2B5EF4-FFF2-40B4-BE49-F238E27FC236}">
                  <a16:creationId xmlns:a16="http://schemas.microsoft.com/office/drawing/2014/main" id="{957B4A1A-BE61-4D5C-BC64-DF5C351DCCC6}"/>
                </a:ext>
              </a:extLst>
            </p:cNvPr>
            <p:cNvSpPr/>
            <p:nvPr/>
          </p:nvSpPr>
          <p:spPr>
            <a:xfrm>
              <a:off x="5855132" y="3963316"/>
              <a:ext cx="1960112" cy="31693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Quote1</a:t>
              </a:r>
            </a:p>
          </p:txBody>
        </p:sp>
        <p:pic>
          <p:nvPicPr>
            <p:cNvPr id="90" name="Picture 13" descr="http://homeadinc.com/hsb/wp-content/uploads/2015/02/GenericProfilePhoto-Blue-Round.png">
              <a:extLst>
                <a:ext uri="{FF2B5EF4-FFF2-40B4-BE49-F238E27FC236}">
                  <a16:creationId xmlns:a16="http://schemas.microsoft.com/office/drawing/2014/main" id="{1B565CD7-855A-406E-A68C-493F054B72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901" y="2302420"/>
              <a:ext cx="669257" cy="455685"/>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90">
              <a:extLst>
                <a:ext uri="{FF2B5EF4-FFF2-40B4-BE49-F238E27FC236}">
                  <a16:creationId xmlns:a16="http://schemas.microsoft.com/office/drawing/2014/main" id="{FF38B4DB-0A69-4CEA-925B-C5C702B3494A}"/>
                </a:ext>
              </a:extLst>
            </p:cNvPr>
            <p:cNvSpPr/>
            <p:nvPr/>
          </p:nvSpPr>
          <p:spPr bwMode="auto">
            <a:xfrm>
              <a:off x="4613749" y="1873758"/>
              <a:ext cx="4356795" cy="364653"/>
            </a:xfrm>
            <a:prstGeom prst="rect">
              <a:avLst/>
            </a:prstGeom>
            <a:solidFill>
              <a:sysClr val="windowText" lastClr="000000"/>
            </a:solidFill>
            <a:ln w="12700" cap="flat" cmpd="sng" algn="ctr">
              <a:solidFill>
                <a:sysClr val="windowText" lastClr="000000">
                  <a:shade val="50000"/>
                </a:sysClr>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Customer</a:t>
              </a:r>
              <a:r>
                <a:rPr kumimoji="0" lang="en-US" sz="18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MDM - Before</a:t>
              </a:r>
              <a:endPar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92" name="Rectangle 91">
              <a:extLst>
                <a:ext uri="{FF2B5EF4-FFF2-40B4-BE49-F238E27FC236}">
                  <a16:creationId xmlns:a16="http://schemas.microsoft.com/office/drawing/2014/main" id="{D0117CFE-3B08-4EDB-AB41-950C74A33B4F}"/>
                </a:ext>
              </a:extLst>
            </p:cNvPr>
            <p:cNvSpPr/>
            <p:nvPr/>
          </p:nvSpPr>
          <p:spPr bwMode="auto">
            <a:xfrm>
              <a:off x="4613748" y="2214307"/>
              <a:ext cx="4356796" cy="2168237"/>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cxnSp>
        <p:nvCxnSpPr>
          <p:cNvPr id="93" name="Elbow Connector 101">
            <a:extLst>
              <a:ext uri="{FF2B5EF4-FFF2-40B4-BE49-F238E27FC236}">
                <a16:creationId xmlns:a16="http://schemas.microsoft.com/office/drawing/2014/main" id="{D23C6D0A-4DDC-456C-B4D3-3002FA2824D8}"/>
              </a:ext>
            </a:extLst>
          </p:cNvPr>
          <p:cNvCxnSpPr>
            <a:stCxn id="90" idx="2"/>
            <a:endCxn id="89" idx="1"/>
          </p:cNvCxnSpPr>
          <p:nvPr/>
        </p:nvCxnSpPr>
        <p:spPr>
          <a:xfrm rot="16200000" flipH="1">
            <a:off x="1852794" y="4661943"/>
            <a:ext cx="1662459" cy="5698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102">
            <a:extLst>
              <a:ext uri="{FF2B5EF4-FFF2-40B4-BE49-F238E27FC236}">
                <a16:creationId xmlns:a16="http://schemas.microsoft.com/office/drawing/2014/main" id="{BEA6597C-DD43-403D-8B45-AF6663D09C17}"/>
              </a:ext>
            </a:extLst>
          </p:cNvPr>
          <p:cNvCxnSpPr>
            <a:stCxn id="90" idx="2"/>
          </p:cNvCxnSpPr>
          <p:nvPr/>
        </p:nvCxnSpPr>
        <p:spPr>
          <a:xfrm rot="16200000" flipH="1">
            <a:off x="2558389" y="3956347"/>
            <a:ext cx="257122" cy="5757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C673C6C-B22C-4FDA-A855-6A602DCD05B7}"/>
              </a:ext>
            </a:extLst>
          </p:cNvPr>
          <p:cNvSpPr txBox="1"/>
          <p:nvPr/>
        </p:nvSpPr>
        <p:spPr>
          <a:xfrm>
            <a:off x="2443739" y="3639596"/>
            <a:ext cx="1016016"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sp>
        <p:nvSpPr>
          <p:cNvPr id="96" name="Rounded Rectangle 114">
            <a:extLst>
              <a:ext uri="{FF2B5EF4-FFF2-40B4-BE49-F238E27FC236}">
                <a16:creationId xmlns:a16="http://schemas.microsoft.com/office/drawing/2014/main" id="{311C9ABA-2A10-4303-BA9D-18A0EAC10356}"/>
              </a:ext>
            </a:extLst>
          </p:cNvPr>
          <p:cNvSpPr/>
          <p:nvPr/>
        </p:nvSpPr>
        <p:spPr>
          <a:xfrm>
            <a:off x="2974810" y="4683680"/>
            <a:ext cx="1015279" cy="313889"/>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a:t>
            </a:r>
            <a:r>
              <a:rPr kumimoji="0" lang="en-US" sz="10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 Shared</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97" name="Elbow Connector 20">
            <a:extLst>
              <a:ext uri="{FF2B5EF4-FFF2-40B4-BE49-F238E27FC236}">
                <a16:creationId xmlns:a16="http://schemas.microsoft.com/office/drawing/2014/main" id="{1B8C325F-8CAC-4C13-9967-821294E1DACD}"/>
              </a:ext>
            </a:extLst>
          </p:cNvPr>
          <p:cNvCxnSpPr>
            <a:stCxn id="90" idx="2"/>
            <a:endCxn id="96" idx="1"/>
          </p:cNvCxnSpPr>
          <p:nvPr/>
        </p:nvCxnSpPr>
        <p:spPr>
          <a:xfrm rot="16200000" flipH="1">
            <a:off x="2324461" y="4190275"/>
            <a:ext cx="724979" cy="5757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1236DB78-4FFA-4FE9-B80E-DB2C1649005A}"/>
              </a:ext>
            </a:extLst>
          </p:cNvPr>
          <p:cNvGrpSpPr/>
          <p:nvPr/>
        </p:nvGrpSpPr>
        <p:grpSpPr>
          <a:xfrm>
            <a:off x="5297695" y="3037539"/>
            <a:ext cx="5122549" cy="3058460"/>
            <a:chOff x="4613748" y="1873758"/>
            <a:chExt cx="4356796" cy="2508786"/>
          </a:xfrm>
        </p:grpSpPr>
        <p:sp>
          <p:nvSpPr>
            <p:cNvPr id="99" name="Rounded Rectangle 130">
              <a:extLst>
                <a:ext uri="{FF2B5EF4-FFF2-40B4-BE49-F238E27FC236}">
                  <a16:creationId xmlns:a16="http://schemas.microsoft.com/office/drawing/2014/main" id="{D164B9C3-C080-4DAA-A008-3B0E83E115CA}"/>
                </a:ext>
              </a:extLst>
            </p:cNvPr>
            <p:cNvSpPr/>
            <p:nvPr/>
          </p:nvSpPr>
          <p:spPr>
            <a:xfrm>
              <a:off x="5190848" y="3956192"/>
              <a:ext cx="1005869" cy="31693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Quote1</a:t>
              </a:r>
            </a:p>
          </p:txBody>
        </p:sp>
        <p:sp>
          <p:nvSpPr>
            <p:cNvPr id="100" name="Rectangle 99">
              <a:extLst>
                <a:ext uri="{FF2B5EF4-FFF2-40B4-BE49-F238E27FC236}">
                  <a16:creationId xmlns:a16="http://schemas.microsoft.com/office/drawing/2014/main" id="{5632D113-9A57-43F3-BB37-7CE882F0981F}"/>
                </a:ext>
              </a:extLst>
            </p:cNvPr>
            <p:cNvSpPr/>
            <p:nvPr/>
          </p:nvSpPr>
          <p:spPr bwMode="auto">
            <a:xfrm>
              <a:off x="4613749" y="1873758"/>
              <a:ext cx="4356795" cy="364653"/>
            </a:xfrm>
            <a:prstGeom prst="rect">
              <a:avLst/>
            </a:prstGeom>
            <a:solidFill>
              <a:sysClr val="windowText" lastClr="000000"/>
            </a:solidFill>
            <a:ln w="12700" cap="flat" cmpd="sng" algn="ctr">
              <a:solidFill>
                <a:sysClr val="windowText" lastClr="000000">
                  <a:shade val="50000"/>
                </a:sysClr>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Customer</a:t>
              </a:r>
              <a:r>
                <a:rPr kumimoji="0" lang="en-US" sz="18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MDM - After</a:t>
              </a:r>
              <a:endPar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101" name="Rectangle 100">
              <a:extLst>
                <a:ext uri="{FF2B5EF4-FFF2-40B4-BE49-F238E27FC236}">
                  <a16:creationId xmlns:a16="http://schemas.microsoft.com/office/drawing/2014/main" id="{8A870B5B-D1A5-46D6-A64B-7C725C4961FD}"/>
                </a:ext>
              </a:extLst>
            </p:cNvPr>
            <p:cNvSpPr/>
            <p:nvPr/>
          </p:nvSpPr>
          <p:spPr bwMode="auto">
            <a:xfrm>
              <a:off x="4613748" y="2214307"/>
              <a:ext cx="4356796" cy="2168237"/>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cxnSp>
        <p:nvCxnSpPr>
          <p:cNvPr id="102" name="Elbow Connector 134">
            <a:extLst>
              <a:ext uri="{FF2B5EF4-FFF2-40B4-BE49-F238E27FC236}">
                <a16:creationId xmlns:a16="http://schemas.microsoft.com/office/drawing/2014/main" id="{C27A3BE0-3F53-4B4F-BFBE-368A02F6E948}"/>
              </a:ext>
            </a:extLst>
          </p:cNvPr>
          <p:cNvCxnSpPr>
            <a:stCxn id="116" idx="2"/>
            <a:endCxn id="99" idx="1"/>
          </p:cNvCxnSpPr>
          <p:nvPr/>
        </p:nvCxnSpPr>
        <p:spPr>
          <a:xfrm rot="16200000" flipH="1">
            <a:off x="4951164" y="4744358"/>
            <a:ext cx="1689054" cy="3610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35">
            <a:extLst>
              <a:ext uri="{FF2B5EF4-FFF2-40B4-BE49-F238E27FC236}">
                <a16:creationId xmlns:a16="http://schemas.microsoft.com/office/drawing/2014/main" id="{77DC2C20-317E-4A18-B52F-1B0696D65619}"/>
              </a:ext>
            </a:extLst>
          </p:cNvPr>
          <p:cNvCxnSpPr/>
          <p:nvPr/>
        </p:nvCxnSpPr>
        <p:spPr>
          <a:xfrm rot="16200000" flipH="1">
            <a:off x="5641929" y="4053042"/>
            <a:ext cx="361485" cy="4161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F823FD52-F3B2-4676-AFC6-631DDAA74ED8}"/>
              </a:ext>
            </a:extLst>
          </p:cNvPr>
          <p:cNvSpPr txBox="1"/>
          <p:nvPr/>
        </p:nvSpPr>
        <p:spPr>
          <a:xfrm>
            <a:off x="5666253" y="3593304"/>
            <a:ext cx="1138740"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cxnSp>
        <p:nvCxnSpPr>
          <p:cNvPr id="105" name="Elbow Connector 138">
            <a:extLst>
              <a:ext uri="{FF2B5EF4-FFF2-40B4-BE49-F238E27FC236}">
                <a16:creationId xmlns:a16="http://schemas.microsoft.com/office/drawing/2014/main" id="{A0B70794-C22A-4CB2-94E3-BEBC84AC6CBF}"/>
              </a:ext>
            </a:extLst>
          </p:cNvPr>
          <p:cNvCxnSpPr>
            <a:stCxn id="116" idx="2"/>
          </p:cNvCxnSpPr>
          <p:nvPr/>
        </p:nvCxnSpPr>
        <p:spPr>
          <a:xfrm rot="16200000" flipH="1">
            <a:off x="5321582" y="4373939"/>
            <a:ext cx="1195537" cy="6083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C32C22B4-BA80-41A2-9552-8DA4CB3B9DE4}"/>
              </a:ext>
            </a:extLst>
          </p:cNvPr>
          <p:cNvSpPr txBox="1"/>
          <p:nvPr/>
        </p:nvSpPr>
        <p:spPr>
          <a:xfrm>
            <a:off x="7755548" y="3554262"/>
            <a:ext cx="1762853"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cxnSp>
        <p:nvCxnSpPr>
          <p:cNvPr id="107" name="Elbow Connector 161">
            <a:extLst>
              <a:ext uri="{FF2B5EF4-FFF2-40B4-BE49-F238E27FC236}">
                <a16:creationId xmlns:a16="http://schemas.microsoft.com/office/drawing/2014/main" id="{D507E603-785E-4469-A459-2510726B1195}"/>
              </a:ext>
            </a:extLst>
          </p:cNvPr>
          <p:cNvCxnSpPr>
            <a:stCxn id="117" idx="2"/>
            <a:endCxn id="110" idx="1"/>
          </p:cNvCxnSpPr>
          <p:nvPr/>
        </p:nvCxnSpPr>
        <p:spPr>
          <a:xfrm rot="16200000" flipH="1">
            <a:off x="7933217" y="4085577"/>
            <a:ext cx="356178" cy="436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62">
            <a:extLst>
              <a:ext uri="{FF2B5EF4-FFF2-40B4-BE49-F238E27FC236}">
                <a16:creationId xmlns:a16="http://schemas.microsoft.com/office/drawing/2014/main" id="{1C4C6972-914C-49E0-B423-BD7A7A99F5AA}"/>
              </a:ext>
            </a:extLst>
          </p:cNvPr>
          <p:cNvSpPr/>
          <p:nvPr/>
        </p:nvSpPr>
        <p:spPr>
          <a:xfrm>
            <a:off x="8329385" y="4724267"/>
            <a:ext cx="1251539" cy="305467"/>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Quote2</a:t>
            </a:r>
          </a:p>
        </p:txBody>
      </p:sp>
      <p:cxnSp>
        <p:nvCxnSpPr>
          <p:cNvPr id="109" name="Elbow Connector 163">
            <a:extLst>
              <a:ext uri="{FF2B5EF4-FFF2-40B4-BE49-F238E27FC236}">
                <a16:creationId xmlns:a16="http://schemas.microsoft.com/office/drawing/2014/main" id="{91F830DF-F14A-40C6-8FAA-FC1DAE8D8056}"/>
              </a:ext>
            </a:extLst>
          </p:cNvPr>
          <p:cNvCxnSpPr>
            <a:stCxn id="117" idx="2"/>
          </p:cNvCxnSpPr>
          <p:nvPr/>
        </p:nvCxnSpPr>
        <p:spPr>
          <a:xfrm rot="16200000" flipH="1">
            <a:off x="7716988" y="4301807"/>
            <a:ext cx="799359" cy="446878"/>
          </a:xfrm>
          <a:prstGeom prst="bentConnector3">
            <a:avLst>
              <a:gd name="adj1" fmla="val 99603"/>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ounded Rectangle 167">
            <a:extLst>
              <a:ext uri="{FF2B5EF4-FFF2-40B4-BE49-F238E27FC236}">
                <a16:creationId xmlns:a16="http://schemas.microsoft.com/office/drawing/2014/main" id="{3C82166B-FB78-4932-B451-FDEF69EBB84A}"/>
              </a:ext>
            </a:extLst>
          </p:cNvPr>
          <p:cNvSpPr/>
          <p:nvPr/>
        </p:nvSpPr>
        <p:spPr>
          <a:xfrm>
            <a:off x="8329385" y="4339932"/>
            <a:ext cx="971460" cy="283625"/>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 / Shared</a:t>
            </a:r>
          </a:p>
        </p:txBody>
      </p:sp>
      <p:sp>
        <p:nvSpPr>
          <p:cNvPr id="111" name="Rounded Rectangle 48">
            <a:extLst>
              <a:ext uri="{FF2B5EF4-FFF2-40B4-BE49-F238E27FC236}">
                <a16:creationId xmlns:a16="http://schemas.microsoft.com/office/drawing/2014/main" id="{571769CB-1351-4475-AF62-2548F6D0B956}"/>
              </a:ext>
            </a:extLst>
          </p:cNvPr>
          <p:cNvSpPr/>
          <p:nvPr/>
        </p:nvSpPr>
        <p:spPr>
          <a:xfrm>
            <a:off x="6508818" y="2444538"/>
            <a:ext cx="1213447"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New person created in Customer MDM</a:t>
            </a:r>
          </a:p>
        </p:txBody>
      </p:sp>
      <p:sp>
        <p:nvSpPr>
          <p:cNvPr id="112" name="Rounded Rectangle 52">
            <a:extLst>
              <a:ext uri="{FF2B5EF4-FFF2-40B4-BE49-F238E27FC236}">
                <a16:creationId xmlns:a16="http://schemas.microsoft.com/office/drawing/2014/main" id="{6DA52C92-BC39-4650-8E3E-5992F03B0B9F}"/>
              </a:ext>
            </a:extLst>
          </p:cNvPr>
          <p:cNvSpPr/>
          <p:nvPr/>
        </p:nvSpPr>
        <p:spPr>
          <a:xfrm>
            <a:off x="8277861" y="1878125"/>
            <a:ext cx="1303063" cy="43845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latin typeface="Franklin Gothic Medium Cond" panose="020B0606030402020204" pitchFamily="34" charset="0"/>
              </a:rPr>
              <a:t>Match found but</a:t>
            </a:r>
          </a:p>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latin typeface="Franklin Gothic Medium Cond" panose="020B0606030402020204" pitchFamily="34" charset="0"/>
              </a:rPr>
              <a:t>NOT SELECTED</a:t>
            </a:r>
            <a:endParaRPr kumimoji="0" lang="en-US" sz="1000" b="0" i="0" u="none" strike="noStrike" kern="0" cap="none" spc="0" normalizeH="0" noProof="0" dirty="0">
              <a:ln>
                <a:noFill/>
              </a:ln>
              <a:effectLst/>
              <a:uLnTx/>
              <a:uFillTx/>
              <a:latin typeface="Franklin Gothic Medium Cond" panose="020B0606030402020204" pitchFamily="34" charset="0"/>
            </a:endParaRPr>
          </a:p>
        </p:txBody>
      </p:sp>
      <p:cxnSp>
        <p:nvCxnSpPr>
          <p:cNvPr id="113" name="Straight Arrow Connector 112">
            <a:extLst>
              <a:ext uri="{FF2B5EF4-FFF2-40B4-BE49-F238E27FC236}">
                <a16:creationId xmlns:a16="http://schemas.microsoft.com/office/drawing/2014/main" id="{AB45E5ED-4E0C-4AA5-923D-EB88D464864B}"/>
              </a:ext>
            </a:extLst>
          </p:cNvPr>
          <p:cNvCxnSpPr/>
          <p:nvPr/>
        </p:nvCxnSpPr>
        <p:spPr bwMode="auto">
          <a:xfrm flipH="1">
            <a:off x="7858969" y="2406623"/>
            <a:ext cx="367878" cy="251627"/>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114" name="Rounded Rectangle 49">
            <a:extLst>
              <a:ext uri="{FF2B5EF4-FFF2-40B4-BE49-F238E27FC236}">
                <a16:creationId xmlns:a16="http://schemas.microsoft.com/office/drawing/2014/main" id="{ABABEAF3-1DA9-4B40-813A-55A3A48B0484}"/>
              </a:ext>
            </a:extLst>
          </p:cNvPr>
          <p:cNvSpPr/>
          <p:nvPr/>
        </p:nvSpPr>
        <p:spPr>
          <a:xfrm>
            <a:off x="2967462" y="5123169"/>
            <a:ext cx="1015279" cy="30615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Claim-1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115" name="Elbow Connector 7">
            <a:extLst>
              <a:ext uri="{FF2B5EF4-FFF2-40B4-BE49-F238E27FC236}">
                <a16:creationId xmlns:a16="http://schemas.microsoft.com/office/drawing/2014/main" id="{18B1B5B2-A123-4AE7-A2E2-7A02CFB955F8}"/>
              </a:ext>
            </a:extLst>
          </p:cNvPr>
          <p:cNvCxnSpPr>
            <a:stCxn id="90" idx="2"/>
            <a:endCxn id="114" idx="1"/>
          </p:cNvCxnSpPr>
          <p:nvPr/>
        </p:nvCxnSpPr>
        <p:spPr>
          <a:xfrm rot="16200000" flipH="1">
            <a:off x="2102977" y="4411759"/>
            <a:ext cx="1160599" cy="5683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6" name="Picture 13" descr="http://homeadinc.com/hsb/wp-content/uploads/2015/02/GenericProfilePhoto-Blue-Round.png">
            <a:extLst>
              <a:ext uri="{FF2B5EF4-FFF2-40B4-BE49-F238E27FC236}">
                <a16:creationId xmlns:a16="http://schemas.microsoft.com/office/drawing/2014/main" id="{AD7E3A13-0AC3-46F4-AC1D-6CFEF3D747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8448" y="3524840"/>
            <a:ext cx="473416" cy="555526"/>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3" descr="http://homeadinc.com/hsb/wp-content/uploads/2015/02/GenericProfilePhoto-Blue-Round.png">
            <a:extLst>
              <a:ext uri="{FF2B5EF4-FFF2-40B4-BE49-F238E27FC236}">
                <a16:creationId xmlns:a16="http://schemas.microsoft.com/office/drawing/2014/main" id="{14780CD7-AA49-4E6D-B334-A1E5B81CB9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6520" y="3570041"/>
            <a:ext cx="473416" cy="555526"/>
          </a:xfrm>
          <a:prstGeom prst="rect">
            <a:avLst/>
          </a:prstGeom>
          <a:noFill/>
          <a:extLst>
            <a:ext uri="{909E8E84-426E-40DD-AFC4-6F175D3DCCD1}">
              <a14:hiddenFill xmlns:a14="http://schemas.microsoft.com/office/drawing/2010/main">
                <a:solidFill>
                  <a:srgbClr val="FFFFFF"/>
                </a:solidFill>
              </a14:hiddenFill>
            </a:ext>
          </a:extLst>
        </p:spPr>
      </p:pic>
      <p:sp>
        <p:nvSpPr>
          <p:cNvPr id="118" name="Rounded Rectangle 64">
            <a:extLst>
              <a:ext uri="{FF2B5EF4-FFF2-40B4-BE49-F238E27FC236}">
                <a16:creationId xmlns:a16="http://schemas.microsoft.com/office/drawing/2014/main" id="{0ED3AEF1-5380-4B3B-9716-AA53613F46D9}"/>
              </a:ext>
            </a:extLst>
          </p:cNvPr>
          <p:cNvSpPr/>
          <p:nvPr/>
        </p:nvSpPr>
        <p:spPr>
          <a:xfrm>
            <a:off x="6008956" y="4264560"/>
            <a:ext cx="1000585" cy="310117"/>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Policy-1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119" name="Rounded Rectangle 65">
            <a:extLst>
              <a:ext uri="{FF2B5EF4-FFF2-40B4-BE49-F238E27FC236}">
                <a16:creationId xmlns:a16="http://schemas.microsoft.com/office/drawing/2014/main" id="{9D8B0E7C-4586-4E8D-B54A-3D4CC2D82334}"/>
              </a:ext>
            </a:extLst>
          </p:cNvPr>
          <p:cNvSpPr/>
          <p:nvPr/>
        </p:nvSpPr>
        <p:spPr>
          <a:xfrm>
            <a:off x="5994261" y="5123169"/>
            <a:ext cx="1015279" cy="30615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Claim-1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120" name="Rounded Rectangle 67">
            <a:extLst>
              <a:ext uri="{FF2B5EF4-FFF2-40B4-BE49-F238E27FC236}">
                <a16:creationId xmlns:a16="http://schemas.microsoft.com/office/drawing/2014/main" id="{6873D726-6276-43DD-91AA-EB4BA88F955A}"/>
              </a:ext>
            </a:extLst>
          </p:cNvPr>
          <p:cNvSpPr/>
          <p:nvPr/>
        </p:nvSpPr>
        <p:spPr>
          <a:xfrm>
            <a:off x="5994262" y="4683680"/>
            <a:ext cx="1015279" cy="32827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a:t>
            </a:r>
            <a:r>
              <a:rPr kumimoji="0" lang="en-US" sz="10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 Shared</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121" name="Elbow Connector 16">
            <a:extLst>
              <a:ext uri="{FF2B5EF4-FFF2-40B4-BE49-F238E27FC236}">
                <a16:creationId xmlns:a16="http://schemas.microsoft.com/office/drawing/2014/main" id="{125E8E6A-A6A9-4339-A242-CE976E33CB39}"/>
              </a:ext>
            </a:extLst>
          </p:cNvPr>
          <p:cNvCxnSpPr>
            <a:stCxn id="116" idx="2"/>
            <a:endCxn id="120" idx="1"/>
          </p:cNvCxnSpPr>
          <p:nvPr/>
        </p:nvCxnSpPr>
        <p:spPr>
          <a:xfrm rot="16200000" flipH="1">
            <a:off x="5420984" y="4274538"/>
            <a:ext cx="767450" cy="3791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009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WHY DO FEM?</a:t>
            </a:r>
          </a:p>
        </p:txBody>
      </p:sp>
      <p:sp>
        <p:nvSpPr>
          <p:cNvPr id="19" name="Slide Number Placeholder 3">
            <a:extLst>
              <a:ext uri="{FF2B5EF4-FFF2-40B4-BE49-F238E27FC236}">
                <a16:creationId xmlns:a16="http://schemas.microsoft.com/office/drawing/2014/main" id="{F8932B21-0F7E-473F-BD2F-DB89C3D39542}"/>
              </a:ext>
            </a:extLst>
          </p:cNvPr>
          <p:cNvSpPr>
            <a:spLocks noGrp="1"/>
          </p:cNvSpPr>
          <p:nvPr>
            <p:ph type="sldNum" sz="quarter" idx="4294967295"/>
          </p:nvPr>
        </p:nvSpPr>
        <p:spPr>
          <a:xfrm>
            <a:off x="6018931"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14</a:t>
            </a:fld>
            <a:endParaRPr dirty="0">
              <a:solidFill>
                <a:srgbClr val="FFFFFF"/>
              </a:solidFill>
            </a:endParaRPr>
          </a:p>
        </p:txBody>
      </p:sp>
      <p:sp>
        <p:nvSpPr>
          <p:cNvPr id="32" name="Rectangle 31">
            <a:extLst>
              <a:ext uri="{FF2B5EF4-FFF2-40B4-BE49-F238E27FC236}">
                <a16:creationId xmlns:a16="http://schemas.microsoft.com/office/drawing/2014/main" id="{C1E165AF-A6DC-4AB1-A516-2312444FA6E4}"/>
              </a:ext>
            </a:extLst>
          </p:cNvPr>
          <p:cNvSpPr/>
          <p:nvPr/>
        </p:nvSpPr>
        <p:spPr>
          <a:xfrm>
            <a:off x="609441" y="990600"/>
            <a:ext cx="11002836" cy="605754"/>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C1241A0C-67C9-489E-91B9-2AC521F6E450}"/>
              </a:ext>
            </a:extLst>
          </p:cNvPr>
          <p:cNvSpPr/>
          <p:nvPr/>
        </p:nvSpPr>
        <p:spPr>
          <a:xfrm>
            <a:off x="609441" y="1017331"/>
            <a:ext cx="11002835" cy="338554"/>
          </a:xfrm>
          <a:prstGeom prst="rect">
            <a:avLst/>
          </a:prstGeom>
        </p:spPr>
        <p:txBody>
          <a:bodyPr wrap="square">
            <a:spAutoFit/>
          </a:bodyPr>
          <a:lstStyle/>
          <a:p>
            <a:pPr algn="ctr" defTabSz="914400"/>
            <a:r>
              <a:rPr lang="en-US" sz="1600" dirty="0">
                <a:solidFill>
                  <a:srgbClr val="000000"/>
                </a:solidFill>
                <a:latin typeface="Franklin Gothic Medium Cond" panose="020B0606030402020204" pitchFamily="34" charset="0"/>
              </a:rPr>
              <a:t>Person contacts Allstate for the first time for a quote – FEM Scenario (SFM search only)</a:t>
            </a:r>
          </a:p>
        </p:txBody>
      </p:sp>
      <p:grpSp>
        <p:nvGrpSpPr>
          <p:cNvPr id="76" name="Group 75">
            <a:extLst>
              <a:ext uri="{FF2B5EF4-FFF2-40B4-BE49-F238E27FC236}">
                <a16:creationId xmlns:a16="http://schemas.microsoft.com/office/drawing/2014/main" id="{B6369468-BC55-48EF-B61D-896AB72D22C1}"/>
              </a:ext>
            </a:extLst>
          </p:cNvPr>
          <p:cNvGrpSpPr/>
          <p:nvPr/>
        </p:nvGrpSpPr>
        <p:grpSpPr>
          <a:xfrm>
            <a:off x="1903412" y="1775526"/>
            <a:ext cx="8792447" cy="4410736"/>
            <a:chOff x="175860" y="2222804"/>
            <a:chExt cx="4361688" cy="2159740"/>
          </a:xfrm>
        </p:grpSpPr>
        <p:cxnSp>
          <p:nvCxnSpPr>
            <p:cNvPr id="77" name="Straight Arrow Connector 76">
              <a:extLst>
                <a:ext uri="{FF2B5EF4-FFF2-40B4-BE49-F238E27FC236}">
                  <a16:creationId xmlns:a16="http://schemas.microsoft.com/office/drawing/2014/main" id="{BBE1BEFE-772B-4C63-9794-93C43BB046D1}"/>
                </a:ext>
              </a:extLst>
            </p:cNvPr>
            <p:cNvCxnSpPr/>
            <p:nvPr/>
          </p:nvCxnSpPr>
          <p:spPr bwMode="auto">
            <a:xfrm flipV="1">
              <a:off x="614232" y="2393842"/>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78" name="TextBox 77">
              <a:extLst>
                <a:ext uri="{FF2B5EF4-FFF2-40B4-BE49-F238E27FC236}">
                  <a16:creationId xmlns:a16="http://schemas.microsoft.com/office/drawing/2014/main" id="{D1BBB469-2BD3-4E21-89AA-E93919DE34E6}"/>
                </a:ext>
              </a:extLst>
            </p:cNvPr>
            <p:cNvSpPr txBox="1"/>
            <p:nvPr/>
          </p:nvSpPr>
          <p:spPr>
            <a:xfrm>
              <a:off x="224840" y="2555546"/>
              <a:ext cx="499757" cy="2061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pic>
          <p:nvPicPr>
            <p:cNvPr id="79" name="Picture 3">
              <a:extLst>
                <a:ext uri="{FF2B5EF4-FFF2-40B4-BE49-F238E27FC236}">
                  <a16:creationId xmlns:a16="http://schemas.microsoft.com/office/drawing/2014/main" id="{61F72EA7-ADDE-4DAE-A9CF-ECA270473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71" y="2258760"/>
              <a:ext cx="264698" cy="2917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Rounded Rectangle 42">
              <a:extLst>
                <a:ext uri="{FF2B5EF4-FFF2-40B4-BE49-F238E27FC236}">
                  <a16:creationId xmlns:a16="http://schemas.microsoft.com/office/drawing/2014/main" id="{DBC2FEA8-45B4-424B-994C-93492B8F979A}"/>
                </a:ext>
              </a:extLst>
            </p:cNvPr>
            <p:cNvSpPr/>
            <p:nvPr/>
          </p:nvSpPr>
          <p:spPr>
            <a:xfrm>
              <a:off x="807365" y="2286112"/>
              <a:ext cx="598915"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81" name="Rectangle 80">
              <a:extLst>
                <a:ext uri="{FF2B5EF4-FFF2-40B4-BE49-F238E27FC236}">
                  <a16:creationId xmlns:a16="http://schemas.microsoft.com/office/drawing/2014/main" id="{2D19935E-CAA2-48D9-B954-EF45B577EAB0}"/>
                </a:ext>
              </a:extLst>
            </p:cNvPr>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82" name="Rounded Rectangle 55">
            <a:extLst>
              <a:ext uri="{FF2B5EF4-FFF2-40B4-BE49-F238E27FC236}">
                <a16:creationId xmlns:a16="http://schemas.microsoft.com/office/drawing/2014/main" id="{18148DAA-A378-43DC-8D2F-11718FE8E9CE}"/>
              </a:ext>
            </a:extLst>
          </p:cNvPr>
          <p:cNvSpPr/>
          <p:nvPr/>
        </p:nvSpPr>
        <p:spPr>
          <a:xfrm>
            <a:off x="4933149" y="1898222"/>
            <a:ext cx="1092961"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noProof="0" dirty="0">
                <a:ln>
                  <a:noFill/>
                </a:ln>
                <a:effectLst/>
                <a:uLnTx/>
                <a:uFillTx/>
                <a:latin typeface="Franklin Gothic Medium Cond" panose="020B0606030402020204" pitchFamily="34" charset="0"/>
                <a:ea typeface="+mn-ea"/>
                <a:cs typeface="+mn-cs"/>
              </a:rPr>
              <a:t>Search</a:t>
            </a:r>
          </a:p>
        </p:txBody>
      </p:sp>
      <p:cxnSp>
        <p:nvCxnSpPr>
          <p:cNvPr id="83" name="Straight Arrow Connector 82">
            <a:extLst>
              <a:ext uri="{FF2B5EF4-FFF2-40B4-BE49-F238E27FC236}">
                <a16:creationId xmlns:a16="http://schemas.microsoft.com/office/drawing/2014/main" id="{5B4D7CE5-7E7C-4B67-BB0D-0466FBA1FF46}"/>
              </a:ext>
            </a:extLst>
          </p:cNvPr>
          <p:cNvCxnSpPr/>
          <p:nvPr/>
        </p:nvCxnSpPr>
        <p:spPr bwMode="auto">
          <a:xfrm flipV="1">
            <a:off x="4521866" y="2095937"/>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84" name="Straight Arrow Connector 83">
            <a:extLst>
              <a:ext uri="{FF2B5EF4-FFF2-40B4-BE49-F238E27FC236}">
                <a16:creationId xmlns:a16="http://schemas.microsoft.com/office/drawing/2014/main" id="{233FAEA3-6847-436A-9707-B626D9C8F6D7}"/>
              </a:ext>
            </a:extLst>
          </p:cNvPr>
          <p:cNvCxnSpPr/>
          <p:nvPr/>
        </p:nvCxnSpPr>
        <p:spPr bwMode="auto">
          <a:xfrm flipV="1">
            <a:off x="6064970"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85" name="Rounded Rectangle 59">
            <a:extLst>
              <a:ext uri="{FF2B5EF4-FFF2-40B4-BE49-F238E27FC236}">
                <a16:creationId xmlns:a16="http://schemas.microsoft.com/office/drawing/2014/main" id="{27775B66-D1B9-47C3-A76A-5BE8A10F5825}"/>
              </a:ext>
            </a:extLst>
          </p:cNvPr>
          <p:cNvSpPr/>
          <p:nvPr/>
        </p:nvSpPr>
        <p:spPr>
          <a:xfrm>
            <a:off x="6508818" y="1878124"/>
            <a:ext cx="121344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grpSp>
        <p:nvGrpSpPr>
          <p:cNvPr id="87" name="Group 86">
            <a:extLst>
              <a:ext uri="{FF2B5EF4-FFF2-40B4-BE49-F238E27FC236}">
                <a16:creationId xmlns:a16="http://schemas.microsoft.com/office/drawing/2014/main" id="{35E8A9DB-DDB2-4F7E-921A-2EE730ED986D}"/>
              </a:ext>
            </a:extLst>
          </p:cNvPr>
          <p:cNvGrpSpPr/>
          <p:nvPr/>
        </p:nvGrpSpPr>
        <p:grpSpPr>
          <a:xfrm>
            <a:off x="2090830" y="3037538"/>
            <a:ext cx="3081892" cy="3058461"/>
            <a:chOff x="4613748" y="1873758"/>
            <a:chExt cx="4356796" cy="2508786"/>
          </a:xfrm>
        </p:grpSpPr>
        <p:sp>
          <p:nvSpPr>
            <p:cNvPr id="88" name="Rounded Rectangle 96">
              <a:extLst>
                <a:ext uri="{FF2B5EF4-FFF2-40B4-BE49-F238E27FC236}">
                  <a16:creationId xmlns:a16="http://schemas.microsoft.com/office/drawing/2014/main" id="{E839AA60-7B91-4482-88A4-CB99388B01C5}"/>
                </a:ext>
              </a:extLst>
            </p:cNvPr>
            <p:cNvSpPr/>
            <p:nvPr/>
          </p:nvSpPr>
          <p:spPr>
            <a:xfrm>
              <a:off x="5863409" y="2851415"/>
              <a:ext cx="1414503" cy="25438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Policy-1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89" name="Rounded Rectangle 97">
              <a:extLst>
                <a:ext uri="{FF2B5EF4-FFF2-40B4-BE49-F238E27FC236}">
                  <a16:creationId xmlns:a16="http://schemas.microsoft.com/office/drawing/2014/main" id="{957B4A1A-BE61-4D5C-BC64-DF5C351DCCC6}"/>
                </a:ext>
              </a:extLst>
            </p:cNvPr>
            <p:cNvSpPr/>
            <p:nvPr/>
          </p:nvSpPr>
          <p:spPr>
            <a:xfrm>
              <a:off x="5855132" y="3963316"/>
              <a:ext cx="1960112" cy="31693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Quote1</a:t>
              </a:r>
            </a:p>
          </p:txBody>
        </p:sp>
        <p:pic>
          <p:nvPicPr>
            <p:cNvPr id="90" name="Picture 13" descr="http://homeadinc.com/hsb/wp-content/uploads/2015/02/GenericProfilePhoto-Blue-Round.png">
              <a:extLst>
                <a:ext uri="{FF2B5EF4-FFF2-40B4-BE49-F238E27FC236}">
                  <a16:creationId xmlns:a16="http://schemas.microsoft.com/office/drawing/2014/main" id="{1B565CD7-855A-406E-A68C-493F054B72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901" y="2302420"/>
              <a:ext cx="669257" cy="455685"/>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90">
              <a:extLst>
                <a:ext uri="{FF2B5EF4-FFF2-40B4-BE49-F238E27FC236}">
                  <a16:creationId xmlns:a16="http://schemas.microsoft.com/office/drawing/2014/main" id="{FF38B4DB-0A69-4CEA-925B-C5C702B3494A}"/>
                </a:ext>
              </a:extLst>
            </p:cNvPr>
            <p:cNvSpPr/>
            <p:nvPr/>
          </p:nvSpPr>
          <p:spPr bwMode="auto">
            <a:xfrm>
              <a:off x="4613749" y="1873758"/>
              <a:ext cx="4356795" cy="364653"/>
            </a:xfrm>
            <a:prstGeom prst="rect">
              <a:avLst/>
            </a:prstGeom>
            <a:solidFill>
              <a:sysClr val="windowText" lastClr="000000"/>
            </a:solidFill>
            <a:ln w="12700" cap="flat" cmpd="sng" algn="ctr">
              <a:solidFill>
                <a:sysClr val="windowText" lastClr="000000">
                  <a:shade val="50000"/>
                </a:sysClr>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Customer</a:t>
              </a:r>
              <a:r>
                <a:rPr kumimoji="0" lang="en-US" sz="18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MDM - Before</a:t>
              </a:r>
              <a:endPar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92" name="Rectangle 91">
              <a:extLst>
                <a:ext uri="{FF2B5EF4-FFF2-40B4-BE49-F238E27FC236}">
                  <a16:creationId xmlns:a16="http://schemas.microsoft.com/office/drawing/2014/main" id="{D0117CFE-3B08-4EDB-AB41-950C74A33B4F}"/>
                </a:ext>
              </a:extLst>
            </p:cNvPr>
            <p:cNvSpPr/>
            <p:nvPr/>
          </p:nvSpPr>
          <p:spPr bwMode="auto">
            <a:xfrm>
              <a:off x="4613748" y="2214307"/>
              <a:ext cx="4356796" cy="2168237"/>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cxnSp>
        <p:nvCxnSpPr>
          <p:cNvPr id="93" name="Elbow Connector 101">
            <a:extLst>
              <a:ext uri="{FF2B5EF4-FFF2-40B4-BE49-F238E27FC236}">
                <a16:creationId xmlns:a16="http://schemas.microsoft.com/office/drawing/2014/main" id="{D23C6D0A-4DDC-456C-B4D3-3002FA2824D8}"/>
              </a:ext>
            </a:extLst>
          </p:cNvPr>
          <p:cNvCxnSpPr>
            <a:stCxn id="90" idx="2"/>
            <a:endCxn id="89" idx="1"/>
          </p:cNvCxnSpPr>
          <p:nvPr/>
        </p:nvCxnSpPr>
        <p:spPr>
          <a:xfrm rot="16200000" flipH="1">
            <a:off x="1852794" y="4661943"/>
            <a:ext cx="1662459" cy="5698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102">
            <a:extLst>
              <a:ext uri="{FF2B5EF4-FFF2-40B4-BE49-F238E27FC236}">
                <a16:creationId xmlns:a16="http://schemas.microsoft.com/office/drawing/2014/main" id="{BEA6597C-DD43-403D-8B45-AF6663D09C17}"/>
              </a:ext>
            </a:extLst>
          </p:cNvPr>
          <p:cNvCxnSpPr>
            <a:stCxn id="90" idx="2"/>
          </p:cNvCxnSpPr>
          <p:nvPr/>
        </p:nvCxnSpPr>
        <p:spPr>
          <a:xfrm rot="16200000" flipH="1">
            <a:off x="2558389" y="3956347"/>
            <a:ext cx="257122" cy="5757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C673C6C-B22C-4FDA-A855-6A602DCD05B7}"/>
              </a:ext>
            </a:extLst>
          </p:cNvPr>
          <p:cNvSpPr txBox="1"/>
          <p:nvPr/>
        </p:nvSpPr>
        <p:spPr>
          <a:xfrm>
            <a:off x="2443739" y="3639596"/>
            <a:ext cx="1016016"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sp>
        <p:nvSpPr>
          <p:cNvPr id="96" name="Rounded Rectangle 114">
            <a:extLst>
              <a:ext uri="{FF2B5EF4-FFF2-40B4-BE49-F238E27FC236}">
                <a16:creationId xmlns:a16="http://schemas.microsoft.com/office/drawing/2014/main" id="{311C9ABA-2A10-4303-BA9D-18A0EAC10356}"/>
              </a:ext>
            </a:extLst>
          </p:cNvPr>
          <p:cNvSpPr/>
          <p:nvPr/>
        </p:nvSpPr>
        <p:spPr>
          <a:xfrm>
            <a:off x="2974810" y="4683680"/>
            <a:ext cx="1015279" cy="313889"/>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a:t>
            </a:r>
            <a:r>
              <a:rPr kumimoji="0" lang="en-US" sz="10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 Shared</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97" name="Elbow Connector 20">
            <a:extLst>
              <a:ext uri="{FF2B5EF4-FFF2-40B4-BE49-F238E27FC236}">
                <a16:creationId xmlns:a16="http://schemas.microsoft.com/office/drawing/2014/main" id="{1B8C325F-8CAC-4C13-9967-821294E1DACD}"/>
              </a:ext>
            </a:extLst>
          </p:cNvPr>
          <p:cNvCxnSpPr>
            <a:stCxn id="90" idx="2"/>
            <a:endCxn id="96" idx="1"/>
          </p:cNvCxnSpPr>
          <p:nvPr/>
        </p:nvCxnSpPr>
        <p:spPr>
          <a:xfrm rot="16200000" flipH="1">
            <a:off x="2324461" y="4190275"/>
            <a:ext cx="724979" cy="5757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1236DB78-4FFA-4FE9-B80E-DB2C1649005A}"/>
              </a:ext>
            </a:extLst>
          </p:cNvPr>
          <p:cNvGrpSpPr/>
          <p:nvPr/>
        </p:nvGrpSpPr>
        <p:grpSpPr>
          <a:xfrm>
            <a:off x="5297695" y="3037539"/>
            <a:ext cx="5122549" cy="3058460"/>
            <a:chOff x="4613748" y="1873758"/>
            <a:chExt cx="4356796" cy="2508786"/>
          </a:xfrm>
        </p:grpSpPr>
        <p:sp>
          <p:nvSpPr>
            <p:cNvPr id="99" name="Rounded Rectangle 130">
              <a:extLst>
                <a:ext uri="{FF2B5EF4-FFF2-40B4-BE49-F238E27FC236}">
                  <a16:creationId xmlns:a16="http://schemas.microsoft.com/office/drawing/2014/main" id="{D164B9C3-C080-4DAA-A008-3B0E83E115CA}"/>
                </a:ext>
              </a:extLst>
            </p:cNvPr>
            <p:cNvSpPr/>
            <p:nvPr/>
          </p:nvSpPr>
          <p:spPr>
            <a:xfrm>
              <a:off x="5190848" y="3956192"/>
              <a:ext cx="1005869" cy="31693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Quote1</a:t>
              </a:r>
            </a:p>
          </p:txBody>
        </p:sp>
        <p:sp>
          <p:nvSpPr>
            <p:cNvPr id="100" name="Rectangle 99">
              <a:extLst>
                <a:ext uri="{FF2B5EF4-FFF2-40B4-BE49-F238E27FC236}">
                  <a16:creationId xmlns:a16="http://schemas.microsoft.com/office/drawing/2014/main" id="{5632D113-9A57-43F3-BB37-7CE882F0981F}"/>
                </a:ext>
              </a:extLst>
            </p:cNvPr>
            <p:cNvSpPr/>
            <p:nvPr/>
          </p:nvSpPr>
          <p:spPr bwMode="auto">
            <a:xfrm>
              <a:off x="4613749" y="1873758"/>
              <a:ext cx="4356795" cy="364653"/>
            </a:xfrm>
            <a:prstGeom prst="rect">
              <a:avLst/>
            </a:prstGeom>
            <a:solidFill>
              <a:sysClr val="windowText" lastClr="000000"/>
            </a:solidFill>
            <a:ln w="12700" cap="flat" cmpd="sng" algn="ctr">
              <a:solidFill>
                <a:sysClr val="windowText" lastClr="000000">
                  <a:shade val="50000"/>
                </a:sysClr>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Customer</a:t>
              </a:r>
              <a:r>
                <a:rPr kumimoji="0" lang="en-US" sz="18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MDM - After</a:t>
              </a:r>
              <a:endPar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101" name="Rectangle 100">
              <a:extLst>
                <a:ext uri="{FF2B5EF4-FFF2-40B4-BE49-F238E27FC236}">
                  <a16:creationId xmlns:a16="http://schemas.microsoft.com/office/drawing/2014/main" id="{8A870B5B-D1A5-46D6-A64B-7C725C4961FD}"/>
                </a:ext>
              </a:extLst>
            </p:cNvPr>
            <p:cNvSpPr/>
            <p:nvPr/>
          </p:nvSpPr>
          <p:spPr bwMode="auto">
            <a:xfrm>
              <a:off x="4613748" y="2214307"/>
              <a:ext cx="4356796" cy="2168237"/>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cxnSp>
        <p:nvCxnSpPr>
          <p:cNvPr id="102" name="Elbow Connector 134">
            <a:extLst>
              <a:ext uri="{FF2B5EF4-FFF2-40B4-BE49-F238E27FC236}">
                <a16:creationId xmlns:a16="http://schemas.microsoft.com/office/drawing/2014/main" id="{C27A3BE0-3F53-4B4F-BFBE-368A02F6E948}"/>
              </a:ext>
            </a:extLst>
          </p:cNvPr>
          <p:cNvCxnSpPr>
            <a:stCxn id="116" idx="2"/>
            <a:endCxn id="99" idx="1"/>
          </p:cNvCxnSpPr>
          <p:nvPr/>
        </p:nvCxnSpPr>
        <p:spPr>
          <a:xfrm rot="16200000" flipH="1">
            <a:off x="4951164" y="4744358"/>
            <a:ext cx="1689054" cy="3610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35">
            <a:extLst>
              <a:ext uri="{FF2B5EF4-FFF2-40B4-BE49-F238E27FC236}">
                <a16:creationId xmlns:a16="http://schemas.microsoft.com/office/drawing/2014/main" id="{77DC2C20-317E-4A18-B52F-1B0696D65619}"/>
              </a:ext>
            </a:extLst>
          </p:cNvPr>
          <p:cNvCxnSpPr/>
          <p:nvPr/>
        </p:nvCxnSpPr>
        <p:spPr>
          <a:xfrm rot="16200000" flipH="1">
            <a:off x="5641929" y="4053042"/>
            <a:ext cx="361485" cy="4161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F823FD52-F3B2-4676-AFC6-631DDAA74ED8}"/>
              </a:ext>
            </a:extLst>
          </p:cNvPr>
          <p:cNvSpPr txBox="1"/>
          <p:nvPr/>
        </p:nvSpPr>
        <p:spPr>
          <a:xfrm>
            <a:off x="5666253" y="3593304"/>
            <a:ext cx="1138740"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cxnSp>
        <p:nvCxnSpPr>
          <p:cNvPr id="105" name="Elbow Connector 138">
            <a:extLst>
              <a:ext uri="{FF2B5EF4-FFF2-40B4-BE49-F238E27FC236}">
                <a16:creationId xmlns:a16="http://schemas.microsoft.com/office/drawing/2014/main" id="{A0B70794-C22A-4CB2-94E3-BEBC84AC6CBF}"/>
              </a:ext>
            </a:extLst>
          </p:cNvPr>
          <p:cNvCxnSpPr>
            <a:stCxn id="116" idx="2"/>
          </p:cNvCxnSpPr>
          <p:nvPr/>
        </p:nvCxnSpPr>
        <p:spPr>
          <a:xfrm rot="16200000" flipH="1">
            <a:off x="5321582" y="4373939"/>
            <a:ext cx="1195537" cy="6083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C32C22B4-BA80-41A2-9552-8DA4CB3B9DE4}"/>
              </a:ext>
            </a:extLst>
          </p:cNvPr>
          <p:cNvSpPr txBox="1"/>
          <p:nvPr/>
        </p:nvSpPr>
        <p:spPr>
          <a:xfrm>
            <a:off x="7755548" y="3554262"/>
            <a:ext cx="1762853"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cxnSp>
        <p:nvCxnSpPr>
          <p:cNvPr id="107" name="Elbow Connector 161">
            <a:extLst>
              <a:ext uri="{FF2B5EF4-FFF2-40B4-BE49-F238E27FC236}">
                <a16:creationId xmlns:a16="http://schemas.microsoft.com/office/drawing/2014/main" id="{D507E603-785E-4469-A459-2510726B1195}"/>
              </a:ext>
            </a:extLst>
          </p:cNvPr>
          <p:cNvCxnSpPr>
            <a:stCxn id="117" idx="2"/>
            <a:endCxn id="110" idx="1"/>
          </p:cNvCxnSpPr>
          <p:nvPr/>
        </p:nvCxnSpPr>
        <p:spPr>
          <a:xfrm rot="16200000" flipH="1">
            <a:off x="7933217" y="4085577"/>
            <a:ext cx="356178" cy="436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62">
            <a:extLst>
              <a:ext uri="{FF2B5EF4-FFF2-40B4-BE49-F238E27FC236}">
                <a16:creationId xmlns:a16="http://schemas.microsoft.com/office/drawing/2014/main" id="{1C4C6972-914C-49E0-B423-BD7A7A99F5AA}"/>
              </a:ext>
            </a:extLst>
          </p:cNvPr>
          <p:cNvSpPr/>
          <p:nvPr/>
        </p:nvSpPr>
        <p:spPr>
          <a:xfrm>
            <a:off x="8329385" y="4724267"/>
            <a:ext cx="1251539" cy="305467"/>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Quote2</a:t>
            </a:r>
          </a:p>
        </p:txBody>
      </p:sp>
      <p:cxnSp>
        <p:nvCxnSpPr>
          <p:cNvPr id="109" name="Elbow Connector 163">
            <a:extLst>
              <a:ext uri="{FF2B5EF4-FFF2-40B4-BE49-F238E27FC236}">
                <a16:creationId xmlns:a16="http://schemas.microsoft.com/office/drawing/2014/main" id="{91F830DF-F14A-40C6-8FAA-FC1DAE8D8056}"/>
              </a:ext>
            </a:extLst>
          </p:cNvPr>
          <p:cNvCxnSpPr>
            <a:stCxn id="117" idx="2"/>
          </p:cNvCxnSpPr>
          <p:nvPr/>
        </p:nvCxnSpPr>
        <p:spPr>
          <a:xfrm rot="16200000" flipH="1">
            <a:off x="7716988" y="4301807"/>
            <a:ext cx="799359" cy="446878"/>
          </a:xfrm>
          <a:prstGeom prst="bentConnector3">
            <a:avLst>
              <a:gd name="adj1" fmla="val 99603"/>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ounded Rectangle 167">
            <a:extLst>
              <a:ext uri="{FF2B5EF4-FFF2-40B4-BE49-F238E27FC236}">
                <a16:creationId xmlns:a16="http://schemas.microsoft.com/office/drawing/2014/main" id="{3C82166B-FB78-4932-B451-FDEF69EBB84A}"/>
              </a:ext>
            </a:extLst>
          </p:cNvPr>
          <p:cNvSpPr/>
          <p:nvPr/>
        </p:nvSpPr>
        <p:spPr>
          <a:xfrm>
            <a:off x="8329385" y="4339932"/>
            <a:ext cx="971460" cy="283625"/>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 / Shared</a:t>
            </a:r>
          </a:p>
        </p:txBody>
      </p:sp>
      <p:sp>
        <p:nvSpPr>
          <p:cNvPr id="114" name="Rounded Rectangle 49">
            <a:extLst>
              <a:ext uri="{FF2B5EF4-FFF2-40B4-BE49-F238E27FC236}">
                <a16:creationId xmlns:a16="http://schemas.microsoft.com/office/drawing/2014/main" id="{ABABEAF3-1DA9-4B40-813A-55A3A48B0484}"/>
              </a:ext>
            </a:extLst>
          </p:cNvPr>
          <p:cNvSpPr/>
          <p:nvPr/>
        </p:nvSpPr>
        <p:spPr>
          <a:xfrm>
            <a:off x="2967462" y="5123169"/>
            <a:ext cx="1015279" cy="30615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Claim-1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115" name="Elbow Connector 7">
            <a:extLst>
              <a:ext uri="{FF2B5EF4-FFF2-40B4-BE49-F238E27FC236}">
                <a16:creationId xmlns:a16="http://schemas.microsoft.com/office/drawing/2014/main" id="{18B1B5B2-A123-4AE7-A2E2-7A02CFB955F8}"/>
              </a:ext>
            </a:extLst>
          </p:cNvPr>
          <p:cNvCxnSpPr>
            <a:stCxn id="90" idx="2"/>
            <a:endCxn id="114" idx="1"/>
          </p:cNvCxnSpPr>
          <p:nvPr/>
        </p:nvCxnSpPr>
        <p:spPr>
          <a:xfrm rot="16200000" flipH="1">
            <a:off x="2102977" y="4411759"/>
            <a:ext cx="1160599" cy="5683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6" name="Picture 13" descr="http://homeadinc.com/hsb/wp-content/uploads/2015/02/GenericProfilePhoto-Blue-Round.png">
            <a:extLst>
              <a:ext uri="{FF2B5EF4-FFF2-40B4-BE49-F238E27FC236}">
                <a16:creationId xmlns:a16="http://schemas.microsoft.com/office/drawing/2014/main" id="{AD7E3A13-0AC3-46F4-AC1D-6CFEF3D747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8448" y="3524840"/>
            <a:ext cx="473416" cy="555526"/>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3" descr="http://homeadinc.com/hsb/wp-content/uploads/2015/02/GenericProfilePhoto-Blue-Round.png">
            <a:extLst>
              <a:ext uri="{FF2B5EF4-FFF2-40B4-BE49-F238E27FC236}">
                <a16:creationId xmlns:a16="http://schemas.microsoft.com/office/drawing/2014/main" id="{14780CD7-AA49-4E6D-B334-A1E5B81CB9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6520" y="3570041"/>
            <a:ext cx="473416" cy="555526"/>
          </a:xfrm>
          <a:prstGeom prst="rect">
            <a:avLst/>
          </a:prstGeom>
          <a:noFill/>
          <a:extLst>
            <a:ext uri="{909E8E84-426E-40DD-AFC4-6F175D3DCCD1}">
              <a14:hiddenFill xmlns:a14="http://schemas.microsoft.com/office/drawing/2010/main">
                <a:solidFill>
                  <a:srgbClr val="FFFFFF"/>
                </a:solidFill>
              </a14:hiddenFill>
            </a:ext>
          </a:extLst>
        </p:spPr>
      </p:pic>
      <p:sp>
        <p:nvSpPr>
          <p:cNvPr id="118" name="Rounded Rectangle 64">
            <a:extLst>
              <a:ext uri="{FF2B5EF4-FFF2-40B4-BE49-F238E27FC236}">
                <a16:creationId xmlns:a16="http://schemas.microsoft.com/office/drawing/2014/main" id="{0ED3AEF1-5380-4B3B-9716-AA53613F46D9}"/>
              </a:ext>
            </a:extLst>
          </p:cNvPr>
          <p:cNvSpPr/>
          <p:nvPr/>
        </p:nvSpPr>
        <p:spPr>
          <a:xfrm>
            <a:off x="6008956" y="4264560"/>
            <a:ext cx="1000585" cy="310117"/>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Policy-1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119" name="Rounded Rectangle 65">
            <a:extLst>
              <a:ext uri="{FF2B5EF4-FFF2-40B4-BE49-F238E27FC236}">
                <a16:creationId xmlns:a16="http://schemas.microsoft.com/office/drawing/2014/main" id="{9D8B0E7C-4586-4E8D-B54A-3D4CC2D82334}"/>
              </a:ext>
            </a:extLst>
          </p:cNvPr>
          <p:cNvSpPr/>
          <p:nvPr/>
        </p:nvSpPr>
        <p:spPr>
          <a:xfrm>
            <a:off x="5994261" y="5123169"/>
            <a:ext cx="1015279" cy="30615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Claim-1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120" name="Rounded Rectangle 67">
            <a:extLst>
              <a:ext uri="{FF2B5EF4-FFF2-40B4-BE49-F238E27FC236}">
                <a16:creationId xmlns:a16="http://schemas.microsoft.com/office/drawing/2014/main" id="{6873D726-6276-43DD-91AA-EB4BA88F955A}"/>
              </a:ext>
            </a:extLst>
          </p:cNvPr>
          <p:cNvSpPr/>
          <p:nvPr/>
        </p:nvSpPr>
        <p:spPr>
          <a:xfrm>
            <a:off x="5994262" y="4683680"/>
            <a:ext cx="1015279" cy="32827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a:t>
            </a:r>
            <a:r>
              <a:rPr kumimoji="0" lang="en-US" sz="10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 Shared</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121" name="Elbow Connector 16">
            <a:extLst>
              <a:ext uri="{FF2B5EF4-FFF2-40B4-BE49-F238E27FC236}">
                <a16:creationId xmlns:a16="http://schemas.microsoft.com/office/drawing/2014/main" id="{125E8E6A-A6A9-4339-A242-CE976E33CB39}"/>
              </a:ext>
            </a:extLst>
          </p:cNvPr>
          <p:cNvCxnSpPr>
            <a:stCxn id="116" idx="2"/>
            <a:endCxn id="120" idx="1"/>
          </p:cNvCxnSpPr>
          <p:nvPr/>
        </p:nvCxnSpPr>
        <p:spPr>
          <a:xfrm rot="16200000" flipH="1">
            <a:off x="5420984" y="4274538"/>
            <a:ext cx="767450" cy="3791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77F3DC0-50B0-41B9-B6FE-92CDBDCE3459}"/>
              </a:ext>
            </a:extLst>
          </p:cNvPr>
          <p:cNvCxnSpPr/>
          <p:nvPr/>
        </p:nvCxnSpPr>
        <p:spPr bwMode="auto">
          <a:xfrm flipV="1">
            <a:off x="4522284" y="2094049"/>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53" name="Straight Arrow Connector 52">
            <a:extLst>
              <a:ext uri="{FF2B5EF4-FFF2-40B4-BE49-F238E27FC236}">
                <a16:creationId xmlns:a16="http://schemas.microsoft.com/office/drawing/2014/main" id="{213A5199-0E90-4817-82FA-B277D0A5A767}"/>
              </a:ext>
            </a:extLst>
          </p:cNvPr>
          <p:cNvCxnSpPr/>
          <p:nvPr/>
        </p:nvCxnSpPr>
        <p:spPr bwMode="auto">
          <a:xfrm flipV="1">
            <a:off x="6065388" y="2102866"/>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54" name="Rounded Rectangle 59">
            <a:extLst>
              <a:ext uri="{FF2B5EF4-FFF2-40B4-BE49-F238E27FC236}">
                <a16:creationId xmlns:a16="http://schemas.microsoft.com/office/drawing/2014/main" id="{2F839EA1-DDBA-429F-8730-61D83F94CA7B}"/>
              </a:ext>
            </a:extLst>
          </p:cNvPr>
          <p:cNvSpPr/>
          <p:nvPr/>
        </p:nvSpPr>
        <p:spPr>
          <a:xfrm>
            <a:off x="6509236" y="1876236"/>
            <a:ext cx="121344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No 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cxnSp>
        <p:nvCxnSpPr>
          <p:cNvPr id="55" name="Straight Arrow Connector 54">
            <a:extLst>
              <a:ext uri="{FF2B5EF4-FFF2-40B4-BE49-F238E27FC236}">
                <a16:creationId xmlns:a16="http://schemas.microsoft.com/office/drawing/2014/main" id="{EAD17897-E552-435A-8256-8E5CB167FD64}"/>
              </a:ext>
            </a:extLst>
          </p:cNvPr>
          <p:cNvCxnSpPr/>
          <p:nvPr/>
        </p:nvCxnSpPr>
        <p:spPr bwMode="auto">
          <a:xfrm>
            <a:off x="7832333" y="2133600"/>
            <a:ext cx="439994"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56" name="Rounded Rectangle 45">
            <a:extLst>
              <a:ext uri="{FF2B5EF4-FFF2-40B4-BE49-F238E27FC236}">
                <a16:creationId xmlns:a16="http://schemas.microsoft.com/office/drawing/2014/main" id="{14CF1790-FD6E-464C-8E5F-BD046F7C0F5E}"/>
              </a:ext>
            </a:extLst>
          </p:cNvPr>
          <p:cNvSpPr/>
          <p:nvPr/>
        </p:nvSpPr>
        <p:spPr>
          <a:xfrm>
            <a:off x="4917565" y="1893830"/>
            <a:ext cx="1092961"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noProof="0" dirty="0">
                <a:ln>
                  <a:noFill/>
                </a:ln>
                <a:effectLst/>
                <a:uLnTx/>
                <a:uFillTx/>
                <a:latin typeface="Franklin Gothic Medium Cond" panose="020B0606030402020204" pitchFamily="34" charset="0"/>
                <a:ea typeface="+mn-ea"/>
                <a:cs typeface="+mn-cs"/>
              </a:rPr>
              <a:t>Search For Match</a:t>
            </a:r>
          </a:p>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latin typeface="Franklin Gothic Medium Cond" panose="020B0606030402020204" pitchFamily="34" charset="0"/>
              </a:rPr>
              <a:t>(SFM)</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sp>
        <p:nvSpPr>
          <p:cNvPr id="57" name="Rounded Rectangle 52">
            <a:extLst>
              <a:ext uri="{FF2B5EF4-FFF2-40B4-BE49-F238E27FC236}">
                <a16:creationId xmlns:a16="http://schemas.microsoft.com/office/drawing/2014/main" id="{A6472AFB-9079-4527-98EE-4F1BA2FAB414}"/>
              </a:ext>
            </a:extLst>
          </p:cNvPr>
          <p:cNvSpPr/>
          <p:nvPr/>
        </p:nvSpPr>
        <p:spPr>
          <a:xfrm>
            <a:off x="8390516" y="1895194"/>
            <a:ext cx="1297366" cy="451850"/>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No match found</a:t>
            </a:r>
          </a:p>
          <a:p>
            <a:pPr lvl="0" algn="ctr">
              <a:defRPr/>
            </a:pPr>
            <a:r>
              <a:rPr lang="en-US" sz="1000" kern="0" dirty="0">
                <a:latin typeface="Franklin Gothic Medium Cond" panose="020B0606030402020204" pitchFamily="34" charset="0"/>
              </a:rPr>
              <a:t>Update not possible</a:t>
            </a:r>
          </a:p>
        </p:txBody>
      </p:sp>
      <p:cxnSp>
        <p:nvCxnSpPr>
          <p:cNvPr id="58" name="Straight Arrow Connector 57">
            <a:extLst>
              <a:ext uri="{FF2B5EF4-FFF2-40B4-BE49-F238E27FC236}">
                <a16:creationId xmlns:a16="http://schemas.microsoft.com/office/drawing/2014/main" id="{EC71EC3E-A5AF-43C4-82AF-344652E428B7}"/>
              </a:ext>
            </a:extLst>
          </p:cNvPr>
          <p:cNvCxnSpPr/>
          <p:nvPr/>
        </p:nvCxnSpPr>
        <p:spPr bwMode="auto">
          <a:xfrm flipH="1">
            <a:off x="7814670" y="2392540"/>
            <a:ext cx="457657" cy="347006"/>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59" name="Rounded Rectangle 55">
            <a:extLst>
              <a:ext uri="{FF2B5EF4-FFF2-40B4-BE49-F238E27FC236}">
                <a16:creationId xmlns:a16="http://schemas.microsoft.com/office/drawing/2014/main" id="{A124F941-D87B-4630-BE23-40D9C2AF3FCC}"/>
              </a:ext>
            </a:extLst>
          </p:cNvPr>
          <p:cNvSpPr/>
          <p:nvPr/>
        </p:nvSpPr>
        <p:spPr>
          <a:xfrm>
            <a:off x="6534961" y="2522430"/>
            <a:ext cx="1213447"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New person created in Customer MDM</a:t>
            </a:r>
          </a:p>
        </p:txBody>
      </p:sp>
    </p:spTree>
    <p:extLst>
      <p:ext uri="{BB962C8B-B14F-4D97-AF65-F5344CB8AC3E}">
        <p14:creationId xmlns:p14="http://schemas.microsoft.com/office/powerpoint/2010/main" val="3338231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WHY DO FEM?</a:t>
            </a:r>
          </a:p>
        </p:txBody>
      </p:sp>
      <p:sp>
        <p:nvSpPr>
          <p:cNvPr id="19" name="Slide Number Placeholder 3">
            <a:extLst>
              <a:ext uri="{FF2B5EF4-FFF2-40B4-BE49-F238E27FC236}">
                <a16:creationId xmlns:a16="http://schemas.microsoft.com/office/drawing/2014/main" id="{F8932B21-0F7E-473F-BD2F-DB89C3D39542}"/>
              </a:ext>
            </a:extLst>
          </p:cNvPr>
          <p:cNvSpPr>
            <a:spLocks noGrp="1"/>
          </p:cNvSpPr>
          <p:nvPr>
            <p:ph type="sldNum" sz="quarter" idx="4294967295"/>
          </p:nvPr>
        </p:nvSpPr>
        <p:spPr>
          <a:xfrm>
            <a:off x="6018931"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15</a:t>
            </a:fld>
            <a:endParaRPr dirty="0">
              <a:solidFill>
                <a:srgbClr val="FFFFFF"/>
              </a:solidFill>
            </a:endParaRPr>
          </a:p>
        </p:txBody>
      </p:sp>
      <p:sp>
        <p:nvSpPr>
          <p:cNvPr id="32" name="Rectangle 31">
            <a:extLst>
              <a:ext uri="{FF2B5EF4-FFF2-40B4-BE49-F238E27FC236}">
                <a16:creationId xmlns:a16="http://schemas.microsoft.com/office/drawing/2014/main" id="{C1E165AF-A6DC-4AB1-A516-2312444FA6E4}"/>
              </a:ext>
            </a:extLst>
          </p:cNvPr>
          <p:cNvSpPr/>
          <p:nvPr/>
        </p:nvSpPr>
        <p:spPr>
          <a:xfrm>
            <a:off x="609441" y="990600"/>
            <a:ext cx="11002836" cy="442362"/>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C1241A0C-67C9-489E-91B9-2AC521F6E450}"/>
              </a:ext>
            </a:extLst>
          </p:cNvPr>
          <p:cNvSpPr/>
          <p:nvPr/>
        </p:nvSpPr>
        <p:spPr>
          <a:xfrm>
            <a:off x="609441" y="1017331"/>
            <a:ext cx="11002835" cy="338554"/>
          </a:xfrm>
          <a:prstGeom prst="rect">
            <a:avLst/>
          </a:prstGeom>
        </p:spPr>
        <p:txBody>
          <a:bodyPr wrap="square">
            <a:spAutoFit/>
          </a:bodyPr>
          <a:lstStyle/>
          <a:p>
            <a:pPr algn="ctr" defTabSz="914400"/>
            <a:r>
              <a:rPr lang="en-US" sz="1600" dirty="0">
                <a:solidFill>
                  <a:srgbClr val="000000"/>
                </a:solidFill>
                <a:latin typeface="Franklin Gothic Medium Cond" panose="020B0606030402020204" pitchFamily="34" charset="0"/>
              </a:rPr>
              <a:t>Person contacts Allstate for the first time for a quote – FEM Scenario (including non-SFM searches) - Good</a:t>
            </a:r>
          </a:p>
        </p:txBody>
      </p:sp>
      <p:grpSp>
        <p:nvGrpSpPr>
          <p:cNvPr id="60" name="Group 59">
            <a:extLst>
              <a:ext uri="{FF2B5EF4-FFF2-40B4-BE49-F238E27FC236}">
                <a16:creationId xmlns:a16="http://schemas.microsoft.com/office/drawing/2014/main" id="{F5127075-2635-4BD5-82ED-B9E28943F93F}"/>
              </a:ext>
            </a:extLst>
          </p:cNvPr>
          <p:cNvGrpSpPr/>
          <p:nvPr/>
        </p:nvGrpSpPr>
        <p:grpSpPr>
          <a:xfrm>
            <a:off x="543557" y="1533203"/>
            <a:ext cx="11068719" cy="4653059"/>
            <a:chOff x="131158" y="2222804"/>
            <a:chExt cx="4406390" cy="2159740"/>
          </a:xfrm>
        </p:grpSpPr>
        <p:cxnSp>
          <p:nvCxnSpPr>
            <p:cNvPr id="61" name="Straight Arrow Connector 60">
              <a:extLst>
                <a:ext uri="{FF2B5EF4-FFF2-40B4-BE49-F238E27FC236}">
                  <a16:creationId xmlns:a16="http://schemas.microsoft.com/office/drawing/2014/main" id="{9B070204-AAE5-47AC-BA31-9270BD3A4D7A}"/>
                </a:ext>
              </a:extLst>
            </p:cNvPr>
            <p:cNvCxnSpPr/>
            <p:nvPr/>
          </p:nvCxnSpPr>
          <p:spPr bwMode="auto">
            <a:xfrm flipV="1">
              <a:off x="479850" y="2400477"/>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62" name="TextBox 61">
              <a:extLst>
                <a:ext uri="{FF2B5EF4-FFF2-40B4-BE49-F238E27FC236}">
                  <a16:creationId xmlns:a16="http://schemas.microsoft.com/office/drawing/2014/main" id="{5ABFDF5B-103C-4AF1-8294-61A9B5C6060F}"/>
                </a:ext>
              </a:extLst>
            </p:cNvPr>
            <p:cNvSpPr txBox="1"/>
            <p:nvPr/>
          </p:nvSpPr>
          <p:spPr>
            <a:xfrm>
              <a:off x="131158" y="2489754"/>
              <a:ext cx="499757" cy="2061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pic>
          <p:nvPicPr>
            <p:cNvPr id="63" name="Picture 3">
              <a:extLst>
                <a:ext uri="{FF2B5EF4-FFF2-40B4-BE49-F238E27FC236}">
                  <a16:creationId xmlns:a16="http://schemas.microsoft.com/office/drawing/2014/main" id="{C4A95D88-0C8E-4903-87CD-32962627D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57" y="2238437"/>
              <a:ext cx="209993" cy="2314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42">
              <a:extLst>
                <a:ext uri="{FF2B5EF4-FFF2-40B4-BE49-F238E27FC236}">
                  <a16:creationId xmlns:a16="http://schemas.microsoft.com/office/drawing/2014/main" id="{B8122FB5-6C2C-4E97-B7C0-188A52AAE30E}"/>
                </a:ext>
              </a:extLst>
            </p:cNvPr>
            <p:cNvSpPr/>
            <p:nvPr/>
          </p:nvSpPr>
          <p:spPr>
            <a:xfrm>
              <a:off x="678798" y="2292439"/>
              <a:ext cx="542187"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65" name="Rectangle 64">
              <a:extLst>
                <a:ext uri="{FF2B5EF4-FFF2-40B4-BE49-F238E27FC236}">
                  <a16:creationId xmlns:a16="http://schemas.microsoft.com/office/drawing/2014/main" id="{D6897619-F428-44C9-9494-D17939A03376}"/>
                </a:ext>
              </a:extLst>
            </p:cNvPr>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68" name="Rounded Rectangle 59">
            <a:extLst>
              <a:ext uri="{FF2B5EF4-FFF2-40B4-BE49-F238E27FC236}">
                <a16:creationId xmlns:a16="http://schemas.microsoft.com/office/drawing/2014/main" id="{85B4C214-E15D-4F58-B771-AAF0E005DE68}"/>
              </a:ext>
            </a:extLst>
          </p:cNvPr>
          <p:cNvSpPr/>
          <p:nvPr/>
        </p:nvSpPr>
        <p:spPr>
          <a:xfrm>
            <a:off x="1929205" y="3259604"/>
            <a:ext cx="136506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sp>
        <p:nvSpPr>
          <p:cNvPr id="69" name="Rounded Rectangle 45">
            <a:extLst>
              <a:ext uri="{FF2B5EF4-FFF2-40B4-BE49-F238E27FC236}">
                <a16:creationId xmlns:a16="http://schemas.microsoft.com/office/drawing/2014/main" id="{04834407-6947-4C89-8DB0-B646A66563AC}"/>
              </a:ext>
            </a:extLst>
          </p:cNvPr>
          <p:cNvSpPr/>
          <p:nvPr/>
        </p:nvSpPr>
        <p:spPr>
          <a:xfrm>
            <a:off x="3709105" y="1676054"/>
            <a:ext cx="1217788" cy="485551"/>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latin typeface="Franklin Gothic Medium Cond" panose="020B0606030402020204" pitchFamily="34" charset="0"/>
              </a:rPr>
              <a:t>SFM Search</a:t>
            </a:r>
            <a:endParaRPr lang="en-US" sz="1050" kern="0" noProof="0" dirty="0">
              <a:latin typeface="Franklin Gothic Medium Cond" panose="020B0606030402020204" pitchFamily="34" charset="0"/>
            </a:endParaRPr>
          </a:p>
        </p:txBody>
      </p:sp>
      <p:sp>
        <p:nvSpPr>
          <p:cNvPr id="71" name="Rounded Rectangle 49">
            <a:extLst>
              <a:ext uri="{FF2B5EF4-FFF2-40B4-BE49-F238E27FC236}">
                <a16:creationId xmlns:a16="http://schemas.microsoft.com/office/drawing/2014/main" id="{859058E2-80D1-40FF-8570-237D0BD96CD2}"/>
              </a:ext>
            </a:extLst>
          </p:cNvPr>
          <p:cNvSpPr/>
          <p:nvPr/>
        </p:nvSpPr>
        <p:spPr>
          <a:xfrm>
            <a:off x="9555295" y="1615529"/>
            <a:ext cx="1702112" cy="649495"/>
          </a:xfrm>
          <a:prstGeom prst="roundRect">
            <a:avLst/>
          </a:prstGeom>
          <a:gradFill rotWithShape="1">
            <a:gsLst>
              <a:gs pos="82000">
                <a:srgbClr val="FFFF00"/>
              </a:gs>
              <a:gs pos="0">
                <a:srgbClr val="4472C4">
                  <a:satMod val="103000"/>
                  <a:lumMod val="102000"/>
                  <a:tint val="94000"/>
                </a:srgbClr>
              </a:gs>
              <a:gs pos="71000">
                <a:srgbClr val="4472C4">
                  <a:satMod val="110000"/>
                  <a:lumMod val="100000"/>
                  <a:shade val="100000"/>
                </a:srgbClr>
              </a:gs>
              <a:gs pos="21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New person created in Customer MDM</a:t>
            </a:r>
          </a:p>
        </p:txBody>
      </p:sp>
      <p:sp>
        <p:nvSpPr>
          <p:cNvPr id="72" name="Rounded Rectangle 52">
            <a:extLst>
              <a:ext uri="{FF2B5EF4-FFF2-40B4-BE49-F238E27FC236}">
                <a16:creationId xmlns:a16="http://schemas.microsoft.com/office/drawing/2014/main" id="{1D393123-77E1-4854-97B3-6CD9B8328E8B}"/>
              </a:ext>
            </a:extLst>
          </p:cNvPr>
          <p:cNvSpPr/>
          <p:nvPr/>
        </p:nvSpPr>
        <p:spPr>
          <a:xfrm>
            <a:off x="4793206" y="3272694"/>
            <a:ext cx="1615923" cy="434658"/>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Match Found and</a:t>
            </a:r>
          </a:p>
          <a:p>
            <a:pPr lvl="0" algn="ctr">
              <a:defRPr/>
            </a:pPr>
            <a:r>
              <a:rPr lang="en-US" sz="1000" kern="0" dirty="0">
                <a:latin typeface="Franklin Gothic Medium Cond" panose="020B0606030402020204" pitchFamily="34" charset="0"/>
              </a:rPr>
              <a:t>SELECTED</a:t>
            </a:r>
          </a:p>
        </p:txBody>
      </p:sp>
      <p:sp>
        <p:nvSpPr>
          <p:cNvPr id="73" name="Rounded Rectangle 55">
            <a:extLst>
              <a:ext uri="{FF2B5EF4-FFF2-40B4-BE49-F238E27FC236}">
                <a16:creationId xmlns:a16="http://schemas.microsoft.com/office/drawing/2014/main" id="{22E04282-9A56-4F8A-8FBE-FEBE9AFD5DAE}"/>
              </a:ext>
            </a:extLst>
          </p:cNvPr>
          <p:cNvSpPr/>
          <p:nvPr/>
        </p:nvSpPr>
        <p:spPr>
          <a:xfrm>
            <a:off x="9828635" y="3254138"/>
            <a:ext cx="1443348"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latin typeface="Franklin Gothic Medium Cond" panose="020B0606030402020204" pitchFamily="34" charset="0"/>
              </a:rPr>
              <a:t>CheckPartyUpdate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dirty="0">
                <a:ln>
                  <a:noFill/>
                </a:ln>
                <a:effectLst/>
                <a:uLnTx/>
                <a:uFillTx/>
                <a:latin typeface="Franklin Gothic Medium Cond" panose="020B0606030402020204" pitchFamily="34" charset="0"/>
                <a:ea typeface="+mn-ea"/>
                <a:cs typeface="+mn-cs"/>
              </a:rPr>
              <a:t>(CPU)</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sp>
        <p:nvSpPr>
          <p:cNvPr id="74" name="Rounded Rectangle 62">
            <a:extLst>
              <a:ext uri="{FF2B5EF4-FFF2-40B4-BE49-F238E27FC236}">
                <a16:creationId xmlns:a16="http://schemas.microsoft.com/office/drawing/2014/main" id="{E1188BDA-E0C3-4A2D-ACE4-89F71D1B7C05}"/>
              </a:ext>
            </a:extLst>
          </p:cNvPr>
          <p:cNvSpPr/>
          <p:nvPr/>
        </p:nvSpPr>
        <p:spPr>
          <a:xfrm>
            <a:off x="7694612" y="3247872"/>
            <a:ext cx="1443348" cy="48430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Information to be updated is sent for validation</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sp>
        <p:nvSpPr>
          <p:cNvPr id="75" name="Rounded Rectangle 67">
            <a:extLst>
              <a:ext uri="{FF2B5EF4-FFF2-40B4-BE49-F238E27FC236}">
                <a16:creationId xmlns:a16="http://schemas.microsoft.com/office/drawing/2014/main" id="{F1D577B9-D539-4801-A3BF-FF599BCE01BD}"/>
              </a:ext>
            </a:extLst>
          </p:cNvPr>
          <p:cNvSpPr/>
          <p:nvPr/>
        </p:nvSpPr>
        <p:spPr>
          <a:xfrm>
            <a:off x="9801359" y="2575595"/>
            <a:ext cx="1456048"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solidFill>
                  <a:prstClr val="white"/>
                </a:solidFill>
                <a:latin typeface="Franklin Gothic Medium Cond" panose="020B0606030402020204" pitchFamily="34" charset="0"/>
              </a:rPr>
              <a:t>Significant Change warning returned to application</a:t>
            </a:r>
          </a:p>
        </p:txBody>
      </p:sp>
      <p:sp>
        <p:nvSpPr>
          <p:cNvPr id="86" name="Rounded Rectangle 75">
            <a:extLst>
              <a:ext uri="{FF2B5EF4-FFF2-40B4-BE49-F238E27FC236}">
                <a16:creationId xmlns:a16="http://schemas.microsoft.com/office/drawing/2014/main" id="{9322A37C-AAF2-4BCA-ACC4-4CF5EBAFC66C}"/>
              </a:ext>
            </a:extLst>
          </p:cNvPr>
          <p:cNvSpPr/>
          <p:nvPr/>
        </p:nvSpPr>
        <p:spPr>
          <a:xfrm>
            <a:off x="7694612" y="2582356"/>
            <a:ext cx="1443348" cy="448188"/>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rgbClr val="FF0000"/>
                </a:solidFill>
                <a:latin typeface="Franklin Gothic Medium Cond" panose="020B0606030402020204" pitchFamily="34" charset="0"/>
              </a:rPr>
              <a:t>Application decides not to proceed with update</a:t>
            </a:r>
            <a:endParaRPr kumimoji="0" lang="en-US" sz="1050" b="0" i="0" u="none" strike="noStrike" kern="0" cap="none" spc="0" normalizeH="0" noProof="0" dirty="0">
              <a:ln>
                <a:noFill/>
              </a:ln>
              <a:solidFill>
                <a:srgbClr val="FF0000"/>
              </a:solidFill>
              <a:effectLst/>
              <a:uLnTx/>
              <a:uFillTx/>
              <a:latin typeface="Franklin Gothic Medium Cond" panose="020B0606030402020204" pitchFamily="34" charset="0"/>
            </a:endParaRPr>
          </a:p>
        </p:txBody>
      </p:sp>
      <p:cxnSp>
        <p:nvCxnSpPr>
          <p:cNvPr id="111" name="Straight Arrow Connector 110">
            <a:extLst>
              <a:ext uri="{FF2B5EF4-FFF2-40B4-BE49-F238E27FC236}">
                <a16:creationId xmlns:a16="http://schemas.microsoft.com/office/drawing/2014/main" id="{5A20517E-D641-49A4-8038-CEE91C6DE171}"/>
              </a:ext>
            </a:extLst>
          </p:cNvPr>
          <p:cNvCxnSpPr>
            <a:cxnSpLocks/>
          </p:cNvCxnSpPr>
          <p:nvPr/>
        </p:nvCxnSpPr>
        <p:spPr bwMode="auto">
          <a:xfrm flipV="1">
            <a:off x="4330716" y="2153735"/>
            <a:ext cx="11467" cy="312879"/>
          </a:xfrm>
          <a:prstGeom prst="straightConnector1">
            <a:avLst/>
          </a:prstGeom>
          <a:solidFill>
            <a:srgbClr val="ED7D31"/>
          </a:solidFill>
          <a:ln w="12700" cap="flat" cmpd="sng" algn="ctr">
            <a:solidFill>
              <a:schemeClr val="accent6"/>
            </a:solidFill>
            <a:prstDash val="dash"/>
            <a:round/>
            <a:headEnd type="none" w="med" len="med"/>
            <a:tailEnd type="arrow"/>
          </a:ln>
          <a:effectLst/>
        </p:spPr>
      </p:cxnSp>
      <p:sp>
        <p:nvSpPr>
          <p:cNvPr id="112" name="Rounded Rectangle 60">
            <a:extLst>
              <a:ext uri="{FF2B5EF4-FFF2-40B4-BE49-F238E27FC236}">
                <a16:creationId xmlns:a16="http://schemas.microsoft.com/office/drawing/2014/main" id="{52B942C9-2DB3-4B77-8577-87BF0BC72F9D}"/>
              </a:ext>
            </a:extLst>
          </p:cNvPr>
          <p:cNvSpPr/>
          <p:nvPr/>
        </p:nvSpPr>
        <p:spPr>
          <a:xfrm>
            <a:off x="3709098" y="2474484"/>
            <a:ext cx="1217795" cy="452715"/>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Match found but</a:t>
            </a:r>
          </a:p>
          <a:p>
            <a:pPr lvl="0" algn="ctr">
              <a:defRPr/>
            </a:pPr>
            <a:r>
              <a:rPr lang="en-US" sz="1000" kern="0" dirty="0">
                <a:latin typeface="Franklin Gothic Medium Cond" panose="020B0606030402020204" pitchFamily="34" charset="0"/>
              </a:rPr>
              <a:t>NOT SELECTED</a:t>
            </a:r>
          </a:p>
        </p:txBody>
      </p:sp>
      <p:cxnSp>
        <p:nvCxnSpPr>
          <p:cNvPr id="113" name="Straight Arrow Connector 112">
            <a:extLst>
              <a:ext uri="{FF2B5EF4-FFF2-40B4-BE49-F238E27FC236}">
                <a16:creationId xmlns:a16="http://schemas.microsoft.com/office/drawing/2014/main" id="{D5625FFA-39DB-43F0-AEB7-4F1F6514A645}"/>
              </a:ext>
            </a:extLst>
          </p:cNvPr>
          <p:cNvCxnSpPr>
            <a:cxnSpLocks/>
            <a:stCxn id="34" idx="2"/>
            <a:endCxn id="68" idx="0"/>
          </p:cNvCxnSpPr>
          <p:nvPr/>
        </p:nvCxnSpPr>
        <p:spPr bwMode="auto">
          <a:xfrm flipH="1">
            <a:off x="2611739" y="2927199"/>
            <a:ext cx="1555" cy="332405"/>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22" name="Straight Arrow Connector 121">
            <a:extLst>
              <a:ext uri="{FF2B5EF4-FFF2-40B4-BE49-F238E27FC236}">
                <a16:creationId xmlns:a16="http://schemas.microsoft.com/office/drawing/2014/main" id="{F89F0667-493D-4B30-BC45-0EDACAB119C0}"/>
              </a:ext>
            </a:extLst>
          </p:cNvPr>
          <p:cNvCxnSpPr>
            <a:cxnSpLocks/>
            <a:stCxn id="72" idx="3"/>
            <a:endCxn id="74" idx="1"/>
          </p:cNvCxnSpPr>
          <p:nvPr/>
        </p:nvCxnSpPr>
        <p:spPr bwMode="auto">
          <a:xfrm>
            <a:off x="6409129" y="3490023"/>
            <a:ext cx="1285483"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24" name="Straight Arrow Connector 123">
            <a:extLst>
              <a:ext uri="{FF2B5EF4-FFF2-40B4-BE49-F238E27FC236}">
                <a16:creationId xmlns:a16="http://schemas.microsoft.com/office/drawing/2014/main" id="{4A7D27FA-0A38-4CA7-9A12-9B50E9743EAA}"/>
              </a:ext>
            </a:extLst>
          </p:cNvPr>
          <p:cNvCxnSpPr>
            <a:cxnSpLocks/>
            <a:stCxn id="75" idx="1"/>
            <a:endCxn id="86" idx="3"/>
          </p:cNvCxnSpPr>
          <p:nvPr/>
        </p:nvCxnSpPr>
        <p:spPr bwMode="auto">
          <a:xfrm flipH="1">
            <a:off x="9137960" y="2803841"/>
            <a:ext cx="663399" cy="2609"/>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25" name="Curved Connector 110">
            <a:extLst>
              <a:ext uri="{FF2B5EF4-FFF2-40B4-BE49-F238E27FC236}">
                <a16:creationId xmlns:a16="http://schemas.microsoft.com/office/drawing/2014/main" id="{8163C367-C580-416E-8CC5-9EE81A2EEDD5}"/>
              </a:ext>
            </a:extLst>
          </p:cNvPr>
          <p:cNvCxnSpPr>
            <a:cxnSpLocks/>
            <a:stCxn id="73" idx="3"/>
            <a:endCxn id="75" idx="3"/>
          </p:cNvCxnSpPr>
          <p:nvPr/>
        </p:nvCxnSpPr>
        <p:spPr>
          <a:xfrm flipH="1" flipV="1">
            <a:off x="11257407" y="2803841"/>
            <a:ext cx="14576" cy="676904"/>
          </a:xfrm>
          <a:prstGeom prst="curvedConnector3">
            <a:avLst>
              <a:gd name="adj1" fmla="val -156833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urved Connector 139">
            <a:extLst>
              <a:ext uri="{FF2B5EF4-FFF2-40B4-BE49-F238E27FC236}">
                <a16:creationId xmlns:a16="http://schemas.microsoft.com/office/drawing/2014/main" id="{CB13D95C-18A8-43EA-AAF6-C9820A4D58E7}"/>
              </a:ext>
            </a:extLst>
          </p:cNvPr>
          <p:cNvCxnSpPr>
            <a:cxnSpLocks/>
            <a:stCxn id="74" idx="3"/>
            <a:endCxn id="73" idx="1"/>
          </p:cNvCxnSpPr>
          <p:nvPr/>
        </p:nvCxnSpPr>
        <p:spPr>
          <a:xfrm flipV="1">
            <a:off x="9137960" y="3480745"/>
            <a:ext cx="690675" cy="92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8" name="Picture 127">
            <a:extLst>
              <a:ext uri="{FF2B5EF4-FFF2-40B4-BE49-F238E27FC236}">
                <a16:creationId xmlns:a16="http://schemas.microsoft.com/office/drawing/2014/main" id="{A694A823-5BCE-4C16-A5C9-5CB01EEFAA43}"/>
              </a:ext>
            </a:extLst>
          </p:cNvPr>
          <p:cNvPicPr>
            <a:picLocks noChangeAspect="1"/>
          </p:cNvPicPr>
          <p:nvPr/>
        </p:nvPicPr>
        <p:blipFill>
          <a:blip r:embed="rId3"/>
          <a:stretch>
            <a:fillRect/>
          </a:stretch>
        </p:blipFill>
        <p:spPr>
          <a:xfrm>
            <a:off x="3067643" y="4140486"/>
            <a:ext cx="6438900" cy="1965362"/>
          </a:xfrm>
          <a:prstGeom prst="rect">
            <a:avLst/>
          </a:prstGeom>
        </p:spPr>
      </p:pic>
      <p:sp>
        <p:nvSpPr>
          <p:cNvPr id="34" name="Rounded Rectangle 45">
            <a:extLst>
              <a:ext uri="{FF2B5EF4-FFF2-40B4-BE49-F238E27FC236}">
                <a16:creationId xmlns:a16="http://schemas.microsoft.com/office/drawing/2014/main" id="{A49C6F28-D17A-4CA3-9470-3B3D1B8CDE2F}"/>
              </a:ext>
            </a:extLst>
          </p:cNvPr>
          <p:cNvSpPr/>
          <p:nvPr/>
        </p:nvSpPr>
        <p:spPr>
          <a:xfrm>
            <a:off x="1929206" y="2473985"/>
            <a:ext cx="1368176"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latin typeface="Franklin Gothic Medium Cond" panose="020B0606030402020204" pitchFamily="34" charset="0"/>
              </a:rPr>
              <a:t>Search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dirty="0">
                <a:ln>
                  <a:noFill/>
                </a:ln>
                <a:effectLst/>
                <a:uLnTx/>
                <a:uFillTx/>
                <a:latin typeface="Franklin Gothic Medium Cond" panose="020B0606030402020204" pitchFamily="34" charset="0"/>
                <a:ea typeface="+mn-ea"/>
                <a:cs typeface="+mn-cs"/>
              </a:rPr>
              <a:t>(not SFM)</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cxnSp>
        <p:nvCxnSpPr>
          <p:cNvPr id="36" name="Straight Arrow Connector 35">
            <a:extLst>
              <a:ext uri="{FF2B5EF4-FFF2-40B4-BE49-F238E27FC236}">
                <a16:creationId xmlns:a16="http://schemas.microsoft.com/office/drawing/2014/main" id="{FA026E50-F8F1-4CF2-A2EC-0ABDA42C64CA}"/>
              </a:ext>
            </a:extLst>
          </p:cNvPr>
          <p:cNvCxnSpPr>
            <a:cxnSpLocks/>
            <a:endCxn id="34" idx="0"/>
          </p:cNvCxnSpPr>
          <p:nvPr/>
        </p:nvCxnSpPr>
        <p:spPr bwMode="auto">
          <a:xfrm flipH="1">
            <a:off x="2613294" y="2141580"/>
            <a:ext cx="1" cy="332405"/>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91" name="Straight Arrow Connector 90">
            <a:extLst>
              <a:ext uri="{FF2B5EF4-FFF2-40B4-BE49-F238E27FC236}">
                <a16:creationId xmlns:a16="http://schemas.microsoft.com/office/drawing/2014/main" id="{A13A9244-ABCE-46BA-B1EC-BE43765D4C16}"/>
              </a:ext>
            </a:extLst>
          </p:cNvPr>
          <p:cNvCxnSpPr>
            <a:cxnSpLocks/>
            <a:stCxn id="68" idx="3"/>
            <a:endCxn id="72" idx="1"/>
          </p:cNvCxnSpPr>
          <p:nvPr/>
        </p:nvCxnSpPr>
        <p:spPr bwMode="auto">
          <a:xfrm>
            <a:off x="3294272" y="3478831"/>
            <a:ext cx="1498934" cy="11192"/>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255" name="Straight Arrow Connector 254">
            <a:extLst>
              <a:ext uri="{FF2B5EF4-FFF2-40B4-BE49-F238E27FC236}">
                <a16:creationId xmlns:a16="http://schemas.microsoft.com/office/drawing/2014/main" id="{98F10574-72FF-4B4A-87F6-37404CD32305}"/>
              </a:ext>
            </a:extLst>
          </p:cNvPr>
          <p:cNvCxnSpPr>
            <a:cxnSpLocks/>
            <a:stCxn id="69" idx="3"/>
            <a:endCxn id="270" idx="1"/>
          </p:cNvCxnSpPr>
          <p:nvPr/>
        </p:nvCxnSpPr>
        <p:spPr bwMode="auto">
          <a:xfrm>
            <a:off x="4926893" y="1918830"/>
            <a:ext cx="1542595" cy="890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263" name="Straight Arrow Connector 262">
            <a:extLst>
              <a:ext uri="{FF2B5EF4-FFF2-40B4-BE49-F238E27FC236}">
                <a16:creationId xmlns:a16="http://schemas.microsoft.com/office/drawing/2014/main" id="{F00536CC-17B4-4FFE-BBE7-0250922D8146}"/>
              </a:ext>
            </a:extLst>
          </p:cNvPr>
          <p:cNvCxnSpPr>
            <a:cxnSpLocks/>
            <a:stCxn id="86" idx="1"/>
            <a:endCxn id="69" idx="3"/>
          </p:cNvCxnSpPr>
          <p:nvPr/>
        </p:nvCxnSpPr>
        <p:spPr bwMode="auto">
          <a:xfrm flipH="1" flipV="1">
            <a:off x="4926893" y="1918830"/>
            <a:ext cx="2767719" cy="88762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270" name="Rounded Rectangle 60">
            <a:extLst>
              <a:ext uri="{FF2B5EF4-FFF2-40B4-BE49-F238E27FC236}">
                <a16:creationId xmlns:a16="http://schemas.microsoft.com/office/drawing/2014/main" id="{20AE4F1A-D083-47FE-9693-2426817DA010}"/>
              </a:ext>
            </a:extLst>
          </p:cNvPr>
          <p:cNvSpPr/>
          <p:nvPr/>
        </p:nvSpPr>
        <p:spPr>
          <a:xfrm>
            <a:off x="6469488" y="1686129"/>
            <a:ext cx="1266167" cy="483202"/>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No Match Found</a:t>
            </a:r>
          </a:p>
        </p:txBody>
      </p:sp>
      <p:cxnSp>
        <p:nvCxnSpPr>
          <p:cNvPr id="280" name="Straight Arrow Connector 279">
            <a:extLst>
              <a:ext uri="{FF2B5EF4-FFF2-40B4-BE49-F238E27FC236}">
                <a16:creationId xmlns:a16="http://schemas.microsoft.com/office/drawing/2014/main" id="{52363D90-65A5-495A-932E-49F7FDB2D728}"/>
              </a:ext>
            </a:extLst>
          </p:cNvPr>
          <p:cNvCxnSpPr>
            <a:cxnSpLocks/>
            <a:stCxn id="270" idx="3"/>
            <a:endCxn id="71" idx="1"/>
          </p:cNvCxnSpPr>
          <p:nvPr/>
        </p:nvCxnSpPr>
        <p:spPr bwMode="auto">
          <a:xfrm>
            <a:off x="7735655" y="1927730"/>
            <a:ext cx="1819640" cy="12547"/>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318" name="Straight Arrow Connector 317">
            <a:extLst>
              <a:ext uri="{FF2B5EF4-FFF2-40B4-BE49-F238E27FC236}">
                <a16:creationId xmlns:a16="http://schemas.microsoft.com/office/drawing/2014/main" id="{A0737E6C-9878-4889-B934-13CACD49B762}"/>
              </a:ext>
            </a:extLst>
          </p:cNvPr>
          <p:cNvCxnSpPr>
            <a:cxnSpLocks/>
            <a:stCxn id="68" idx="3"/>
            <a:endCxn id="112" idx="2"/>
          </p:cNvCxnSpPr>
          <p:nvPr/>
        </p:nvCxnSpPr>
        <p:spPr bwMode="auto">
          <a:xfrm flipV="1">
            <a:off x="3294272" y="2927199"/>
            <a:ext cx="1023724" cy="551632"/>
          </a:xfrm>
          <a:prstGeom prst="straightConnector1">
            <a:avLst/>
          </a:prstGeom>
          <a:solidFill>
            <a:srgbClr val="ED7D31"/>
          </a:solidFill>
          <a:ln w="12700" cap="flat" cmpd="sng" algn="ctr">
            <a:solidFill>
              <a:schemeClr val="accent6"/>
            </a:solidFill>
            <a:prstDash val="dash"/>
            <a:round/>
            <a:headEnd type="none" w="med" len="med"/>
            <a:tailEnd type="arrow"/>
          </a:ln>
          <a:effectLst/>
        </p:spPr>
      </p:cxnSp>
    </p:spTree>
    <p:extLst>
      <p:ext uri="{BB962C8B-B14F-4D97-AF65-F5344CB8AC3E}">
        <p14:creationId xmlns:p14="http://schemas.microsoft.com/office/powerpoint/2010/main" val="3618645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WHY DO FEM?</a:t>
            </a:r>
          </a:p>
        </p:txBody>
      </p:sp>
      <p:sp>
        <p:nvSpPr>
          <p:cNvPr id="19" name="Slide Number Placeholder 3">
            <a:extLst>
              <a:ext uri="{FF2B5EF4-FFF2-40B4-BE49-F238E27FC236}">
                <a16:creationId xmlns:a16="http://schemas.microsoft.com/office/drawing/2014/main" id="{F8932B21-0F7E-473F-BD2F-DB89C3D39542}"/>
              </a:ext>
            </a:extLst>
          </p:cNvPr>
          <p:cNvSpPr>
            <a:spLocks noGrp="1"/>
          </p:cNvSpPr>
          <p:nvPr>
            <p:ph type="sldNum" sz="quarter" idx="4294967295"/>
          </p:nvPr>
        </p:nvSpPr>
        <p:spPr>
          <a:xfrm>
            <a:off x="6018931"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16</a:t>
            </a:fld>
            <a:endParaRPr dirty="0">
              <a:solidFill>
                <a:srgbClr val="FFFFFF"/>
              </a:solidFill>
            </a:endParaRPr>
          </a:p>
        </p:txBody>
      </p:sp>
      <p:sp>
        <p:nvSpPr>
          <p:cNvPr id="32" name="Rectangle 31">
            <a:extLst>
              <a:ext uri="{FF2B5EF4-FFF2-40B4-BE49-F238E27FC236}">
                <a16:creationId xmlns:a16="http://schemas.microsoft.com/office/drawing/2014/main" id="{C1E165AF-A6DC-4AB1-A516-2312444FA6E4}"/>
              </a:ext>
            </a:extLst>
          </p:cNvPr>
          <p:cNvSpPr/>
          <p:nvPr/>
        </p:nvSpPr>
        <p:spPr>
          <a:xfrm>
            <a:off x="609441" y="990600"/>
            <a:ext cx="11002836" cy="442362"/>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C1241A0C-67C9-489E-91B9-2AC521F6E450}"/>
              </a:ext>
            </a:extLst>
          </p:cNvPr>
          <p:cNvSpPr/>
          <p:nvPr/>
        </p:nvSpPr>
        <p:spPr>
          <a:xfrm>
            <a:off x="609441" y="1017331"/>
            <a:ext cx="11002835" cy="338554"/>
          </a:xfrm>
          <a:prstGeom prst="rect">
            <a:avLst/>
          </a:prstGeom>
        </p:spPr>
        <p:txBody>
          <a:bodyPr wrap="square">
            <a:spAutoFit/>
          </a:bodyPr>
          <a:lstStyle/>
          <a:p>
            <a:pPr algn="ctr" defTabSz="914400"/>
            <a:r>
              <a:rPr lang="en-US" sz="1600" dirty="0">
                <a:solidFill>
                  <a:srgbClr val="000000"/>
                </a:solidFill>
                <a:latin typeface="Franklin Gothic Medium Cond" panose="020B0606030402020204" pitchFamily="34" charset="0"/>
              </a:rPr>
              <a:t>Person contacts Allstate for the first time for a quote – FEM Scenario (including non-SFM searches) - Bad</a:t>
            </a:r>
          </a:p>
        </p:txBody>
      </p:sp>
      <p:grpSp>
        <p:nvGrpSpPr>
          <p:cNvPr id="60" name="Group 59">
            <a:extLst>
              <a:ext uri="{FF2B5EF4-FFF2-40B4-BE49-F238E27FC236}">
                <a16:creationId xmlns:a16="http://schemas.microsoft.com/office/drawing/2014/main" id="{F5127075-2635-4BD5-82ED-B9E28943F93F}"/>
              </a:ext>
            </a:extLst>
          </p:cNvPr>
          <p:cNvGrpSpPr/>
          <p:nvPr/>
        </p:nvGrpSpPr>
        <p:grpSpPr>
          <a:xfrm>
            <a:off x="543557" y="1533203"/>
            <a:ext cx="11068719" cy="4653059"/>
            <a:chOff x="131158" y="2222804"/>
            <a:chExt cx="4406390" cy="2159740"/>
          </a:xfrm>
        </p:grpSpPr>
        <p:cxnSp>
          <p:nvCxnSpPr>
            <p:cNvPr id="61" name="Straight Arrow Connector 60">
              <a:extLst>
                <a:ext uri="{FF2B5EF4-FFF2-40B4-BE49-F238E27FC236}">
                  <a16:creationId xmlns:a16="http://schemas.microsoft.com/office/drawing/2014/main" id="{9B070204-AAE5-47AC-BA31-9270BD3A4D7A}"/>
                </a:ext>
              </a:extLst>
            </p:cNvPr>
            <p:cNvCxnSpPr/>
            <p:nvPr/>
          </p:nvCxnSpPr>
          <p:spPr bwMode="auto">
            <a:xfrm flipV="1">
              <a:off x="479850" y="2400477"/>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62" name="TextBox 61">
              <a:extLst>
                <a:ext uri="{FF2B5EF4-FFF2-40B4-BE49-F238E27FC236}">
                  <a16:creationId xmlns:a16="http://schemas.microsoft.com/office/drawing/2014/main" id="{5ABFDF5B-103C-4AF1-8294-61A9B5C6060F}"/>
                </a:ext>
              </a:extLst>
            </p:cNvPr>
            <p:cNvSpPr txBox="1"/>
            <p:nvPr/>
          </p:nvSpPr>
          <p:spPr>
            <a:xfrm>
              <a:off x="131158" y="2489754"/>
              <a:ext cx="499757" cy="2061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pic>
          <p:nvPicPr>
            <p:cNvPr id="63" name="Picture 3">
              <a:extLst>
                <a:ext uri="{FF2B5EF4-FFF2-40B4-BE49-F238E27FC236}">
                  <a16:creationId xmlns:a16="http://schemas.microsoft.com/office/drawing/2014/main" id="{C4A95D88-0C8E-4903-87CD-32962627D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57" y="2238437"/>
              <a:ext cx="209993" cy="2314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42">
              <a:extLst>
                <a:ext uri="{FF2B5EF4-FFF2-40B4-BE49-F238E27FC236}">
                  <a16:creationId xmlns:a16="http://schemas.microsoft.com/office/drawing/2014/main" id="{B8122FB5-6C2C-4E97-B7C0-188A52AAE30E}"/>
                </a:ext>
              </a:extLst>
            </p:cNvPr>
            <p:cNvSpPr/>
            <p:nvPr/>
          </p:nvSpPr>
          <p:spPr>
            <a:xfrm>
              <a:off x="678798" y="2292439"/>
              <a:ext cx="542187" cy="182390"/>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65" name="Rectangle 64">
              <a:extLst>
                <a:ext uri="{FF2B5EF4-FFF2-40B4-BE49-F238E27FC236}">
                  <a16:creationId xmlns:a16="http://schemas.microsoft.com/office/drawing/2014/main" id="{D6897619-F428-44C9-9494-D17939A03376}"/>
                </a:ext>
              </a:extLst>
            </p:cNvPr>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68" name="Rounded Rectangle 59">
            <a:extLst>
              <a:ext uri="{FF2B5EF4-FFF2-40B4-BE49-F238E27FC236}">
                <a16:creationId xmlns:a16="http://schemas.microsoft.com/office/drawing/2014/main" id="{85B4C214-E15D-4F58-B771-AAF0E005DE68}"/>
              </a:ext>
            </a:extLst>
          </p:cNvPr>
          <p:cNvSpPr/>
          <p:nvPr/>
        </p:nvSpPr>
        <p:spPr>
          <a:xfrm>
            <a:off x="1919212" y="2922385"/>
            <a:ext cx="136506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sp>
        <p:nvSpPr>
          <p:cNvPr id="69" name="Rounded Rectangle 45">
            <a:extLst>
              <a:ext uri="{FF2B5EF4-FFF2-40B4-BE49-F238E27FC236}">
                <a16:creationId xmlns:a16="http://schemas.microsoft.com/office/drawing/2014/main" id="{04834407-6947-4C89-8DB0-B646A66563AC}"/>
              </a:ext>
            </a:extLst>
          </p:cNvPr>
          <p:cNvSpPr/>
          <p:nvPr/>
        </p:nvSpPr>
        <p:spPr>
          <a:xfrm>
            <a:off x="3709105" y="1676054"/>
            <a:ext cx="1217788" cy="400125"/>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latin typeface="Franklin Gothic Medium Cond" panose="020B0606030402020204" pitchFamily="34" charset="0"/>
              </a:rPr>
              <a:t>SFM Search</a:t>
            </a:r>
            <a:endParaRPr lang="en-US" sz="1050" kern="0" noProof="0" dirty="0">
              <a:latin typeface="Franklin Gothic Medium Cond" panose="020B0606030402020204" pitchFamily="34" charset="0"/>
            </a:endParaRPr>
          </a:p>
        </p:txBody>
      </p:sp>
      <p:sp>
        <p:nvSpPr>
          <p:cNvPr id="71" name="Rounded Rectangle 49">
            <a:extLst>
              <a:ext uri="{FF2B5EF4-FFF2-40B4-BE49-F238E27FC236}">
                <a16:creationId xmlns:a16="http://schemas.microsoft.com/office/drawing/2014/main" id="{859058E2-80D1-40FF-8570-237D0BD96CD2}"/>
              </a:ext>
            </a:extLst>
          </p:cNvPr>
          <p:cNvSpPr/>
          <p:nvPr/>
        </p:nvSpPr>
        <p:spPr>
          <a:xfrm>
            <a:off x="8572210" y="1556873"/>
            <a:ext cx="1748587" cy="649495"/>
          </a:xfrm>
          <a:prstGeom prst="roundRect">
            <a:avLst/>
          </a:prstGeom>
          <a:gradFill rotWithShape="1">
            <a:gsLst>
              <a:gs pos="82000">
                <a:srgbClr val="FFFF00"/>
              </a:gs>
              <a:gs pos="0">
                <a:srgbClr val="4472C4">
                  <a:satMod val="103000"/>
                  <a:lumMod val="102000"/>
                  <a:tint val="94000"/>
                </a:srgbClr>
              </a:gs>
              <a:gs pos="71000">
                <a:srgbClr val="4472C4">
                  <a:satMod val="110000"/>
                  <a:lumMod val="100000"/>
                  <a:shade val="100000"/>
                </a:srgbClr>
              </a:gs>
              <a:gs pos="21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Existing person updated in Customer MDM</a:t>
            </a:r>
          </a:p>
        </p:txBody>
      </p:sp>
      <p:sp>
        <p:nvSpPr>
          <p:cNvPr id="72" name="Rounded Rectangle 52">
            <a:extLst>
              <a:ext uri="{FF2B5EF4-FFF2-40B4-BE49-F238E27FC236}">
                <a16:creationId xmlns:a16="http://schemas.microsoft.com/office/drawing/2014/main" id="{1D393123-77E1-4854-97B3-6CD9B8328E8B}"/>
              </a:ext>
            </a:extLst>
          </p:cNvPr>
          <p:cNvSpPr/>
          <p:nvPr/>
        </p:nvSpPr>
        <p:spPr>
          <a:xfrm>
            <a:off x="5000536" y="2915346"/>
            <a:ext cx="1615923" cy="453963"/>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Match Found and</a:t>
            </a:r>
          </a:p>
          <a:p>
            <a:pPr lvl="0" algn="ctr">
              <a:defRPr/>
            </a:pPr>
            <a:r>
              <a:rPr lang="en-US" sz="1000" kern="0" dirty="0">
                <a:latin typeface="Franklin Gothic Medium Cond" panose="020B0606030402020204" pitchFamily="34" charset="0"/>
              </a:rPr>
              <a:t>SELECTED</a:t>
            </a:r>
          </a:p>
        </p:txBody>
      </p:sp>
      <p:sp>
        <p:nvSpPr>
          <p:cNvPr id="73" name="Rounded Rectangle 55">
            <a:extLst>
              <a:ext uri="{FF2B5EF4-FFF2-40B4-BE49-F238E27FC236}">
                <a16:creationId xmlns:a16="http://schemas.microsoft.com/office/drawing/2014/main" id="{22E04282-9A56-4F8A-8FBE-FEBE9AFD5DAE}"/>
              </a:ext>
            </a:extLst>
          </p:cNvPr>
          <p:cNvSpPr/>
          <p:nvPr/>
        </p:nvSpPr>
        <p:spPr>
          <a:xfrm>
            <a:off x="9801210" y="2912062"/>
            <a:ext cx="1443348"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latin typeface="Franklin Gothic Medium Cond" panose="020B0606030402020204" pitchFamily="34" charset="0"/>
              </a:rPr>
              <a:t>CheckPartyUpdate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dirty="0">
                <a:ln>
                  <a:noFill/>
                </a:ln>
                <a:effectLst/>
                <a:uLnTx/>
                <a:uFillTx/>
                <a:latin typeface="Franklin Gothic Medium Cond" panose="020B0606030402020204" pitchFamily="34" charset="0"/>
                <a:ea typeface="+mn-ea"/>
                <a:cs typeface="+mn-cs"/>
              </a:rPr>
              <a:t>(CPU)</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sp>
        <p:nvSpPr>
          <p:cNvPr id="74" name="Rounded Rectangle 62">
            <a:extLst>
              <a:ext uri="{FF2B5EF4-FFF2-40B4-BE49-F238E27FC236}">
                <a16:creationId xmlns:a16="http://schemas.microsoft.com/office/drawing/2014/main" id="{E1188BDA-E0C3-4A2D-ACE4-89F71D1B7C05}"/>
              </a:ext>
            </a:extLst>
          </p:cNvPr>
          <p:cNvSpPr/>
          <p:nvPr/>
        </p:nvSpPr>
        <p:spPr>
          <a:xfrm>
            <a:off x="7747191" y="2896518"/>
            <a:ext cx="1443348" cy="48430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Information to be updated is sent for validation</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sp>
        <p:nvSpPr>
          <p:cNvPr id="75" name="Rounded Rectangle 67">
            <a:extLst>
              <a:ext uri="{FF2B5EF4-FFF2-40B4-BE49-F238E27FC236}">
                <a16:creationId xmlns:a16="http://schemas.microsoft.com/office/drawing/2014/main" id="{F1D577B9-D539-4801-A3BF-FF599BCE01BD}"/>
              </a:ext>
            </a:extLst>
          </p:cNvPr>
          <p:cNvSpPr/>
          <p:nvPr/>
        </p:nvSpPr>
        <p:spPr>
          <a:xfrm>
            <a:off x="9792407" y="2342496"/>
            <a:ext cx="1456048"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solidFill>
                  <a:prstClr val="white"/>
                </a:solidFill>
                <a:latin typeface="Franklin Gothic Medium Cond" panose="020B0606030402020204" pitchFamily="34" charset="0"/>
              </a:rPr>
              <a:t>Significant Change warning returned to application</a:t>
            </a:r>
          </a:p>
        </p:txBody>
      </p:sp>
      <p:sp>
        <p:nvSpPr>
          <p:cNvPr id="86" name="Rounded Rectangle 75">
            <a:extLst>
              <a:ext uri="{FF2B5EF4-FFF2-40B4-BE49-F238E27FC236}">
                <a16:creationId xmlns:a16="http://schemas.microsoft.com/office/drawing/2014/main" id="{9322A37C-AAF2-4BCA-ACC4-4CF5EBAFC66C}"/>
              </a:ext>
            </a:extLst>
          </p:cNvPr>
          <p:cNvSpPr/>
          <p:nvPr/>
        </p:nvSpPr>
        <p:spPr>
          <a:xfrm>
            <a:off x="6957409" y="2350799"/>
            <a:ext cx="1443348" cy="448188"/>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rgbClr val="FF0000"/>
                </a:solidFill>
                <a:latin typeface="Franklin Gothic Medium Cond" panose="020B0606030402020204" pitchFamily="34" charset="0"/>
              </a:rPr>
              <a:t>Application decides to proceed with update</a:t>
            </a:r>
            <a:endParaRPr kumimoji="0" lang="en-US" sz="1050" b="0" i="0" u="none" strike="noStrike" kern="0" cap="none" spc="0" normalizeH="0" noProof="0" dirty="0">
              <a:ln>
                <a:noFill/>
              </a:ln>
              <a:solidFill>
                <a:srgbClr val="FF0000"/>
              </a:solidFill>
              <a:effectLst/>
              <a:uLnTx/>
              <a:uFillTx/>
              <a:latin typeface="Franklin Gothic Medium Cond" panose="020B0606030402020204" pitchFamily="34" charset="0"/>
            </a:endParaRPr>
          </a:p>
        </p:txBody>
      </p:sp>
      <p:cxnSp>
        <p:nvCxnSpPr>
          <p:cNvPr id="111" name="Straight Arrow Connector 110">
            <a:extLst>
              <a:ext uri="{FF2B5EF4-FFF2-40B4-BE49-F238E27FC236}">
                <a16:creationId xmlns:a16="http://schemas.microsoft.com/office/drawing/2014/main" id="{5A20517E-D641-49A4-8038-CEE91C6DE171}"/>
              </a:ext>
            </a:extLst>
          </p:cNvPr>
          <p:cNvCxnSpPr>
            <a:cxnSpLocks/>
            <a:stCxn id="112" idx="0"/>
            <a:endCxn id="69" idx="2"/>
          </p:cNvCxnSpPr>
          <p:nvPr/>
        </p:nvCxnSpPr>
        <p:spPr bwMode="auto">
          <a:xfrm flipH="1" flipV="1">
            <a:off x="4317999" y="2076179"/>
            <a:ext cx="4" cy="249957"/>
          </a:xfrm>
          <a:prstGeom prst="straightConnector1">
            <a:avLst/>
          </a:prstGeom>
          <a:solidFill>
            <a:srgbClr val="ED7D31"/>
          </a:solidFill>
          <a:ln w="12700" cap="flat" cmpd="sng" algn="ctr">
            <a:solidFill>
              <a:schemeClr val="accent6"/>
            </a:solidFill>
            <a:prstDash val="dash"/>
            <a:round/>
            <a:headEnd type="none" w="med" len="med"/>
            <a:tailEnd type="arrow"/>
          </a:ln>
          <a:effectLst/>
        </p:spPr>
      </p:cxnSp>
      <p:sp>
        <p:nvSpPr>
          <p:cNvPr id="112" name="Rounded Rectangle 60">
            <a:extLst>
              <a:ext uri="{FF2B5EF4-FFF2-40B4-BE49-F238E27FC236}">
                <a16:creationId xmlns:a16="http://schemas.microsoft.com/office/drawing/2014/main" id="{52B942C9-2DB3-4B77-8577-87BF0BC72F9D}"/>
              </a:ext>
            </a:extLst>
          </p:cNvPr>
          <p:cNvSpPr/>
          <p:nvPr/>
        </p:nvSpPr>
        <p:spPr>
          <a:xfrm>
            <a:off x="3709105" y="2326136"/>
            <a:ext cx="1217795" cy="452715"/>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Match found but</a:t>
            </a:r>
          </a:p>
          <a:p>
            <a:pPr lvl="0" algn="ctr">
              <a:defRPr/>
            </a:pPr>
            <a:r>
              <a:rPr lang="en-US" sz="1000" kern="0" dirty="0">
                <a:latin typeface="Franklin Gothic Medium Cond" panose="020B0606030402020204" pitchFamily="34" charset="0"/>
              </a:rPr>
              <a:t>NOT SELECTED</a:t>
            </a:r>
          </a:p>
        </p:txBody>
      </p:sp>
      <p:cxnSp>
        <p:nvCxnSpPr>
          <p:cNvPr id="113" name="Straight Arrow Connector 112">
            <a:extLst>
              <a:ext uri="{FF2B5EF4-FFF2-40B4-BE49-F238E27FC236}">
                <a16:creationId xmlns:a16="http://schemas.microsoft.com/office/drawing/2014/main" id="{D5625FFA-39DB-43F0-AEB7-4F1F6514A645}"/>
              </a:ext>
            </a:extLst>
          </p:cNvPr>
          <p:cNvCxnSpPr>
            <a:cxnSpLocks/>
            <a:stCxn id="34" idx="2"/>
            <a:endCxn id="68" idx="0"/>
          </p:cNvCxnSpPr>
          <p:nvPr/>
        </p:nvCxnSpPr>
        <p:spPr bwMode="auto">
          <a:xfrm>
            <a:off x="2595310" y="2705139"/>
            <a:ext cx="6436" cy="217246"/>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22" name="Straight Arrow Connector 121">
            <a:extLst>
              <a:ext uri="{FF2B5EF4-FFF2-40B4-BE49-F238E27FC236}">
                <a16:creationId xmlns:a16="http://schemas.microsoft.com/office/drawing/2014/main" id="{F89F0667-493D-4B30-BC45-0EDACAB119C0}"/>
              </a:ext>
            </a:extLst>
          </p:cNvPr>
          <p:cNvCxnSpPr>
            <a:cxnSpLocks/>
            <a:stCxn id="72" idx="3"/>
            <a:endCxn id="74" idx="1"/>
          </p:cNvCxnSpPr>
          <p:nvPr/>
        </p:nvCxnSpPr>
        <p:spPr bwMode="auto">
          <a:xfrm flipV="1">
            <a:off x="6616459" y="3138669"/>
            <a:ext cx="1130732" cy="3659"/>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24" name="Straight Arrow Connector 123">
            <a:extLst>
              <a:ext uri="{FF2B5EF4-FFF2-40B4-BE49-F238E27FC236}">
                <a16:creationId xmlns:a16="http://schemas.microsoft.com/office/drawing/2014/main" id="{4A7D27FA-0A38-4CA7-9A12-9B50E9743EAA}"/>
              </a:ext>
            </a:extLst>
          </p:cNvPr>
          <p:cNvCxnSpPr>
            <a:cxnSpLocks/>
            <a:stCxn id="75" idx="1"/>
            <a:endCxn id="86" idx="3"/>
          </p:cNvCxnSpPr>
          <p:nvPr/>
        </p:nvCxnSpPr>
        <p:spPr bwMode="auto">
          <a:xfrm flipH="1">
            <a:off x="8400757" y="2570742"/>
            <a:ext cx="1391650" cy="4151"/>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25" name="Curved Connector 110">
            <a:extLst>
              <a:ext uri="{FF2B5EF4-FFF2-40B4-BE49-F238E27FC236}">
                <a16:creationId xmlns:a16="http://schemas.microsoft.com/office/drawing/2014/main" id="{8163C367-C580-416E-8CC5-9EE81A2EEDD5}"/>
              </a:ext>
            </a:extLst>
          </p:cNvPr>
          <p:cNvCxnSpPr>
            <a:cxnSpLocks/>
            <a:stCxn id="73" idx="3"/>
            <a:endCxn id="75" idx="3"/>
          </p:cNvCxnSpPr>
          <p:nvPr/>
        </p:nvCxnSpPr>
        <p:spPr>
          <a:xfrm flipV="1">
            <a:off x="11244558" y="2570742"/>
            <a:ext cx="3897" cy="567927"/>
          </a:xfrm>
          <a:prstGeom prst="curvedConnector3">
            <a:avLst>
              <a:gd name="adj1" fmla="val 596605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urved Connector 139">
            <a:extLst>
              <a:ext uri="{FF2B5EF4-FFF2-40B4-BE49-F238E27FC236}">
                <a16:creationId xmlns:a16="http://schemas.microsoft.com/office/drawing/2014/main" id="{CB13D95C-18A8-43EA-AAF6-C9820A4D58E7}"/>
              </a:ext>
            </a:extLst>
          </p:cNvPr>
          <p:cNvCxnSpPr>
            <a:cxnSpLocks/>
            <a:stCxn id="74" idx="3"/>
            <a:endCxn id="73" idx="1"/>
          </p:cNvCxnSpPr>
          <p:nvPr/>
        </p:nvCxnSpPr>
        <p:spPr>
          <a:xfrm>
            <a:off x="9190539" y="3138669"/>
            <a:ext cx="61067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45">
            <a:extLst>
              <a:ext uri="{FF2B5EF4-FFF2-40B4-BE49-F238E27FC236}">
                <a16:creationId xmlns:a16="http://schemas.microsoft.com/office/drawing/2014/main" id="{A49C6F28-D17A-4CA3-9470-3B3D1B8CDE2F}"/>
              </a:ext>
            </a:extLst>
          </p:cNvPr>
          <p:cNvSpPr/>
          <p:nvPr/>
        </p:nvSpPr>
        <p:spPr>
          <a:xfrm>
            <a:off x="1911222" y="2251925"/>
            <a:ext cx="1368176"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latin typeface="Franklin Gothic Medium Cond" panose="020B0606030402020204" pitchFamily="34" charset="0"/>
              </a:rPr>
              <a:t>Search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dirty="0">
                <a:ln>
                  <a:noFill/>
                </a:ln>
                <a:effectLst/>
                <a:uLnTx/>
                <a:uFillTx/>
                <a:latin typeface="Franklin Gothic Medium Cond" panose="020B0606030402020204" pitchFamily="34" charset="0"/>
                <a:ea typeface="+mn-ea"/>
                <a:cs typeface="+mn-cs"/>
              </a:rPr>
              <a:t>(not SFM)</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cxnSp>
        <p:nvCxnSpPr>
          <p:cNvPr id="36" name="Straight Arrow Connector 35">
            <a:extLst>
              <a:ext uri="{FF2B5EF4-FFF2-40B4-BE49-F238E27FC236}">
                <a16:creationId xmlns:a16="http://schemas.microsoft.com/office/drawing/2014/main" id="{FA026E50-F8F1-4CF2-A2EC-0ABDA42C64CA}"/>
              </a:ext>
            </a:extLst>
          </p:cNvPr>
          <p:cNvCxnSpPr>
            <a:cxnSpLocks/>
            <a:stCxn id="64" idx="2"/>
            <a:endCxn id="34" idx="0"/>
          </p:cNvCxnSpPr>
          <p:nvPr/>
        </p:nvCxnSpPr>
        <p:spPr bwMode="auto">
          <a:xfrm flipH="1">
            <a:off x="2595310" y="2076179"/>
            <a:ext cx="4881" cy="175746"/>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91" name="Straight Arrow Connector 90">
            <a:extLst>
              <a:ext uri="{FF2B5EF4-FFF2-40B4-BE49-F238E27FC236}">
                <a16:creationId xmlns:a16="http://schemas.microsoft.com/office/drawing/2014/main" id="{A13A9244-ABCE-46BA-B1EC-BE43765D4C16}"/>
              </a:ext>
            </a:extLst>
          </p:cNvPr>
          <p:cNvCxnSpPr>
            <a:cxnSpLocks/>
            <a:stCxn id="68" idx="3"/>
            <a:endCxn id="72" idx="1"/>
          </p:cNvCxnSpPr>
          <p:nvPr/>
        </p:nvCxnSpPr>
        <p:spPr bwMode="auto">
          <a:xfrm>
            <a:off x="3284279" y="3141612"/>
            <a:ext cx="1716257" cy="716"/>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270" name="Rounded Rectangle 60">
            <a:extLst>
              <a:ext uri="{FF2B5EF4-FFF2-40B4-BE49-F238E27FC236}">
                <a16:creationId xmlns:a16="http://schemas.microsoft.com/office/drawing/2014/main" id="{20AE4F1A-D083-47FE-9693-2426817DA010}"/>
              </a:ext>
            </a:extLst>
          </p:cNvPr>
          <p:cNvSpPr/>
          <p:nvPr/>
        </p:nvSpPr>
        <p:spPr>
          <a:xfrm>
            <a:off x="5426520" y="1665674"/>
            <a:ext cx="1266167" cy="410505"/>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No Match Found</a:t>
            </a:r>
          </a:p>
        </p:txBody>
      </p:sp>
      <p:cxnSp>
        <p:nvCxnSpPr>
          <p:cNvPr id="318" name="Straight Arrow Connector 317">
            <a:extLst>
              <a:ext uri="{FF2B5EF4-FFF2-40B4-BE49-F238E27FC236}">
                <a16:creationId xmlns:a16="http://schemas.microsoft.com/office/drawing/2014/main" id="{A0737E6C-9878-4889-B934-13CACD49B762}"/>
              </a:ext>
            </a:extLst>
          </p:cNvPr>
          <p:cNvCxnSpPr>
            <a:cxnSpLocks/>
            <a:stCxn id="68" idx="3"/>
            <a:endCxn id="112" idx="2"/>
          </p:cNvCxnSpPr>
          <p:nvPr/>
        </p:nvCxnSpPr>
        <p:spPr bwMode="auto">
          <a:xfrm flipV="1">
            <a:off x="3284279" y="2778851"/>
            <a:ext cx="1033724" cy="362761"/>
          </a:xfrm>
          <a:prstGeom prst="straightConnector1">
            <a:avLst/>
          </a:prstGeom>
          <a:solidFill>
            <a:srgbClr val="ED7D31"/>
          </a:solidFill>
          <a:ln w="12700" cap="flat" cmpd="sng" algn="ctr">
            <a:solidFill>
              <a:schemeClr val="accent6"/>
            </a:solidFill>
            <a:prstDash val="dash"/>
            <a:round/>
            <a:headEnd type="none" w="med" len="med"/>
            <a:tailEnd type="arrow"/>
          </a:ln>
          <a:effectLst/>
        </p:spPr>
      </p:cxnSp>
      <p:cxnSp>
        <p:nvCxnSpPr>
          <p:cNvPr id="37" name="Straight Arrow Connector 36">
            <a:extLst>
              <a:ext uri="{FF2B5EF4-FFF2-40B4-BE49-F238E27FC236}">
                <a16:creationId xmlns:a16="http://schemas.microsoft.com/office/drawing/2014/main" id="{AC1256FC-954F-41C6-9B8D-00AF166865A3}"/>
              </a:ext>
            </a:extLst>
          </p:cNvPr>
          <p:cNvCxnSpPr>
            <a:cxnSpLocks/>
            <a:stCxn id="86" idx="0"/>
            <a:endCxn id="71" idx="1"/>
          </p:cNvCxnSpPr>
          <p:nvPr/>
        </p:nvCxnSpPr>
        <p:spPr bwMode="auto">
          <a:xfrm rot="5400000" flipH="1" flipV="1">
            <a:off x="7891057" y="1669647"/>
            <a:ext cx="469178" cy="893127"/>
          </a:xfrm>
          <a:prstGeom prst="curvedConnector2">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39" name="Straight Arrow Connector 38">
            <a:extLst>
              <a:ext uri="{FF2B5EF4-FFF2-40B4-BE49-F238E27FC236}">
                <a16:creationId xmlns:a16="http://schemas.microsoft.com/office/drawing/2014/main" id="{D8299C49-BA7B-461E-992F-B89F5EFCC240}"/>
              </a:ext>
            </a:extLst>
          </p:cNvPr>
          <p:cNvCxnSpPr>
            <a:cxnSpLocks/>
            <a:stCxn id="69" idx="3"/>
            <a:endCxn id="270" idx="1"/>
          </p:cNvCxnSpPr>
          <p:nvPr/>
        </p:nvCxnSpPr>
        <p:spPr bwMode="auto">
          <a:xfrm flipV="1">
            <a:off x="4926893" y="1870927"/>
            <a:ext cx="499627" cy="5190"/>
          </a:xfrm>
          <a:prstGeom prst="straightConnector1">
            <a:avLst/>
          </a:prstGeom>
          <a:solidFill>
            <a:srgbClr val="ED7D31"/>
          </a:solidFill>
          <a:ln w="12700" cap="flat" cmpd="sng" algn="ctr">
            <a:solidFill>
              <a:schemeClr val="accent6"/>
            </a:solidFill>
            <a:prstDash val="dash"/>
            <a:round/>
            <a:headEnd type="none" w="med" len="med"/>
            <a:tailEnd type="arrow"/>
          </a:ln>
          <a:effectLst/>
        </p:spPr>
      </p:cxnSp>
      <p:pic>
        <p:nvPicPr>
          <p:cNvPr id="57" name="Picture 56">
            <a:extLst>
              <a:ext uri="{FF2B5EF4-FFF2-40B4-BE49-F238E27FC236}">
                <a16:creationId xmlns:a16="http://schemas.microsoft.com/office/drawing/2014/main" id="{6BC4C4AC-649A-408F-9BC9-200B5C6603AA}"/>
              </a:ext>
            </a:extLst>
          </p:cNvPr>
          <p:cNvPicPr>
            <a:picLocks noChangeAspect="1"/>
          </p:cNvPicPr>
          <p:nvPr/>
        </p:nvPicPr>
        <p:blipFill>
          <a:blip r:embed="rId3"/>
          <a:stretch>
            <a:fillRect/>
          </a:stretch>
        </p:blipFill>
        <p:spPr>
          <a:xfrm>
            <a:off x="2784350" y="3601051"/>
            <a:ext cx="6770940" cy="2486299"/>
          </a:xfrm>
          <a:prstGeom prst="rect">
            <a:avLst/>
          </a:prstGeom>
        </p:spPr>
      </p:pic>
    </p:spTree>
    <p:extLst>
      <p:ext uri="{BB962C8B-B14F-4D97-AF65-F5344CB8AC3E}">
        <p14:creationId xmlns:p14="http://schemas.microsoft.com/office/powerpoint/2010/main" val="3108221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WHY DO FEM?</a:t>
            </a:r>
          </a:p>
        </p:txBody>
      </p:sp>
      <p:sp>
        <p:nvSpPr>
          <p:cNvPr id="19" name="Slide Number Placeholder 3">
            <a:extLst>
              <a:ext uri="{FF2B5EF4-FFF2-40B4-BE49-F238E27FC236}">
                <a16:creationId xmlns:a16="http://schemas.microsoft.com/office/drawing/2014/main" id="{F8932B21-0F7E-473F-BD2F-DB89C3D39542}"/>
              </a:ext>
            </a:extLst>
          </p:cNvPr>
          <p:cNvSpPr>
            <a:spLocks noGrp="1"/>
          </p:cNvSpPr>
          <p:nvPr>
            <p:ph type="sldNum" sz="quarter" idx="4294967295"/>
          </p:nvPr>
        </p:nvSpPr>
        <p:spPr>
          <a:xfrm>
            <a:off x="6018931"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17</a:t>
            </a:fld>
            <a:endParaRPr dirty="0">
              <a:solidFill>
                <a:srgbClr val="FFFFFF"/>
              </a:solidFill>
            </a:endParaRPr>
          </a:p>
        </p:txBody>
      </p:sp>
      <p:sp>
        <p:nvSpPr>
          <p:cNvPr id="32" name="Rectangle 31">
            <a:extLst>
              <a:ext uri="{FF2B5EF4-FFF2-40B4-BE49-F238E27FC236}">
                <a16:creationId xmlns:a16="http://schemas.microsoft.com/office/drawing/2014/main" id="{C1E165AF-A6DC-4AB1-A516-2312444FA6E4}"/>
              </a:ext>
            </a:extLst>
          </p:cNvPr>
          <p:cNvSpPr/>
          <p:nvPr/>
        </p:nvSpPr>
        <p:spPr>
          <a:xfrm>
            <a:off x="609441" y="990600"/>
            <a:ext cx="11002836" cy="442362"/>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C1241A0C-67C9-489E-91B9-2AC521F6E450}"/>
              </a:ext>
            </a:extLst>
          </p:cNvPr>
          <p:cNvSpPr/>
          <p:nvPr/>
        </p:nvSpPr>
        <p:spPr>
          <a:xfrm>
            <a:off x="609441" y="1017331"/>
            <a:ext cx="11002835" cy="338554"/>
          </a:xfrm>
          <a:prstGeom prst="rect">
            <a:avLst/>
          </a:prstGeom>
        </p:spPr>
        <p:txBody>
          <a:bodyPr wrap="square">
            <a:spAutoFit/>
          </a:bodyPr>
          <a:lstStyle/>
          <a:p>
            <a:pPr algn="ctr" defTabSz="914400"/>
            <a:r>
              <a:rPr lang="en-US" sz="1600" dirty="0">
                <a:solidFill>
                  <a:srgbClr val="000000"/>
                </a:solidFill>
                <a:latin typeface="Franklin Gothic Medium Cond" panose="020B0606030402020204" pitchFamily="34" charset="0"/>
              </a:rPr>
              <a:t>Person contacts Allstate for a quote (already has history with Allstate) – FEM Scenario (Good)</a:t>
            </a:r>
          </a:p>
        </p:txBody>
      </p:sp>
      <p:grpSp>
        <p:nvGrpSpPr>
          <p:cNvPr id="60" name="Group 59">
            <a:extLst>
              <a:ext uri="{FF2B5EF4-FFF2-40B4-BE49-F238E27FC236}">
                <a16:creationId xmlns:a16="http://schemas.microsoft.com/office/drawing/2014/main" id="{F5127075-2635-4BD5-82ED-B9E28943F93F}"/>
              </a:ext>
            </a:extLst>
          </p:cNvPr>
          <p:cNvGrpSpPr/>
          <p:nvPr/>
        </p:nvGrpSpPr>
        <p:grpSpPr>
          <a:xfrm>
            <a:off x="655847" y="1533203"/>
            <a:ext cx="10956429" cy="4653059"/>
            <a:chOff x="175860" y="2222804"/>
            <a:chExt cx="4361688" cy="2159740"/>
          </a:xfrm>
        </p:grpSpPr>
        <p:cxnSp>
          <p:nvCxnSpPr>
            <p:cNvPr id="61" name="Straight Arrow Connector 60">
              <a:extLst>
                <a:ext uri="{FF2B5EF4-FFF2-40B4-BE49-F238E27FC236}">
                  <a16:creationId xmlns:a16="http://schemas.microsoft.com/office/drawing/2014/main" id="{9B070204-AAE5-47AC-BA31-9270BD3A4D7A}"/>
                </a:ext>
              </a:extLst>
            </p:cNvPr>
            <p:cNvCxnSpPr/>
            <p:nvPr/>
          </p:nvCxnSpPr>
          <p:spPr bwMode="auto">
            <a:xfrm flipV="1">
              <a:off x="479850" y="2400477"/>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64" name="Rounded Rectangle 42">
              <a:extLst>
                <a:ext uri="{FF2B5EF4-FFF2-40B4-BE49-F238E27FC236}">
                  <a16:creationId xmlns:a16="http://schemas.microsoft.com/office/drawing/2014/main" id="{B8122FB5-6C2C-4E97-B7C0-188A52AAE30E}"/>
                </a:ext>
              </a:extLst>
            </p:cNvPr>
            <p:cNvSpPr/>
            <p:nvPr/>
          </p:nvSpPr>
          <p:spPr>
            <a:xfrm>
              <a:off x="678798" y="2292439"/>
              <a:ext cx="542187"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65" name="Rectangle 64">
              <a:extLst>
                <a:ext uri="{FF2B5EF4-FFF2-40B4-BE49-F238E27FC236}">
                  <a16:creationId xmlns:a16="http://schemas.microsoft.com/office/drawing/2014/main" id="{D6897619-F428-44C9-9494-D17939A03376}"/>
                </a:ext>
              </a:extLst>
            </p:cNvPr>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68" name="Rounded Rectangle 59">
            <a:extLst>
              <a:ext uri="{FF2B5EF4-FFF2-40B4-BE49-F238E27FC236}">
                <a16:creationId xmlns:a16="http://schemas.microsoft.com/office/drawing/2014/main" id="{85B4C214-E15D-4F58-B771-AAF0E005DE68}"/>
              </a:ext>
            </a:extLst>
          </p:cNvPr>
          <p:cNvSpPr/>
          <p:nvPr/>
        </p:nvSpPr>
        <p:spPr>
          <a:xfrm>
            <a:off x="1919211" y="3140524"/>
            <a:ext cx="136506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sp>
        <p:nvSpPr>
          <p:cNvPr id="71" name="Rounded Rectangle 49">
            <a:extLst>
              <a:ext uri="{FF2B5EF4-FFF2-40B4-BE49-F238E27FC236}">
                <a16:creationId xmlns:a16="http://schemas.microsoft.com/office/drawing/2014/main" id="{859058E2-80D1-40FF-8570-237D0BD96CD2}"/>
              </a:ext>
            </a:extLst>
          </p:cNvPr>
          <p:cNvSpPr/>
          <p:nvPr/>
        </p:nvSpPr>
        <p:spPr>
          <a:xfrm>
            <a:off x="9678327" y="1623307"/>
            <a:ext cx="1702112" cy="649495"/>
          </a:xfrm>
          <a:prstGeom prst="roundRect">
            <a:avLst/>
          </a:prstGeom>
          <a:gradFill rotWithShape="1">
            <a:gsLst>
              <a:gs pos="82000">
                <a:srgbClr val="FFFF00"/>
              </a:gs>
              <a:gs pos="0">
                <a:srgbClr val="4472C4">
                  <a:satMod val="103000"/>
                  <a:lumMod val="102000"/>
                  <a:tint val="94000"/>
                </a:srgbClr>
              </a:gs>
              <a:gs pos="71000">
                <a:srgbClr val="4472C4">
                  <a:satMod val="110000"/>
                  <a:lumMod val="100000"/>
                  <a:shade val="100000"/>
                </a:srgbClr>
              </a:gs>
              <a:gs pos="21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Existing person updated in Customer MDM</a:t>
            </a:r>
          </a:p>
        </p:txBody>
      </p:sp>
      <p:sp>
        <p:nvSpPr>
          <p:cNvPr id="72" name="Rounded Rectangle 52">
            <a:extLst>
              <a:ext uri="{FF2B5EF4-FFF2-40B4-BE49-F238E27FC236}">
                <a16:creationId xmlns:a16="http://schemas.microsoft.com/office/drawing/2014/main" id="{1D393123-77E1-4854-97B3-6CD9B8328E8B}"/>
              </a:ext>
            </a:extLst>
          </p:cNvPr>
          <p:cNvSpPr/>
          <p:nvPr/>
        </p:nvSpPr>
        <p:spPr>
          <a:xfrm>
            <a:off x="3747480" y="3144320"/>
            <a:ext cx="1615923" cy="434658"/>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Match Found and</a:t>
            </a:r>
          </a:p>
          <a:p>
            <a:pPr lvl="0" algn="ctr">
              <a:defRPr/>
            </a:pPr>
            <a:r>
              <a:rPr lang="en-US" sz="1000" kern="0" dirty="0">
                <a:latin typeface="Franklin Gothic Medium Cond" panose="020B0606030402020204" pitchFamily="34" charset="0"/>
              </a:rPr>
              <a:t>SELECTED</a:t>
            </a:r>
          </a:p>
        </p:txBody>
      </p:sp>
      <p:sp>
        <p:nvSpPr>
          <p:cNvPr id="73" name="Rounded Rectangle 55">
            <a:extLst>
              <a:ext uri="{FF2B5EF4-FFF2-40B4-BE49-F238E27FC236}">
                <a16:creationId xmlns:a16="http://schemas.microsoft.com/office/drawing/2014/main" id="{22E04282-9A56-4F8A-8FBE-FEBE9AFD5DAE}"/>
              </a:ext>
            </a:extLst>
          </p:cNvPr>
          <p:cNvSpPr/>
          <p:nvPr/>
        </p:nvSpPr>
        <p:spPr>
          <a:xfrm>
            <a:off x="7639413" y="3144320"/>
            <a:ext cx="1443348"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latin typeface="Franklin Gothic Medium Cond" panose="020B0606030402020204" pitchFamily="34" charset="0"/>
              </a:rPr>
              <a:t>CheckPartyUpdate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dirty="0">
                <a:ln>
                  <a:noFill/>
                </a:ln>
                <a:effectLst/>
                <a:uLnTx/>
                <a:uFillTx/>
                <a:latin typeface="Franklin Gothic Medium Cond" panose="020B0606030402020204" pitchFamily="34" charset="0"/>
                <a:ea typeface="+mn-ea"/>
                <a:cs typeface="+mn-cs"/>
              </a:rPr>
              <a:t>(CPU)</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sp>
        <p:nvSpPr>
          <p:cNvPr id="74" name="Rounded Rectangle 62">
            <a:extLst>
              <a:ext uri="{FF2B5EF4-FFF2-40B4-BE49-F238E27FC236}">
                <a16:creationId xmlns:a16="http://schemas.microsoft.com/office/drawing/2014/main" id="{E1188BDA-E0C3-4A2D-ACE4-89F71D1B7C05}"/>
              </a:ext>
            </a:extLst>
          </p:cNvPr>
          <p:cNvSpPr/>
          <p:nvPr/>
        </p:nvSpPr>
        <p:spPr>
          <a:xfrm>
            <a:off x="5732656" y="3117600"/>
            <a:ext cx="1443348" cy="48430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Information to be updated is sent for validation</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sp>
        <p:nvSpPr>
          <p:cNvPr id="75" name="Rounded Rectangle 67">
            <a:extLst>
              <a:ext uri="{FF2B5EF4-FFF2-40B4-BE49-F238E27FC236}">
                <a16:creationId xmlns:a16="http://schemas.microsoft.com/office/drawing/2014/main" id="{F1D577B9-D539-4801-A3BF-FF599BCE01BD}"/>
              </a:ext>
            </a:extLst>
          </p:cNvPr>
          <p:cNvSpPr/>
          <p:nvPr/>
        </p:nvSpPr>
        <p:spPr>
          <a:xfrm>
            <a:off x="8647807" y="2428922"/>
            <a:ext cx="1456048"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solidFill>
                  <a:prstClr val="white"/>
                </a:solidFill>
                <a:latin typeface="Franklin Gothic Medium Cond" panose="020B0606030402020204" pitchFamily="34" charset="0"/>
              </a:rPr>
              <a:t>Significant Change warning returned to application</a:t>
            </a:r>
          </a:p>
        </p:txBody>
      </p:sp>
      <p:cxnSp>
        <p:nvCxnSpPr>
          <p:cNvPr id="113" name="Straight Arrow Connector 112">
            <a:extLst>
              <a:ext uri="{FF2B5EF4-FFF2-40B4-BE49-F238E27FC236}">
                <a16:creationId xmlns:a16="http://schemas.microsoft.com/office/drawing/2014/main" id="{D5625FFA-39DB-43F0-AEB7-4F1F6514A645}"/>
              </a:ext>
            </a:extLst>
          </p:cNvPr>
          <p:cNvCxnSpPr>
            <a:cxnSpLocks/>
            <a:stCxn id="34" idx="2"/>
            <a:endCxn id="68" idx="0"/>
          </p:cNvCxnSpPr>
          <p:nvPr/>
        </p:nvCxnSpPr>
        <p:spPr bwMode="auto">
          <a:xfrm flipH="1">
            <a:off x="2601745" y="2808119"/>
            <a:ext cx="1555" cy="332405"/>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22" name="Straight Arrow Connector 121">
            <a:extLst>
              <a:ext uri="{FF2B5EF4-FFF2-40B4-BE49-F238E27FC236}">
                <a16:creationId xmlns:a16="http://schemas.microsoft.com/office/drawing/2014/main" id="{F89F0667-493D-4B30-BC45-0EDACAB119C0}"/>
              </a:ext>
            </a:extLst>
          </p:cNvPr>
          <p:cNvCxnSpPr>
            <a:cxnSpLocks/>
            <a:stCxn id="72" idx="3"/>
            <a:endCxn id="74" idx="1"/>
          </p:cNvCxnSpPr>
          <p:nvPr/>
        </p:nvCxnSpPr>
        <p:spPr bwMode="auto">
          <a:xfrm flipV="1">
            <a:off x="5363403" y="3359751"/>
            <a:ext cx="369253" cy="1898"/>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26" name="Curved Connector 139">
            <a:extLst>
              <a:ext uri="{FF2B5EF4-FFF2-40B4-BE49-F238E27FC236}">
                <a16:creationId xmlns:a16="http://schemas.microsoft.com/office/drawing/2014/main" id="{CB13D95C-18A8-43EA-AAF6-C9820A4D58E7}"/>
              </a:ext>
            </a:extLst>
          </p:cNvPr>
          <p:cNvCxnSpPr>
            <a:cxnSpLocks/>
            <a:stCxn id="74" idx="3"/>
            <a:endCxn id="73" idx="1"/>
          </p:cNvCxnSpPr>
          <p:nvPr/>
        </p:nvCxnSpPr>
        <p:spPr>
          <a:xfrm>
            <a:off x="7176004" y="3359751"/>
            <a:ext cx="463409" cy="111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45">
            <a:extLst>
              <a:ext uri="{FF2B5EF4-FFF2-40B4-BE49-F238E27FC236}">
                <a16:creationId xmlns:a16="http://schemas.microsoft.com/office/drawing/2014/main" id="{A49C6F28-D17A-4CA3-9470-3B3D1B8CDE2F}"/>
              </a:ext>
            </a:extLst>
          </p:cNvPr>
          <p:cNvSpPr/>
          <p:nvPr/>
        </p:nvSpPr>
        <p:spPr>
          <a:xfrm>
            <a:off x="1919212" y="2354905"/>
            <a:ext cx="1368176"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latin typeface="Franklin Gothic Medium Cond" panose="020B0606030402020204" pitchFamily="34" charset="0"/>
              </a:rPr>
              <a:t>Search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dirty="0">
                <a:ln>
                  <a:noFill/>
                </a:ln>
                <a:effectLst/>
                <a:uLnTx/>
                <a:uFillTx/>
                <a:latin typeface="Franklin Gothic Medium Cond" panose="020B0606030402020204" pitchFamily="34" charset="0"/>
                <a:ea typeface="+mn-ea"/>
                <a:cs typeface="+mn-cs"/>
              </a:rPr>
              <a:t>(not SFM)</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cxnSp>
        <p:nvCxnSpPr>
          <p:cNvPr id="36" name="Straight Arrow Connector 35">
            <a:extLst>
              <a:ext uri="{FF2B5EF4-FFF2-40B4-BE49-F238E27FC236}">
                <a16:creationId xmlns:a16="http://schemas.microsoft.com/office/drawing/2014/main" id="{FA026E50-F8F1-4CF2-A2EC-0ABDA42C64CA}"/>
              </a:ext>
            </a:extLst>
          </p:cNvPr>
          <p:cNvCxnSpPr>
            <a:cxnSpLocks/>
            <a:endCxn id="34" idx="0"/>
          </p:cNvCxnSpPr>
          <p:nvPr/>
        </p:nvCxnSpPr>
        <p:spPr bwMode="auto">
          <a:xfrm flipH="1">
            <a:off x="2603300" y="2022500"/>
            <a:ext cx="1" cy="332405"/>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91" name="Straight Arrow Connector 90">
            <a:extLst>
              <a:ext uri="{FF2B5EF4-FFF2-40B4-BE49-F238E27FC236}">
                <a16:creationId xmlns:a16="http://schemas.microsoft.com/office/drawing/2014/main" id="{A13A9244-ABCE-46BA-B1EC-BE43765D4C16}"/>
              </a:ext>
            </a:extLst>
          </p:cNvPr>
          <p:cNvCxnSpPr>
            <a:cxnSpLocks/>
            <a:stCxn id="68" idx="3"/>
            <a:endCxn id="72" idx="1"/>
          </p:cNvCxnSpPr>
          <p:nvPr/>
        </p:nvCxnSpPr>
        <p:spPr bwMode="auto">
          <a:xfrm>
            <a:off x="3284278" y="3359751"/>
            <a:ext cx="463202" cy="1898"/>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37" name="TextBox 36">
            <a:extLst>
              <a:ext uri="{FF2B5EF4-FFF2-40B4-BE49-F238E27FC236}">
                <a16:creationId xmlns:a16="http://schemas.microsoft.com/office/drawing/2014/main" id="{B84C8620-FEAC-438D-9B63-A6D01FDC1B0F}"/>
              </a:ext>
            </a:extLst>
          </p:cNvPr>
          <p:cNvSpPr txBox="1"/>
          <p:nvPr/>
        </p:nvSpPr>
        <p:spPr>
          <a:xfrm>
            <a:off x="526338" y="2241353"/>
            <a:ext cx="1007428" cy="3077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Robert Smith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p:txBody>
      </p:sp>
      <p:pic>
        <p:nvPicPr>
          <p:cNvPr id="38" name="Picture 3">
            <a:extLst>
              <a:ext uri="{FF2B5EF4-FFF2-40B4-BE49-F238E27FC236}">
                <a16:creationId xmlns:a16="http://schemas.microsoft.com/office/drawing/2014/main" id="{65AC734F-3E11-4984-BA46-034A56BEB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061" y="1603622"/>
            <a:ext cx="533588" cy="6247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a:extLst>
              <a:ext uri="{FF2B5EF4-FFF2-40B4-BE49-F238E27FC236}">
                <a16:creationId xmlns:a16="http://schemas.microsoft.com/office/drawing/2014/main" id="{D603982F-387E-4B21-9004-D3580B680753}"/>
              </a:ext>
            </a:extLst>
          </p:cNvPr>
          <p:cNvPicPr>
            <a:picLocks noChangeAspect="1"/>
          </p:cNvPicPr>
          <p:nvPr/>
        </p:nvPicPr>
        <p:blipFill>
          <a:blip r:embed="rId3"/>
          <a:stretch>
            <a:fillRect/>
          </a:stretch>
        </p:blipFill>
        <p:spPr>
          <a:xfrm>
            <a:off x="2804804" y="3787500"/>
            <a:ext cx="6458737" cy="2389559"/>
          </a:xfrm>
          <a:prstGeom prst="rect">
            <a:avLst/>
          </a:prstGeom>
        </p:spPr>
      </p:pic>
      <p:sp>
        <p:nvSpPr>
          <p:cNvPr id="50" name="Rounded Rectangle 75">
            <a:extLst>
              <a:ext uri="{FF2B5EF4-FFF2-40B4-BE49-F238E27FC236}">
                <a16:creationId xmlns:a16="http://schemas.microsoft.com/office/drawing/2014/main" id="{E5BBABAD-C08F-42FD-BF4C-A60EA203EC53}"/>
              </a:ext>
            </a:extLst>
          </p:cNvPr>
          <p:cNvSpPr/>
          <p:nvPr/>
        </p:nvSpPr>
        <p:spPr>
          <a:xfrm>
            <a:off x="6453700" y="1706049"/>
            <a:ext cx="1444607" cy="482653"/>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rgbClr val="FF0000"/>
                </a:solidFill>
                <a:latin typeface="Franklin Gothic Medium Cond" panose="020B0606030402020204" pitchFamily="34" charset="0"/>
              </a:rPr>
              <a:t>Application decides to proceed with update</a:t>
            </a:r>
            <a:endParaRPr kumimoji="0" lang="en-US" sz="1050" b="0" i="0" u="none" strike="noStrike" kern="0" cap="none" spc="0" normalizeH="0" noProof="0" dirty="0">
              <a:ln>
                <a:noFill/>
              </a:ln>
              <a:solidFill>
                <a:srgbClr val="FF0000"/>
              </a:solidFill>
              <a:effectLst/>
              <a:uLnTx/>
              <a:uFillTx/>
              <a:latin typeface="Franklin Gothic Medium Cond" panose="020B0606030402020204" pitchFamily="34" charset="0"/>
            </a:endParaRPr>
          </a:p>
        </p:txBody>
      </p:sp>
      <p:sp>
        <p:nvSpPr>
          <p:cNvPr id="77" name="Rounded Rectangle 67">
            <a:extLst>
              <a:ext uri="{FF2B5EF4-FFF2-40B4-BE49-F238E27FC236}">
                <a16:creationId xmlns:a16="http://schemas.microsoft.com/office/drawing/2014/main" id="{9BA1FFE7-5179-4A7D-8CD4-73D652CF6B98}"/>
              </a:ext>
            </a:extLst>
          </p:cNvPr>
          <p:cNvSpPr/>
          <p:nvPr/>
        </p:nvSpPr>
        <p:spPr>
          <a:xfrm>
            <a:off x="9807836" y="3131505"/>
            <a:ext cx="1456048"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solidFill>
                  <a:prstClr val="white"/>
                </a:solidFill>
                <a:latin typeface="Franklin Gothic Medium Cond" panose="020B0606030402020204" pitchFamily="34" charset="0"/>
              </a:rPr>
              <a:t>CPU validates pending update</a:t>
            </a:r>
          </a:p>
        </p:txBody>
      </p:sp>
      <p:cxnSp>
        <p:nvCxnSpPr>
          <p:cNvPr id="78" name="Curved Connector 139">
            <a:extLst>
              <a:ext uri="{FF2B5EF4-FFF2-40B4-BE49-F238E27FC236}">
                <a16:creationId xmlns:a16="http://schemas.microsoft.com/office/drawing/2014/main" id="{EB049BAA-1AD5-4C26-A7B4-D47665E4309D}"/>
              </a:ext>
            </a:extLst>
          </p:cNvPr>
          <p:cNvCxnSpPr>
            <a:cxnSpLocks/>
            <a:stCxn id="73" idx="3"/>
            <a:endCxn id="77" idx="1"/>
          </p:cNvCxnSpPr>
          <p:nvPr/>
        </p:nvCxnSpPr>
        <p:spPr>
          <a:xfrm flipV="1">
            <a:off x="9082761" y="3359751"/>
            <a:ext cx="725075" cy="111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139">
            <a:extLst>
              <a:ext uri="{FF2B5EF4-FFF2-40B4-BE49-F238E27FC236}">
                <a16:creationId xmlns:a16="http://schemas.microsoft.com/office/drawing/2014/main" id="{02A35258-D35D-4BBC-A909-889E023DBBD4}"/>
              </a:ext>
            </a:extLst>
          </p:cNvPr>
          <p:cNvCxnSpPr>
            <a:cxnSpLocks/>
            <a:stCxn id="77" idx="0"/>
            <a:endCxn id="71" idx="2"/>
          </p:cNvCxnSpPr>
          <p:nvPr/>
        </p:nvCxnSpPr>
        <p:spPr>
          <a:xfrm flipH="1" flipV="1">
            <a:off x="10529383" y="2272802"/>
            <a:ext cx="6477" cy="8587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C24F993-5636-46FC-BB59-8F3C5F3D2EFD}"/>
              </a:ext>
            </a:extLst>
          </p:cNvPr>
          <p:cNvCxnSpPr>
            <a:cxnSpLocks/>
            <a:stCxn id="73" idx="3"/>
            <a:endCxn id="75" idx="2"/>
          </p:cNvCxnSpPr>
          <p:nvPr/>
        </p:nvCxnSpPr>
        <p:spPr bwMode="auto">
          <a:xfrm flipV="1">
            <a:off x="9082761" y="2885413"/>
            <a:ext cx="293070" cy="485514"/>
          </a:xfrm>
          <a:prstGeom prst="curvedConnector2">
            <a:avLst/>
          </a:prstGeom>
          <a:solidFill>
            <a:srgbClr val="ED7D31"/>
          </a:solidFill>
          <a:ln w="12700" cap="flat" cmpd="sng" algn="ctr">
            <a:solidFill>
              <a:schemeClr val="accent6"/>
            </a:solidFill>
            <a:prstDash val="dash"/>
            <a:round/>
            <a:headEnd type="none" w="med" len="med"/>
            <a:tailEnd type="arrow"/>
          </a:ln>
          <a:effectLst/>
        </p:spPr>
      </p:cxnSp>
      <p:cxnSp>
        <p:nvCxnSpPr>
          <p:cNvPr id="104" name="Straight Arrow Connector 103">
            <a:extLst>
              <a:ext uri="{FF2B5EF4-FFF2-40B4-BE49-F238E27FC236}">
                <a16:creationId xmlns:a16="http://schemas.microsoft.com/office/drawing/2014/main" id="{5ADB017B-FC08-4380-865E-AA8B16D315B2}"/>
              </a:ext>
            </a:extLst>
          </p:cNvPr>
          <p:cNvCxnSpPr>
            <a:cxnSpLocks/>
            <a:stCxn id="75" idx="1"/>
            <a:endCxn id="50" idx="2"/>
          </p:cNvCxnSpPr>
          <p:nvPr/>
        </p:nvCxnSpPr>
        <p:spPr bwMode="auto">
          <a:xfrm rot="10800000">
            <a:off x="7176005" y="2188702"/>
            <a:ext cx="1471803" cy="468466"/>
          </a:xfrm>
          <a:prstGeom prst="curvedConnector2">
            <a:avLst/>
          </a:prstGeom>
          <a:solidFill>
            <a:srgbClr val="ED7D31"/>
          </a:solidFill>
          <a:ln w="12700" cap="flat" cmpd="sng" algn="ctr">
            <a:solidFill>
              <a:schemeClr val="accent6"/>
            </a:solidFill>
            <a:prstDash val="dash"/>
            <a:round/>
            <a:headEnd type="none" w="med" len="med"/>
            <a:tailEnd type="arrow"/>
          </a:ln>
          <a:effectLst/>
        </p:spPr>
      </p:cxnSp>
      <p:cxnSp>
        <p:nvCxnSpPr>
          <p:cNvPr id="107" name="Straight Arrow Connector 106">
            <a:extLst>
              <a:ext uri="{FF2B5EF4-FFF2-40B4-BE49-F238E27FC236}">
                <a16:creationId xmlns:a16="http://schemas.microsoft.com/office/drawing/2014/main" id="{DAAAC64B-E61D-4EF5-B14B-2A206059273D}"/>
              </a:ext>
            </a:extLst>
          </p:cNvPr>
          <p:cNvCxnSpPr>
            <a:cxnSpLocks/>
            <a:stCxn id="50" idx="3"/>
            <a:endCxn id="71" idx="1"/>
          </p:cNvCxnSpPr>
          <p:nvPr/>
        </p:nvCxnSpPr>
        <p:spPr bwMode="auto">
          <a:xfrm>
            <a:off x="7898307" y="1947376"/>
            <a:ext cx="1780020" cy="679"/>
          </a:xfrm>
          <a:prstGeom prst="straightConnector1">
            <a:avLst/>
          </a:prstGeom>
          <a:solidFill>
            <a:srgbClr val="ED7D31"/>
          </a:solidFill>
          <a:ln w="12700" cap="flat" cmpd="sng" algn="ctr">
            <a:solidFill>
              <a:schemeClr val="accent6"/>
            </a:solidFill>
            <a:prstDash val="dash"/>
            <a:round/>
            <a:headEnd type="none" w="med" len="med"/>
            <a:tailEnd type="arrow"/>
          </a:ln>
          <a:effectLst/>
        </p:spPr>
      </p:cxnSp>
    </p:spTree>
    <p:extLst>
      <p:ext uri="{BB962C8B-B14F-4D97-AF65-F5344CB8AC3E}">
        <p14:creationId xmlns:p14="http://schemas.microsoft.com/office/powerpoint/2010/main" val="398449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QUESTIONS</a:t>
            </a:r>
          </a:p>
        </p:txBody>
      </p:sp>
      <p:sp>
        <p:nvSpPr>
          <p:cNvPr id="19" name="Slide Number Placeholder 3">
            <a:extLst>
              <a:ext uri="{FF2B5EF4-FFF2-40B4-BE49-F238E27FC236}">
                <a16:creationId xmlns:a16="http://schemas.microsoft.com/office/drawing/2014/main" id="{F8932B21-0F7E-473F-BD2F-DB89C3D39542}"/>
              </a:ext>
            </a:extLst>
          </p:cNvPr>
          <p:cNvSpPr>
            <a:spLocks noGrp="1"/>
          </p:cNvSpPr>
          <p:nvPr>
            <p:ph type="sldNum" sz="quarter" idx="4294967295"/>
          </p:nvPr>
        </p:nvSpPr>
        <p:spPr>
          <a:xfrm>
            <a:off x="6018931"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18</a:t>
            </a:fld>
            <a:endParaRPr dirty="0">
              <a:solidFill>
                <a:srgbClr val="FFFFFF"/>
              </a:solidFill>
            </a:endParaRPr>
          </a:p>
        </p:txBody>
      </p:sp>
      <p:sp>
        <p:nvSpPr>
          <p:cNvPr id="29" name="Rectangle 28">
            <a:extLst>
              <a:ext uri="{FF2B5EF4-FFF2-40B4-BE49-F238E27FC236}">
                <a16:creationId xmlns:a16="http://schemas.microsoft.com/office/drawing/2014/main" id="{BBA3109C-C47B-4338-9974-686DAFC23D84}"/>
              </a:ext>
            </a:extLst>
          </p:cNvPr>
          <p:cNvSpPr/>
          <p:nvPr/>
        </p:nvSpPr>
        <p:spPr>
          <a:xfrm>
            <a:off x="450886" y="1117184"/>
            <a:ext cx="5486014" cy="2169825"/>
          </a:xfrm>
          <a:prstGeom prst="rect">
            <a:avLst/>
          </a:prstGeom>
        </p:spPr>
        <p:txBody>
          <a:bodyPr wrap="square">
            <a:spAutoFit/>
          </a:bodyPr>
          <a:lstStyle/>
          <a:p>
            <a:pPr defTabSz="914400"/>
            <a:r>
              <a:rPr lang="en-US" sz="1500" dirty="0">
                <a:latin typeface="Franklin Gothic Medium Cond" panose="020B0606030402020204" pitchFamily="34" charset="0"/>
              </a:rPr>
              <a:t>Business Owner: </a:t>
            </a:r>
            <a:r>
              <a:rPr lang="en-US" sz="1500" dirty="0">
                <a:solidFill>
                  <a:srgbClr val="5B9BD5">
                    <a:lumMod val="50000"/>
                  </a:srgbClr>
                </a:solidFill>
                <a:latin typeface="Franklin Gothic Medium Cond" panose="020B0606030402020204" pitchFamily="34" charset="0"/>
              </a:rPr>
              <a:t>Stuti Mehta</a:t>
            </a:r>
            <a:endParaRPr lang="en-US" sz="1500" dirty="0">
              <a:solidFill>
                <a:prstClr val="black"/>
              </a:solidFill>
              <a:latin typeface="Franklin Gothic Medium Cond" panose="020B0606030402020204" pitchFamily="34" charset="0"/>
            </a:endParaRPr>
          </a:p>
          <a:p>
            <a:pPr defTabSz="914400"/>
            <a:endParaRPr lang="en-US" sz="1500" dirty="0">
              <a:solidFill>
                <a:prstClr val="black"/>
              </a:solidFill>
              <a:latin typeface="Franklin Gothic Medium Cond" panose="020B0606030402020204" pitchFamily="34" charset="0"/>
            </a:endParaRPr>
          </a:p>
          <a:p>
            <a:pPr defTabSz="914400"/>
            <a:r>
              <a:rPr lang="en-US" sz="1500" dirty="0">
                <a:latin typeface="Franklin Gothic Medium Cond" panose="020B0606030402020204" pitchFamily="34" charset="0"/>
              </a:rPr>
              <a:t>Project Manager: </a:t>
            </a:r>
            <a:r>
              <a:rPr lang="en-US" sz="1500" dirty="0">
                <a:solidFill>
                  <a:srgbClr val="5B9BD5">
                    <a:lumMod val="50000"/>
                  </a:srgbClr>
                </a:solidFill>
                <a:latin typeface="Franklin Gothic Medium Cond" panose="020B0606030402020204" pitchFamily="34" charset="0"/>
              </a:rPr>
              <a:t>Bhavani Prabakaran</a:t>
            </a:r>
            <a:endParaRPr lang="en-US" sz="1500" dirty="0">
              <a:solidFill>
                <a:prstClr val="black"/>
              </a:solidFill>
              <a:latin typeface="Franklin Gothic Medium Cond" panose="020B0606030402020204" pitchFamily="34" charset="0"/>
            </a:endParaRPr>
          </a:p>
          <a:p>
            <a:pPr defTabSz="914400"/>
            <a:endParaRPr lang="en-US" sz="1500" dirty="0">
              <a:solidFill>
                <a:prstClr val="black"/>
              </a:solidFill>
              <a:latin typeface="Franklin Gothic Medium Cond" panose="020B0606030402020204" pitchFamily="34" charset="0"/>
            </a:endParaRPr>
          </a:p>
          <a:p>
            <a:pPr defTabSz="914400"/>
            <a:r>
              <a:rPr lang="en-US" sz="1500" dirty="0">
                <a:latin typeface="Franklin Gothic Medium Cond" panose="020B0606030402020204" pitchFamily="34" charset="0"/>
              </a:rPr>
              <a:t>FEM Lead: </a:t>
            </a:r>
            <a:r>
              <a:rPr lang="en-US" sz="1500" dirty="0">
                <a:solidFill>
                  <a:srgbClr val="5B9BD5">
                    <a:lumMod val="50000"/>
                  </a:srgbClr>
                </a:solidFill>
                <a:latin typeface="Franklin Gothic Medium Cond" panose="020B0606030402020204" pitchFamily="34" charset="0"/>
              </a:rPr>
              <a:t>John McArdle</a:t>
            </a:r>
            <a:endParaRPr lang="en-US" sz="1500" dirty="0">
              <a:solidFill>
                <a:prstClr val="black"/>
              </a:solidFill>
              <a:latin typeface="Franklin Gothic Medium Cond" panose="020B0606030402020204" pitchFamily="34" charset="0"/>
            </a:endParaRPr>
          </a:p>
          <a:p>
            <a:pPr defTabSz="914400"/>
            <a:endParaRPr lang="en-US" sz="1500" dirty="0">
              <a:solidFill>
                <a:prstClr val="black"/>
              </a:solidFill>
              <a:latin typeface="Franklin Gothic Medium Cond" panose="020B0606030402020204" pitchFamily="34" charset="0"/>
            </a:endParaRPr>
          </a:p>
          <a:p>
            <a:pPr defTabSz="914400"/>
            <a:r>
              <a:rPr lang="en-US" sz="1500" dirty="0">
                <a:latin typeface="Franklin Gothic Medium Cond" panose="020B0606030402020204" pitchFamily="34" charset="0"/>
              </a:rPr>
              <a:t>UCV Adoption Delivery Leads: </a:t>
            </a:r>
            <a:r>
              <a:rPr lang="en-US" sz="1500" dirty="0">
                <a:solidFill>
                  <a:srgbClr val="5B9BD5">
                    <a:lumMod val="50000"/>
                  </a:srgbClr>
                </a:solidFill>
                <a:latin typeface="Franklin Gothic Medium Cond" panose="020B0606030402020204" pitchFamily="34" charset="0"/>
              </a:rPr>
              <a:t>Elina Genadiynik, Cary Wenstrand, Karen Ammentorp, Dyuti Patankar, Beth Pastere</a:t>
            </a:r>
            <a:endParaRPr lang="en-US" sz="1500" dirty="0">
              <a:solidFill>
                <a:prstClr val="black"/>
              </a:solidFill>
              <a:latin typeface="Franklin Gothic Medium Cond" panose="020B0606030402020204" pitchFamily="34" charset="0"/>
            </a:endParaRPr>
          </a:p>
          <a:p>
            <a:pPr defTabSz="914400"/>
            <a:endParaRPr lang="en-US" sz="1500" dirty="0">
              <a:solidFill>
                <a:prstClr val="black"/>
              </a:solidFill>
              <a:latin typeface="Franklin Gothic Medium Cond" panose="020B0606030402020204" pitchFamily="34" charset="0"/>
            </a:endParaRPr>
          </a:p>
        </p:txBody>
      </p:sp>
      <p:pic>
        <p:nvPicPr>
          <p:cNvPr id="1026" name="Picture 2" descr="Image result for questions">
            <a:extLst>
              <a:ext uri="{FF2B5EF4-FFF2-40B4-BE49-F238E27FC236}">
                <a16:creationId xmlns:a16="http://schemas.microsoft.com/office/drawing/2014/main" id="{155E3874-ED33-4E0D-BC8E-BF7F6CBFC5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5412" y="1143000"/>
            <a:ext cx="3749499"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99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prstClr val="black"/>
                </a:solidFill>
              </a:rPr>
              <a:t>UNIFIED CUSTOMER VIEW VISION</a:t>
            </a:r>
            <a:endParaRPr lang="en-US" dirty="0"/>
          </a:p>
        </p:txBody>
      </p:sp>
      <p:sp>
        <p:nvSpPr>
          <p:cNvPr id="4" name="Slide Number Placeholder 3"/>
          <p:cNvSpPr>
            <a:spLocks noGrp="1"/>
          </p:cNvSpPr>
          <p:nvPr>
            <p:ph type="sldNum" sz="quarter" idx="12"/>
          </p:nvPr>
        </p:nvSpPr>
        <p:spPr/>
        <p:txBody>
          <a:bodyPr/>
          <a:lstStyle/>
          <a:p>
            <a:fld id="{B11C0240-C80F-4E21-9A06-D8AA01E0E81A}" type="slidenum">
              <a:rPr lang="en-US" smtClean="0"/>
              <a:t>2</a:t>
            </a:fld>
            <a:endParaRPr lang="en-US"/>
          </a:p>
        </p:txBody>
      </p:sp>
      <p:sp>
        <p:nvSpPr>
          <p:cNvPr id="43" name="Right Arrow 42"/>
          <p:cNvSpPr/>
          <p:nvPr/>
        </p:nvSpPr>
        <p:spPr>
          <a:xfrm>
            <a:off x="8284723" y="2871935"/>
            <a:ext cx="821897" cy="646291"/>
          </a:xfrm>
          <a:prstGeom prst="rightArrow">
            <a:avLst/>
          </a:prstGeom>
          <a:solidFill>
            <a:schemeClr val="accent1">
              <a:lumMod val="60000"/>
              <a:lumOff val="40000"/>
              <a:alpha val="58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400"/>
            <a:endParaRPr lang="en-US" sz="1800">
              <a:solidFill>
                <a:prstClr val="black"/>
              </a:solidFill>
            </a:endParaRPr>
          </a:p>
        </p:txBody>
      </p:sp>
      <p:sp>
        <p:nvSpPr>
          <p:cNvPr id="44" name="Right Arrow 43"/>
          <p:cNvSpPr/>
          <p:nvPr/>
        </p:nvSpPr>
        <p:spPr>
          <a:xfrm>
            <a:off x="8267233" y="1790145"/>
            <a:ext cx="821897" cy="646291"/>
          </a:xfrm>
          <a:prstGeom prst="rightArrow">
            <a:avLst/>
          </a:prstGeom>
          <a:solidFill>
            <a:schemeClr val="accent1">
              <a:lumMod val="60000"/>
              <a:lumOff val="40000"/>
              <a:alpha val="58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400"/>
            <a:endParaRPr lang="en-US" sz="1800">
              <a:solidFill>
                <a:prstClr val="black"/>
              </a:solidFill>
            </a:endParaRPr>
          </a:p>
        </p:txBody>
      </p:sp>
      <p:sp>
        <p:nvSpPr>
          <p:cNvPr id="45" name="TextBox 44"/>
          <p:cNvSpPr txBox="1"/>
          <p:nvPr/>
        </p:nvSpPr>
        <p:spPr>
          <a:xfrm>
            <a:off x="8182371" y="1740596"/>
            <a:ext cx="976549" cy="738664"/>
          </a:xfrm>
          <a:prstGeom prst="rect">
            <a:avLst/>
          </a:prstGeom>
          <a:noFill/>
        </p:spPr>
        <p:txBody>
          <a:bodyPr wrap="none" rtlCol="0">
            <a:spAutoFit/>
          </a:bodyPr>
          <a:lstStyle/>
          <a:p>
            <a:pPr algn="ctr" defTabSz="914400"/>
            <a:r>
              <a:rPr lang="en-US" sz="1400" dirty="0">
                <a:solidFill>
                  <a:prstClr val="black"/>
                </a:solidFill>
                <a:latin typeface="Franklin Gothic Medium Cond" panose="020B0606030402020204" pitchFamily="34" charset="0"/>
              </a:rPr>
              <a:t>SHIFTING</a:t>
            </a:r>
          </a:p>
          <a:p>
            <a:pPr algn="ctr" defTabSz="914400"/>
            <a:r>
              <a:rPr lang="en-US" sz="1400" dirty="0">
                <a:solidFill>
                  <a:prstClr val="black"/>
                </a:solidFill>
                <a:latin typeface="Franklin Gothic Medium Cond" panose="020B0606030402020204" pitchFamily="34" charset="0"/>
              </a:rPr>
              <a:t>CONSUMER</a:t>
            </a:r>
          </a:p>
          <a:p>
            <a:pPr algn="ctr" defTabSz="914400"/>
            <a:r>
              <a:rPr lang="en-US" sz="1400" dirty="0">
                <a:solidFill>
                  <a:prstClr val="black"/>
                </a:solidFill>
                <a:latin typeface="Franklin Gothic Medium Cond" panose="020B0606030402020204" pitchFamily="34" charset="0"/>
              </a:rPr>
              <a:t>DEMAND</a:t>
            </a:r>
          </a:p>
        </p:txBody>
      </p:sp>
      <p:sp>
        <p:nvSpPr>
          <p:cNvPr id="46" name="TextBox 45"/>
          <p:cNvSpPr txBox="1"/>
          <p:nvPr/>
        </p:nvSpPr>
        <p:spPr>
          <a:xfrm>
            <a:off x="8267232" y="2829655"/>
            <a:ext cx="788742" cy="738664"/>
          </a:xfrm>
          <a:prstGeom prst="rect">
            <a:avLst/>
          </a:prstGeom>
          <a:noFill/>
        </p:spPr>
        <p:txBody>
          <a:bodyPr wrap="none" rtlCol="0">
            <a:spAutoFit/>
          </a:bodyPr>
          <a:lstStyle/>
          <a:p>
            <a:pPr algn="ctr" defTabSz="914400"/>
            <a:r>
              <a:rPr lang="en-US" sz="1400" dirty="0">
                <a:solidFill>
                  <a:prstClr val="black"/>
                </a:solidFill>
                <a:latin typeface="Franklin Gothic Medium Cond" panose="020B0606030402020204" pitchFamily="34" charset="0"/>
              </a:rPr>
              <a:t>BEING A</a:t>
            </a:r>
          </a:p>
          <a:p>
            <a:pPr algn="ctr" defTabSz="914400"/>
            <a:r>
              <a:rPr lang="en-US" sz="1400" dirty="0">
                <a:solidFill>
                  <a:prstClr val="black"/>
                </a:solidFill>
                <a:latin typeface="Franklin Gothic Medium Cond" panose="020B0606030402020204" pitchFamily="34" charset="0"/>
              </a:rPr>
              <a:t>TRUSTED</a:t>
            </a:r>
          </a:p>
          <a:p>
            <a:pPr algn="ctr" defTabSz="914400"/>
            <a:r>
              <a:rPr lang="en-US" sz="1400" dirty="0">
                <a:solidFill>
                  <a:prstClr val="black"/>
                </a:solidFill>
                <a:latin typeface="Franklin Gothic Medium Cond" panose="020B0606030402020204" pitchFamily="34" charset="0"/>
              </a:rPr>
              <a:t>ADVISOR</a:t>
            </a:r>
          </a:p>
        </p:txBody>
      </p:sp>
      <p:pic>
        <p:nvPicPr>
          <p:cNvPr id="48" name="Picture 47"/>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2035808" y="1965885"/>
            <a:ext cx="3065278" cy="2349813"/>
          </a:xfrm>
          <a:prstGeom prst="rect">
            <a:avLst/>
          </a:prstGeom>
        </p:spPr>
      </p:pic>
      <p:sp>
        <p:nvSpPr>
          <p:cNvPr id="49" name="TextBox 48"/>
          <p:cNvSpPr txBox="1"/>
          <p:nvPr/>
        </p:nvSpPr>
        <p:spPr>
          <a:xfrm>
            <a:off x="3113942" y="2218514"/>
            <a:ext cx="457176" cy="200055"/>
          </a:xfrm>
          <a:prstGeom prst="rect">
            <a:avLst/>
          </a:prstGeom>
          <a:noFill/>
        </p:spPr>
        <p:txBody>
          <a:bodyPr wrap="none" rtlCol="0">
            <a:spAutoFit/>
          </a:bodyPr>
          <a:lstStyle/>
          <a:p>
            <a:pPr defTabSz="914400"/>
            <a:r>
              <a:rPr lang="en-US" sz="700" dirty="0">
                <a:solidFill>
                  <a:prstClr val="white"/>
                </a:solidFill>
                <a:latin typeface="Franklin Gothic Medium Cond" panose="020B0606030402020204" pitchFamily="34" charset="0"/>
              </a:rPr>
              <a:t>QUOTES</a:t>
            </a:r>
          </a:p>
        </p:txBody>
      </p:sp>
      <p:sp>
        <p:nvSpPr>
          <p:cNvPr id="50" name="TextBox 49"/>
          <p:cNvSpPr txBox="1"/>
          <p:nvPr/>
        </p:nvSpPr>
        <p:spPr>
          <a:xfrm>
            <a:off x="2852765" y="3105151"/>
            <a:ext cx="495649" cy="200055"/>
          </a:xfrm>
          <a:prstGeom prst="rect">
            <a:avLst/>
          </a:prstGeom>
          <a:noFill/>
        </p:spPr>
        <p:txBody>
          <a:bodyPr wrap="none" rtlCol="0">
            <a:spAutoFit/>
          </a:bodyPr>
          <a:lstStyle/>
          <a:p>
            <a:pPr defTabSz="914400"/>
            <a:r>
              <a:rPr lang="en-US" sz="700" dirty="0">
                <a:solidFill>
                  <a:prstClr val="white"/>
                </a:solidFill>
                <a:latin typeface="Franklin Gothic Medium Cond" panose="020B0606030402020204" pitchFamily="34" charset="0"/>
              </a:rPr>
              <a:t>POLICIES</a:t>
            </a:r>
          </a:p>
        </p:txBody>
      </p:sp>
      <p:sp>
        <p:nvSpPr>
          <p:cNvPr id="51" name="TextBox 50"/>
          <p:cNvSpPr txBox="1"/>
          <p:nvPr/>
        </p:nvSpPr>
        <p:spPr>
          <a:xfrm>
            <a:off x="1981187" y="2995648"/>
            <a:ext cx="570990" cy="307777"/>
          </a:xfrm>
          <a:prstGeom prst="rect">
            <a:avLst/>
          </a:prstGeom>
          <a:noFill/>
        </p:spPr>
        <p:txBody>
          <a:bodyPr wrap="none" rtlCol="0">
            <a:spAutoFit/>
          </a:bodyPr>
          <a:lstStyle/>
          <a:p>
            <a:pPr algn="ctr" defTabSz="914400"/>
            <a:r>
              <a:rPr lang="en-US" sz="700" dirty="0">
                <a:solidFill>
                  <a:prstClr val="white"/>
                </a:solidFill>
                <a:latin typeface="Franklin Gothic Medium Cond" panose="020B0606030402020204" pitchFamily="34" charset="0"/>
              </a:rPr>
              <a:t>SERVICE</a:t>
            </a:r>
          </a:p>
          <a:p>
            <a:pPr algn="ctr" defTabSz="914400"/>
            <a:r>
              <a:rPr lang="en-US" sz="700" dirty="0">
                <a:solidFill>
                  <a:prstClr val="white"/>
                </a:solidFill>
                <a:latin typeface="Franklin Gothic Medium Cond" panose="020B0606030402020204" pitchFamily="34" charset="0"/>
              </a:rPr>
              <a:t>OFFERINGS</a:t>
            </a:r>
          </a:p>
        </p:txBody>
      </p:sp>
      <p:sp>
        <p:nvSpPr>
          <p:cNvPr id="52" name="TextBox 51"/>
          <p:cNvSpPr txBox="1"/>
          <p:nvPr/>
        </p:nvSpPr>
        <p:spPr>
          <a:xfrm>
            <a:off x="4047992" y="3547072"/>
            <a:ext cx="641522" cy="184666"/>
          </a:xfrm>
          <a:prstGeom prst="rect">
            <a:avLst/>
          </a:prstGeom>
          <a:noFill/>
        </p:spPr>
        <p:txBody>
          <a:bodyPr wrap="none" rtlCol="0">
            <a:spAutoFit/>
          </a:bodyPr>
          <a:lstStyle/>
          <a:p>
            <a:pPr defTabSz="914400"/>
            <a:r>
              <a:rPr lang="en-US" sz="600" dirty="0">
                <a:solidFill>
                  <a:prstClr val="white"/>
                </a:solidFill>
                <a:latin typeface="Franklin Gothic Medium Cond" panose="020B0606030402020204" pitchFamily="34" charset="0"/>
              </a:rPr>
              <a:t>RELATIONSHIPS</a:t>
            </a:r>
          </a:p>
        </p:txBody>
      </p:sp>
      <p:sp>
        <p:nvSpPr>
          <p:cNvPr id="53" name="TextBox 52"/>
          <p:cNvSpPr txBox="1"/>
          <p:nvPr/>
        </p:nvSpPr>
        <p:spPr>
          <a:xfrm>
            <a:off x="2405491" y="3543140"/>
            <a:ext cx="636713" cy="192360"/>
          </a:xfrm>
          <a:prstGeom prst="rect">
            <a:avLst/>
          </a:prstGeom>
          <a:noFill/>
        </p:spPr>
        <p:txBody>
          <a:bodyPr wrap="none" rtlCol="0">
            <a:spAutoFit/>
          </a:bodyPr>
          <a:lstStyle/>
          <a:p>
            <a:pPr algn="ctr" defTabSz="914400"/>
            <a:r>
              <a:rPr lang="en-US" sz="650" dirty="0">
                <a:solidFill>
                  <a:prstClr val="white"/>
                </a:solidFill>
                <a:latin typeface="Franklin Gothic Medium Cond" panose="020B0606030402020204" pitchFamily="34" charset="0"/>
              </a:rPr>
              <a:t>INTERACTIONS</a:t>
            </a:r>
          </a:p>
        </p:txBody>
      </p:sp>
      <p:sp>
        <p:nvSpPr>
          <p:cNvPr id="54" name="TextBox 53"/>
          <p:cNvSpPr txBox="1"/>
          <p:nvPr/>
        </p:nvSpPr>
        <p:spPr>
          <a:xfrm>
            <a:off x="3529919" y="1974733"/>
            <a:ext cx="521297" cy="307777"/>
          </a:xfrm>
          <a:prstGeom prst="rect">
            <a:avLst/>
          </a:prstGeom>
          <a:noFill/>
        </p:spPr>
        <p:txBody>
          <a:bodyPr wrap="none" rtlCol="0">
            <a:spAutoFit/>
          </a:bodyPr>
          <a:lstStyle/>
          <a:p>
            <a:pPr algn="ctr" defTabSz="914400"/>
            <a:r>
              <a:rPr lang="en-US" sz="700" dirty="0">
                <a:solidFill>
                  <a:prstClr val="white"/>
                </a:solidFill>
                <a:latin typeface="Franklin Gothic Medium Cond" panose="020B0606030402020204" pitchFamily="34" charset="0"/>
              </a:rPr>
              <a:t>EXTERNAL</a:t>
            </a:r>
          </a:p>
          <a:p>
            <a:pPr algn="ctr" defTabSz="914400"/>
            <a:r>
              <a:rPr lang="en-US" sz="700" dirty="0">
                <a:solidFill>
                  <a:prstClr val="white"/>
                </a:solidFill>
                <a:latin typeface="Franklin Gothic Medium Cond" panose="020B0606030402020204" pitchFamily="34" charset="0"/>
              </a:rPr>
              <a:t>DATA</a:t>
            </a:r>
          </a:p>
        </p:txBody>
      </p:sp>
      <p:sp>
        <p:nvSpPr>
          <p:cNvPr id="55" name="Text Box 11"/>
          <p:cNvSpPr txBox="1"/>
          <p:nvPr/>
        </p:nvSpPr>
        <p:spPr>
          <a:xfrm>
            <a:off x="2780208" y="1340435"/>
            <a:ext cx="1359905" cy="38470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r>
              <a:rPr lang="en-US" sz="1400" dirty="0">
                <a:solidFill>
                  <a:prstClr val="black"/>
                </a:solidFill>
                <a:latin typeface="Franklin Gothic Medium Cond" panose="020B0606030402020204" pitchFamily="34" charset="0"/>
                <a:ea typeface="Calibri"/>
                <a:cs typeface="Times New Roman"/>
              </a:rPr>
              <a:t>Call Center View</a:t>
            </a:r>
          </a:p>
        </p:txBody>
      </p:sp>
      <p:sp>
        <p:nvSpPr>
          <p:cNvPr id="56" name="Text Box 12"/>
          <p:cNvSpPr txBox="1"/>
          <p:nvPr/>
        </p:nvSpPr>
        <p:spPr>
          <a:xfrm>
            <a:off x="4566552" y="2135762"/>
            <a:ext cx="895764" cy="76518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400"/>
            <a:r>
              <a:rPr lang="en-US" sz="1400" dirty="0">
                <a:solidFill>
                  <a:prstClr val="black"/>
                </a:solidFill>
                <a:latin typeface="Franklin Gothic Medium Cond" panose="020B0606030402020204" pitchFamily="34" charset="0"/>
                <a:ea typeface="Calibri"/>
                <a:cs typeface="Times New Roman"/>
              </a:rPr>
              <a:t>Allstate</a:t>
            </a:r>
          </a:p>
          <a:p>
            <a:pPr defTabSz="914400"/>
            <a:r>
              <a:rPr lang="en-US" sz="1400" dirty="0">
                <a:solidFill>
                  <a:prstClr val="black"/>
                </a:solidFill>
                <a:latin typeface="Franklin Gothic Medium Cond" panose="020B0606030402020204" pitchFamily="34" charset="0"/>
                <a:ea typeface="Calibri"/>
                <a:cs typeface="Times New Roman"/>
              </a:rPr>
              <a:t>Company</a:t>
            </a:r>
          </a:p>
          <a:p>
            <a:pPr defTabSz="914400"/>
            <a:r>
              <a:rPr lang="en-US" sz="1400" dirty="0">
                <a:solidFill>
                  <a:prstClr val="black"/>
                </a:solidFill>
                <a:latin typeface="Franklin Gothic Medium Cond" panose="020B0606030402020204" pitchFamily="34" charset="0"/>
                <a:ea typeface="Calibri"/>
                <a:cs typeface="Times New Roman"/>
              </a:rPr>
              <a:t>View</a:t>
            </a:r>
          </a:p>
        </p:txBody>
      </p:sp>
      <p:sp>
        <p:nvSpPr>
          <p:cNvPr id="57" name="Text Box 13"/>
          <p:cNvSpPr txBox="1"/>
          <p:nvPr/>
        </p:nvSpPr>
        <p:spPr>
          <a:xfrm>
            <a:off x="1616572" y="2311676"/>
            <a:ext cx="708670" cy="47742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defTabSz="914400"/>
            <a:r>
              <a:rPr lang="en-US" sz="1400" dirty="0">
                <a:solidFill>
                  <a:prstClr val="black"/>
                </a:solidFill>
                <a:latin typeface="Franklin Gothic Medium Cond" panose="020B0606030402020204" pitchFamily="34" charset="0"/>
                <a:ea typeface="Calibri"/>
                <a:cs typeface="Times New Roman"/>
              </a:rPr>
              <a:t>Agency</a:t>
            </a:r>
          </a:p>
          <a:p>
            <a:pPr algn="r" defTabSz="914400"/>
            <a:r>
              <a:rPr lang="en-US" sz="1400" dirty="0">
                <a:solidFill>
                  <a:prstClr val="black"/>
                </a:solidFill>
                <a:latin typeface="Franklin Gothic Medium Cond" panose="020B0606030402020204" pitchFamily="34" charset="0"/>
                <a:ea typeface="Calibri"/>
                <a:cs typeface="Times New Roman"/>
              </a:rPr>
              <a:t>View</a:t>
            </a:r>
          </a:p>
        </p:txBody>
      </p:sp>
      <p:sp>
        <p:nvSpPr>
          <p:cNvPr id="58" name="Text Box 14"/>
          <p:cNvSpPr txBox="1"/>
          <p:nvPr/>
        </p:nvSpPr>
        <p:spPr>
          <a:xfrm>
            <a:off x="3568448" y="4477637"/>
            <a:ext cx="1294693" cy="23186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400"/>
            <a:r>
              <a:rPr lang="en-US" sz="1400" dirty="0">
                <a:solidFill>
                  <a:prstClr val="black"/>
                </a:solidFill>
                <a:latin typeface="Franklin Gothic Medium Cond" panose="020B0606030402020204" pitchFamily="34" charset="0"/>
                <a:ea typeface="Calibri"/>
                <a:cs typeface="Times New Roman"/>
              </a:rPr>
              <a:t>Customer View</a:t>
            </a:r>
          </a:p>
        </p:txBody>
      </p:sp>
      <p:cxnSp>
        <p:nvCxnSpPr>
          <p:cNvPr id="59" name="Straight Arrow Connector 58"/>
          <p:cNvCxnSpPr/>
          <p:nvPr/>
        </p:nvCxnSpPr>
        <p:spPr>
          <a:xfrm>
            <a:off x="2279796" y="2705198"/>
            <a:ext cx="54864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flipH="1" flipV="1">
            <a:off x="4062050" y="2723076"/>
            <a:ext cx="548640" cy="1"/>
          </a:xfrm>
          <a:prstGeom prst="straightConnector1">
            <a:avLst/>
          </a:prstGeom>
          <a:ln>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H="1">
            <a:off x="2977872" y="1640803"/>
            <a:ext cx="1"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flipV="1">
            <a:off x="3677077" y="3940207"/>
            <a:ext cx="0" cy="54864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63" name="Rectangle 62"/>
          <p:cNvSpPr/>
          <p:nvPr/>
        </p:nvSpPr>
        <p:spPr>
          <a:xfrm>
            <a:off x="678208" y="947160"/>
            <a:ext cx="10978804" cy="338554"/>
          </a:xfrm>
          <a:prstGeom prst="rect">
            <a:avLst/>
          </a:prstGeom>
        </p:spPr>
        <p:txBody>
          <a:bodyPr wrap="square">
            <a:spAutoFit/>
          </a:bodyPr>
          <a:lstStyle/>
          <a:p>
            <a:pPr algn="ctr" defTabSz="914400"/>
            <a:r>
              <a:rPr lang="en-US" sz="1600" dirty="0">
                <a:solidFill>
                  <a:prstClr val="black"/>
                </a:solidFill>
                <a:latin typeface="Franklin Gothic Medium Cond" panose="020B0606030402020204" pitchFamily="34" charset="0"/>
              </a:rPr>
              <a:t>For the Allstate Enterprise, UCV is the platform that provides a </a:t>
            </a:r>
            <a:r>
              <a:rPr lang="en-US" sz="1600" dirty="0">
                <a:solidFill>
                  <a:srgbClr val="5B9BD5">
                    <a:lumMod val="50000"/>
                  </a:srgbClr>
                </a:solidFill>
                <a:latin typeface="Franklin Gothic Medium Cond" panose="020B0606030402020204" pitchFamily="34" charset="0"/>
              </a:rPr>
              <a:t>360 degree view of customer centric data </a:t>
            </a:r>
            <a:r>
              <a:rPr lang="en-US" sz="1600" dirty="0">
                <a:solidFill>
                  <a:prstClr val="black"/>
                </a:solidFill>
                <a:latin typeface="Franklin Gothic Medium Cond" panose="020B0606030402020204" pitchFamily="34" charset="0"/>
              </a:rPr>
              <a:t>to enable our strategic objectives.</a:t>
            </a:r>
          </a:p>
        </p:txBody>
      </p:sp>
      <p:sp>
        <p:nvSpPr>
          <p:cNvPr id="64" name="Rectangle 63"/>
          <p:cNvSpPr/>
          <p:nvPr/>
        </p:nvSpPr>
        <p:spPr>
          <a:xfrm>
            <a:off x="1171826" y="4868956"/>
            <a:ext cx="4917734" cy="1323439"/>
          </a:xfrm>
          <a:prstGeom prst="rect">
            <a:avLst/>
          </a:prstGeom>
        </p:spPr>
        <p:txBody>
          <a:bodyPr wrap="square">
            <a:spAutoFit/>
          </a:bodyPr>
          <a:lstStyle/>
          <a:p>
            <a:pPr algn="ctr" defTabSz="914400"/>
            <a:r>
              <a:rPr lang="en-US" sz="1600" dirty="0">
                <a:solidFill>
                  <a:prstClr val="black"/>
                </a:solidFill>
                <a:latin typeface="Franklin Gothic Medium Cond" panose="020B0606030402020204" pitchFamily="34" charset="0"/>
              </a:rPr>
              <a:t>UCV integrates new and existing customer and household centric data from </a:t>
            </a:r>
            <a:r>
              <a:rPr lang="en-US" sz="1600" dirty="0">
                <a:solidFill>
                  <a:srgbClr val="5B9BD5">
                    <a:lumMod val="50000"/>
                  </a:srgbClr>
                </a:solidFill>
                <a:latin typeface="Franklin Gothic Medium Cond" panose="020B0606030402020204" pitchFamily="34" charset="0"/>
              </a:rPr>
              <a:t>internal </a:t>
            </a:r>
            <a:r>
              <a:rPr lang="en-US" sz="1600" dirty="0">
                <a:solidFill>
                  <a:prstClr val="black"/>
                </a:solidFill>
                <a:latin typeface="Franklin Gothic Medium Cond" panose="020B0606030402020204" pitchFamily="34" charset="0"/>
              </a:rPr>
              <a:t>and</a:t>
            </a:r>
            <a:r>
              <a:rPr lang="en-US" sz="1600" dirty="0">
                <a:solidFill>
                  <a:srgbClr val="5B9BD5">
                    <a:lumMod val="50000"/>
                  </a:srgbClr>
                </a:solidFill>
                <a:latin typeface="Franklin Gothic Medium Cond" panose="020B0606030402020204" pitchFamily="34" charset="0"/>
              </a:rPr>
              <a:t> external disparate sources.  </a:t>
            </a:r>
            <a:r>
              <a:rPr lang="en-US" sz="1600" dirty="0">
                <a:solidFill>
                  <a:prstClr val="black"/>
                </a:solidFill>
                <a:latin typeface="Franklin Gothic Medium Cond" panose="020B0606030402020204" pitchFamily="34" charset="0"/>
              </a:rPr>
              <a:t>It provides </a:t>
            </a:r>
            <a:r>
              <a:rPr lang="en-US" sz="1600" dirty="0">
                <a:solidFill>
                  <a:srgbClr val="5B9BD5">
                    <a:lumMod val="50000"/>
                  </a:srgbClr>
                </a:solidFill>
                <a:latin typeface="Franklin Gothic Medium Cond" panose="020B0606030402020204" pitchFamily="34" charset="0"/>
              </a:rPr>
              <a:t>actionable insights </a:t>
            </a:r>
            <a:r>
              <a:rPr lang="en-US" sz="1600" dirty="0">
                <a:solidFill>
                  <a:prstClr val="black"/>
                </a:solidFill>
                <a:latin typeface="Franklin Gothic Medium Cond" panose="020B0606030402020204" pitchFamily="34" charset="0"/>
              </a:rPr>
              <a:t>specifically tailored to meet each customer’s unique needs.  The UCV model is </a:t>
            </a:r>
            <a:r>
              <a:rPr lang="en-US" sz="1600" dirty="0">
                <a:solidFill>
                  <a:srgbClr val="5B9BD5">
                    <a:lumMod val="50000"/>
                  </a:srgbClr>
                </a:solidFill>
                <a:latin typeface="Franklin Gothic Medium Cond" panose="020B0606030402020204" pitchFamily="34" charset="0"/>
              </a:rPr>
              <a:t>extensible</a:t>
            </a:r>
            <a:r>
              <a:rPr lang="en-US" sz="1600" dirty="0">
                <a:solidFill>
                  <a:prstClr val="black"/>
                </a:solidFill>
                <a:latin typeface="Franklin Gothic Medium Cond" panose="020B0606030402020204" pitchFamily="34" charset="0"/>
              </a:rPr>
              <a:t>; it can be leveraged for anything that is customer-centric.</a:t>
            </a:r>
          </a:p>
        </p:txBody>
      </p:sp>
      <p:pic>
        <p:nvPicPr>
          <p:cNvPr id="65" name="Picture 64"/>
          <p:cNvPicPr>
            <a:picLocks noChangeAspect="1"/>
          </p:cNvPicPr>
          <p:nvPr/>
        </p:nvPicPr>
        <p:blipFill rotWithShape="1">
          <a:blip r:embed="rId4" cstate="print">
            <a:extLst>
              <a:ext uri="{28A0092B-C50C-407E-A947-70E740481C1C}">
                <a14:useLocalDpi xmlns:a14="http://schemas.microsoft.com/office/drawing/2010/main" val="0"/>
              </a:ext>
            </a:extLst>
          </a:blip>
          <a:srcRect l="15605" t="5061" r="24950" b="7248"/>
          <a:stretch/>
        </p:blipFill>
        <p:spPr>
          <a:xfrm>
            <a:off x="7664148" y="1882323"/>
            <a:ext cx="365760" cy="484631"/>
          </a:xfrm>
          <a:prstGeom prst="rect">
            <a:avLst/>
          </a:prstGeom>
        </p:spPr>
      </p:pic>
      <p:sp>
        <p:nvSpPr>
          <p:cNvPr id="66" name="Oval 65"/>
          <p:cNvSpPr/>
          <p:nvPr/>
        </p:nvSpPr>
        <p:spPr>
          <a:xfrm>
            <a:off x="7526988" y="1775186"/>
            <a:ext cx="640080" cy="640080"/>
          </a:xfrm>
          <a:prstGeom prst="ellipse">
            <a:avLst/>
          </a:prstGeom>
          <a:solidFill>
            <a:schemeClr val="accent1">
              <a:alpha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800">
              <a:solidFill>
                <a:prstClr val="white"/>
              </a:solidFill>
            </a:endParaRPr>
          </a:p>
        </p:txBody>
      </p:sp>
      <p:pic>
        <p:nvPicPr>
          <p:cNvPr id="67"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35715" y="1839693"/>
            <a:ext cx="548640" cy="548640"/>
          </a:xfrm>
          <a:prstGeom prst="rect">
            <a:avLst/>
          </a:prstGeom>
        </p:spPr>
      </p:pic>
      <p:sp>
        <p:nvSpPr>
          <p:cNvPr id="68" name="Oval 67"/>
          <p:cNvSpPr/>
          <p:nvPr/>
        </p:nvSpPr>
        <p:spPr>
          <a:xfrm>
            <a:off x="9189995" y="1777386"/>
            <a:ext cx="640080" cy="640080"/>
          </a:xfrm>
          <a:prstGeom prst="ellipse">
            <a:avLst/>
          </a:prstGeom>
          <a:solidFill>
            <a:schemeClr val="accent1">
              <a:alpha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800">
              <a:solidFill>
                <a:prstClr val="white"/>
              </a:solidFill>
            </a:endParaRPr>
          </a:p>
        </p:txBody>
      </p:sp>
      <p:pic>
        <p:nvPicPr>
          <p:cNvPr id="69" name="Picture 68"/>
          <p:cNvPicPr>
            <a:picLocks noChangeAspect="1"/>
          </p:cNvPicPr>
          <p:nvPr/>
        </p:nvPicPr>
        <p:blipFill rotWithShape="1">
          <a:blip r:embed="rId6">
            <a:biLevel thresh="75000"/>
            <a:extLst>
              <a:ext uri="{28A0092B-C50C-407E-A947-70E740481C1C}">
                <a14:useLocalDpi xmlns:a14="http://schemas.microsoft.com/office/drawing/2010/main" val="0"/>
              </a:ext>
            </a:extLst>
          </a:blip>
          <a:srcRect l="21207" t="17792" r="21975" b="19481"/>
          <a:stretch/>
        </p:blipFill>
        <p:spPr>
          <a:xfrm>
            <a:off x="9214921" y="2874427"/>
            <a:ext cx="519546" cy="573578"/>
          </a:xfrm>
          <a:prstGeom prst="rect">
            <a:avLst/>
          </a:prstGeom>
        </p:spPr>
      </p:pic>
      <p:pic>
        <p:nvPicPr>
          <p:cNvPr id="70" name="Picture 69"/>
          <p:cNvPicPr>
            <a:picLocks noChangeAspect="1"/>
          </p:cNvPicPr>
          <p:nvPr/>
        </p:nvPicPr>
        <p:blipFill>
          <a:blip r:embed="rId7" cstate="print">
            <a:biLevel thresh="75000"/>
            <a:extLst>
              <a:ext uri="{28A0092B-C50C-407E-A947-70E740481C1C}">
                <a14:useLocalDpi xmlns:a14="http://schemas.microsoft.com/office/drawing/2010/main" val="0"/>
              </a:ext>
            </a:extLst>
          </a:blip>
          <a:stretch>
            <a:fillRect/>
          </a:stretch>
        </p:blipFill>
        <p:spPr>
          <a:xfrm>
            <a:off x="7589853" y="2889147"/>
            <a:ext cx="548640" cy="548640"/>
          </a:xfrm>
          <a:prstGeom prst="rect">
            <a:avLst/>
          </a:prstGeom>
        </p:spPr>
      </p:pic>
      <p:sp>
        <p:nvSpPr>
          <p:cNvPr id="71" name="Oval 70"/>
          <p:cNvSpPr/>
          <p:nvPr/>
        </p:nvSpPr>
        <p:spPr>
          <a:xfrm>
            <a:off x="9169687" y="2865772"/>
            <a:ext cx="640080" cy="640080"/>
          </a:xfrm>
          <a:prstGeom prst="ellipse">
            <a:avLst/>
          </a:prstGeom>
          <a:solidFill>
            <a:schemeClr val="accent1">
              <a:alpha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800">
              <a:solidFill>
                <a:prstClr val="white"/>
              </a:solidFill>
            </a:endParaRPr>
          </a:p>
        </p:txBody>
      </p:sp>
      <p:sp>
        <p:nvSpPr>
          <p:cNvPr id="72" name="Oval 71"/>
          <p:cNvSpPr/>
          <p:nvPr/>
        </p:nvSpPr>
        <p:spPr>
          <a:xfrm>
            <a:off x="7548072" y="2867444"/>
            <a:ext cx="640080" cy="640080"/>
          </a:xfrm>
          <a:prstGeom prst="ellipse">
            <a:avLst/>
          </a:prstGeom>
          <a:solidFill>
            <a:schemeClr val="accent1">
              <a:alpha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800">
              <a:solidFill>
                <a:prstClr val="white"/>
              </a:solidFill>
            </a:endParaRPr>
          </a:p>
        </p:txBody>
      </p:sp>
      <p:graphicFrame>
        <p:nvGraphicFramePr>
          <p:cNvPr id="76" name="Diagram 75"/>
          <p:cNvGraphicFramePr/>
          <p:nvPr>
            <p:extLst>
              <p:ext uri="{D42A27DB-BD31-4B8C-83A1-F6EECF244321}">
                <p14:modId xmlns:p14="http://schemas.microsoft.com/office/powerpoint/2010/main" val="210420875"/>
              </p:ext>
            </p:extLst>
          </p:nvPr>
        </p:nvGraphicFramePr>
        <p:xfrm>
          <a:off x="7321541" y="3666176"/>
          <a:ext cx="2782600" cy="24892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7" name="TextBox 76"/>
          <p:cNvSpPr txBox="1"/>
          <p:nvPr/>
        </p:nvSpPr>
        <p:spPr>
          <a:xfrm>
            <a:off x="7352169" y="5110894"/>
            <a:ext cx="2751972" cy="307777"/>
          </a:xfrm>
          <a:prstGeom prst="rect">
            <a:avLst/>
          </a:prstGeom>
          <a:solidFill>
            <a:schemeClr val="bg1"/>
          </a:solidFill>
        </p:spPr>
        <p:txBody>
          <a:bodyPr wrap="none" rtlCol="0">
            <a:spAutoFit/>
          </a:bodyPr>
          <a:lstStyle/>
          <a:p>
            <a:pPr defTabSz="914400"/>
            <a:r>
              <a:rPr lang="en-US" sz="1400" dirty="0">
                <a:solidFill>
                  <a:prstClr val="black"/>
                </a:solidFill>
                <a:latin typeface="Franklin Gothic Medium Cond" panose="020B0606030402020204" pitchFamily="34" charset="0"/>
              </a:rPr>
              <a:t>CHANGING CONSUMER EXPECTATIONS</a:t>
            </a:r>
          </a:p>
        </p:txBody>
      </p:sp>
      <p:sp>
        <p:nvSpPr>
          <p:cNvPr id="78" name="Rectangle 77"/>
          <p:cNvSpPr/>
          <p:nvPr/>
        </p:nvSpPr>
        <p:spPr>
          <a:xfrm>
            <a:off x="7109027" y="1491574"/>
            <a:ext cx="3149934" cy="4728446"/>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79" name="TextBox 78"/>
          <p:cNvSpPr txBox="1"/>
          <p:nvPr/>
        </p:nvSpPr>
        <p:spPr>
          <a:xfrm>
            <a:off x="7846525" y="1295400"/>
            <a:ext cx="1663532" cy="400110"/>
          </a:xfrm>
          <a:prstGeom prst="rect">
            <a:avLst/>
          </a:prstGeom>
          <a:solidFill>
            <a:schemeClr val="bg1"/>
          </a:solidFill>
        </p:spPr>
        <p:txBody>
          <a:bodyPr wrap="none" rtlCol="0">
            <a:spAutoFit/>
          </a:bodyPr>
          <a:lstStyle/>
          <a:p>
            <a:pPr defTabSz="914400"/>
            <a:r>
              <a:rPr lang="en-US" sz="2000" dirty="0">
                <a:solidFill>
                  <a:srgbClr val="5B9BD5">
                    <a:lumMod val="50000"/>
                  </a:srgbClr>
                </a:solidFill>
                <a:latin typeface="Franklin Gothic Medium Cond" panose="020B0606030402020204" pitchFamily="34" charset="0"/>
              </a:rPr>
              <a:t>UCV SUPPORTS</a:t>
            </a:r>
          </a:p>
        </p:txBody>
      </p:sp>
      <p:sp>
        <p:nvSpPr>
          <p:cNvPr id="80" name="TextBox 79"/>
          <p:cNvSpPr txBox="1"/>
          <p:nvPr/>
        </p:nvSpPr>
        <p:spPr>
          <a:xfrm>
            <a:off x="4355262" y="2988859"/>
            <a:ext cx="1074333" cy="461665"/>
          </a:xfrm>
          <a:prstGeom prst="rect">
            <a:avLst/>
          </a:prstGeom>
          <a:noFill/>
        </p:spPr>
        <p:txBody>
          <a:bodyPr wrap="none" rtlCol="0">
            <a:spAutoFit/>
          </a:bodyPr>
          <a:lstStyle/>
          <a:p>
            <a:pPr defTabSz="914400"/>
            <a:r>
              <a:rPr lang="en-US" dirty="0">
                <a:solidFill>
                  <a:prstClr val="black"/>
                </a:solidFill>
                <a:latin typeface="Franklin Gothic Medium Cond" panose="020B0606030402020204" pitchFamily="34" charset="0"/>
              </a:rPr>
              <a:t>CLAIMS</a:t>
            </a:r>
          </a:p>
        </p:txBody>
      </p:sp>
    </p:spTree>
    <p:extLst>
      <p:ext uri="{BB962C8B-B14F-4D97-AF65-F5344CB8AC3E}">
        <p14:creationId xmlns:p14="http://schemas.microsoft.com/office/powerpoint/2010/main" val="243974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prstClr val="black"/>
                </a:solidFill>
              </a:rPr>
              <a:t>FRONT-END MATCH IS FOUNDATIONAL TO UCV</a:t>
            </a:r>
          </a:p>
        </p:txBody>
      </p:sp>
      <p:cxnSp>
        <p:nvCxnSpPr>
          <p:cNvPr id="136" name="Straight Connector 135"/>
          <p:cNvCxnSpPr/>
          <p:nvPr/>
        </p:nvCxnSpPr>
        <p:spPr bwMode="auto">
          <a:xfrm flipV="1">
            <a:off x="7968161" y="4928124"/>
            <a:ext cx="318303" cy="1494"/>
          </a:xfrm>
          <a:prstGeom prst="line">
            <a:avLst/>
          </a:prstGeom>
          <a:solidFill>
            <a:srgbClr val="ED7D31"/>
          </a:solidFill>
          <a:ln w="12700" cap="flat" cmpd="sng" algn="ctr">
            <a:solidFill>
              <a:sysClr val="windowText" lastClr="000000"/>
            </a:solidFill>
            <a:prstDash val="solid"/>
            <a:round/>
            <a:headEnd type="none" w="med" len="med"/>
            <a:tailEnd type="none" w="med" len="med"/>
          </a:ln>
          <a:effectLst/>
        </p:spPr>
      </p:cxnSp>
      <p:cxnSp>
        <p:nvCxnSpPr>
          <p:cNvPr id="137" name="Straight Connector 136"/>
          <p:cNvCxnSpPr/>
          <p:nvPr/>
        </p:nvCxnSpPr>
        <p:spPr bwMode="auto">
          <a:xfrm flipV="1">
            <a:off x="8632487" y="4924832"/>
            <a:ext cx="318303" cy="1494"/>
          </a:xfrm>
          <a:prstGeom prst="line">
            <a:avLst/>
          </a:prstGeom>
          <a:solidFill>
            <a:srgbClr val="ED7D31"/>
          </a:solidFill>
          <a:ln w="12700" cap="flat" cmpd="sng" algn="ctr">
            <a:solidFill>
              <a:sysClr val="windowText" lastClr="000000"/>
            </a:solidFill>
            <a:prstDash val="solid"/>
            <a:round/>
            <a:headEnd type="none" w="med" len="med"/>
            <a:tailEnd type="none" w="med" len="med"/>
          </a:ln>
          <a:effectLst/>
        </p:spPr>
      </p:cxnSp>
      <p:cxnSp>
        <p:nvCxnSpPr>
          <p:cNvPr id="138" name="Straight Connector 137"/>
          <p:cNvCxnSpPr/>
          <p:nvPr/>
        </p:nvCxnSpPr>
        <p:spPr bwMode="auto">
          <a:xfrm flipV="1">
            <a:off x="8599948" y="4382419"/>
            <a:ext cx="318303" cy="1494"/>
          </a:xfrm>
          <a:prstGeom prst="line">
            <a:avLst/>
          </a:prstGeom>
          <a:solidFill>
            <a:srgbClr val="ED7D31"/>
          </a:solidFill>
          <a:ln w="12700" cap="flat" cmpd="sng" algn="ctr">
            <a:solidFill>
              <a:sysClr val="windowText" lastClr="000000"/>
            </a:solidFill>
            <a:prstDash val="solid"/>
            <a:round/>
            <a:headEnd type="none" w="med" len="med"/>
            <a:tailEnd type="none" w="med" len="med"/>
          </a:ln>
          <a:effectLst/>
        </p:spPr>
      </p:cxnSp>
      <p:sp>
        <p:nvSpPr>
          <p:cNvPr id="139" name="Rectangle 138"/>
          <p:cNvSpPr/>
          <p:nvPr/>
        </p:nvSpPr>
        <p:spPr>
          <a:xfrm>
            <a:off x="609441" y="849503"/>
            <a:ext cx="11002836" cy="1699691"/>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nvGrpSpPr>
          <p:cNvPr id="140" name="Group 139"/>
          <p:cNvGrpSpPr/>
          <p:nvPr/>
        </p:nvGrpSpPr>
        <p:grpSpPr>
          <a:xfrm>
            <a:off x="1645365" y="3276600"/>
            <a:ext cx="4069080" cy="2513350"/>
            <a:chOff x="175860" y="1873534"/>
            <a:chExt cx="4361688" cy="2513350"/>
          </a:xfrm>
        </p:grpSpPr>
        <p:sp>
          <p:nvSpPr>
            <p:cNvPr id="141" name="Rectangle 140"/>
            <p:cNvSpPr/>
            <p:nvPr/>
          </p:nvSpPr>
          <p:spPr bwMode="auto">
            <a:xfrm>
              <a:off x="175860" y="1873534"/>
              <a:ext cx="4361688" cy="365760"/>
            </a:xfrm>
            <a:prstGeom prst="rect">
              <a:avLst/>
            </a:prstGeom>
            <a:solidFill>
              <a:sysClr val="windowText" lastClr="000000"/>
            </a:solidFill>
            <a:ln w="12700" cap="flat" cmpd="sng" algn="ctr">
              <a:solidFill>
                <a:sysClr val="windowText" lastClr="000000">
                  <a:shade val="50000"/>
                </a:sysClr>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Policy-Centric Systems </a:t>
              </a:r>
            </a:p>
          </p:txBody>
        </p:sp>
        <p:cxnSp>
          <p:nvCxnSpPr>
            <p:cNvPr id="142" name="Straight Arrow Connector 141"/>
            <p:cNvCxnSpPr>
              <a:endCxn id="147" idx="0"/>
            </p:cNvCxnSpPr>
            <p:nvPr/>
          </p:nvCxnSpPr>
          <p:spPr bwMode="auto">
            <a:xfrm flipH="1">
              <a:off x="1935422" y="3444818"/>
              <a:ext cx="275900" cy="301046"/>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143" name="TextBox 142"/>
            <p:cNvSpPr txBox="1"/>
            <p:nvPr/>
          </p:nvSpPr>
          <p:spPr>
            <a:xfrm>
              <a:off x="1503368" y="4186829"/>
              <a:ext cx="808607" cy="2000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Policyholder</a:t>
              </a:r>
            </a:p>
          </p:txBody>
        </p:sp>
        <p:pic>
          <p:nvPicPr>
            <p:cNvPr id="144" name="Picture 16" descr="https://www.secureauth.com/SecureAuth/media/Icons/blue%20145x145/icon-support-policies-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2147240" y="2996825"/>
              <a:ext cx="530225" cy="530225"/>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746" y="3741325"/>
              <a:ext cx="365760" cy="4030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 name="TextBox 145"/>
            <p:cNvSpPr txBox="1"/>
            <p:nvPr/>
          </p:nvSpPr>
          <p:spPr>
            <a:xfrm>
              <a:off x="2427333" y="4182489"/>
              <a:ext cx="826586" cy="2000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Spouse</a:t>
              </a:r>
            </a:p>
          </p:txBody>
        </p:sp>
        <p:pic>
          <p:nvPicPr>
            <p:cNvPr id="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42" y="3745864"/>
              <a:ext cx="365760" cy="4030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8" name="Straight Arrow Connector 147"/>
            <p:cNvCxnSpPr>
              <a:endCxn id="145" idx="0"/>
            </p:cNvCxnSpPr>
            <p:nvPr/>
          </p:nvCxnSpPr>
          <p:spPr bwMode="auto">
            <a:xfrm>
              <a:off x="2592322" y="3449155"/>
              <a:ext cx="248304" cy="29217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49" name="Straight Arrow Connector 148"/>
            <p:cNvCxnSpPr>
              <a:stCxn id="144" idx="3"/>
            </p:cNvCxnSpPr>
            <p:nvPr/>
          </p:nvCxnSpPr>
          <p:spPr bwMode="auto">
            <a:xfrm>
              <a:off x="2677465" y="3261938"/>
              <a:ext cx="479136" cy="3368"/>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150" name="Rounded Rectangle 149"/>
            <p:cNvSpPr/>
            <p:nvPr/>
          </p:nvSpPr>
          <p:spPr>
            <a:xfrm>
              <a:off x="3153796" y="3128677"/>
              <a:ext cx="685800" cy="266520"/>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Claims </a:t>
              </a:r>
            </a:p>
          </p:txBody>
        </p:sp>
        <p:sp>
          <p:nvSpPr>
            <p:cNvPr id="151" name="Rounded Rectangle 150"/>
            <p:cNvSpPr/>
            <p:nvPr/>
          </p:nvSpPr>
          <p:spPr>
            <a:xfrm>
              <a:off x="982304" y="3128677"/>
              <a:ext cx="685800" cy="266520"/>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Billing</a:t>
              </a:r>
            </a:p>
          </p:txBody>
        </p:sp>
        <p:cxnSp>
          <p:nvCxnSpPr>
            <p:cNvPr id="152" name="Straight Arrow Connector 151"/>
            <p:cNvCxnSpPr/>
            <p:nvPr/>
          </p:nvCxnSpPr>
          <p:spPr bwMode="auto">
            <a:xfrm flipH="1">
              <a:off x="1668104" y="3261938"/>
              <a:ext cx="479136" cy="3368"/>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53" name="Straight Arrow Connector 152"/>
            <p:cNvCxnSpPr>
              <a:stCxn id="144" idx="0"/>
              <a:endCxn id="154" idx="2"/>
            </p:cNvCxnSpPr>
            <p:nvPr/>
          </p:nvCxnSpPr>
          <p:spPr bwMode="auto">
            <a:xfrm flipV="1">
              <a:off x="2412353" y="2601438"/>
              <a:ext cx="3919" cy="395387"/>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154" name="Rounded Rectangle 153"/>
            <p:cNvSpPr/>
            <p:nvPr/>
          </p:nvSpPr>
          <p:spPr>
            <a:xfrm>
              <a:off x="2073372" y="2334918"/>
              <a:ext cx="685800" cy="266520"/>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Asset</a:t>
              </a:r>
            </a:p>
          </p:txBody>
        </p:sp>
        <p:sp>
          <p:nvSpPr>
            <p:cNvPr id="155" name="Rectangle 154"/>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grpSp>
        <p:nvGrpSpPr>
          <p:cNvPr id="156" name="Group 155"/>
          <p:cNvGrpSpPr/>
          <p:nvPr/>
        </p:nvGrpSpPr>
        <p:grpSpPr>
          <a:xfrm>
            <a:off x="6409236" y="3276600"/>
            <a:ext cx="4073052" cy="2516399"/>
            <a:chOff x="4613748" y="1873758"/>
            <a:chExt cx="4356796" cy="2508786"/>
          </a:xfrm>
        </p:grpSpPr>
        <p:cxnSp>
          <p:nvCxnSpPr>
            <p:cNvPr id="157" name="Straight Connector 156"/>
            <p:cNvCxnSpPr>
              <a:stCxn id="162" idx="3"/>
            </p:cNvCxnSpPr>
            <p:nvPr/>
          </p:nvCxnSpPr>
          <p:spPr bwMode="auto">
            <a:xfrm flipV="1">
              <a:off x="6286672" y="2988333"/>
              <a:ext cx="340477" cy="1489"/>
            </a:xfrm>
            <a:prstGeom prst="line">
              <a:avLst/>
            </a:prstGeom>
            <a:solidFill>
              <a:srgbClr val="ED7D31"/>
            </a:solidFill>
            <a:ln w="12700" cap="flat" cmpd="sng" algn="ctr">
              <a:solidFill>
                <a:sysClr val="windowText" lastClr="000000"/>
              </a:solidFill>
              <a:prstDash val="solid"/>
              <a:round/>
              <a:headEnd type="none" w="med" len="med"/>
              <a:tailEnd type="none" w="med" len="med"/>
            </a:ln>
            <a:effectLst/>
          </p:spPr>
        </p:cxnSp>
        <p:cxnSp>
          <p:nvCxnSpPr>
            <p:cNvPr id="158" name="Elbow Connector 157"/>
            <p:cNvCxnSpPr/>
            <p:nvPr/>
          </p:nvCxnSpPr>
          <p:spPr bwMode="auto">
            <a:xfrm flipV="1">
              <a:off x="6290148" y="3521250"/>
              <a:ext cx="381000" cy="475488"/>
            </a:xfrm>
            <a:prstGeom prst="bentConnector3">
              <a:avLst>
                <a:gd name="adj1" fmla="val 100400"/>
              </a:avLst>
            </a:prstGeom>
            <a:solidFill>
              <a:srgbClr val="ED7D31"/>
            </a:solidFill>
            <a:ln w="12700" cap="flat" cmpd="sng" algn="ctr">
              <a:solidFill>
                <a:sysClr val="windowText" lastClr="000000"/>
              </a:solidFill>
              <a:prstDash val="solid"/>
              <a:round/>
              <a:headEnd type="none" w="med" len="med"/>
              <a:tailEnd type="none" w="med" len="med"/>
            </a:ln>
            <a:effectLst/>
          </p:spPr>
        </p:cxnSp>
        <p:cxnSp>
          <p:nvCxnSpPr>
            <p:cNvPr id="159" name="Elbow Connector 158"/>
            <p:cNvCxnSpPr/>
            <p:nvPr/>
          </p:nvCxnSpPr>
          <p:spPr bwMode="auto">
            <a:xfrm rot="10800000" flipV="1">
              <a:off x="6910095" y="2500984"/>
              <a:ext cx="384048" cy="475488"/>
            </a:xfrm>
            <a:prstGeom prst="bentConnector2">
              <a:avLst/>
            </a:prstGeom>
            <a:solidFill>
              <a:srgbClr val="ED7D31"/>
            </a:solidFill>
            <a:ln w="12700" cap="flat" cmpd="sng" algn="ctr">
              <a:solidFill>
                <a:sysClr val="windowText" lastClr="000000"/>
              </a:solidFill>
              <a:prstDash val="solid"/>
              <a:round/>
              <a:headEnd type="none" w="med" len="med"/>
              <a:tailEnd type="none" w="med" len="med"/>
            </a:ln>
            <a:effectLst/>
          </p:spPr>
        </p:cxnSp>
        <p:sp>
          <p:nvSpPr>
            <p:cNvPr id="160" name="Rounded Rectangle 159"/>
            <p:cNvSpPr/>
            <p:nvPr/>
          </p:nvSpPr>
          <p:spPr>
            <a:xfrm>
              <a:off x="4689948" y="2318054"/>
              <a:ext cx="1600200" cy="365760"/>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Policy</a:t>
              </a:r>
            </a:p>
          </p:txBody>
        </p:sp>
        <p:sp>
          <p:nvSpPr>
            <p:cNvPr id="161" name="Rounded Rectangle 160"/>
            <p:cNvSpPr/>
            <p:nvPr/>
          </p:nvSpPr>
          <p:spPr>
            <a:xfrm>
              <a:off x="4689948" y="3802429"/>
              <a:ext cx="1600200" cy="365760"/>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Relationships</a:t>
              </a:r>
            </a:p>
          </p:txBody>
        </p:sp>
        <p:sp>
          <p:nvSpPr>
            <p:cNvPr id="162" name="Rounded Rectangle 161"/>
            <p:cNvSpPr/>
            <p:nvPr/>
          </p:nvSpPr>
          <p:spPr>
            <a:xfrm>
              <a:off x="4686472" y="2790762"/>
              <a:ext cx="1600200" cy="398119"/>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Quotes</a:t>
              </a:r>
            </a:p>
          </p:txBody>
        </p:sp>
        <p:sp>
          <p:nvSpPr>
            <p:cNvPr id="163" name="Rounded Rectangle 162"/>
            <p:cNvSpPr/>
            <p:nvPr/>
          </p:nvSpPr>
          <p:spPr>
            <a:xfrm>
              <a:off x="7304030" y="2790014"/>
              <a:ext cx="1600200" cy="365760"/>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External Data</a:t>
              </a:r>
            </a:p>
          </p:txBody>
        </p:sp>
        <p:sp>
          <p:nvSpPr>
            <p:cNvPr id="164" name="Rounded Rectangle 163"/>
            <p:cNvSpPr/>
            <p:nvPr/>
          </p:nvSpPr>
          <p:spPr>
            <a:xfrm>
              <a:off x="7294143" y="2327327"/>
              <a:ext cx="1600200" cy="365760"/>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a:t>
              </a:r>
            </a:p>
          </p:txBody>
        </p:sp>
        <p:sp>
          <p:nvSpPr>
            <p:cNvPr id="165" name="Rounded Rectangle 164"/>
            <p:cNvSpPr/>
            <p:nvPr/>
          </p:nvSpPr>
          <p:spPr>
            <a:xfrm>
              <a:off x="7294143" y="3802429"/>
              <a:ext cx="1600200" cy="365760"/>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Analytics</a:t>
              </a:r>
            </a:p>
          </p:txBody>
        </p:sp>
        <p:cxnSp>
          <p:nvCxnSpPr>
            <p:cNvPr id="166" name="Elbow Connector 165"/>
            <p:cNvCxnSpPr>
              <a:stCxn id="160" idx="3"/>
            </p:cNvCxnSpPr>
            <p:nvPr/>
          </p:nvCxnSpPr>
          <p:spPr bwMode="auto">
            <a:xfrm>
              <a:off x="6290148" y="2500934"/>
              <a:ext cx="381000" cy="472518"/>
            </a:xfrm>
            <a:prstGeom prst="bentConnector2">
              <a:avLst/>
            </a:prstGeom>
            <a:solidFill>
              <a:srgbClr val="ED7D31"/>
            </a:solidFill>
            <a:ln w="12700" cap="flat" cmpd="sng" algn="ctr">
              <a:solidFill>
                <a:sysClr val="windowText" lastClr="000000"/>
              </a:solidFill>
              <a:prstDash val="solid"/>
              <a:round/>
              <a:headEnd type="none" w="med" len="med"/>
              <a:tailEnd type="none" w="med" len="med"/>
            </a:ln>
            <a:effectLst/>
          </p:spPr>
        </p:cxnSp>
        <p:cxnSp>
          <p:nvCxnSpPr>
            <p:cNvPr id="167" name="Elbow Connector 166"/>
            <p:cNvCxnSpPr>
              <a:stCxn id="165" idx="1"/>
            </p:cNvCxnSpPr>
            <p:nvPr/>
          </p:nvCxnSpPr>
          <p:spPr bwMode="auto">
            <a:xfrm rot="10800000">
              <a:off x="6910095" y="3555435"/>
              <a:ext cx="384048" cy="429874"/>
            </a:xfrm>
            <a:prstGeom prst="bentConnector2">
              <a:avLst/>
            </a:prstGeom>
            <a:solidFill>
              <a:srgbClr val="ED7D31"/>
            </a:solidFill>
            <a:ln w="12700" cap="flat" cmpd="sng" algn="ctr">
              <a:solidFill>
                <a:sysClr val="windowText" lastClr="000000"/>
              </a:solidFill>
              <a:prstDash val="solid"/>
              <a:round/>
              <a:headEnd type="none" w="med" len="med"/>
              <a:tailEnd type="none" w="med" len="med"/>
            </a:ln>
            <a:effectLst/>
          </p:spPr>
        </p:cxnSp>
        <p:pic>
          <p:nvPicPr>
            <p:cNvPr id="168" name="Picture 13" descr="http://homeadinc.com/hsb/wp-content/uploads/2015/02/GenericProfilePhoto-Blue-Roun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4448" y="2883442"/>
              <a:ext cx="765020" cy="765020"/>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168"/>
            <p:cNvSpPr/>
            <p:nvPr/>
          </p:nvSpPr>
          <p:spPr bwMode="auto">
            <a:xfrm>
              <a:off x="4613749" y="1873758"/>
              <a:ext cx="4356795" cy="364653"/>
            </a:xfrm>
            <a:prstGeom prst="rect">
              <a:avLst/>
            </a:prstGeom>
            <a:solidFill>
              <a:sysClr val="windowText" lastClr="000000"/>
            </a:solidFill>
            <a:ln w="12700" cap="flat" cmpd="sng" algn="ctr">
              <a:solidFill>
                <a:sysClr val="windowText" lastClr="000000">
                  <a:shade val="50000"/>
                </a:sysClr>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Customer-Centric Data Platform</a:t>
              </a:r>
            </a:p>
          </p:txBody>
        </p:sp>
        <p:sp>
          <p:nvSpPr>
            <p:cNvPr id="170" name="Rectangle 169"/>
            <p:cNvSpPr/>
            <p:nvPr/>
          </p:nvSpPr>
          <p:spPr bwMode="auto">
            <a:xfrm>
              <a:off x="4613748" y="2214307"/>
              <a:ext cx="4356796" cy="2168237"/>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171" name="TextBox 170"/>
          <p:cNvSpPr txBox="1"/>
          <p:nvPr/>
        </p:nvSpPr>
        <p:spPr>
          <a:xfrm>
            <a:off x="1458197" y="5778065"/>
            <a:ext cx="4218226" cy="584775"/>
          </a:xfrm>
          <a:prstGeom prst="rect">
            <a:avLst/>
          </a:prstGeom>
          <a:noFill/>
        </p:spPr>
        <p:txBody>
          <a:bodyPr wrap="square" rtlCol="0">
            <a:spAutoFit/>
          </a:bodyPr>
          <a:lstStyle/>
          <a:p>
            <a:pPr algn="ctr" defTabSz="914400"/>
            <a:r>
              <a:rPr lang="en-US" sz="1600" i="1" dirty="0">
                <a:solidFill>
                  <a:prstClr val="black"/>
                </a:solidFill>
                <a:latin typeface="Franklin Gothic Medium Cond" panose="020B0606030402020204" pitchFamily="34" charset="0"/>
              </a:rPr>
              <a:t>Customers only understood in the context of their  policy relationships</a:t>
            </a:r>
            <a:endParaRPr lang="en-US" sz="1400" i="1" dirty="0">
              <a:solidFill>
                <a:prstClr val="black"/>
              </a:solidFill>
              <a:latin typeface="Franklin Gothic Medium Cond" panose="020B0606030402020204" pitchFamily="34" charset="0"/>
            </a:endParaRPr>
          </a:p>
        </p:txBody>
      </p:sp>
      <p:sp>
        <p:nvSpPr>
          <p:cNvPr id="172" name="TextBox 171"/>
          <p:cNvSpPr txBox="1"/>
          <p:nvPr/>
        </p:nvSpPr>
        <p:spPr>
          <a:xfrm>
            <a:off x="6350425" y="5789881"/>
            <a:ext cx="4180973" cy="584775"/>
          </a:xfrm>
          <a:prstGeom prst="rect">
            <a:avLst/>
          </a:prstGeom>
          <a:noFill/>
        </p:spPr>
        <p:txBody>
          <a:bodyPr wrap="square" rtlCol="0">
            <a:spAutoFit/>
          </a:bodyPr>
          <a:lstStyle/>
          <a:p>
            <a:pPr algn="ctr" defTabSz="914400"/>
            <a:r>
              <a:rPr lang="en-US" sz="1600" i="1" dirty="0">
                <a:solidFill>
                  <a:prstClr val="black"/>
                </a:solidFill>
                <a:latin typeface="Franklin Gothic Medium Cond" panose="020B0606030402020204" pitchFamily="34" charset="0"/>
              </a:rPr>
              <a:t>UCV provides a multi-dimensional view of the customer shared across all channels</a:t>
            </a:r>
            <a:endParaRPr lang="en-US" sz="1400" i="1" dirty="0">
              <a:solidFill>
                <a:prstClr val="black"/>
              </a:solidFill>
              <a:latin typeface="Franklin Gothic Medium Cond" panose="020B0606030402020204" pitchFamily="34" charset="0"/>
            </a:endParaRPr>
          </a:p>
        </p:txBody>
      </p:sp>
      <p:sp>
        <p:nvSpPr>
          <p:cNvPr id="173" name="Rectangle 172"/>
          <p:cNvSpPr/>
          <p:nvPr/>
        </p:nvSpPr>
        <p:spPr>
          <a:xfrm>
            <a:off x="0" y="2590800"/>
            <a:ext cx="11885612" cy="646331"/>
          </a:xfrm>
          <a:prstGeom prst="rect">
            <a:avLst/>
          </a:prstGeom>
        </p:spPr>
        <p:txBody>
          <a:bodyPr wrap="square">
            <a:spAutoFit/>
          </a:bodyPr>
          <a:lstStyle/>
          <a:p>
            <a:pPr algn="ctr" defTabSz="914400"/>
            <a:r>
              <a:rPr lang="en-US" sz="1800" dirty="0">
                <a:solidFill>
                  <a:srgbClr val="000000"/>
                </a:solidFill>
                <a:latin typeface="Franklin Gothic Medium Cond" panose="020B0606030402020204" pitchFamily="34" charset="0"/>
              </a:rPr>
              <a:t>FEM enables Allstate to move from a transaction-based, product-focused provider to a </a:t>
            </a:r>
            <a:r>
              <a:rPr lang="en-US" sz="1800" dirty="0">
                <a:solidFill>
                  <a:srgbClr val="5B9BD5">
                    <a:lumMod val="50000"/>
                  </a:srgbClr>
                </a:solidFill>
                <a:latin typeface="Franklin Gothic Medium Cond" panose="020B0606030402020204" pitchFamily="34" charset="0"/>
              </a:rPr>
              <a:t>relationship-driven</a:t>
            </a:r>
            <a:r>
              <a:rPr lang="en-US" sz="1800" dirty="0">
                <a:solidFill>
                  <a:srgbClr val="000000"/>
                </a:solidFill>
                <a:latin typeface="Franklin Gothic Medium Cond" panose="020B0606030402020204" pitchFamily="34" charset="0"/>
              </a:rPr>
              <a:t>, </a:t>
            </a:r>
            <a:r>
              <a:rPr lang="en-US" sz="1800" dirty="0">
                <a:solidFill>
                  <a:srgbClr val="5B9BD5">
                    <a:lumMod val="50000"/>
                  </a:srgbClr>
                </a:solidFill>
                <a:latin typeface="Franklin Gothic Medium Cond" panose="020B0606030402020204" pitchFamily="34" charset="0"/>
              </a:rPr>
              <a:t>data-informed</a:t>
            </a:r>
            <a:r>
              <a:rPr lang="en-US" sz="1800" dirty="0">
                <a:solidFill>
                  <a:srgbClr val="000000"/>
                </a:solidFill>
                <a:latin typeface="Franklin Gothic Medium Cond" panose="020B0606030402020204" pitchFamily="34" charset="0"/>
              </a:rPr>
              <a:t>, </a:t>
            </a:r>
            <a:r>
              <a:rPr lang="en-US" sz="1800" dirty="0">
                <a:solidFill>
                  <a:srgbClr val="5B9BD5">
                    <a:lumMod val="50000"/>
                  </a:srgbClr>
                </a:solidFill>
                <a:latin typeface="Franklin Gothic Medium Cond" panose="020B0606030402020204" pitchFamily="34" charset="0"/>
              </a:rPr>
              <a:t>household solutions advisor</a:t>
            </a:r>
          </a:p>
        </p:txBody>
      </p:sp>
      <p:sp>
        <p:nvSpPr>
          <p:cNvPr id="174" name="Flowchart: Extract 173"/>
          <p:cNvSpPr/>
          <p:nvPr/>
        </p:nvSpPr>
        <p:spPr>
          <a:xfrm rot="5400000">
            <a:off x="5059095" y="4452299"/>
            <a:ext cx="2025815" cy="513351"/>
          </a:xfrm>
          <a:prstGeom prst="flowChartExtract">
            <a:avLst/>
          </a:prstGeom>
          <a:solidFill>
            <a:sysClr val="windowText" lastClr="000000"/>
          </a:soli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609441" y="876235"/>
            <a:ext cx="11002835" cy="338554"/>
          </a:xfrm>
          <a:prstGeom prst="rect">
            <a:avLst/>
          </a:prstGeom>
        </p:spPr>
        <p:txBody>
          <a:bodyPr wrap="square">
            <a:spAutoFit/>
          </a:bodyPr>
          <a:lstStyle/>
          <a:p>
            <a:pPr algn="ctr" defTabSz="914400"/>
            <a:r>
              <a:rPr lang="en-US" sz="1600" dirty="0">
                <a:solidFill>
                  <a:srgbClr val="000000"/>
                </a:solidFill>
                <a:latin typeface="Franklin Gothic Medium Cond" panose="020B0606030402020204" pitchFamily="34" charset="0"/>
              </a:rPr>
              <a:t>Front End Match is the fundamental change required in customer facing systems to move us towards a Customer-Centric Data Platform</a:t>
            </a:r>
          </a:p>
        </p:txBody>
      </p:sp>
      <p:sp>
        <p:nvSpPr>
          <p:cNvPr id="176" name="Rectangle 175"/>
          <p:cNvSpPr/>
          <p:nvPr/>
        </p:nvSpPr>
        <p:spPr>
          <a:xfrm>
            <a:off x="2221103" y="1454985"/>
            <a:ext cx="1684061" cy="914400"/>
          </a:xfrm>
          <a:prstGeom prst="rect">
            <a:avLst/>
          </a:prstGeom>
          <a:solidFill>
            <a:sysClr val="window" lastClr="FFFFFF"/>
          </a:solidFill>
          <a:ln w="1270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7" name="Rectangle 176"/>
          <p:cNvSpPr/>
          <p:nvPr/>
        </p:nvSpPr>
        <p:spPr>
          <a:xfrm>
            <a:off x="2146151" y="1225016"/>
            <a:ext cx="1828800" cy="320040"/>
          </a:xfrm>
          <a:prstGeom prst="rect">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2585951" y="1219200"/>
            <a:ext cx="981359" cy="369332"/>
          </a:xfrm>
          <a:prstGeom prst="rect">
            <a:avLst/>
          </a:prstGeom>
        </p:spPr>
        <p:txBody>
          <a:bodyPr wrap="none">
            <a:spAutoFit/>
          </a:bodyPr>
          <a:lstStyle/>
          <a:p>
            <a:pPr algn="ctr" defTabSz="914400"/>
            <a:r>
              <a:rPr lang="en-US" sz="1800" dirty="0">
                <a:solidFill>
                  <a:prstClr val="white"/>
                </a:solidFill>
                <a:latin typeface="Franklin Gothic Medium Cond" panose="020B0606030402020204" pitchFamily="34" charset="0"/>
              </a:rPr>
              <a:t>IDENTIFY </a:t>
            </a:r>
          </a:p>
        </p:txBody>
      </p:sp>
      <p:sp>
        <p:nvSpPr>
          <p:cNvPr id="179" name="Text Box 24"/>
          <p:cNvSpPr txBox="1">
            <a:spLocks noChangeArrowheads="1"/>
          </p:cNvSpPr>
          <p:nvPr/>
        </p:nvSpPr>
        <p:spPr bwMode="auto">
          <a:xfrm>
            <a:off x="2209605" y="1595872"/>
            <a:ext cx="1711057" cy="646331"/>
          </a:xfrm>
          <a:prstGeom prst="rect">
            <a:avLst/>
          </a:prstGeom>
          <a:noFill/>
          <a:ln w="25400" cap="flat" cmpd="sng" algn="ctr">
            <a:noFill/>
            <a:prstDash val="solid"/>
            <a:headEnd/>
            <a:tailEnd/>
          </a:ln>
          <a:effectLst/>
        </p:spPr>
        <p:txBody>
          <a:bodyPr wrap="square">
            <a:spAutoFit/>
          </a:bodyPr>
          <a:ls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5pPr>
            <a:lvl6pPr marL="2286000" algn="l" defTabSz="914400" rtl="0" eaLnBrk="1" latinLnBrk="0" hangingPunct="1">
              <a:defRPr sz="2000" kern="1200">
                <a:solidFill>
                  <a:schemeClr val="tx1"/>
                </a:solidFill>
                <a:latin typeface="Arial" charset="0"/>
                <a:ea typeface="ＭＳ Ｐゴシック" pitchFamily="48" charset="-128"/>
                <a:cs typeface="+mn-cs"/>
              </a:defRPr>
            </a:lvl6pPr>
            <a:lvl7pPr marL="2743200" algn="l" defTabSz="914400" rtl="0" eaLnBrk="1" latinLnBrk="0" hangingPunct="1">
              <a:defRPr sz="2000" kern="1200">
                <a:solidFill>
                  <a:schemeClr val="tx1"/>
                </a:solidFill>
                <a:latin typeface="Arial" charset="0"/>
                <a:ea typeface="ＭＳ Ｐゴシック" pitchFamily="48" charset="-128"/>
                <a:cs typeface="+mn-cs"/>
              </a:defRPr>
            </a:lvl7pPr>
            <a:lvl8pPr marL="3200400" algn="l" defTabSz="914400" rtl="0" eaLnBrk="1" latinLnBrk="0" hangingPunct="1">
              <a:defRPr sz="2000" kern="1200">
                <a:solidFill>
                  <a:schemeClr val="tx1"/>
                </a:solidFill>
                <a:latin typeface="Arial" charset="0"/>
                <a:ea typeface="ＭＳ Ｐゴシック" pitchFamily="48" charset="-128"/>
                <a:cs typeface="+mn-cs"/>
              </a:defRPr>
            </a:lvl8pPr>
            <a:lvl9pPr marL="3657600" algn="l" defTabSz="914400" rtl="0" eaLnBrk="1" latinLnBrk="0" hangingPunct="1">
              <a:defRPr sz="2000" kern="1200">
                <a:solidFill>
                  <a:schemeClr val="tx1"/>
                </a:solidFill>
                <a:latin typeface="Arial" charset="0"/>
                <a:ea typeface="ＭＳ Ｐゴシック" pitchFamily="48" charset="-128"/>
                <a:cs typeface="+mn-cs"/>
              </a:defRPr>
            </a:lvl9pPr>
          </a:lstStyle>
          <a:p>
            <a:pPr algn="ctr" defTabSz="914400"/>
            <a:r>
              <a:rPr lang="en-US" sz="1200" dirty="0">
                <a:solidFill>
                  <a:srgbClr val="000000"/>
                </a:solidFill>
                <a:latin typeface="Franklin Gothic Medium Cond" panose="020B0606030402020204" pitchFamily="34" charset="0"/>
              </a:rPr>
              <a:t>Who am I talking to? What relationships do they have with Allstate?</a:t>
            </a:r>
          </a:p>
        </p:txBody>
      </p:sp>
      <p:sp>
        <p:nvSpPr>
          <p:cNvPr id="180" name="Rectangle 179"/>
          <p:cNvSpPr/>
          <p:nvPr/>
        </p:nvSpPr>
        <p:spPr>
          <a:xfrm>
            <a:off x="4278780" y="1447800"/>
            <a:ext cx="1684061" cy="914400"/>
          </a:xfrm>
          <a:prstGeom prst="rect">
            <a:avLst/>
          </a:prstGeom>
          <a:solidFill>
            <a:sysClr val="window" lastClr="FFFFFF"/>
          </a:solidFill>
          <a:ln w="1270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1" name="Rectangle 180"/>
          <p:cNvSpPr/>
          <p:nvPr/>
        </p:nvSpPr>
        <p:spPr>
          <a:xfrm>
            <a:off x="4203828" y="1237934"/>
            <a:ext cx="1828800" cy="320040"/>
          </a:xfrm>
          <a:prstGeom prst="rect">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4685948" y="1232118"/>
            <a:ext cx="896720" cy="369332"/>
          </a:xfrm>
          <a:prstGeom prst="rect">
            <a:avLst/>
          </a:prstGeom>
        </p:spPr>
        <p:txBody>
          <a:bodyPr wrap="none">
            <a:spAutoFit/>
          </a:bodyPr>
          <a:lstStyle/>
          <a:p>
            <a:pPr algn="ctr" defTabSz="914400"/>
            <a:r>
              <a:rPr lang="en-US" sz="1800" dirty="0">
                <a:solidFill>
                  <a:prstClr val="white"/>
                </a:solidFill>
                <a:latin typeface="Franklin Gothic Medium Cond" panose="020B0606030402020204" pitchFamily="34" charset="0"/>
              </a:rPr>
              <a:t>QUALITY</a:t>
            </a:r>
          </a:p>
        </p:txBody>
      </p:sp>
      <p:sp>
        <p:nvSpPr>
          <p:cNvPr id="183" name="Text Box 24"/>
          <p:cNvSpPr txBox="1">
            <a:spLocks noChangeArrowheads="1"/>
          </p:cNvSpPr>
          <p:nvPr/>
        </p:nvSpPr>
        <p:spPr bwMode="auto">
          <a:xfrm>
            <a:off x="4278780" y="1577794"/>
            <a:ext cx="1684061" cy="830997"/>
          </a:xfrm>
          <a:prstGeom prst="rect">
            <a:avLst/>
          </a:prstGeom>
          <a:noFill/>
          <a:ln w="25400" cap="flat" cmpd="sng" algn="ctr">
            <a:noFill/>
            <a:prstDash val="solid"/>
            <a:headEnd/>
            <a:tailEnd/>
          </a:ln>
          <a:effectLst/>
        </p:spPr>
        <p:txBody>
          <a:bodyPr wrap="square">
            <a:spAutoFit/>
          </a:bodyPr>
          <a:ls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5pPr>
            <a:lvl6pPr marL="2286000" algn="l" defTabSz="914400" rtl="0" eaLnBrk="1" latinLnBrk="0" hangingPunct="1">
              <a:defRPr sz="2000" kern="1200">
                <a:solidFill>
                  <a:schemeClr val="tx1"/>
                </a:solidFill>
                <a:latin typeface="Arial" charset="0"/>
                <a:ea typeface="ＭＳ Ｐゴシック" pitchFamily="48" charset="-128"/>
                <a:cs typeface="+mn-cs"/>
              </a:defRPr>
            </a:lvl6pPr>
            <a:lvl7pPr marL="2743200" algn="l" defTabSz="914400" rtl="0" eaLnBrk="1" latinLnBrk="0" hangingPunct="1">
              <a:defRPr sz="2000" kern="1200">
                <a:solidFill>
                  <a:schemeClr val="tx1"/>
                </a:solidFill>
                <a:latin typeface="Arial" charset="0"/>
                <a:ea typeface="ＭＳ Ｐゴシック" pitchFamily="48" charset="-128"/>
                <a:cs typeface="+mn-cs"/>
              </a:defRPr>
            </a:lvl7pPr>
            <a:lvl8pPr marL="3200400" algn="l" defTabSz="914400" rtl="0" eaLnBrk="1" latinLnBrk="0" hangingPunct="1">
              <a:defRPr sz="2000" kern="1200">
                <a:solidFill>
                  <a:schemeClr val="tx1"/>
                </a:solidFill>
                <a:latin typeface="Arial" charset="0"/>
                <a:ea typeface="ＭＳ Ｐゴシック" pitchFamily="48" charset="-128"/>
                <a:cs typeface="+mn-cs"/>
              </a:defRPr>
            </a:lvl8pPr>
            <a:lvl9pPr marL="3657600" algn="l" defTabSz="914400" rtl="0" eaLnBrk="1" latinLnBrk="0" hangingPunct="1">
              <a:defRPr sz="2000" kern="1200">
                <a:solidFill>
                  <a:schemeClr val="tx1"/>
                </a:solidFill>
                <a:latin typeface="Arial" charset="0"/>
                <a:ea typeface="ＭＳ Ｐゴシック" pitchFamily="48" charset="-128"/>
                <a:cs typeface="+mn-cs"/>
              </a:defRPr>
            </a:lvl9pPr>
          </a:lstStyle>
          <a:p>
            <a:pPr algn="ctr" defTabSz="914400"/>
            <a:r>
              <a:rPr lang="en-US" sz="1200" dirty="0">
                <a:solidFill>
                  <a:srgbClr val="000000"/>
                </a:solidFill>
                <a:latin typeface="Franklin Gothic Medium Cond" panose="020B0606030402020204" pitchFamily="34" charset="0"/>
              </a:rPr>
              <a:t>Improve the accuracy of customer information.  Where do they live, what is their phone number?</a:t>
            </a:r>
          </a:p>
        </p:txBody>
      </p:sp>
      <p:sp>
        <p:nvSpPr>
          <p:cNvPr id="184" name="Rectangle 183"/>
          <p:cNvSpPr/>
          <p:nvPr/>
        </p:nvSpPr>
        <p:spPr>
          <a:xfrm>
            <a:off x="6336458" y="1447800"/>
            <a:ext cx="1684061" cy="914400"/>
          </a:xfrm>
          <a:prstGeom prst="rect">
            <a:avLst/>
          </a:prstGeom>
          <a:solidFill>
            <a:sysClr val="window" lastClr="FFFFFF"/>
          </a:solidFill>
          <a:ln w="1270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5" name="Rectangle 184"/>
          <p:cNvSpPr/>
          <p:nvPr/>
        </p:nvSpPr>
        <p:spPr>
          <a:xfrm>
            <a:off x="6261506" y="1252072"/>
            <a:ext cx="1828800" cy="320040"/>
          </a:xfrm>
          <a:prstGeom prst="rect">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6788447" y="1246256"/>
            <a:ext cx="807080" cy="369332"/>
          </a:xfrm>
          <a:prstGeom prst="rect">
            <a:avLst/>
          </a:prstGeom>
        </p:spPr>
        <p:txBody>
          <a:bodyPr wrap="none">
            <a:spAutoFit/>
          </a:bodyPr>
          <a:lstStyle/>
          <a:p>
            <a:pPr algn="ctr" defTabSz="914400"/>
            <a:r>
              <a:rPr lang="en-US" sz="1800" dirty="0">
                <a:solidFill>
                  <a:prstClr val="white"/>
                </a:solidFill>
                <a:latin typeface="Franklin Gothic Medium Cond" panose="020B0606030402020204" pitchFamily="34" charset="0"/>
              </a:rPr>
              <a:t>RELATE</a:t>
            </a:r>
          </a:p>
        </p:txBody>
      </p:sp>
      <p:sp>
        <p:nvSpPr>
          <p:cNvPr id="187" name="Text Box 24"/>
          <p:cNvSpPr txBox="1">
            <a:spLocks noChangeArrowheads="1"/>
          </p:cNvSpPr>
          <p:nvPr/>
        </p:nvSpPr>
        <p:spPr bwMode="auto">
          <a:xfrm>
            <a:off x="6336458" y="1591932"/>
            <a:ext cx="1684061" cy="830997"/>
          </a:xfrm>
          <a:prstGeom prst="rect">
            <a:avLst/>
          </a:prstGeom>
          <a:noFill/>
          <a:ln w="25400" cap="flat" cmpd="sng" algn="ctr">
            <a:noFill/>
            <a:prstDash val="solid"/>
            <a:headEnd/>
            <a:tailEnd/>
          </a:ln>
          <a:effectLst/>
        </p:spPr>
        <p:txBody>
          <a:bodyPr wrap="square">
            <a:spAutoFit/>
          </a:bodyPr>
          <a:ls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5pPr>
            <a:lvl6pPr marL="2286000" algn="l" defTabSz="914400" rtl="0" eaLnBrk="1" latinLnBrk="0" hangingPunct="1">
              <a:defRPr sz="2000" kern="1200">
                <a:solidFill>
                  <a:schemeClr val="tx1"/>
                </a:solidFill>
                <a:latin typeface="Arial" charset="0"/>
                <a:ea typeface="ＭＳ Ｐゴシック" pitchFamily="48" charset="-128"/>
                <a:cs typeface="+mn-cs"/>
              </a:defRPr>
            </a:lvl6pPr>
            <a:lvl7pPr marL="2743200" algn="l" defTabSz="914400" rtl="0" eaLnBrk="1" latinLnBrk="0" hangingPunct="1">
              <a:defRPr sz="2000" kern="1200">
                <a:solidFill>
                  <a:schemeClr val="tx1"/>
                </a:solidFill>
                <a:latin typeface="Arial" charset="0"/>
                <a:ea typeface="ＭＳ Ｐゴシック" pitchFamily="48" charset="-128"/>
                <a:cs typeface="+mn-cs"/>
              </a:defRPr>
            </a:lvl7pPr>
            <a:lvl8pPr marL="3200400" algn="l" defTabSz="914400" rtl="0" eaLnBrk="1" latinLnBrk="0" hangingPunct="1">
              <a:defRPr sz="2000" kern="1200">
                <a:solidFill>
                  <a:schemeClr val="tx1"/>
                </a:solidFill>
                <a:latin typeface="Arial" charset="0"/>
                <a:ea typeface="ＭＳ Ｐゴシック" pitchFamily="48" charset="-128"/>
                <a:cs typeface="+mn-cs"/>
              </a:defRPr>
            </a:lvl8pPr>
            <a:lvl9pPr marL="3657600" algn="l" defTabSz="914400" rtl="0" eaLnBrk="1" latinLnBrk="0" hangingPunct="1">
              <a:defRPr sz="2000" kern="1200">
                <a:solidFill>
                  <a:schemeClr val="tx1"/>
                </a:solidFill>
                <a:latin typeface="Arial" charset="0"/>
                <a:ea typeface="ＭＳ Ｐゴシック" pitchFamily="48" charset="-128"/>
                <a:cs typeface="+mn-cs"/>
              </a:defRPr>
            </a:lvl9pPr>
          </a:lstStyle>
          <a:p>
            <a:pPr algn="ctr" defTabSz="914400"/>
            <a:r>
              <a:rPr lang="en-US" sz="1200" dirty="0">
                <a:solidFill>
                  <a:srgbClr val="000000"/>
                </a:solidFill>
                <a:latin typeface="Franklin Gothic Medium Cond" panose="020B0606030402020204" pitchFamily="34" charset="0"/>
              </a:rPr>
              <a:t>Relate information about this transaction for enterprise visibility and consumption.</a:t>
            </a:r>
          </a:p>
        </p:txBody>
      </p:sp>
      <p:sp>
        <p:nvSpPr>
          <p:cNvPr id="188" name="Rectangle 187"/>
          <p:cNvSpPr/>
          <p:nvPr/>
        </p:nvSpPr>
        <p:spPr>
          <a:xfrm>
            <a:off x="8409633" y="1447800"/>
            <a:ext cx="1684061" cy="914400"/>
          </a:xfrm>
          <a:prstGeom prst="rect">
            <a:avLst/>
          </a:prstGeom>
          <a:solidFill>
            <a:sysClr val="window" lastClr="FFFFFF"/>
          </a:solidFill>
          <a:ln w="1270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9" name="Rectangle 188"/>
          <p:cNvSpPr/>
          <p:nvPr/>
        </p:nvSpPr>
        <p:spPr>
          <a:xfrm>
            <a:off x="8334681" y="1278199"/>
            <a:ext cx="1828800" cy="320040"/>
          </a:xfrm>
          <a:prstGeom prst="rect">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8762333" y="1245965"/>
            <a:ext cx="1005661" cy="369332"/>
          </a:xfrm>
          <a:prstGeom prst="rect">
            <a:avLst/>
          </a:prstGeom>
        </p:spPr>
        <p:txBody>
          <a:bodyPr wrap="none">
            <a:spAutoFit/>
          </a:bodyPr>
          <a:lstStyle/>
          <a:p>
            <a:pPr algn="ctr" defTabSz="914400"/>
            <a:r>
              <a:rPr lang="en-US" sz="1800" dirty="0">
                <a:solidFill>
                  <a:prstClr val="white"/>
                </a:solidFill>
                <a:latin typeface="Franklin Gothic Medium Cond" panose="020B0606030402020204" pitchFamily="34" charset="0"/>
              </a:rPr>
              <a:t>INSIGHTS</a:t>
            </a:r>
          </a:p>
        </p:txBody>
      </p:sp>
      <p:sp>
        <p:nvSpPr>
          <p:cNvPr id="191" name="Text Box 24"/>
          <p:cNvSpPr txBox="1">
            <a:spLocks noChangeArrowheads="1"/>
          </p:cNvSpPr>
          <p:nvPr/>
        </p:nvSpPr>
        <p:spPr bwMode="auto">
          <a:xfrm>
            <a:off x="8409633" y="1604850"/>
            <a:ext cx="1684061" cy="461665"/>
          </a:xfrm>
          <a:prstGeom prst="rect">
            <a:avLst/>
          </a:prstGeom>
          <a:noFill/>
          <a:ln w="25400" cap="flat" cmpd="sng" algn="ctr">
            <a:noFill/>
            <a:prstDash val="solid"/>
            <a:headEnd/>
            <a:tailEnd/>
          </a:ln>
          <a:effectLst/>
        </p:spPr>
        <p:txBody>
          <a:bodyPr wrap="square">
            <a:spAutoFit/>
          </a:bodyPr>
          <a:ls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5pPr>
            <a:lvl6pPr marL="2286000" algn="l" defTabSz="914400" rtl="0" eaLnBrk="1" latinLnBrk="0" hangingPunct="1">
              <a:defRPr sz="2000" kern="1200">
                <a:solidFill>
                  <a:schemeClr val="tx1"/>
                </a:solidFill>
                <a:latin typeface="Arial" charset="0"/>
                <a:ea typeface="ＭＳ Ｐゴシック" pitchFamily="48" charset="-128"/>
                <a:cs typeface="+mn-cs"/>
              </a:defRPr>
            </a:lvl6pPr>
            <a:lvl7pPr marL="2743200" algn="l" defTabSz="914400" rtl="0" eaLnBrk="1" latinLnBrk="0" hangingPunct="1">
              <a:defRPr sz="2000" kern="1200">
                <a:solidFill>
                  <a:schemeClr val="tx1"/>
                </a:solidFill>
                <a:latin typeface="Arial" charset="0"/>
                <a:ea typeface="ＭＳ Ｐゴシック" pitchFamily="48" charset="-128"/>
                <a:cs typeface="+mn-cs"/>
              </a:defRPr>
            </a:lvl7pPr>
            <a:lvl8pPr marL="3200400" algn="l" defTabSz="914400" rtl="0" eaLnBrk="1" latinLnBrk="0" hangingPunct="1">
              <a:defRPr sz="2000" kern="1200">
                <a:solidFill>
                  <a:schemeClr val="tx1"/>
                </a:solidFill>
                <a:latin typeface="Arial" charset="0"/>
                <a:ea typeface="ＭＳ Ｐゴシック" pitchFamily="48" charset="-128"/>
                <a:cs typeface="+mn-cs"/>
              </a:defRPr>
            </a:lvl8pPr>
            <a:lvl9pPr marL="3657600" algn="l" defTabSz="914400" rtl="0" eaLnBrk="1" latinLnBrk="0" hangingPunct="1">
              <a:defRPr sz="2000" kern="1200">
                <a:solidFill>
                  <a:schemeClr val="tx1"/>
                </a:solidFill>
                <a:latin typeface="Arial" charset="0"/>
                <a:ea typeface="ＭＳ Ｐゴシック" pitchFamily="48" charset="-128"/>
                <a:cs typeface="+mn-cs"/>
              </a:defRPr>
            </a:lvl9pPr>
          </a:lstStyle>
          <a:p>
            <a:pPr algn="ctr" defTabSz="914400"/>
            <a:r>
              <a:rPr lang="en-US" sz="1200" dirty="0">
                <a:solidFill>
                  <a:srgbClr val="000000"/>
                </a:solidFill>
                <a:latin typeface="Franklin Gothic Medium Cond" panose="020B0606030402020204" pitchFamily="34" charset="0"/>
              </a:rPr>
              <a:t>What is important to know about this customer?</a:t>
            </a:r>
          </a:p>
        </p:txBody>
      </p:sp>
      <p:sp>
        <p:nvSpPr>
          <p:cNvPr id="192" name="Rounded Rectangle 191"/>
          <p:cNvSpPr/>
          <p:nvPr/>
        </p:nvSpPr>
        <p:spPr>
          <a:xfrm>
            <a:off x="6477225" y="4714496"/>
            <a:ext cx="1495984" cy="399327"/>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Claims</a:t>
            </a:r>
          </a:p>
        </p:txBody>
      </p:sp>
      <p:sp>
        <p:nvSpPr>
          <p:cNvPr id="193" name="Rounded Rectangle 192"/>
          <p:cNvSpPr/>
          <p:nvPr/>
        </p:nvSpPr>
        <p:spPr>
          <a:xfrm>
            <a:off x="8905367" y="4720823"/>
            <a:ext cx="1495984" cy="366870"/>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Service Offerings</a:t>
            </a:r>
          </a:p>
        </p:txBody>
      </p:sp>
    </p:spTree>
    <p:extLst>
      <p:ext uri="{BB962C8B-B14F-4D97-AF65-F5344CB8AC3E}">
        <p14:creationId xmlns:p14="http://schemas.microsoft.com/office/powerpoint/2010/main" val="1364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FEM MAKES UCV POSSIBLE</a:t>
            </a:r>
          </a:p>
        </p:txBody>
      </p:sp>
      <p:sp>
        <p:nvSpPr>
          <p:cNvPr id="62" name="Rectangle 61"/>
          <p:cNvSpPr/>
          <p:nvPr/>
        </p:nvSpPr>
        <p:spPr>
          <a:xfrm>
            <a:off x="4951412" y="1117184"/>
            <a:ext cx="6329326" cy="2169825"/>
          </a:xfrm>
          <a:prstGeom prst="rect">
            <a:avLst/>
          </a:prstGeom>
        </p:spPr>
        <p:txBody>
          <a:bodyPr wrap="square">
            <a:spAutoFit/>
          </a:bodyPr>
          <a:lstStyle/>
          <a:p>
            <a:pPr defTabSz="914400"/>
            <a:r>
              <a:rPr lang="en-US" sz="1500" dirty="0">
                <a:solidFill>
                  <a:srgbClr val="5B9BD5">
                    <a:lumMod val="50000"/>
                  </a:srgbClr>
                </a:solidFill>
                <a:latin typeface="Franklin Gothic Medium Cond" panose="020B0606030402020204" pitchFamily="34" charset="0"/>
              </a:rPr>
              <a:t>Front-End Match (FEM) </a:t>
            </a:r>
            <a:r>
              <a:rPr lang="en-US" sz="1500" dirty="0">
                <a:solidFill>
                  <a:prstClr val="black"/>
                </a:solidFill>
                <a:latin typeface="Franklin Gothic Medium Cond" panose="020B0606030402020204" pitchFamily="34" charset="0"/>
              </a:rPr>
              <a:t>is the process by which our applications ‘identify’ an individual.   This requires changes in our applications and business process to ensure an accurate understanding of our customers. </a:t>
            </a:r>
          </a:p>
          <a:p>
            <a:pPr defTabSz="914400"/>
            <a:endParaRPr lang="en-US" sz="1500" dirty="0">
              <a:solidFill>
                <a:prstClr val="black"/>
              </a:solidFill>
              <a:latin typeface="Franklin Gothic Medium Cond" panose="020B0606030402020204" pitchFamily="34" charset="0"/>
            </a:endParaRPr>
          </a:p>
          <a:p>
            <a:pPr defTabSz="914400"/>
            <a:r>
              <a:rPr lang="en-US" sz="1500" dirty="0">
                <a:solidFill>
                  <a:prstClr val="black"/>
                </a:solidFill>
                <a:latin typeface="Franklin Gothic Medium Cond" panose="020B0606030402020204" pitchFamily="34" charset="0"/>
              </a:rPr>
              <a:t>FEM supports moving from a transaction-based, product-focused provider to a </a:t>
            </a:r>
            <a:r>
              <a:rPr lang="en-US" sz="1500" dirty="0">
                <a:solidFill>
                  <a:srgbClr val="5B9BD5">
                    <a:lumMod val="50000"/>
                  </a:srgbClr>
                </a:solidFill>
                <a:latin typeface="Franklin Gothic Medium Cond" panose="020B0606030402020204" pitchFamily="34" charset="0"/>
              </a:rPr>
              <a:t>relationship-driven, data-informed, household solution provider</a:t>
            </a:r>
            <a:r>
              <a:rPr lang="en-US" sz="1500" dirty="0">
                <a:solidFill>
                  <a:prstClr val="black"/>
                </a:solidFill>
                <a:latin typeface="Franklin Gothic Medium Cond" panose="020B0606030402020204" pitchFamily="34" charset="0"/>
              </a:rPr>
              <a:t>.</a:t>
            </a:r>
          </a:p>
          <a:p>
            <a:pPr defTabSz="914400"/>
            <a:endParaRPr lang="en-US" sz="1500" dirty="0">
              <a:solidFill>
                <a:prstClr val="black"/>
              </a:solidFill>
              <a:latin typeface="Franklin Gothic Medium Cond" panose="020B0606030402020204" pitchFamily="34" charset="0"/>
            </a:endParaRPr>
          </a:p>
          <a:p>
            <a:pPr defTabSz="914400"/>
            <a:r>
              <a:rPr lang="en-US" sz="1500" dirty="0">
                <a:solidFill>
                  <a:prstClr val="black"/>
                </a:solidFill>
                <a:latin typeface="Franklin Gothic Medium Cond" panose="020B0606030402020204" pitchFamily="34" charset="0"/>
              </a:rPr>
              <a:t>FEM is the fundamental change required in customer facing systems to move us towards a </a:t>
            </a:r>
            <a:r>
              <a:rPr lang="en-US" sz="1500" dirty="0">
                <a:solidFill>
                  <a:srgbClr val="5B9BD5">
                    <a:lumMod val="50000"/>
                  </a:srgbClr>
                </a:solidFill>
                <a:latin typeface="Franklin Gothic Medium Cond" panose="020B0606030402020204" pitchFamily="34" charset="0"/>
              </a:rPr>
              <a:t>Customer-Centric Data Platform</a:t>
            </a:r>
            <a:r>
              <a:rPr lang="en-US" sz="1500" dirty="0">
                <a:solidFill>
                  <a:prstClr val="black"/>
                </a:solidFill>
                <a:latin typeface="Franklin Gothic Medium Cond" panose="020B0606030402020204" pitchFamily="34" charset="0"/>
              </a:rPr>
              <a:t>.</a:t>
            </a:r>
          </a:p>
        </p:txBody>
      </p:sp>
      <p:sp>
        <p:nvSpPr>
          <p:cNvPr id="69" name="Can 68"/>
          <p:cNvSpPr/>
          <p:nvPr/>
        </p:nvSpPr>
        <p:spPr bwMode="auto">
          <a:xfrm>
            <a:off x="1449413" y="1213721"/>
            <a:ext cx="640080" cy="457200"/>
          </a:xfrm>
          <a:prstGeom prst="can">
            <a:avLst/>
          </a:prstGeom>
          <a:solidFill>
            <a:schemeClr val="accent5">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defTabSz="914196" eaLnBrk="0" hangingPunct="0"/>
            <a:r>
              <a:rPr lang="en-US" sz="700" b="1" dirty="0">
                <a:solidFill>
                  <a:srgbClr val="FFFFFF"/>
                </a:solidFill>
                <a:ea typeface="ＭＳ Ｐゴシック" pitchFamily="48" charset="-128"/>
              </a:rPr>
              <a:t>`</a:t>
            </a:r>
          </a:p>
        </p:txBody>
      </p:sp>
      <p:sp>
        <p:nvSpPr>
          <p:cNvPr id="70" name="Can 69"/>
          <p:cNvSpPr/>
          <p:nvPr/>
        </p:nvSpPr>
        <p:spPr bwMode="auto">
          <a:xfrm>
            <a:off x="2239029" y="1210245"/>
            <a:ext cx="640080" cy="457200"/>
          </a:xfrm>
          <a:prstGeom prst="can">
            <a:avLst/>
          </a:prstGeom>
          <a:solidFill>
            <a:schemeClr val="accent5">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defTabSz="914196" eaLnBrk="0" hangingPunct="0"/>
            <a:endParaRPr lang="en-US" sz="700" b="1" dirty="0">
              <a:solidFill>
                <a:srgbClr val="FFFFFF"/>
              </a:solidFill>
              <a:ea typeface="ＭＳ Ｐゴシック" pitchFamily="48" charset="-128"/>
            </a:endParaRPr>
          </a:p>
        </p:txBody>
      </p:sp>
      <p:sp>
        <p:nvSpPr>
          <p:cNvPr id="71" name="Can 70"/>
          <p:cNvSpPr/>
          <p:nvPr/>
        </p:nvSpPr>
        <p:spPr bwMode="auto">
          <a:xfrm>
            <a:off x="3015932" y="1207038"/>
            <a:ext cx="640080" cy="457200"/>
          </a:xfrm>
          <a:prstGeom prst="can">
            <a:avLst/>
          </a:prstGeom>
          <a:solidFill>
            <a:schemeClr val="accent5">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defTabSz="914196" eaLnBrk="0" hangingPunct="0"/>
            <a:endParaRPr lang="en-US" sz="600" b="1" dirty="0">
              <a:solidFill>
                <a:srgbClr val="FFFFFF"/>
              </a:solidFill>
              <a:ea typeface="ＭＳ Ｐゴシック" pitchFamily="48" charset="-128"/>
            </a:endParaRPr>
          </a:p>
        </p:txBody>
      </p:sp>
      <p:sp>
        <p:nvSpPr>
          <p:cNvPr id="73" name="Rectangle 72"/>
          <p:cNvSpPr/>
          <p:nvPr/>
        </p:nvSpPr>
        <p:spPr>
          <a:xfrm>
            <a:off x="1451773" y="1323942"/>
            <a:ext cx="619009" cy="307777"/>
          </a:xfrm>
          <a:prstGeom prst="rect">
            <a:avLst/>
          </a:prstGeom>
        </p:spPr>
        <p:txBody>
          <a:bodyPr wrap="square">
            <a:spAutoFit/>
          </a:bodyPr>
          <a:lstStyle/>
          <a:p>
            <a:pPr algn="ctr" defTabSz="914196" eaLnBrk="0" hangingPunct="0"/>
            <a:r>
              <a:rPr lang="en-US" sz="700" dirty="0">
                <a:solidFill>
                  <a:prstClr val="black"/>
                </a:solidFill>
                <a:latin typeface="Franklin Gothic Medium Cond" panose="020B0606030402020204" pitchFamily="34" charset="0"/>
                <a:ea typeface="ＭＳ Ｐゴシック" pitchFamily="48" charset="-128"/>
              </a:rPr>
              <a:t>POLICY</a:t>
            </a:r>
          </a:p>
          <a:p>
            <a:pPr algn="ctr" defTabSz="914196" eaLnBrk="0" hangingPunct="0"/>
            <a:r>
              <a:rPr lang="en-US" sz="700" dirty="0">
                <a:solidFill>
                  <a:prstClr val="black"/>
                </a:solidFill>
                <a:latin typeface="Franklin Gothic Medium Cond" panose="020B0606030402020204" pitchFamily="34" charset="0"/>
                <a:ea typeface="ＭＳ Ｐゴシック" pitchFamily="48" charset="-128"/>
              </a:rPr>
              <a:t>ADMIN</a:t>
            </a:r>
          </a:p>
        </p:txBody>
      </p:sp>
      <p:pic>
        <p:nvPicPr>
          <p:cNvPr id="74" name="Picture 13" descr="http://homeadinc.com/hsb/wp-content/uploads/2015/02/GenericProfilePhoto-Blue-Round.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1948283" y="1481281"/>
            <a:ext cx="127839" cy="13716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3" descr="http://homeadinc.com/hsb/wp-content/uploads/2015/02/GenericProfilePhoto-Blue-Round.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2737899" y="1494543"/>
            <a:ext cx="127839" cy="13716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13" descr="http://homeadinc.com/hsb/wp-content/uploads/2015/02/GenericProfilePhoto-Blue-Round.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3517819" y="1484499"/>
            <a:ext cx="127839" cy="137160"/>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p:cNvSpPr/>
          <p:nvPr/>
        </p:nvSpPr>
        <p:spPr>
          <a:xfrm>
            <a:off x="2232898" y="1369046"/>
            <a:ext cx="619009" cy="200055"/>
          </a:xfrm>
          <a:prstGeom prst="rect">
            <a:avLst/>
          </a:prstGeom>
        </p:spPr>
        <p:txBody>
          <a:bodyPr wrap="square">
            <a:spAutoFit/>
          </a:bodyPr>
          <a:lstStyle/>
          <a:p>
            <a:pPr algn="ctr" defTabSz="914196" eaLnBrk="0" hangingPunct="0"/>
            <a:r>
              <a:rPr lang="en-US" sz="700" dirty="0">
                <a:solidFill>
                  <a:prstClr val="black"/>
                </a:solidFill>
                <a:latin typeface="Franklin Gothic Medium Cond" panose="020B0606030402020204" pitchFamily="34" charset="0"/>
                <a:ea typeface="ＭＳ Ｐゴシック" pitchFamily="48" charset="-128"/>
              </a:rPr>
              <a:t>CRM </a:t>
            </a:r>
          </a:p>
        </p:txBody>
      </p:sp>
      <p:sp>
        <p:nvSpPr>
          <p:cNvPr id="79" name="Rectangle 78"/>
          <p:cNvSpPr/>
          <p:nvPr/>
        </p:nvSpPr>
        <p:spPr>
          <a:xfrm>
            <a:off x="3012818" y="1364576"/>
            <a:ext cx="619009" cy="200055"/>
          </a:xfrm>
          <a:prstGeom prst="rect">
            <a:avLst/>
          </a:prstGeom>
        </p:spPr>
        <p:txBody>
          <a:bodyPr wrap="square">
            <a:spAutoFit/>
          </a:bodyPr>
          <a:lstStyle/>
          <a:p>
            <a:pPr algn="ctr" defTabSz="914196" eaLnBrk="0" hangingPunct="0"/>
            <a:r>
              <a:rPr lang="en-US" sz="700" dirty="0">
                <a:solidFill>
                  <a:prstClr val="black"/>
                </a:solidFill>
                <a:latin typeface="Franklin Gothic Medium Cond" panose="020B0606030402020204" pitchFamily="34" charset="0"/>
                <a:ea typeface="ＭＳ Ｐゴシック" pitchFamily="48" charset="-128"/>
              </a:rPr>
              <a:t>CLAIMS</a:t>
            </a:r>
          </a:p>
        </p:txBody>
      </p:sp>
      <p:sp>
        <p:nvSpPr>
          <p:cNvPr id="81" name="Can 80"/>
          <p:cNvSpPr/>
          <p:nvPr/>
        </p:nvSpPr>
        <p:spPr bwMode="auto">
          <a:xfrm>
            <a:off x="2028922" y="3005293"/>
            <a:ext cx="1019278" cy="957851"/>
          </a:xfrm>
          <a:prstGeom prst="can">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0" compatLnSpc="1">
            <a:prstTxWarp prst="textNoShape">
              <a:avLst/>
            </a:prstTxWarp>
          </a:bodyPr>
          <a:lstStyle/>
          <a:p>
            <a:pPr algn="ctr" defTabSz="914196" eaLnBrk="0" hangingPunct="0"/>
            <a:endParaRPr lang="en-US" sz="600" b="1" dirty="0">
              <a:solidFill>
                <a:srgbClr val="FFFFFF"/>
              </a:solidFill>
              <a:ea typeface="ＭＳ Ｐゴシック" pitchFamily="48" charset="-128"/>
            </a:endParaRPr>
          </a:p>
          <a:p>
            <a:pPr algn="ctr" defTabSz="914196" eaLnBrk="0" hangingPunct="0"/>
            <a:r>
              <a:rPr lang="en-US" sz="1400" dirty="0">
                <a:solidFill>
                  <a:prstClr val="black"/>
                </a:solidFill>
                <a:latin typeface="Franklin Gothic Medium Cond" panose="020B0606030402020204" pitchFamily="34" charset="0"/>
                <a:ea typeface="ＭＳ Ｐゴシック" pitchFamily="48" charset="-128"/>
              </a:rPr>
              <a:t>CUSTOMER</a:t>
            </a:r>
          </a:p>
          <a:p>
            <a:pPr algn="ctr" defTabSz="914196" eaLnBrk="0" hangingPunct="0"/>
            <a:r>
              <a:rPr lang="en-US" sz="1400" dirty="0">
                <a:solidFill>
                  <a:prstClr val="black"/>
                </a:solidFill>
                <a:latin typeface="Franklin Gothic Medium Cond" panose="020B0606030402020204" pitchFamily="34" charset="0"/>
                <a:ea typeface="ＭＳ Ｐゴシック" pitchFamily="48" charset="-128"/>
              </a:rPr>
              <a:t>MDM </a:t>
            </a:r>
          </a:p>
        </p:txBody>
      </p:sp>
      <p:pic>
        <p:nvPicPr>
          <p:cNvPr id="82" name="Picture 13" descr="http://homeadinc.com/hsb/wp-content/uploads/2015/02/GenericProfilePhoto-Blue-Round.pn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795227" y="3643916"/>
            <a:ext cx="248661" cy="266791"/>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p:cNvCxnSpPr/>
          <p:nvPr/>
        </p:nvCxnSpPr>
        <p:spPr>
          <a:xfrm flipH="1">
            <a:off x="1157684" y="3853618"/>
            <a:ext cx="871238" cy="826789"/>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3043562" y="3861357"/>
            <a:ext cx="915196" cy="821813"/>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Arrow Connector 95"/>
          <p:cNvCxnSpPr>
            <a:cxnSpLocks/>
            <a:stCxn id="81" idx="1"/>
            <a:endCxn id="69" idx="3"/>
          </p:cNvCxnSpPr>
          <p:nvPr/>
        </p:nvCxnSpPr>
        <p:spPr>
          <a:xfrm flipH="1" flipV="1">
            <a:off x="1769453" y="1670921"/>
            <a:ext cx="769108" cy="1334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a:cxnSpLocks/>
            <a:stCxn id="81" idx="1"/>
            <a:endCxn id="70" idx="3"/>
          </p:cNvCxnSpPr>
          <p:nvPr/>
        </p:nvCxnSpPr>
        <p:spPr>
          <a:xfrm flipV="1">
            <a:off x="2538561" y="1667445"/>
            <a:ext cx="20508" cy="1337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a:cxnSpLocks/>
            <a:stCxn id="81" idx="1"/>
            <a:endCxn id="71" idx="3"/>
          </p:cNvCxnSpPr>
          <p:nvPr/>
        </p:nvCxnSpPr>
        <p:spPr>
          <a:xfrm flipV="1">
            <a:off x="2538561" y="1664238"/>
            <a:ext cx="797411" cy="1341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Flowchart: Merge 99"/>
          <p:cNvSpPr/>
          <p:nvPr/>
        </p:nvSpPr>
        <p:spPr>
          <a:xfrm>
            <a:off x="2503095" y="3001817"/>
            <a:ext cx="91440" cy="91440"/>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a:endParaRPr lang="en-US" sz="1800">
              <a:solidFill>
                <a:prstClr val="white"/>
              </a:solidFill>
            </a:endParaRPr>
          </a:p>
        </p:txBody>
      </p:sp>
      <p:sp>
        <p:nvSpPr>
          <p:cNvPr id="101" name="TextBox 100"/>
          <p:cNvSpPr txBox="1"/>
          <p:nvPr/>
        </p:nvSpPr>
        <p:spPr>
          <a:xfrm rot="3794859">
            <a:off x="1914796" y="2211567"/>
            <a:ext cx="371486" cy="169277"/>
          </a:xfrm>
          <a:prstGeom prst="rect">
            <a:avLst/>
          </a:prstGeom>
          <a:solidFill>
            <a:schemeClr val="bg1"/>
          </a:solidFill>
        </p:spPr>
        <p:txBody>
          <a:bodyPr wrap="square" rtlCol="0">
            <a:spAutoFit/>
          </a:bodyPr>
          <a:lstStyle/>
          <a:p>
            <a:pPr defTabSz="914400"/>
            <a:r>
              <a:rPr lang="en-US" sz="500" dirty="0">
                <a:solidFill>
                  <a:prstClr val="black"/>
                </a:solidFill>
                <a:latin typeface="Franklin Gothic Medium Cond" panose="020B0606030402020204" pitchFamily="34" charset="0"/>
              </a:rPr>
              <a:t>Party ID</a:t>
            </a:r>
          </a:p>
        </p:txBody>
      </p:sp>
      <p:sp>
        <p:nvSpPr>
          <p:cNvPr id="102" name="TextBox 101"/>
          <p:cNvSpPr txBox="1"/>
          <p:nvPr/>
        </p:nvSpPr>
        <p:spPr>
          <a:xfrm rot="5400000">
            <a:off x="2370856" y="2127611"/>
            <a:ext cx="365806" cy="169277"/>
          </a:xfrm>
          <a:prstGeom prst="rect">
            <a:avLst/>
          </a:prstGeom>
          <a:solidFill>
            <a:schemeClr val="bg1"/>
          </a:solidFill>
        </p:spPr>
        <p:txBody>
          <a:bodyPr wrap="none" rtlCol="0">
            <a:spAutoFit/>
          </a:bodyPr>
          <a:lstStyle/>
          <a:p>
            <a:pPr defTabSz="914400"/>
            <a:r>
              <a:rPr lang="en-US" sz="500" dirty="0">
                <a:solidFill>
                  <a:prstClr val="black"/>
                </a:solidFill>
                <a:latin typeface="Franklin Gothic Medium Cond" panose="020B0606030402020204" pitchFamily="34" charset="0"/>
              </a:rPr>
              <a:t>Party ID</a:t>
            </a:r>
          </a:p>
        </p:txBody>
      </p:sp>
      <p:sp>
        <p:nvSpPr>
          <p:cNvPr id="103" name="TextBox 102"/>
          <p:cNvSpPr txBox="1"/>
          <p:nvPr/>
        </p:nvSpPr>
        <p:spPr>
          <a:xfrm rot="7297226">
            <a:off x="2786882" y="2187302"/>
            <a:ext cx="365806" cy="169277"/>
          </a:xfrm>
          <a:prstGeom prst="rect">
            <a:avLst/>
          </a:prstGeom>
          <a:solidFill>
            <a:schemeClr val="bg1"/>
          </a:solidFill>
        </p:spPr>
        <p:txBody>
          <a:bodyPr wrap="none" rtlCol="0">
            <a:spAutoFit/>
          </a:bodyPr>
          <a:lstStyle/>
          <a:p>
            <a:pPr defTabSz="914400"/>
            <a:r>
              <a:rPr lang="en-US" sz="500" dirty="0">
                <a:solidFill>
                  <a:prstClr val="black"/>
                </a:solidFill>
                <a:latin typeface="Franklin Gothic Medium Cond" panose="020B0606030402020204" pitchFamily="34" charset="0"/>
              </a:rPr>
              <a:t>Party ID</a:t>
            </a:r>
          </a:p>
        </p:txBody>
      </p:sp>
      <p:sp>
        <p:nvSpPr>
          <p:cNvPr id="105" name="TextBox 104"/>
          <p:cNvSpPr txBox="1"/>
          <p:nvPr/>
        </p:nvSpPr>
        <p:spPr>
          <a:xfrm>
            <a:off x="1827212" y="884965"/>
            <a:ext cx="1461875" cy="307777"/>
          </a:xfrm>
          <a:prstGeom prst="rect">
            <a:avLst/>
          </a:prstGeom>
          <a:noFill/>
        </p:spPr>
        <p:txBody>
          <a:bodyPr wrap="none" rtlCol="0">
            <a:spAutoFit/>
          </a:bodyPr>
          <a:lstStyle/>
          <a:p>
            <a:pPr defTabSz="914400"/>
            <a:r>
              <a:rPr lang="en-US" sz="1400" dirty="0">
                <a:solidFill>
                  <a:prstClr val="black"/>
                </a:solidFill>
                <a:latin typeface="Franklin Gothic Medium Cond" panose="020B0606030402020204" pitchFamily="34" charset="0"/>
              </a:rPr>
              <a:t>FRONT-END MATCH</a:t>
            </a:r>
          </a:p>
        </p:txBody>
      </p:sp>
      <p:sp>
        <p:nvSpPr>
          <p:cNvPr id="106" name="TextBox 105"/>
          <p:cNvSpPr txBox="1"/>
          <p:nvPr/>
        </p:nvSpPr>
        <p:spPr>
          <a:xfrm>
            <a:off x="1592266" y="4378473"/>
            <a:ext cx="1894749" cy="307777"/>
          </a:xfrm>
          <a:prstGeom prst="rect">
            <a:avLst/>
          </a:prstGeom>
          <a:noFill/>
        </p:spPr>
        <p:txBody>
          <a:bodyPr wrap="none" rtlCol="0">
            <a:spAutoFit/>
          </a:bodyPr>
          <a:lstStyle/>
          <a:p>
            <a:pPr defTabSz="914400"/>
            <a:r>
              <a:rPr lang="en-US" sz="1400" dirty="0">
                <a:solidFill>
                  <a:prstClr val="black"/>
                </a:solidFill>
                <a:latin typeface="Franklin Gothic Medium Cond" panose="020B0606030402020204" pitchFamily="34" charset="0"/>
              </a:rPr>
              <a:t>UNIFIED CUSTOMER VIEW</a:t>
            </a:r>
          </a:p>
        </p:txBody>
      </p:sp>
      <p:sp>
        <p:nvSpPr>
          <p:cNvPr id="107" name="Rectangle 106"/>
          <p:cNvSpPr/>
          <p:nvPr/>
        </p:nvSpPr>
        <p:spPr>
          <a:xfrm>
            <a:off x="4951412" y="3660609"/>
            <a:ext cx="6329326" cy="23852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25425" indent="-225425" defTabSz="914400">
              <a:spcAft>
                <a:spcPts val="1200"/>
              </a:spcAft>
              <a:buClr>
                <a:prstClr val="black"/>
              </a:buClr>
              <a:buFont typeface="+mj-lt"/>
              <a:buAutoNum type="arabicPeriod"/>
              <a:defRPr/>
            </a:pPr>
            <a:endParaRPr lang="en-US" sz="100" dirty="0">
              <a:solidFill>
                <a:prstClr val="black"/>
              </a:solidFill>
              <a:latin typeface="Franklin Gothic Medium Cond" panose="020B0606030402020204" pitchFamily="34" charset="0"/>
            </a:endParaRPr>
          </a:p>
          <a:p>
            <a:pPr marL="225425" indent="-225425" defTabSz="914400">
              <a:spcAft>
                <a:spcPts val="1200"/>
              </a:spcAft>
              <a:buClr>
                <a:prstClr val="black"/>
              </a:buClr>
              <a:buFont typeface="+mj-lt"/>
              <a:buAutoNum type="arabicPeriod"/>
              <a:defRPr/>
            </a:pPr>
            <a:r>
              <a:rPr lang="en-US" sz="1400" dirty="0">
                <a:solidFill>
                  <a:prstClr val="black"/>
                </a:solidFill>
                <a:latin typeface="Franklin Gothic Medium Cond" panose="020B0606030402020204" pitchFamily="34" charset="0"/>
              </a:rPr>
              <a:t>Enables a comprehensive view of a customer and their household by </a:t>
            </a:r>
            <a:r>
              <a:rPr lang="en-US" sz="1400" dirty="0">
                <a:solidFill>
                  <a:srgbClr val="5B9BD5">
                    <a:lumMod val="50000"/>
                  </a:srgbClr>
                </a:solidFill>
                <a:latin typeface="Franklin Gothic Medium Cond" panose="020B0606030402020204" pitchFamily="34" charset="0"/>
              </a:rPr>
              <a:t>linking all known data to an individual party through the Party ID </a:t>
            </a:r>
            <a:r>
              <a:rPr lang="en-US" sz="1400" dirty="0">
                <a:solidFill>
                  <a:prstClr val="black"/>
                </a:solidFill>
                <a:latin typeface="Franklin Gothic Medium Cond" panose="020B0606030402020204" pitchFamily="34" charset="0"/>
              </a:rPr>
              <a:t>from across the enterprise</a:t>
            </a:r>
            <a:endParaRPr lang="en-US" sz="1400" b="1" dirty="0">
              <a:solidFill>
                <a:prstClr val="black"/>
              </a:solidFill>
              <a:latin typeface="Franklin Gothic Medium Cond" panose="020B0606030402020204" pitchFamily="34" charset="0"/>
            </a:endParaRPr>
          </a:p>
          <a:p>
            <a:pPr marL="225425" indent="-225425" defTabSz="914400">
              <a:spcAft>
                <a:spcPts val="1200"/>
              </a:spcAft>
              <a:buClr>
                <a:prstClr val="black"/>
              </a:buClr>
              <a:buFont typeface="+mj-lt"/>
              <a:buAutoNum type="arabicPeriod"/>
              <a:defRPr/>
            </a:pPr>
            <a:r>
              <a:rPr lang="en-US" sz="1400" dirty="0">
                <a:solidFill>
                  <a:prstClr val="black"/>
                </a:solidFill>
                <a:latin typeface="Franklin Gothic Medium Cond" panose="020B0606030402020204" pitchFamily="34" charset="0"/>
              </a:rPr>
              <a:t>Creates a consistent experience with </a:t>
            </a:r>
            <a:r>
              <a:rPr lang="en-US" sz="1400" dirty="0">
                <a:solidFill>
                  <a:srgbClr val="5B9BD5">
                    <a:lumMod val="50000"/>
                  </a:srgbClr>
                </a:solidFill>
                <a:latin typeface="Franklin Gothic Medium Cond" panose="020B0606030402020204" pitchFamily="34" charset="0"/>
              </a:rPr>
              <a:t>all channels viewing and sharing</a:t>
            </a:r>
            <a:r>
              <a:rPr lang="en-US" sz="1400" b="1" dirty="0">
                <a:solidFill>
                  <a:prstClr val="black"/>
                </a:solidFill>
                <a:latin typeface="Franklin Gothic Medium Cond" panose="020B0606030402020204" pitchFamily="34" charset="0"/>
              </a:rPr>
              <a:t> </a:t>
            </a:r>
            <a:r>
              <a:rPr lang="en-US" sz="1400" dirty="0">
                <a:solidFill>
                  <a:prstClr val="black"/>
                </a:solidFill>
                <a:latin typeface="Franklin Gothic Medium Cond" panose="020B0606030402020204" pitchFamily="34" charset="0"/>
              </a:rPr>
              <a:t>the same information</a:t>
            </a:r>
          </a:p>
          <a:p>
            <a:pPr marL="225425" indent="-225425" defTabSz="914400">
              <a:spcAft>
                <a:spcPts val="1200"/>
              </a:spcAft>
              <a:buClr>
                <a:prstClr val="black"/>
              </a:buClr>
              <a:buFont typeface="+mj-lt"/>
              <a:buAutoNum type="arabicPeriod"/>
              <a:defRPr/>
            </a:pPr>
            <a:r>
              <a:rPr lang="en-US" sz="1400" dirty="0">
                <a:solidFill>
                  <a:srgbClr val="5B9BD5">
                    <a:lumMod val="50000"/>
                  </a:srgbClr>
                </a:solidFill>
                <a:latin typeface="Franklin Gothic Medium Cond" panose="020B0606030402020204" pitchFamily="34" charset="0"/>
              </a:rPr>
              <a:t>Enhances party and household matching</a:t>
            </a:r>
            <a:r>
              <a:rPr lang="en-US" sz="1400" b="1" dirty="0">
                <a:solidFill>
                  <a:prstClr val="black"/>
                </a:solidFill>
                <a:latin typeface="Franklin Gothic Medium Cond" panose="020B0606030402020204" pitchFamily="34" charset="0"/>
              </a:rPr>
              <a:t> </a:t>
            </a:r>
            <a:r>
              <a:rPr lang="en-US" sz="1400" dirty="0">
                <a:solidFill>
                  <a:prstClr val="black"/>
                </a:solidFill>
                <a:latin typeface="Franklin Gothic Medium Cond" panose="020B0606030402020204" pitchFamily="34" charset="0"/>
              </a:rPr>
              <a:t>to facilitate application of discounts </a:t>
            </a:r>
          </a:p>
          <a:p>
            <a:pPr marL="225425" indent="-225425" defTabSz="914400">
              <a:spcAft>
                <a:spcPts val="1200"/>
              </a:spcAft>
              <a:buClr>
                <a:prstClr val="black"/>
              </a:buClr>
              <a:buFont typeface="+mj-lt"/>
              <a:buAutoNum type="arabicPeriod"/>
              <a:defRPr/>
            </a:pPr>
            <a:r>
              <a:rPr lang="en-US" sz="1400" dirty="0">
                <a:solidFill>
                  <a:srgbClr val="5B9BD5">
                    <a:lumMod val="50000"/>
                  </a:srgbClr>
                </a:solidFill>
                <a:latin typeface="Franklin Gothic Medium Cond" panose="020B0606030402020204" pitchFamily="34" charset="0"/>
              </a:rPr>
              <a:t>Reduces complaints and tickets </a:t>
            </a:r>
            <a:r>
              <a:rPr lang="en-US" sz="1400" dirty="0">
                <a:solidFill>
                  <a:prstClr val="black"/>
                </a:solidFill>
                <a:latin typeface="Franklin Gothic Medium Cond" panose="020B0606030402020204" pitchFamily="34" charset="0"/>
              </a:rPr>
              <a:t>required to correct erroneous party records</a:t>
            </a:r>
          </a:p>
          <a:p>
            <a:pPr marL="225425" indent="-225425" defTabSz="914400">
              <a:spcAft>
                <a:spcPts val="1200"/>
              </a:spcAft>
              <a:buClr>
                <a:prstClr val="black"/>
              </a:buClr>
              <a:buFont typeface="+mj-lt"/>
              <a:buAutoNum type="arabicPeriod"/>
              <a:defRPr/>
            </a:pPr>
            <a:r>
              <a:rPr lang="en-US" sz="1400" dirty="0">
                <a:solidFill>
                  <a:srgbClr val="5B9BD5">
                    <a:lumMod val="50000"/>
                  </a:srgbClr>
                </a:solidFill>
                <a:latin typeface="Franklin Gothic Medium Cond" panose="020B0606030402020204" pitchFamily="34" charset="0"/>
              </a:rPr>
              <a:t>Limit Allstate exposure </a:t>
            </a:r>
            <a:r>
              <a:rPr lang="en-US" sz="1400" dirty="0">
                <a:solidFill>
                  <a:prstClr val="black"/>
                </a:solidFill>
                <a:latin typeface="Franklin Gothic Medium Cond" panose="020B0606030402020204" pitchFamily="34" charset="0"/>
              </a:rPr>
              <a:t>to potential law suits due to lacking data integrity</a:t>
            </a:r>
          </a:p>
        </p:txBody>
      </p:sp>
      <p:sp>
        <p:nvSpPr>
          <p:cNvPr id="108" name="Rectangle 107"/>
          <p:cNvSpPr/>
          <p:nvPr/>
        </p:nvSpPr>
        <p:spPr>
          <a:xfrm>
            <a:off x="5403500" y="3437583"/>
            <a:ext cx="2971799" cy="400110"/>
          </a:xfrm>
          <a:prstGeom prst="rect">
            <a:avLst/>
          </a:prstGeom>
          <a:solidFill>
            <a:schemeClr val="bg1"/>
          </a:solidFill>
        </p:spPr>
        <p:txBody>
          <a:bodyPr wrap="square">
            <a:spAutoFit/>
          </a:bodyPr>
          <a:lstStyle/>
          <a:p>
            <a:pPr defTabSz="914400">
              <a:spcAft>
                <a:spcPts val="1200"/>
              </a:spcAft>
              <a:defRPr/>
            </a:pPr>
            <a:r>
              <a:rPr lang="en-US" sz="2000" dirty="0">
                <a:solidFill>
                  <a:prstClr val="black"/>
                </a:solidFill>
                <a:latin typeface="Franklin Gothic Medium Cond" panose="020B0606030402020204" pitchFamily="34" charset="0"/>
              </a:rPr>
              <a:t>FRONT-END MATCH BENEFITS</a:t>
            </a:r>
          </a:p>
        </p:txBody>
      </p:sp>
      <p:pic>
        <p:nvPicPr>
          <p:cNvPr id="4" name="Picture 3"/>
          <p:cNvPicPr>
            <a:picLocks noChangeAspect="1"/>
          </p:cNvPicPr>
          <p:nvPr/>
        </p:nvPicPr>
        <p:blipFill rotWithShape="1">
          <a:blip r:embed="rId5"/>
          <a:srcRect t="15252" b="-10709"/>
          <a:stretch/>
        </p:blipFill>
        <p:spPr>
          <a:xfrm>
            <a:off x="1157684" y="4680407"/>
            <a:ext cx="2807953" cy="1609158"/>
          </a:xfrm>
          <a:prstGeom prst="rect">
            <a:avLst/>
          </a:prstGeom>
        </p:spPr>
      </p:pic>
    </p:spTree>
    <p:extLst>
      <p:ext uri="{BB962C8B-B14F-4D97-AF65-F5344CB8AC3E}">
        <p14:creationId xmlns:p14="http://schemas.microsoft.com/office/powerpoint/2010/main" val="14812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WHAT IS FEM?</a:t>
            </a:r>
          </a:p>
        </p:txBody>
      </p:sp>
      <p:sp>
        <p:nvSpPr>
          <p:cNvPr id="62" name="Rectangle 61"/>
          <p:cNvSpPr/>
          <p:nvPr/>
        </p:nvSpPr>
        <p:spPr>
          <a:xfrm>
            <a:off x="450886" y="1117184"/>
            <a:ext cx="6329326" cy="2169825"/>
          </a:xfrm>
          <a:prstGeom prst="rect">
            <a:avLst/>
          </a:prstGeom>
        </p:spPr>
        <p:txBody>
          <a:bodyPr wrap="square">
            <a:spAutoFit/>
          </a:bodyPr>
          <a:lstStyle/>
          <a:p>
            <a:pPr defTabSz="914400"/>
            <a:r>
              <a:rPr lang="en-US" sz="1500" dirty="0">
                <a:solidFill>
                  <a:srgbClr val="5B9BD5">
                    <a:lumMod val="50000"/>
                  </a:srgbClr>
                </a:solidFill>
                <a:latin typeface="Franklin Gothic Medium Cond" panose="020B0606030402020204" pitchFamily="34" charset="0"/>
              </a:rPr>
              <a:t>Front-End Match (FEM) </a:t>
            </a:r>
            <a:r>
              <a:rPr lang="en-US" sz="1500" dirty="0">
                <a:solidFill>
                  <a:prstClr val="black"/>
                </a:solidFill>
                <a:latin typeface="Franklin Gothic Medium Cond" panose="020B0606030402020204" pitchFamily="34" charset="0"/>
              </a:rPr>
              <a:t>is an enterprise-wide initiative that sets the foundation to enable agents and support channels to identify a customer at the point of service. </a:t>
            </a:r>
          </a:p>
          <a:p>
            <a:pPr defTabSz="914400"/>
            <a:endParaRPr lang="en-US" sz="1500" dirty="0">
              <a:solidFill>
                <a:prstClr val="black"/>
              </a:solidFill>
              <a:latin typeface="Franklin Gothic Medium Cond" panose="020B0606030402020204" pitchFamily="34" charset="0"/>
            </a:endParaRPr>
          </a:p>
          <a:p>
            <a:pPr defTabSz="914400"/>
            <a:r>
              <a:rPr lang="en-US" sz="1500" dirty="0">
                <a:solidFill>
                  <a:prstClr val="black"/>
                </a:solidFill>
                <a:latin typeface="Franklin Gothic Medium Cond" panose="020B0606030402020204" pitchFamily="34" charset="0"/>
              </a:rPr>
              <a:t>Establish a </a:t>
            </a:r>
            <a:r>
              <a:rPr lang="en-US" sz="1500" dirty="0">
                <a:solidFill>
                  <a:srgbClr val="5B9BD5">
                    <a:lumMod val="50000"/>
                  </a:srgbClr>
                </a:solidFill>
                <a:latin typeface="Franklin Gothic Medium Cond" panose="020B0606030402020204" pitchFamily="34" charset="0"/>
              </a:rPr>
              <a:t>single view of a customer </a:t>
            </a:r>
            <a:r>
              <a:rPr lang="en-US" sz="1500" dirty="0">
                <a:solidFill>
                  <a:prstClr val="black"/>
                </a:solidFill>
                <a:latin typeface="Franklin Gothic Medium Cond" panose="020B0606030402020204" pitchFamily="34" charset="0"/>
              </a:rPr>
              <a:t>by linking all known data to an individual party through the Party ID from across the enterprise.  A Single Customer View is an aggregated, consistent and holistic representation of the data known by Allstate about our customers.</a:t>
            </a:r>
          </a:p>
          <a:p>
            <a:pPr defTabSz="914400"/>
            <a:endParaRPr lang="en-US" sz="1500" dirty="0">
              <a:solidFill>
                <a:prstClr val="black"/>
              </a:solidFill>
              <a:latin typeface="Franklin Gothic Medium Cond" panose="020B0606030402020204" pitchFamily="34" charset="0"/>
            </a:endParaRPr>
          </a:p>
          <a:p>
            <a:pPr defTabSz="914400"/>
            <a:r>
              <a:rPr lang="en-US" sz="1500" dirty="0">
                <a:solidFill>
                  <a:srgbClr val="5B9BD5">
                    <a:lumMod val="50000"/>
                  </a:srgbClr>
                </a:solidFill>
                <a:latin typeface="Franklin Gothic Medium Cond" panose="020B0606030402020204" pitchFamily="34" charset="0"/>
              </a:rPr>
              <a:t>Deliver metrics </a:t>
            </a:r>
            <a:r>
              <a:rPr lang="en-US" sz="1500" dirty="0">
                <a:solidFill>
                  <a:prstClr val="black"/>
                </a:solidFill>
                <a:latin typeface="Franklin Gothic Medium Cond" panose="020B0606030402020204" pitchFamily="34" charset="0"/>
              </a:rPr>
              <a:t>to provide timely insights and highlight what’s most important.</a:t>
            </a:r>
          </a:p>
        </p:txBody>
      </p:sp>
      <p:sp>
        <p:nvSpPr>
          <p:cNvPr id="107" name="Rectangle 106"/>
          <p:cNvSpPr/>
          <p:nvPr/>
        </p:nvSpPr>
        <p:spPr>
          <a:xfrm>
            <a:off x="4494212" y="4206151"/>
            <a:ext cx="6329326" cy="158504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25425" indent="-225425" defTabSz="914400">
              <a:spcAft>
                <a:spcPts val="1200"/>
              </a:spcAft>
              <a:buClr>
                <a:prstClr val="black"/>
              </a:buClr>
              <a:buFont typeface="+mj-lt"/>
              <a:buAutoNum type="arabicPeriod"/>
              <a:defRPr/>
            </a:pPr>
            <a:endParaRPr lang="en-US" sz="100" dirty="0">
              <a:solidFill>
                <a:prstClr val="black"/>
              </a:solidFill>
              <a:latin typeface="Franklin Gothic Medium Cond" panose="020B0606030402020204" pitchFamily="34" charset="0"/>
            </a:endParaRPr>
          </a:p>
          <a:p>
            <a:pPr marL="225425" indent="-225425" defTabSz="914400">
              <a:spcAft>
                <a:spcPts val="1200"/>
              </a:spcAft>
              <a:buClr>
                <a:prstClr val="black"/>
              </a:buClr>
              <a:buFont typeface="+mj-lt"/>
              <a:buAutoNum type="arabicPeriod"/>
              <a:defRPr/>
            </a:pPr>
            <a:r>
              <a:rPr lang="en-US" sz="1400" dirty="0">
                <a:solidFill>
                  <a:prstClr val="black"/>
                </a:solidFill>
                <a:latin typeface="Franklin Gothic Medium Cond" panose="020B0606030402020204" pitchFamily="34" charset="0"/>
              </a:rPr>
              <a:t>Performing a </a:t>
            </a:r>
            <a:r>
              <a:rPr lang="en-US" sz="1400" dirty="0">
                <a:solidFill>
                  <a:srgbClr val="5B9BD5">
                    <a:lumMod val="50000"/>
                  </a:srgbClr>
                </a:solidFill>
                <a:latin typeface="Franklin Gothic Medium Cond" panose="020B0606030402020204" pitchFamily="34" charset="0"/>
              </a:rPr>
              <a:t>comprehensive search</a:t>
            </a:r>
            <a:r>
              <a:rPr lang="en-US" sz="1400" dirty="0">
                <a:solidFill>
                  <a:prstClr val="black"/>
                </a:solidFill>
                <a:latin typeface="Franklin Gothic Medium Cond" panose="020B0606030402020204" pitchFamily="34" charset="0"/>
              </a:rPr>
              <a:t> before attempting to add a new party.  </a:t>
            </a:r>
            <a:endParaRPr lang="en-US" sz="1400" b="1" dirty="0">
              <a:solidFill>
                <a:prstClr val="black"/>
              </a:solidFill>
              <a:latin typeface="Franklin Gothic Medium Cond" panose="020B0606030402020204" pitchFamily="34" charset="0"/>
            </a:endParaRPr>
          </a:p>
          <a:p>
            <a:pPr marL="225425" indent="-225425" defTabSz="914400">
              <a:spcAft>
                <a:spcPts val="1200"/>
              </a:spcAft>
              <a:buClr>
                <a:prstClr val="black"/>
              </a:buClr>
              <a:buFont typeface="+mj-lt"/>
              <a:buAutoNum type="arabicPeriod"/>
              <a:defRPr/>
            </a:pPr>
            <a:r>
              <a:rPr lang="en-US" sz="1400" dirty="0">
                <a:solidFill>
                  <a:prstClr val="black"/>
                </a:solidFill>
                <a:latin typeface="Franklin Gothic Medium Cond" panose="020B0606030402020204" pitchFamily="34" charset="0"/>
              </a:rPr>
              <a:t>Validating </a:t>
            </a:r>
            <a:r>
              <a:rPr lang="en-US" sz="1400" dirty="0">
                <a:solidFill>
                  <a:srgbClr val="5B9BD5">
                    <a:lumMod val="50000"/>
                  </a:srgbClr>
                </a:solidFill>
                <a:latin typeface="Franklin Gothic Medium Cond" panose="020B0606030402020204" pitchFamily="34" charset="0"/>
              </a:rPr>
              <a:t>significant updates</a:t>
            </a:r>
            <a:r>
              <a:rPr lang="en-US" sz="1400" dirty="0">
                <a:solidFill>
                  <a:prstClr val="black"/>
                </a:solidFill>
                <a:latin typeface="Franklin Gothic Medium Cond" panose="020B0606030402020204" pitchFamily="34" charset="0"/>
              </a:rPr>
              <a:t> made to party.</a:t>
            </a:r>
          </a:p>
          <a:p>
            <a:pPr marL="225425" indent="-225425" defTabSz="914400">
              <a:spcAft>
                <a:spcPts val="1200"/>
              </a:spcAft>
              <a:buClr>
                <a:prstClr val="black"/>
              </a:buClr>
              <a:buFont typeface="+mj-lt"/>
              <a:buAutoNum type="arabicPeriod"/>
              <a:defRPr/>
            </a:pPr>
            <a:r>
              <a:rPr lang="en-US" sz="1400" dirty="0">
                <a:solidFill>
                  <a:schemeClr val="tx1"/>
                </a:solidFill>
                <a:latin typeface="Franklin Gothic Medium Cond" panose="020B0606030402020204" pitchFamily="34" charset="0"/>
              </a:rPr>
              <a:t>Providing</a:t>
            </a:r>
            <a:r>
              <a:rPr lang="en-US" sz="1400" dirty="0">
                <a:solidFill>
                  <a:srgbClr val="5B9BD5">
                    <a:lumMod val="50000"/>
                  </a:srgbClr>
                </a:solidFill>
                <a:latin typeface="Franklin Gothic Medium Cond" panose="020B0606030402020204" pitchFamily="34" charset="0"/>
              </a:rPr>
              <a:t> metrics/tokens </a:t>
            </a:r>
            <a:r>
              <a:rPr lang="en-US" sz="1400" dirty="0">
                <a:solidFill>
                  <a:schemeClr val="tx1"/>
                </a:solidFill>
                <a:latin typeface="Franklin Gothic Medium Cond" panose="020B0606030402020204" pitchFamily="34" charset="0"/>
              </a:rPr>
              <a:t>when adding or updating data in the customer MDM.</a:t>
            </a:r>
          </a:p>
          <a:p>
            <a:pPr marL="225425" indent="-225425" defTabSz="914400">
              <a:spcAft>
                <a:spcPts val="1200"/>
              </a:spcAft>
              <a:buClr>
                <a:prstClr val="black"/>
              </a:buClr>
              <a:buFont typeface="+mj-lt"/>
              <a:buAutoNum type="arabicPeriod"/>
              <a:defRPr/>
            </a:pPr>
            <a:r>
              <a:rPr lang="en-US" sz="1400" dirty="0">
                <a:solidFill>
                  <a:srgbClr val="5B9BD5">
                    <a:lumMod val="50000"/>
                  </a:srgbClr>
                </a:solidFill>
                <a:latin typeface="Franklin Gothic Medium Cond" panose="020B0606030402020204" pitchFamily="34" charset="0"/>
              </a:rPr>
              <a:t>Storing unique identifier </a:t>
            </a:r>
            <a:r>
              <a:rPr lang="en-US" sz="1400" dirty="0">
                <a:solidFill>
                  <a:schemeClr val="tx1"/>
                </a:solidFill>
                <a:latin typeface="Franklin Gothic Medium Cond" panose="020B0606030402020204" pitchFamily="34" charset="0"/>
              </a:rPr>
              <a:t>in front-end system and staying in sync with the customer MDM.</a:t>
            </a:r>
            <a:r>
              <a:rPr lang="en-US" sz="1400" dirty="0">
                <a:solidFill>
                  <a:srgbClr val="5B9BD5">
                    <a:lumMod val="50000"/>
                  </a:srgbClr>
                </a:solidFill>
                <a:latin typeface="Franklin Gothic Medium Cond" panose="020B0606030402020204" pitchFamily="34" charset="0"/>
              </a:rPr>
              <a:t> </a:t>
            </a:r>
            <a:r>
              <a:rPr lang="en-US" sz="1400" dirty="0">
                <a:solidFill>
                  <a:prstClr val="black"/>
                </a:solidFill>
                <a:latin typeface="Franklin Gothic Medium Cond" panose="020B0606030402020204" pitchFamily="34" charset="0"/>
              </a:rPr>
              <a:t> </a:t>
            </a:r>
          </a:p>
        </p:txBody>
      </p:sp>
      <p:sp>
        <p:nvSpPr>
          <p:cNvPr id="108" name="Rectangle 107"/>
          <p:cNvSpPr/>
          <p:nvPr/>
        </p:nvSpPr>
        <p:spPr>
          <a:xfrm>
            <a:off x="4946300" y="3983125"/>
            <a:ext cx="3434112" cy="400110"/>
          </a:xfrm>
          <a:prstGeom prst="rect">
            <a:avLst/>
          </a:prstGeom>
          <a:solidFill>
            <a:schemeClr val="bg1"/>
          </a:solidFill>
        </p:spPr>
        <p:txBody>
          <a:bodyPr wrap="square">
            <a:spAutoFit/>
          </a:bodyPr>
          <a:lstStyle/>
          <a:p>
            <a:pPr defTabSz="914400">
              <a:spcAft>
                <a:spcPts val="1200"/>
              </a:spcAft>
              <a:defRPr/>
            </a:pPr>
            <a:r>
              <a:rPr lang="en-US" sz="2000" dirty="0">
                <a:solidFill>
                  <a:prstClr val="black"/>
                </a:solidFill>
                <a:latin typeface="Franklin Gothic Medium Cond" panose="020B0606030402020204" pitchFamily="34" charset="0"/>
              </a:rPr>
              <a:t>FRONT-END MATCH COMPONENTS</a:t>
            </a:r>
          </a:p>
        </p:txBody>
      </p:sp>
      <p:grpSp>
        <p:nvGrpSpPr>
          <p:cNvPr id="29" name="Group 28">
            <a:extLst>
              <a:ext uri="{FF2B5EF4-FFF2-40B4-BE49-F238E27FC236}">
                <a16:creationId xmlns:a16="http://schemas.microsoft.com/office/drawing/2014/main" id="{E3FDAC5D-94C9-4A97-9548-32EB5A9D0ACF}"/>
              </a:ext>
            </a:extLst>
          </p:cNvPr>
          <p:cNvGrpSpPr/>
          <p:nvPr/>
        </p:nvGrpSpPr>
        <p:grpSpPr>
          <a:xfrm>
            <a:off x="7161212" y="1029643"/>
            <a:ext cx="1446210" cy="672765"/>
            <a:chOff x="228600" y="3445011"/>
            <a:chExt cx="1828800" cy="914400"/>
          </a:xfrm>
          <a:solidFill>
            <a:schemeClr val="bg1">
              <a:lumMod val="65000"/>
            </a:schemeClr>
          </a:solidFill>
        </p:grpSpPr>
        <p:sp>
          <p:nvSpPr>
            <p:cNvPr id="30" name="Rectangle 29">
              <a:extLst>
                <a:ext uri="{FF2B5EF4-FFF2-40B4-BE49-F238E27FC236}">
                  <a16:creationId xmlns:a16="http://schemas.microsoft.com/office/drawing/2014/main" id="{D631C932-C66B-4169-B44F-D99D46675EFB}"/>
                </a:ext>
              </a:extLst>
            </p:cNvPr>
            <p:cNvSpPr/>
            <p:nvPr/>
          </p:nvSpPr>
          <p:spPr bwMode="auto">
            <a:xfrm>
              <a:off x="228600" y="3445011"/>
              <a:ext cx="1828800" cy="914400"/>
            </a:xfrm>
            <a:prstGeom prst="rect">
              <a:avLst/>
            </a:prstGeom>
            <a:grpFill/>
            <a:ln w="6350" cap="rnd">
              <a:solidFill>
                <a:schemeClr val="tx1"/>
              </a:solidFill>
              <a:prstDash val="solid"/>
              <a:round/>
              <a:headEnd/>
              <a:tailEnd/>
            </a:ln>
          </p:spPr>
          <p:txBody>
            <a:bodyPr lIns="45720" rIns="0" rtlCol="0" anchor="ctr" anchorCtr="1"/>
            <a:lstStyle/>
            <a:p>
              <a:pPr algn="ctr" eaLnBrk="0" hangingPunct="0">
                <a:spcBef>
                  <a:spcPct val="60000"/>
                </a:spcBef>
                <a:buSzPct val="100000"/>
              </a:pPr>
              <a:endParaRPr lang="en-US" sz="1600" dirty="0">
                <a:solidFill>
                  <a:srgbClr val="000000"/>
                </a:solidFill>
                <a:latin typeface="Calibri" pitchFamily="34" charset="0"/>
              </a:endParaRPr>
            </a:p>
          </p:txBody>
        </p:sp>
        <p:sp>
          <p:nvSpPr>
            <p:cNvPr id="31" name="Rectangle 30">
              <a:extLst>
                <a:ext uri="{FF2B5EF4-FFF2-40B4-BE49-F238E27FC236}">
                  <a16:creationId xmlns:a16="http://schemas.microsoft.com/office/drawing/2014/main" id="{7F343F70-1F06-4488-AF19-B0AD6F2614F6}"/>
                </a:ext>
              </a:extLst>
            </p:cNvPr>
            <p:cNvSpPr/>
            <p:nvPr/>
          </p:nvSpPr>
          <p:spPr>
            <a:xfrm>
              <a:off x="307455" y="3496794"/>
              <a:ext cx="1674812" cy="461666"/>
            </a:xfrm>
            <a:prstGeom prst="rect">
              <a:avLst/>
            </a:prstGeom>
            <a:grpFill/>
          </p:spPr>
          <p:txBody>
            <a:bodyPr wrap="square">
              <a:spAutoFit/>
            </a:bodyPr>
            <a:lstStyle/>
            <a:p>
              <a:pPr algn="ctr"/>
              <a:r>
                <a:rPr lang="en-US" sz="1200" b="1" dirty="0">
                  <a:solidFill>
                    <a:schemeClr val="bg1"/>
                  </a:solidFill>
                </a:rPr>
                <a:t>Perform Comprehensive Search</a:t>
              </a:r>
            </a:p>
          </p:txBody>
        </p:sp>
      </p:grpSp>
      <p:grpSp>
        <p:nvGrpSpPr>
          <p:cNvPr id="32" name="Group 31">
            <a:extLst>
              <a:ext uri="{FF2B5EF4-FFF2-40B4-BE49-F238E27FC236}">
                <a16:creationId xmlns:a16="http://schemas.microsoft.com/office/drawing/2014/main" id="{D7390815-C41B-457D-9132-CAC831B1DC26}"/>
              </a:ext>
            </a:extLst>
          </p:cNvPr>
          <p:cNvGrpSpPr/>
          <p:nvPr/>
        </p:nvGrpSpPr>
        <p:grpSpPr>
          <a:xfrm>
            <a:off x="7924802" y="1841835"/>
            <a:ext cx="1446210" cy="672765"/>
            <a:chOff x="228598" y="4828032"/>
            <a:chExt cx="1828800" cy="914400"/>
          </a:xfrm>
          <a:solidFill>
            <a:schemeClr val="bg1">
              <a:lumMod val="65000"/>
            </a:schemeClr>
          </a:solidFill>
        </p:grpSpPr>
        <p:sp>
          <p:nvSpPr>
            <p:cNvPr id="33" name="Rectangle 32">
              <a:extLst>
                <a:ext uri="{FF2B5EF4-FFF2-40B4-BE49-F238E27FC236}">
                  <a16:creationId xmlns:a16="http://schemas.microsoft.com/office/drawing/2014/main" id="{AE81E4CA-7E7F-4D5C-B494-ADFA0367D742}"/>
                </a:ext>
              </a:extLst>
            </p:cNvPr>
            <p:cNvSpPr/>
            <p:nvPr/>
          </p:nvSpPr>
          <p:spPr bwMode="auto">
            <a:xfrm>
              <a:off x="228598" y="4828032"/>
              <a:ext cx="1828800" cy="914400"/>
            </a:xfrm>
            <a:prstGeom prst="rect">
              <a:avLst/>
            </a:prstGeom>
            <a:grpFill/>
            <a:ln w="6350" cap="rnd">
              <a:solidFill>
                <a:schemeClr val="tx1"/>
              </a:solidFill>
              <a:prstDash val="solid"/>
              <a:round/>
              <a:headEnd/>
              <a:tailEnd/>
            </a:ln>
          </p:spPr>
          <p:txBody>
            <a:bodyPr lIns="45720" rIns="0" rtlCol="0" anchor="ctr" anchorCtr="1"/>
            <a:lstStyle/>
            <a:p>
              <a:pPr algn="ctr" eaLnBrk="0" hangingPunct="0">
                <a:spcBef>
                  <a:spcPct val="60000"/>
                </a:spcBef>
                <a:buSzPct val="100000"/>
              </a:pPr>
              <a:endParaRPr lang="en-US" sz="1600" dirty="0">
                <a:solidFill>
                  <a:srgbClr val="000000"/>
                </a:solidFill>
                <a:latin typeface="Calibri" pitchFamily="34" charset="0"/>
              </a:endParaRPr>
            </a:p>
          </p:txBody>
        </p:sp>
        <p:sp>
          <p:nvSpPr>
            <p:cNvPr id="34" name="Rectangle 33">
              <a:extLst>
                <a:ext uri="{FF2B5EF4-FFF2-40B4-BE49-F238E27FC236}">
                  <a16:creationId xmlns:a16="http://schemas.microsoft.com/office/drawing/2014/main" id="{90A824F3-B6CD-496E-8DFF-72E0511D85E2}"/>
                </a:ext>
              </a:extLst>
            </p:cNvPr>
            <p:cNvSpPr/>
            <p:nvPr/>
          </p:nvSpPr>
          <p:spPr>
            <a:xfrm>
              <a:off x="413377" y="4971491"/>
              <a:ext cx="1459240" cy="627480"/>
            </a:xfrm>
            <a:prstGeom prst="rect">
              <a:avLst/>
            </a:prstGeom>
            <a:grpFill/>
          </p:spPr>
          <p:txBody>
            <a:bodyPr wrap="square">
              <a:spAutoFit/>
            </a:bodyPr>
            <a:lstStyle/>
            <a:p>
              <a:pPr algn="ctr"/>
              <a:r>
                <a:rPr lang="en-US" sz="1200" b="1" dirty="0">
                  <a:solidFill>
                    <a:schemeClr val="bg1"/>
                  </a:solidFill>
                </a:rPr>
                <a:t>Validate Party </a:t>
              </a:r>
            </a:p>
            <a:p>
              <a:pPr algn="ctr"/>
              <a:r>
                <a:rPr lang="en-US" sz="1200" b="1" dirty="0">
                  <a:solidFill>
                    <a:schemeClr val="bg1"/>
                  </a:solidFill>
                </a:rPr>
                <a:t>Updates </a:t>
              </a:r>
            </a:p>
          </p:txBody>
        </p:sp>
      </p:grpSp>
      <p:grpSp>
        <p:nvGrpSpPr>
          <p:cNvPr id="38" name="Group 37">
            <a:extLst>
              <a:ext uri="{FF2B5EF4-FFF2-40B4-BE49-F238E27FC236}">
                <a16:creationId xmlns:a16="http://schemas.microsoft.com/office/drawing/2014/main" id="{25A00BAF-6BF8-404F-9D8C-E94F751F059C}"/>
              </a:ext>
            </a:extLst>
          </p:cNvPr>
          <p:cNvGrpSpPr/>
          <p:nvPr/>
        </p:nvGrpSpPr>
        <p:grpSpPr>
          <a:xfrm>
            <a:off x="9447212" y="3454490"/>
            <a:ext cx="1446210" cy="672765"/>
            <a:chOff x="228598" y="2064602"/>
            <a:chExt cx="1828800" cy="914400"/>
          </a:xfrm>
          <a:solidFill>
            <a:schemeClr val="bg1">
              <a:lumMod val="65000"/>
            </a:schemeClr>
          </a:solidFill>
        </p:grpSpPr>
        <p:sp>
          <p:nvSpPr>
            <p:cNvPr id="39" name="Rectangle 38">
              <a:extLst>
                <a:ext uri="{FF2B5EF4-FFF2-40B4-BE49-F238E27FC236}">
                  <a16:creationId xmlns:a16="http://schemas.microsoft.com/office/drawing/2014/main" id="{EBD17533-9071-4977-A63A-ECE90EB2CE7E}"/>
                </a:ext>
              </a:extLst>
            </p:cNvPr>
            <p:cNvSpPr/>
            <p:nvPr/>
          </p:nvSpPr>
          <p:spPr bwMode="auto">
            <a:xfrm>
              <a:off x="228598" y="2064602"/>
              <a:ext cx="1828800" cy="914400"/>
            </a:xfrm>
            <a:prstGeom prst="rect">
              <a:avLst/>
            </a:prstGeom>
            <a:grpFill/>
            <a:ln w="6350" cap="rnd">
              <a:solidFill>
                <a:schemeClr val="tx1"/>
              </a:solidFill>
              <a:prstDash val="solid"/>
              <a:round/>
              <a:headEnd/>
              <a:tailEnd/>
            </a:ln>
          </p:spPr>
          <p:txBody>
            <a:bodyPr lIns="45720" rIns="0" rtlCol="0" anchor="ctr" anchorCtr="1"/>
            <a:lstStyle/>
            <a:p>
              <a:pPr algn="ctr" eaLnBrk="0" hangingPunct="0">
                <a:spcBef>
                  <a:spcPct val="60000"/>
                </a:spcBef>
                <a:buSzPct val="100000"/>
              </a:pPr>
              <a:endParaRPr lang="en-US" sz="1600" dirty="0">
                <a:solidFill>
                  <a:srgbClr val="000000"/>
                </a:solidFill>
                <a:latin typeface="Calibri" pitchFamily="34" charset="0"/>
              </a:endParaRPr>
            </a:p>
          </p:txBody>
        </p:sp>
        <p:sp>
          <p:nvSpPr>
            <p:cNvPr id="40" name="Rectangle 39">
              <a:extLst>
                <a:ext uri="{FF2B5EF4-FFF2-40B4-BE49-F238E27FC236}">
                  <a16:creationId xmlns:a16="http://schemas.microsoft.com/office/drawing/2014/main" id="{FBA23F27-9F45-4043-B7B3-7D18BB36BBAC}"/>
                </a:ext>
              </a:extLst>
            </p:cNvPr>
            <p:cNvSpPr/>
            <p:nvPr/>
          </p:nvSpPr>
          <p:spPr>
            <a:xfrm>
              <a:off x="323434" y="2099876"/>
              <a:ext cx="1603721" cy="461666"/>
            </a:xfrm>
            <a:prstGeom prst="rect">
              <a:avLst/>
            </a:prstGeom>
            <a:grpFill/>
          </p:spPr>
          <p:txBody>
            <a:bodyPr wrap="square">
              <a:spAutoFit/>
            </a:bodyPr>
            <a:lstStyle/>
            <a:p>
              <a:pPr algn="ctr"/>
              <a:r>
                <a:rPr lang="en-US" sz="1200" b="1" dirty="0">
                  <a:solidFill>
                    <a:schemeClr val="bg1"/>
                  </a:solidFill>
                </a:rPr>
                <a:t>Store PartyID in Front-End Application </a:t>
              </a:r>
            </a:p>
          </p:txBody>
        </p:sp>
      </p:grpSp>
      <p:grpSp>
        <p:nvGrpSpPr>
          <p:cNvPr id="41" name="Group 40">
            <a:extLst>
              <a:ext uri="{FF2B5EF4-FFF2-40B4-BE49-F238E27FC236}">
                <a16:creationId xmlns:a16="http://schemas.microsoft.com/office/drawing/2014/main" id="{4012C5FE-DBE2-4C9A-83B3-E7C2CCD3D2C4}"/>
              </a:ext>
            </a:extLst>
          </p:cNvPr>
          <p:cNvGrpSpPr/>
          <p:nvPr/>
        </p:nvGrpSpPr>
        <p:grpSpPr>
          <a:xfrm>
            <a:off x="8685212" y="2645733"/>
            <a:ext cx="1446210" cy="672765"/>
            <a:chOff x="228598" y="2064602"/>
            <a:chExt cx="1828800" cy="914400"/>
          </a:xfrm>
          <a:solidFill>
            <a:schemeClr val="bg1">
              <a:lumMod val="65000"/>
            </a:schemeClr>
          </a:solidFill>
        </p:grpSpPr>
        <p:sp>
          <p:nvSpPr>
            <p:cNvPr id="42" name="Rectangle 41">
              <a:extLst>
                <a:ext uri="{FF2B5EF4-FFF2-40B4-BE49-F238E27FC236}">
                  <a16:creationId xmlns:a16="http://schemas.microsoft.com/office/drawing/2014/main" id="{AADD640D-422B-4A42-B03D-6BCDDFA13155}"/>
                </a:ext>
              </a:extLst>
            </p:cNvPr>
            <p:cNvSpPr/>
            <p:nvPr/>
          </p:nvSpPr>
          <p:spPr bwMode="auto">
            <a:xfrm>
              <a:off x="228598" y="2064602"/>
              <a:ext cx="1828800" cy="914400"/>
            </a:xfrm>
            <a:prstGeom prst="rect">
              <a:avLst/>
            </a:prstGeom>
            <a:grpFill/>
            <a:ln w="6350" cap="rnd">
              <a:solidFill>
                <a:schemeClr val="tx1"/>
              </a:solidFill>
              <a:prstDash val="solid"/>
              <a:round/>
              <a:headEnd/>
              <a:tailEnd/>
            </a:ln>
          </p:spPr>
          <p:txBody>
            <a:bodyPr lIns="45720" rIns="0" rtlCol="0" anchor="ctr" anchorCtr="1"/>
            <a:lstStyle/>
            <a:p>
              <a:pPr algn="ctr" eaLnBrk="0" hangingPunct="0">
                <a:spcBef>
                  <a:spcPct val="60000"/>
                </a:spcBef>
                <a:buSzPct val="100000"/>
              </a:pPr>
              <a:endParaRPr lang="en-US" sz="1600" dirty="0">
                <a:solidFill>
                  <a:srgbClr val="000000"/>
                </a:solidFill>
                <a:latin typeface="Calibri" pitchFamily="34" charset="0"/>
              </a:endParaRPr>
            </a:p>
          </p:txBody>
        </p:sp>
        <p:sp>
          <p:nvSpPr>
            <p:cNvPr id="43" name="Rectangle 42">
              <a:extLst>
                <a:ext uri="{FF2B5EF4-FFF2-40B4-BE49-F238E27FC236}">
                  <a16:creationId xmlns:a16="http://schemas.microsoft.com/office/drawing/2014/main" id="{91893338-82FF-4688-82BB-16623A3972A9}"/>
                </a:ext>
              </a:extLst>
            </p:cNvPr>
            <p:cNvSpPr/>
            <p:nvPr/>
          </p:nvSpPr>
          <p:spPr>
            <a:xfrm>
              <a:off x="341138" y="2208061"/>
              <a:ext cx="1603721" cy="627480"/>
            </a:xfrm>
            <a:prstGeom prst="rect">
              <a:avLst/>
            </a:prstGeom>
            <a:grpFill/>
          </p:spPr>
          <p:txBody>
            <a:bodyPr wrap="square">
              <a:spAutoFit/>
            </a:bodyPr>
            <a:lstStyle/>
            <a:p>
              <a:pPr algn="ctr"/>
              <a:r>
                <a:rPr lang="en-US" sz="1200" b="1" dirty="0">
                  <a:solidFill>
                    <a:schemeClr val="bg1"/>
                  </a:solidFill>
                </a:rPr>
                <a:t>Provide</a:t>
              </a:r>
            </a:p>
            <a:p>
              <a:pPr algn="ctr"/>
              <a:r>
                <a:rPr lang="en-US" sz="1200" b="1" dirty="0">
                  <a:solidFill>
                    <a:schemeClr val="bg1"/>
                  </a:solidFill>
                </a:rPr>
                <a:t>Metrics</a:t>
              </a:r>
            </a:p>
          </p:txBody>
        </p:sp>
      </p:grpSp>
      <p:pic>
        <p:nvPicPr>
          <p:cNvPr id="1026" name="Picture 2" descr="Image result for searching clip art">
            <a:extLst>
              <a:ext uri="{FF2B5EF4-FFF2-40B4-BE49-F238E27FC236}">
                <a16:creationId xmlns:a16="http://schemas.microsoft.com/office/drawing/2014/main" id="{E5440E76-B6A6-4CDD-8352-DF7E94CDB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2" y="4127255"/>
            <a:ext cx="998532" cy="134936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Group">
            <a:extLst>
              <a:ext uri="{FF2B5EF4-FFF2-40B4-BE49-F238E27FC236}">
                <a16:creationId xmlns:a16="http://schemas.microsoft.com/office/drawing/2014/main" id="{23E8DD34-5F91-4B08-86E5-8A5519677A6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441" y="4801938"/>
            <a:ext cx="914400" cy="914400"/>
          </a:xfrm>
          <a:prstGeom prst="rect">
            <a:avLst/>
          </a:prstGeom>
        </p:spPr>
      </p:pic>
    </p:spTree>
    <p:extLst>
      <p:ext uri="{BB962C8B-B14F-4D97-AF65-F5344CB8AC3E}">
        <p14:creationId xmlns:p14="http://schemas.microsoft.com/office/powerpoint/2010/main" val="260833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COMPREHENSIVE SEARCH</a:t>
            </a:r>
          </a:p>
        </p:txBody>
      </p:sp>
      <p:sp>
        <p:nvSpPr>
          <p:cNvPr id="62" name="Rectangle 61"/>
          <p:cNvSpPr/>
          <p:nvPr/>
        </p:nvSpPr>
        <p:spPr>
          <a:xfrm>
            <a:off x="450886" y="1117184"/>
            <a:ext cx="5567326" cy="3323987"/>
          </a:xfrm>
          <a:prstGeom prst="rect">
            <a:avLst/>
          </a:prstGeom>
        </p:spPr>
        <p:txBody>
          <a:bodyPr wrap="square">
            <a:spAutoFit/>
          </a:bodyPr>
          <a:lstStyle/>
          <a:p>
            <a:pPr defTabSz="914400"/>
            <a:r>
              <a:rPr lang="en-US" sz="1500" dirty="0">
                <a:latin typeface="Franklin Gothic Medium Cond" panose="020B0606030402020204" pitchFamily="34" charset="0"/>
              </a:rPr>
              <a:t>All applications performing FEM will be required to perform a</a:t>
            </a:r>
            <a:r>
              <a:rPr lang="en-US" sz="1500" dirty="0">
                <a:solidFill>
                  <a:srgbClr val="5B9BD5">
                    <a:lumMod val="50000"/>
                  </a:srgbClr>
                </a:solidFill>
                <a:latin typeface="Franklin Gothic Medium Cond" panose="020B0606030402020204" pitchFamily="34" charset="0"/>
              </a:rPr>
              <a:t> SEARCH </a:t>
            </a:r>
            <a:r>
              <a:rPr lang="en-US" sz="1500" dirty="0">
                <a:latin typeface="Franklin Gothic Medium Cond" panose="020B0606030402020204" pitchFamily="34" charset="0"/>
              </a:rPr>
              <a:t>to determine if the person they are working with already exists in UCV.  </a:t>
            </a:r>
            <a:r>
              <a:rPr lang="en-US" sz="1500" dirty="0">
                <a:solidFill>
                  <a:prstClr val="black"/>
                </a:solidFill>
                <a:latin typeface="Franklin Gothic Medium Cond" panose="020B0606030402020204" pitchFamily="34" charset="0"/>
              </a:rPr>
              <a:t> </a:t>
            </a:r>
          </a:p>
          <a:p>
            <a:pPr defTabSz="914400"/>
            <a:endParaRPr lang="en-US" sz="1500" dirty="0">
              <a:solidFill>
                <a:prstClr val="black"/>
              </a:solidFill>
              <a:latin typeface="Franklin Gothic Medium Cond" panose="020B0606030402020204" pitchFamily="34" charset="0"/>
            </a:endParaRPr>
          </a:p>
          <a:p>
            <a:pPr defTabSz="914400"/>
            <a:r>
              <a:rPr lang="en-US" sz="1500" dirty="0">
                <a:solidFill>
                  <a:prstClr val="black"/>
                </a:solidFill>
                <a:latin typeface="Franklin Gothic Medium Cond" panose="020B0606030402020204" pitchFamily="34" charset="0"/>
              </a:rPr>
              <a:t>UCV offers multiple options for search:</a:t>
            </a:r>
          </a:p>
          <a:p>
            <a:pPr defTabSz="914400"/>
            <a:r>
              <a:rPr lang="en-US" sz="1500" dirty="0">
                <a:solidFill>
                  <a:prstClr val="black"/>
                </a:solidFill>
                <a:latin typeface="Franklin Gothic Medium Cond" panose="020B0606030402020204" pitchFamily="34" charset="0"/>
              </a:rPr>
              <a:t>A </a:t>
            </a:r>
            <a:r>
              <a:rPr lang="en-US" sz="1500" dirty="0">
                <a:solidFill>
                  <a:srgbClr val="5B9BD5">
                    <a:lumMod val="50000"/>
                  </a:srgbClr>
                </a:solidFill>
                <a:latin typeface="Franklin Gothic Medium Cond" panose="020B0606030402020204" pitchFamily="34" charset="0"/>
              </a:rPr>
              <a:t>Submitted Search </a:t>
            </a:r>
            <a:r>
              <a:rPr lang="en-US" sz="1500" dirty="0">
                <a:solidFill>
                  <a:prstClr val="black"/>
                </a:solidFill>
                <a:latin typeface="Franklin Gothic Medium Cond" panose="020B0606030402020204" pitchFamily="34" charset="0"/>
              </a:rPr>
              <a:t>allows for searching by specific, pre-defined criteria and submits all search terms in one request</a:t>
            </a:r>
          </a:p>
          <a:p>
            <a:pPr defTabSz="914400"/>
            <a:endParaRPr lang="en-US" sz="1500" dirty="0">
              <a:solidFill>
                <a:prstClr val="black"/>
              </a:solidFill>
              <a:latin typeface="Franklin Gothic Medium Cond" panose="020B0606030402020204" pitchFamily="34" charset="0"/>
            </a:endParaRPr>
          </a:p>
          <a:p>
            <a:pPr defTabSz="914400"/>
            <a:r>
              <a:rPr lang="en-US" sz="1500" dirty="0">
                <a:solidFill>
                  <a:prstClr val="black"/>
                </a:solidFill>
                <a:latin typeface="Franklin Gothic Medium Cond" panose="020B0606030402020204" pitchFamily="34" charset="0"/>
              </a:rPr>
              <a:t>A </a:t>
            </a:r>
            <a:r>
              <a:rPr lang="en-US" sz="1500" dirty="0">
                <a:solidFill>
                  <a:srgbClr val="5B9BD5">
                    <a:lumMod val="50000"/>
                  </a:srgbClr>
                </a:solidFill>
                <a:latin typeface="Franklin Gothic Medium Cond" panose="020B0606030402020204" pitchFamily="34" charset="0"/>
              </a:rPr>
              <a:t>One Box Search </a:t>
            </a:r>
            <a:r>
              <a:rPr lang="en-US" sz="1500" dirty="0">
                <a:solidFill>
                  <a:prstClr val="black"/>
                </a:solidFill>
                <a:latin typeface="Franklin Gothic Medium Cond" panose="020B0606030402020204" pitchFamily="34" charset="0"/>
              </a:rPr>
              <a:t>allows for type-ahead searching capabilities, with the search criteria submitted with each character typed.</a:t>
            </a:r>
          </a:p>
          <a:p>
            <a:pPr defTabSz="914400"/>
            <a:endParaRPr lang="en-US" sz="1500" dirty="0">
              <a:solidFill>
                <a:prstClr val="black"/>
              </a:solidFill>
              <a:latin typeface="Franklin Gothic Medium Cond" panose="020B0606030402020204" pitchFamily="34" charset="0"/>
            </a:endParaRPr>
          </a:p>
          <a:p>
            <a:pPr defTabSz="914400"/>
            <a:r>
              <a:rPr lang="en-US" sz="1500" dirty="0">
                <a:solidFill>
                  <a:prstClr val="black"/>
                </a:solidFill>
                <a:latin typeface="Franklin Gothic Medium Cond" panose="020B0606030402020204" pitchFamily="34" charset="0"/>
              </a:rPr>
              <a:t>A </a:t>
            </a:r>
            <a:r>
              <a:rPr lang="en-US" sz="1500" dirty="0">
                <a:solidFill>
                  <a:srgbClr val="5B9BD5">
                    <a:lumMod val="50000"/>
                  </a:srgbClr>
                </a:solidFill>
                <a:latin typeface="Franklin Gothic Medium Cond" panose="020B0606030402020204" pitchFamily="34" charset="0"/>
              </a:rPr>
              <a:t>Search For Match </a:t>
            </a:r>
            <a:r>
              <a:rPr lang="en-US" sz="1500" dirty="0">
                <a:solidFill>
                  <a:prstClr val="black"/>
                </a:solidFill>
                <a:latin typeface="Franklin Gothic Medium Cond" panose="020B0606030402020204" pitchFamily="34" charset="0"/>
              </a:rPr>
              <a:t>is a specific type of submitted search that applies a specific match algorithm and will only return matches that score above the defined match threshold.  Search For Match requires full name and address, with birth date and Social Security Number recommended, if available.</a:t>
            </a:r>
          </a:p>
        </p:txBody>
      </p:sp>
      <p:pic>
        <p:nvPicPr>
          <p:cNvPr id="3" name="Picture 2">
            <a:extLst>
              <a:ext uri="{FF2B5EF4-FFF2-40B4-BE49-F238E27FC236}">
                <a16:creationId xmlns:a16="http://schemas.microsoft.com/office/drawing/2014/main" id="{3D9A1010-CBCD-4442-9545-41AEE8A3A6FF}"/>
              </a:ext>
            </a:extLst>
          </p:cNvPr>
          <p:cNvPicPr>
            <a:picLocks noChangeAspect="1"/>
          </p:cNvPicPr>
          <p:nvPr/>
        </p:nvPicPr>
        <p:blipFill>
          <a:blip r:embed="rId2"/>
          <a:stretch>
            <a:fillRect/>
          </a:stretch>
        </p:blipFill>
        <p:spPr>
          <a:xfrm>
            <a:off x="6323012" y="1117184"/>
            <a:ext cx="5507555" cy="2600325"/>
          </a:xfrm>
          <a:prstGeom prst="rect">
            <a:avLst/>
          </a:prstGeom>
        </p:spPr>
      </p:pic>
      <p:pic>
        <p:nvPicPr>
          <p:cNvPr id="4" name="Picture 3">
            <a:extLst>
              <a:ext uri="{FF2B5EF4-FFF2-40B4-BE49-F238E27FC236}">
                <a16:creationId xmlns:a16="http://schemas.microsoft.com/office/drawing/2014/main" id="{E9DC42D9-5F39-4845-82FA-7ECC7EA6318A}"/>
              </a:ext>
            </a:extLst>
          </p:cNvPr>
          <p:cNvPicPr>
            <a:picLocks noChangeAspect="1"/>
          </p:cNvPicPr>
          <p:nvPr/>
        </p:nvPicPr>
        <p:blipFill>
          <a:blip r:embed="rId3"/>
          <a:stretch>
            <a:fillRect/>
          </a:stretch>
        </p:blipFill>
        <p:spPr>
          <a:xfrm>
            <a:off x="5063156" y="4418555"/>
            <a:ext cx="6743700" cy="1829845"/>
          </a:xfrm>
          <a:prstGeom prst="rect">
            <a:avLst/>
          </a:prstGeom>
        </p:spPr>
      </p:pic>
    </p:spTree>
    <p:extLst>
      <p:ext uri="{BB962C8B-B14F-4D97-AF65-F5344CB8AC3E}">
        <p14:creationId xmlns:p14="http://schemas.microsoft.com/office/powerpoint/2010/main" val="346990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21" y="0"/>
            <a:ext cx="11593895" cy="1143000"/>
          </a:xfrm>
        </p:spPr>
        <p:txBody>
          <a:bodyPr>
            <a:normAutofit/>
          </a:bodyPr>
          <a:lstStyle/>
          <a:p>
            <a:r>
              <a:rPr lang="en-US" dirty="0">
                <a:solidFill>
                  <a:prstClr val="black"/>
                </a:solidFill>
              </a:rPr>
              <a:t>SIGNIFICANT UPDATES</a:t>
            </a:r>
          </a:p>
        </p:txBody>
      </p:sp>
      <p:sp>
        <p:nvSpPr>
          <p:cNvPr id="62" name="Rectangle 61"/>
          <p:cNvSpPr/>
          <p:nvPr/>
        </p:nvSpPr>
        <p:spPr>
          <a:xfrm>
            <a:off x="450886" y="1117184"/>
            <a:ext cx="5486014" cy="4247317"/>
          </a:xfrm>
          <a:prstGeom prst="rect">
            <a:avLst/>
          </a:prstGeom>
        </p:spPr>
        <p:txBody>
          <a:bodyPr wrap="square">
            <a:spAutoFit/>
          </a:bodyPr>
          <a:lstStyle/>
          <a:p>
            <a:pPr defTabSz="914400"/>
            <a:r>
              <a:rPr lang="en-US" sz="1500" dirty="0">
                <a:latin typeface="Franklin Gothic Medium Cond" panose="020B0606030402020204" pitchFamily="34" charset="0"/>
              </a:rPr>
              <a:t>Any application performing Frond End Match (FEM) and attempting to update an existing party record in UCV will be required to call the </a:t>
            </a:r>
            <a:r>
              <a:rPr lang="en-US" sz="1500" dirty="0" err="1">
                <a:solidFill>
                  <a:srgbClr val="5B9BD5">
                    <a:lumMod val="50000"/>
                  </a:srgbClr>
                </a:solidFill>
                <a:latin typeface="Franklin Gothic Medium Cond" panose="020B0606030402020204" pitchFamily="34" charset="0"/>
              </a:rPr>
              <a:t>CheckPartyUpdate</a:t>
            </a:r>
            <a:r>
              <a:rPr lang="en-US" sz="1500" dirty="0">
                <a:solidFill>
                  <a:srgbClr val="5B9BD5">
                    <a:lumMod val="50000"/>
                  </a:srgbClr>
                </a:solidFill>
                <a:latin typeface="Franklin Gothic Medium Cond" panose="020B0606030402020204" pitchFamily="34" charset="0"/>
              </a:rPr>
              <a:t> (CPU)</a:t>
            </a:r>
            <a:r>
              <a:rPr lang="en-US" sz="1500" dirty="0">
                <a:latin typeface="Franklin Gothic Medium Cond" panose="020B0606030402020204" pitchFamily="34" charset="0"/>
              </a:rPr>
              <a:t> service. </a:t>
            </a:r>
            <a:r>
              <a:rPr lang="en-US" sz="1500" dirty="0">
                <a:solidFill>
                  <a:prstClr val="black"/>
                </a:solidFill>
                <a:latin typeface="Franklin Gothic Medium Cond" panose="020B0606030402020204" pitchFamily="34" charset="0"/>
              </a:rPr>
              <a:t> </a:t>
            </a:r>
          </a:p>
          <a:p>
            <a:pPr defTabSz="914400"/>
            <a:endParaRPr lang="en-US" sz="1500" dirty="0">
              <a:solidFill>
                <a:prstClr val="black"/>
              </a:solidFill>
              <a:latin typeface="Franklin Gothic Medium Cond" panose="020B0606030402020204" pitchFamily="34" charset="0"/>
            </a:endParaRPr>
          </a:p>
          <a:p>
            <a:pPr defTabSz="914400"/>
            <a:r>
              <a:rPr lang="en-US" sz="1500" dirty="0">
                <a:solidFill>
                  <a:prstClr val="black"/>
                </a:solidFill>
                <a:latin typeface="Franklin Gothic Medium Cond" panose="020B0606030402020204" pitchFamily="34" charset="0"/>
              </a:rPr>
              <a:t>The CPU service ensures applications are planning to </a:t>
            </a:r>
            <a:r>
              <a:rPr lang="en-US" sz="1500" dirty="0">
                <a:solidFill>
                  <a:srgbClr val="5B9BD5">
                    <a:lumMod val="50000"/>
                  </a:srgbClr>
                </a:solidFill>
                <a:latin typeface="Franklin Gothic Medium Cond" panose="020B0606030402020204" pitchFamily="34" charset="0"/>
              </a:rPr>
              <a:t>update the correct party</a:t>
            </a:r>
            <a:r>
              <a:rPr lang="en-US" sz="1500" dirty="0">
                <a:solidFill>
                  <a:prstClr val="black"/>
                </a:solidFill>
                <a:latin typeface="Franklin Gothic Medium Cond" panose="020B0606030402020204" pitchFamily="34" charset="0"/>
              </a:rPr>
              <a:t> record.  Applications will pass the data they plan to update and the service will compare the updated data to the existing data for that party.</a:t>
            </a:r>
          </a:p>
          <a:p>
            <a:pPr defTabSz="914400"/>
            <a:endParaRPr lang="en-US" sz="1500" dirty="0">
              <a:solidFill>
                <a:prstClr val="black"/>
              </a:solidFill>
              <a:latin typeface="Franklin Gothic Medium Cond" panose="020B0606030402020204" pitchFamily="34" charset="0"/>
            </a:endParaRPr>
          </a:p>
          <a:p>
            <a:pPr defTabSz="914400"/>
            <a:r>
              <a:rPr lang="en-US" sz="1500" dirty="0">
                <a:solidFill>
                  <a:prstClr val="black"/>
                </a:solidFill>
                <a:latin typeface="Franklin Gothic Medium Cond" panose="020B0606030402020204" pitchFamily="34" charset="0"/>
              </a:rPr>
              <a:t>The service will return a response indicating whether or not UCV thinks the proposed update is for the same person provided.</a:t>
            </a:r>
          </a:p>
          <a:p>
            <a:pPr defTabSz="914400"/>
            <a:endParaRPr lang="en-US" sz="1500" dirty="0">
              <a:solidFill>
                <a:prstClr val="black"/>
              </a:solidFill>
              <a:latin typeface="Franklin Gothic Medium Cond" panose="020B0606030402020204" pitchFamily="34" charset="0"/>
            </a:endParaRPr>
          </a:p>
          <a:p>
            <a:pPr defTabSz="914400"/>
            <a:r>
              <a:rPr lang="en-US" sz="1500" dirty="0">
                <a:solidFill>
                  <a:prstClr val="black"/>
                </a:solidFill>
                <a:latin typeface="Franklin Gothic Medium Cond" panose="020B0606030402020204" pitchFamily="34" charset="0"/>
              </a:rPr>
              <a:t>If not, the service will return a </a:t>
            </a:r>
            <a:r>
              <a:rPr lang="en-US" sz="1500" dirty="0">
                <a:solidFill>
                  <a:srgbClr val="5B9BD5">
                    <a:lumMod val="50000"/>
                  </a:srgbClr>
                </a:solidFill>
                <a:latin typeface="Franklin Gothic Medium Cond" panose="020B0606030402020204" pitchFamily="34" charset="0"/>
              </a:rPr>
              <a:t>significant change warning</a:t>
            </a:r>
            <a:r>
              <a:rPr lang="en-US" sz="1500" dirty="0">
                <a:solidFill>
                  <a:prstClr val="black"/>
                </a:solidFill>
                <a:latin typeface="Franklin Gothic Medium Cond" panose="020B0606030402020204" pitchFamily="34" charset="0"/>
              </a:rPr>
              <a:t>. This means the application may have the wrong </a:t>
            </a:r>
            <a:r>
              <a:rPr lang="en-US" sz="1500" dirty="0" err="1">
                <a:solidFill>
                  <a:prstClr val="black"/>
                </a:solidFill>
                <a:latin typeface="Franklin Gothic Medium Cond" panose="020B0606030402020204" pitchFamily="34" charset="0"/>
              </a:rPr>
              <a:t>PartyID</a:t>
            </a:r>
            <a:r>
              <a:rPr lang="en-US" sz="1500" dirty="0">
                <a:solidFill>
                  <a:prstClr val="black"/>
                </a:solidFill>
                <a:latin typeface="Franklin Gothic Medium Cond" panose="020B0606030402020204" pitchFamily="34" charset="0"/>
              </a:rPr>
              <a:t> on record for the person they want to update.</a:t>
            </a:r>
          </a:p>
          <a:p>
            <a:pPr defTabSz="914400"/>
            <a:endParaRPr lang="en-US" sz="1500" dirty="0">
              <a:solidFill>
                <a:prstClr val="black"/>
              </a:solidFill>
              <a:latin typeface="Franklin Gothic Medium Cond" panose="020B0606030402020204" pitchFamily="34" charset="0"/>
            </a:endParaRPr>
          </a:p>
          <a:p>
            <a:pPr defTabSz="914400"/>
            <a:r>
              <a:rPr lang="en-US" sz="1500" dirty="0">
                <a:solidFill>
                  <a:prstClr val="black"/>
                </a:solidFill>
                <a:latin typeface="Franklin Gothic Medium Cond" panose="020B0606030402020204" pitchFamily="34" charset="0"/>
              </a:rPr>
              <a:t>Applications are expected to act upon this warning by </a:t>
            </a:r>
            <a:r>
              <a:rPr lang="en-US" sz="1500" dirty="0">
                <a:solidFill>
                  <a:srgbClr val="5B9BD5">
                    <a:lumMod val="50000"/>
                  </a:srgbClr>
                </a:solidFill>
                <a:latin typeface="Franklin Gothic Medium Cond" panose="020B0606030402020204" pitchFamily="34" charset="0"/>
              </a:rPr>
              <a:t>prompting</a:t>
            </a:r>
            <a:r>
              <a:rPr lang="en-US" sz="1500" dirty="0">
                <a:solidFill>
                  <a:prstClr val="black"/>
                </a:solidFill>
                <a:latin typeface="Franklin Gothic Medium Cond" panose="020B0606030402020204" pitchFamily="34" charset="0"/>
              </a:rPr>
              <a:t> the agent/user to confirm if they want to proceed prior to completing the update.</a:t>
            </a:r>
          </a:p>
        </p:txBody>
      </p:sp>
      <p:pic>
        <p:nvPicPr>
          <p:cNvPr id="6" name="Graphic 5" descr="Warning">
            <a:extLst>
              <a:ext uri="{FF2B5EF4-FFF2-40B4-BE49-F238E27FC236}">
                <a16:creationId xmlns:a16="http://schemas.microsoft.com/office/drawing/2014/main" id="{76E1C9B3-2118-4C20-B735-D5C941F3111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6612" y="3505200"/>
            <a:ext cx="914400" cy="914400"/>
          </a:xfrm>
          <a:prstGeom prst="rect">
            <a:avLst/>
          </a:prstGeom>
        </p:spPr>
      </p:pic>
      <p:pic>
        <p:nvPicPr>
          <p:cNvPr id="8" name="Graphic 7" descr="Man">
            <a:extLst>
              <a:ext uri="{FF2B5EF4-FFF2-40B4-BE49-F238E27FC236}">
                <a16:creationId xmlns:a16="http://schemas.microsoft.com/office/drawing/2014/main" id="{9D130093-685E-4CB4-B260-87667555F41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08812" y="1600200"/>
            <a:ext cx="914400" cy="914400"/>
          </a:xfrm>
          <a:prstGeom prst="rect">
            <a:avLst/>
          </a:prstGeom>
        </p:spPr>
      </p:pic>
      <p:pic>
        <p:nvPicPr>
          <p:cNvPr id="10" name="Graphic 9" descr="Pause">
            <a:extLst>
              <a:ext uri="{FF2B5EF4-FFF2-40B4-BE49-F238E27FC236}">
                <a16:creationId xmlns:a16="http://schemas.microsoft.com/office/drawing/2014/main" id="{A61672C2-E60D-4EF4-BACB-723BE967F2C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7987992" y="1595284"/>
            <a:ext cx="914400" cy="914400"/>
          </a:xfrm>
          <a:prstGeom prst="rect">
            <a:avLst/>
          </a:prstGeom>
        </p:spPr>
      </p:pic>
      <p:pic>
        <p:nvPicPr>
          <p:cNvPr id="12" name="Graphic 11" descr="Man">
            <a:extLst>
              <a:ext uri="{FF2B5EF4-FFF2-40B4-BE49-F238E27FC236}">
                <a16:creationId xmlns:a16="http://schemas.microsoft.com/office/drawing/2014/main" id="{847B1CC7-9FE0-4CEB-A33B-3325E1BA396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13812" y="1600200"/>
            <a:ext cx="914400" cy="914400"/>
          </a:xfrm>
          <a:prstGeom prst="rect">
            <a:avLst/>
          </a:prstGeom>
        </p:spPr>
      </p:pic>
      <p:sp>
        <p:nvSpPr>
          <p:cNvPr id="11" name="TextBox 10">
            <a:extLst>
              <a:ext uri="{FF2B5EF4-FFF2-40B4-BE49-F238E27FC236}">
                <a16:creationId xmlns:a16="http://schemas.microsoft.com/office/drawing/2014/main" id="{7FC8F24A-DA7C-4637-8FC6-79D889394E9D}"/>
              </a:ext>
            </a:extLst>
          </p:cNvPr>
          <p:cNvSpPr txBox="1"/>
          <p:nvPr/>
        </p:nvSpPr>
        <p:spPr>
          <a:xfrm>
            <a:off x="9752012" y="1371600"/>
            <a:ext cx="811441" cy="1323439"/>
          </a:xfrm>
          <a:prstGeom prst="rect">
            <a:avLst/>
          </a:prstGeom>
          <a:noFill/>
        </p:spPr>
        <p:txBody>
          <a:bodyPr wrap="none" rtlCol="0">
            <a:spAutoFit/>
          </a:bodyPr>
          <a:lstStyle/>
          <a:p>
            <a:r>
              <a:rPr lang="en-US" sz="8000" b="1" dirty="0">
                <a:latin typeface="Arial Black" panose="020B0A04020102020204" pitchFamily="34" charset="0"/>
              </a:rPr>
              <a:t>?</a:t>
            </a:r>
          </a:p>
        </p:txBody>
      </p:sp>
      <p:sp>
        <p:nvSpPr>
          <p:cNvPr id="14" name="Rectangle 13">
            <a:extLst>
              <a:ext uri="{FF2B5EF4-FFF2-40B4-BE49-F238E27FC236}">
                <a16:creationId xmlns:a16="http://schemas.microsoft.com/office/drawing/2014/main" id="{6FBE15A6-FF11-4794-8F01-F1B305300BC3}"/>
              </a:ext>
            </a:extLst>
          </p:cNvPr>
          <p:cNvSpPr/>
          <p:nvPr/>
        </p:nvSpPr>
        <p:spPr>
          <a:xfrm>
            <a:off x="5708686" y="4587151"/>
            <a:ext cx="6329326" cy="155427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25425" indent="-225425" defTabSz="914400">
              <a:spcAft>
                <a:spcPts val="1200"/>
              </a:spcAft>
              <a:buClr>
                <a:prstClr val="black"/>
              </a:buClr>
              <a:buFont typeface="+mj-lt"/>
              <a:buAutoNum type="arabicPeriod"/>
              <a:defRPr/>
            </a:pPr>
            <a:endParaRPr lang="en-US" sz="100" dirty="0">
              <a:solidFill>
                <a:prstClr val="black"/>
              </a:solidFill>
              <a:latin typeface="Franklin Gothic Medium Cond" panose="020B0606030402020204" pitchFamily="34" charset="0"/>
            </a:endParaRPr>
          </a:p>
          <a:p>
            <a:pPr defTabSz="914400">
              <a:spcAft>
                <a:spcPts val="1200"/>
              </a:spcAft>
              <a:buClr>
                <a:prstClr val="black"/>
              </a:buClr>
              <a:defRPr/>
            </a:pPr>
            <a:r>
              <a:rPr lang="en-US" sz="1400" dirty="0" err="1">
                <a:solidFill>
                  <a:prstClr val="black"/>
                </a:solidFill>
                <a:latin typeface="Franklin Gothic Medium Cond" panose="020B0606030402020204" pitchFamily="34" charset="0"/>
              </a:rPr>
              <a:t>PartyID</a:t>
            </a:r>
            <a:r>
              <a:rPr lang="en-US" sz="1400" dirty="0">
                <a:solidFill>
                  <a:prstClr val="black"/>
                </a:solidFill>
                <a:latin typeface="Franklin Gothic Medium Cond" panose="020B0606030402020204" pitchFamily="34" charset="0"/>
              </a:rPr>
              <a:t>			</a:t>
            </a:r>
            <a:r>
              <a:rPr lang="en-US" sz="1400" dirty="0">
                <a:solidFill>
                  <a:srgbClr val="5B9BD5">
                    <a:lumMod val="50000"/>
                  </a:srgbClr>
                </a:solidFill>
                <a:latin typeface="Franklin Gothic Medium Cond" panose="020B0606030402020204" pitchFamily="34" charset="0"/>
              </a:rPr>
              <a:t>Birth Date</a:t>
            </a:r>
            <a:br>
              <a:rPr lang="en-US" sz="1400" dirty="0">
                <a:solidFill>
                  <a:prstClr val="black"/>
                </a:solidFill>
                <a:latin typeface="Franklin Gothic Medium Cond" panose="020B0606030402020204" pitchFamily="34" charset="0"/>
              </a:rPr>
            </a:br>
            <a:r>
              <a:rPr lang="en-US" sz="1400" dirty="0">
                <a:solidFill>
                  <a:prstClr val="black"/>
                </a:solidFill>
                <a:latin typeface="Franklin Gothic Medium Cond" panose="020B0606030402020204" pitchFamily="34" charset="0"/>
              </a:rPr>
              <a:t>Claim Number (when applicable)	</a:t>
            </a:r>
            <a:r>
              <a:rPr lang="en-US" sz="1400" dirty="0">
                <a:solidFill>
                  <a:srgbClr val="5B9BD5">
                    <a:lumMod val="50000"/>
                  </a:srgbClr>
                </a:solidFill>
                <a:latin typeface="Franklin Gothic Medium Cond" panose="020B0606030402020204" pitchFamily="34" charset="0"/>
              </a:rPr>
              <a:t>Social Security Number/Tax Identification Number</a:t>
            </a:r>
            <a:br>
              <a:rPr lang="en-US" sz="1400" dirty="0">
                <a:solidFill>
                  <a:prstClr val="black"/>
                </a:solidFill>
                <a:latin typeface="Franklin Gothic Medium Cond" panose="020B0606030402020204" pitchFamily="34" charset="0"/>
              </a:rPr>
            </a:br>
            <a:r>
              <a:rPr lang="en-US" sz="1400" dirty="0">
                <a:solidFill>
                  <a:prstClr val="black"/>
                </a:solidFill>
                <a:latin typeface="Franklin Gothic Medium Cond" panose="020B0606030402020204" pitchFamily="34" charset="0"/>
              </a:rPr>
              <a:t>Policy Number (when applicable)	Address (Street, City, State, Zip)</a:t>
            </a:r>
            <a:br>
              <a:rPr lang="en-US" sz="1400" dirty="0">
                <a:solidFill>
                  <a:prstClr val="black"/>
                </a:solidFill>
                <a:latin typeface="Franklin Gothic Medium Cond" panose="020B0606030402020204" pitchFamily="34" charset="0"/>
              </a:rPr>
            </a:br>
            <a:r>
              <a:rPr lang="en-US" sz="1400" dirty="0">
                <a:solidFill>
                  <a:srgbClr val="5B9BD5">
                    <a:lumMod val="50000"/>
                  </a:srgbClr>
                </a:solidFill>
                <a:latin typeface="Franklin Gothic Medium Cond" panose="020B0606030402020204" pitchFamily="34" charset="0"/>
              </a:rPr>
              <a:t>Name</a:t>
            </a:r>
            <a:r>
              <a:rPr lang="en-US" sz="1400" dirty="0">
                <a:solidFill>
                  <a:prstClr val="black"/>
                </a:solidFill>
                <a:latin typeface="Franklin Gothic Medium Cond" panose="020B0606030402020204" pitchFamily="34" charset="0"/>
              </a:rPr>
              <a:t> (Prefix, </a:t>
            </a:r>
            <a:r>
              <a:rPr lang="en-US" sz="1400" dirty="0">
                <a:solidFill>
                  <a:srgbClr val="5B9BD5">
                    <a:lumMod val="50000"/>
                  </a:srgbClr>
                </a:solidFill>
                <a:latin typeface="Franklin Gothic Medium Cond" panose="020B0606030402020204" pitchFamily="34" charset="0"/>
              </a:rPr>
              <a:t>First</a:t>
            </a:r>
            <a:r>
              <a:rPr lang="en-US" sz="1400" dirty="0">
                <a:solidFill>
                  <a:prstClr val="black"/>
                </a:solidFill>
                <a:latin typeface="Franklin Gothic Medium Cond" panose="020B0606030402020204" pitchFamily="34" charset="0"/>
              </a:rPr>
              <a:t>, Middle, </a:t>
            </a:r>
            <a:r>
              <a:rPr lang="en-US" sz="1400" dirty="0">
                <a:solidFill>
                  <a:srgbClr val="5B9BD5">
                    <a:lumMod val="50000"/>
                  </a:srgbClr>
                </a:solidFill>
                <a:latin typeface="Franklin Gothic Medium Cond" panose="020B0606030402020204" pitchFamily="34" charset="0"/>
              </a:rPr>
              <a:t>Last</a:t>
            </a:r>
            <a:r>
              <a:rPr lang="en-US" sz="1400" dirty="0">
                <a:solidFill>
                  <a:prstClr val="black"/>
                </a:solidFill>
                <a:latin typeface="Franklin Gothic Medium Cond" panose="020B0606030402020204" pitchFamily="34" charset="0"/>
              </a:rPr>
              <a:t>, Suffix)	Phone Number</a:t>
            </a:r>
            <a:br>
              <a:rPr lang="en-US" sz="1400" dirty="0">
                <a:solidFill>
                  <a:prstClr val="black"/>
                </a:solidFill>
                <a:latin typeface="Franklin Gothic Medium Cond" panose="020B0606030402020204" pitchFamily="34" charset="0"/>
              </a:rPr>
            </a:br>
            <a:r>
              <a:rPr lang="en-US" sz="1400" dirty="0">
                <a:solidFill>
                  <a:prstClr val="black"/>
                </a:solidFill>
                <a:latin typeface="Franklin Gothic Medium Cond" panose="020B0606030402020204" pitchFamily="34" charset="0"/>
              </a:rPr>
              <a:t>Gender			Email Address</a:t>
            </a:r>
            <a:br>
              <a:rPr lang="en-US" sz="1400" dirty="0">
                <a:solidFill>
                  <a:prstClr val="black"/>
                </a:solidFill>
                <a:latin typeface="Franklin Gothic Medium Cond" panose="020B0606030402020204" pitchFamily="34" charset="0"/>
              </a:rPr>
            </a:br>
            <a:r>
              <a:rPr lang="en-US" sz="1400" dirty="0">
                <a:solidFill>
                  <a:prstClr val="black"/>
                </a:solidFill>
                <a:latin typeface="Franklin Gothic Medium Cond" panose="020B0606030402020204" pitchFamily="34" charset="0"/>
              </a:rPr>
              <a:t>Marital Status</a:t>
            </a:r>
          </a:p>
        </p:txBody>
      </p:sp>
      <p:sp>
        <p:nvSpPr>
          <p:cNvPr id="15" name="Rectangle 14">
            <a:extLst>
              <a:ext uri="{FF2B5EF4-FFF2-40B4-BE49-F238E27FC236}">
                <a16:creationId xmlns:a16="http://schemas.microsoft.com/office/drawing/2014/main" id="{2A94D4A0-08E1-4D24-AE57-53353522B892}"/>
              </a:ext>
            </a:extLst>
          </p:cNvPr>
          <p:cNvSpPr/>
          <p:nvPr/>
        </p:nvSpPr>
        <p:spPr>
          <a:xfrm>
            <a:off x="6160774" y="4364125"/>
            <a:ext cx="2219638" cy="400110"/>
          </a:xfrm>
          <a:prstGeom prst="rect">
            <a:avLst/>
          </a:prstGeom>
          <a:solidFill>
            <a:schemeClr val="bg1"/>
          </a:solidFill>
        </p:spPr>
        <p:txBody>
          <a:bodyPr wrap="square">
            <a:spAutoFit/>
          </a:bodyPr>
          <a:lstStyle/>
          <a:p>
            <a:pPr defTabSz="914400">
              <a:spcAft>
                <a:spcPts val="1200"/>
              </a:spcAft>
              <a:defRPr/>
            </a:pPr>
            <a:r>
              <a:rPr lang="en-US" sz="2000" dirty="0">
                <a:solidFill>
                  <a:prstClr val="black"/>
                </a:solidFill>
                <a:latin typeface="Franklin Gothic Medium Cond" panose="020B0606030402020204" pitchFamily="34" charset="0"/>
              </a:rPr>
              <a:t>CPU DATA ELEMENTS</a:t>
            </a:r>
          </a:p>
        </p:txBody>
      </p:sp>
    </p:spTree>
    <p:extLst>
      <p:ext uri="{BB962C8B-B14F-4D97-AF65-F5344CB8AC3E}">
        <p14:creationId xmlns:p14="http://schemas.microsoft.com/office/powerpoint/2010/main" val="320969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TOKENS</a:t>
            </a:r>
          </a:p>
        </p:txBody>
      </p:sp>
      <p:sp>
        <p:nvSpPr>
          <p:cNvPr id="62" name="Rectangle 61"/>
          <p:cNvSpPr/>
          <p:nvPr/>
        </p:nvSpPr>
        <p:spPr>
          <a:xfrm>
            <a:off x="450886" y="1117184"/>
            <a:ext cx="5486014" cy="1938992"/>
          </a:xfrm>
          <a:prstGeom prst="rect">
            <a:avLst/>
          </a:prstGeom>
        </p:spPr>
        <p:txBody>
          <a:bodyPr wrap="square">
            <a:spAutoFit/>
          </a:bodyPr>
          <a:lstStyle/>
          <a:p>
            <a:pPr defTabSz="914400"/>
            <a:r>
              <a:rPr lang="en-US" sz="1500" dirty="0">
                <a:latin typeface="Franklin Gothic Medium Cond" panose="020B0606030402020204" pitchFamily="34" charset="0"/>
              </a:rPr>
              <a:t>When adding/updating party data in UCV, tokens can be passed to inform UCV of the FEM/standardization steps the application performed prior to sending the add/update request.</a:t>
            </a:r>
            <a:r>
              <a:rPr lang="en-US" sz="1500" dirty="0">
                <a:solidFill>
                  <a:prstClr val="black"/>
                </a:solidFill>
                <a:latin typeface="Franklin Gothic Medium Cond" panose="020B0606030402020204" pitchFamily="34" charset="0"/>
              </a:rPr>
              <a:t> </a:t>
            </a:r>
          </a:p>
          <a:p>
            <a:pPr defTabSz="914400"/>
            <a:endParaRPr lang="en-US" sz="1500" dirty="0">
              <a:solidFill>
                <a:prstClr val="black"/>
              </a:solidFill>
              <a:latin typeface="Franklin Gothic Medium Cond" panose="020B0606030402020204" pitchFamily="34" charset="0"/>
            </a:endParaRPr>
          </a:p>
          <a:p>
            <a:pPr defTabSz="914400"/>
            <a:r>
              <a:rPr lang="en-US" sz="1500" dirty="0">
                <a:solidFill>
                  <a:prstClr val="black"/>
                </a:solidFill>
                <a:latin typeface="Franklin Gothic Medium Cond" panose="020B0606030402020204" pitchFamily="34" charset="0"/>
              </a:rPr>
              <a:t>The </a:t>
            </a:r>
            <a:r>
              <a:rPr lang="en-US" sz="1500" dirty="0">
                <a:solidFill>
                  <a:srgbClr val="5B9BD5">
                    <a:lumMod val="50000"/>
                  </a:srgbClr>
                </a:solidFill>
                <a:latin typeface="Franklin Gothic Medium Cond" panose="020B0606030402020204" pitchFamily="34" charset="0"/>
              </a:rPr>
              <a:t>SNA token </a:t>
            </a:r>
            <a:r>
              <a:rPr lang="en-US" sz="1500" dirty="0">
                <a:solidFill>
                  <a:prstClr val="black"/>
                </a:solidFill>
                <a:latin typeface="Franklin Gothic Medium Cond" panose="020B0606030402020204" pitchFamily="34" charset="0"/>
              </a:rPr>
              <a:t>is passed if the application standardized the name and address prior to calling UCV.  The token is returned by the standardization service and should be passed as is.</a:t>
            </a:r>
          </a:p>
          <a:p>
            <a:pPr defTabSz="914400"/>
            <a:endParaRPr lang="en-US" sz="1500" dirty="0">
              <a:solidFill>
                <a:prstClr val="black"/>
              </a:solidFill>
              <a:latin typeface="Franklin Gothic Medium Cond" panose="020B0606030402020204" pitchFamily="34" charset="0"/>
            </a:endParaRPr>
          </a:p>
        </p:txBody>
      </p:sp>
      <p:sp>
        <p:nvSpPr>
          <p:cNvPr id="14" name="Rectangle 13">
            <a:extLst>
              <a:ext uri="{FF2B5EF4-FFF2-40B4-BE49-F238E27FC236}">
                <a16:creationId xmlns:a16="http://schemas.microsoft.com/office/drawing/2014/main" id="{6FBE15A6-FF11-4794-8F01-F1B305300BC3}"/>
              </a:ext>
            </a:extLst>
          </p:cNvPr>
          <p:cNvSpPr/>
          <p:nvPr/>
        </p:nvSpPr>
        <p:spPr>
          <a:xfrm>
            <a:off x="303212" y="3109823"/>
            <a:ext cx="6629400" cy="30623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25425" indent="-225425" defTabSz="914400">
              <a:spcAft>
                <a:spcPts val="1200"/>
              </a:spcAft>
              <a:buClr>
                <a:prstClr val="black"/>
              </a:buClr>
              <a:buFont typeface="+mj-lt"/>
              <a:buAutoNum type="arabicPeriod"/>
              <a:defRPr/>
            </a:pPr>
            <a:endParaRPr lang="en-US" sz="100" dirty="0">
              <a:solidFill>
                <a:prstClr val="black"/>
              </a:solidFill>
              <a:latin typeface="Franklin Gothic Medium Cond" panose="020B0606030402020204" pitchFamily="34" charset="0"/>
            </a:endParaRPr>
          </a:p>
          <a:p>
            <a:pPr defTabSz="914400">
              <a:spcAft>
                <a:spcPts val="1200"/>
              </a:spcAft>
              <a:buClr>
                <a:prstClr val="black"/>
              </a:buClr>
              <a:defRPr/>
            </a:pPr>
            <a:r>
              <a:rPr lang="en-US" sz="1400" dirty="0">
                <a:solidFill>
                  <a:prstClr val="black"/>
                </a:solidFill>
                <a:latin typeface="Franklin Gothic Medium Cond" panose="020B0606030402020204" pitchFamily="34" charset="0"/>
              </a:rPr>
              <a:t>Calling Application identified the PartyID using UCV search services</a:t>
            </a:r>
          </a:p>
          <a:p>
            <a:pPr defTabSz="914400">
              <a:spcAft>
                <a:spcPts val="1200"/>
              </a:spcAft>
              <a:buClr>
                <a:prstClr val="black"/>
              </a:buClr>
              <a:defRPr/>
            </a:pPr>
            <a:r>
              <a:rPr lang="en-US" sz="1400" dirty="0">
                <a:solidFill>
                  <a:prstClr val="black"/>
                </a:solidFill>
                <a:latin typeface="Franklin Gothic Medium Cond" panose="020B0606030402020204" pitchFamily="34" charset="0"/>
              </a:rPr>
              <a:t>Calling Application did not call the SFM service</a:t>
            </a:r>
          </a:p>
          <a:p>
            <a:pPr defTabSz="914400">
              <a:spcAft>
                <a:spcPts val="1200"/>
              </a:spcAft>
              <a:buClr>
                <a:prstClr val="black"/>
              </a:buClr>
              <a:defRPr/>
            </a:pPr>
            <a:r>
              <a:rPr lang="en-US" sz="1400" dirty="0">
                <a:solidFill>
                  <a:prstClr val="black"/>
                </a:solidFill>
                <a:latin typeface="Franklin Gothic Medium Cond" panose="020B0606030402020204" pitchFamily="34" charset="0"/>
              </a:rPr>
              <a:t>Calling Application found no party when calling SFM</a:t>
            </a:r>
          </a:p>
          <a:p>
            <a:pPr defTabSz="914400">
              <a:spcAft>
                <a:spcPts val="1200"/>
              </a:spcAft>
              <a:buClr>
                <a:prstClr val="black"/>
              </a:buClr>
              <a:defRPr/>
            </a:pPr>
            <a:r>
              <a:rPr lang="en-US" sz="1400" dirty="0">
                <a:solidFill>
                  <a:prstClr val="black"/>
                </a:solidFill>
                <a:latin typeface="Franklin Gothic Medium Cond" panose="020B0606030402020204" pitchFamily="34" charset="0"/>
              </a:rPr>
              <a:t>Calling Application selected the single party returned in the SFM service call</a:t>
            </a:r>
          </a:p>
          <a:p>
            <a:pPr defTabSz="914400">
              <a:spcAft>
                <a:spcPts val="1200"/>
              </a:spcAft>
              <a:buClr>
                <a:prstClr val="black"/>
              </a:buClr>
              <a:defRPr/>
            </a:pPr>
            <a:r>
              <a:rPr lang="en-US" sz="1400" dirty="0">
                <a:solidFill>
                  <a:prstClr val="black"/>
                </a:solidFill>
                <a:latin typeface="Franklin Gothic Medium Cond" panose="020B0606030402020204" pitchFamily="34" charset="0"/>
              </a:rPr>
              <a:t>Calling Application chose not to select the single party returned in the SFM service call</a:t>
            </a:r>
          </a:p>
          <a:p>
            <a:pPr defTabSz="914400">
              <a:spcAft>
                <a:spcPts val="1200"/>
              </a:spcAft>
              <a:buClr>
                <a:prstClr val="black"/>
              </a:buClr>
              <a:defRPr/>
            </a:pPr>
            <a:r>
              <a:rPr lang="en-US" sz="1400" dirty="0">
                <a:solidFill>
                  <a:prstClr val="black"/>
                </a:solidFill>
                <a:latin typeface="Franklin Gothic Medium Cond" panose="020B0606030402020204" pitchFamily="34" charset="0"/>
              </a:rPr>
              <a:t>Calling Application selected a party from the multiple parties returned in the SFM service call</a:t>
            </a:r>
          </a:p>
          <a:p>
            <a:pPr defTabSz="914400">
              <a:spcAft>
                <a:spcPts val="1200"/>
              </a:spcAft>
              <a:buClr>
                <a:prstClr val="black"/>
              </a:buClr>
              <a:defRPr/>
            </a:pPr>
            <a:r>
              <a:rPr lang="en-US" sz="1400" dirty="0">
                <a:solidFill>
                  <a:prstClr val="black"/>
                </a:solidFill>
                <a:latin typeface="Franklin Gothic Medium Cond" panose="020B0606030402020204" pitchFamily="34" charset="0"/>
              </a:rPr>
              <a:t>Calling Application chose not to select any of the multiple parties returned in the SFM service call</a:t>
            </a:r>
          </a:p>
          <a:p>
            <a:pPr defTabSz="914400">
              <a:spcAft>
                <a:spcPts val="1200"/>
              </a:spcAft>
              <a:buClr>
                <a:prstClr val="black"/>
              </a:buClr>
              <a:defRPr/>
            </a:pPr>
            <a:r>
              <a:rPr lang="en-US" sz="1400" dirty="0">
                <a:solidFill>
                  <a:prstClr val="black"/>
                </a:solidFill>
                <a:latin typeface="Franklin Gothic Medium Cond" panose="020B0606030402020204" pitchFamily="34" charset="0"/>
              </a:rPr>
              <a:t>Calling Application identified a potential overmatch after reviewing the response from Search</a:t>
            </a:r>
          </a:p>
        </p:txBody>
      </p:sp>
      <p:sp>
        <p:nvSpPr>
          <p:cNvPr id="15" name="Rectangle 14">
            <a:extLst>
              <a:ext uri="{FF2B5EF4-FFF2-40B4-BE49-F238E27FC236}">
                <a16:creationId xmlns:a16="http://schemas.microsoft.com/office/drawing/2014/main" id="{2A94D4A0-08E1-4D24-AE57-53353522B892}"/>
              </a:ext>
            </a:extLst>
          </p:cNvPr>
          <p:cNvSpPr/>
          <p:nvPr/>
        </p:nvSpPr>
        <p:spPr>
          <a:xfrm>
            <a:off x="755300" y="2886797"/>
            <a:ext cx="1529112" cy="400110"/>
          </a:xfrm>
          <a:prstGeom prst="rect">
            <a:avLst/>
          </a:prstGeom>
          <a:solidFill>
            <a:schemeClr val="bg1"/>
          </a:solidFill>
        </p:spPr>
        <p:txBody>
          <a:bodyPr wrap="square">
            <a:spAutoFit/>
          </a:bodyPr>
          <a:lstStyle/>
          <a:p>
            <a:pPr defTabSz="914400">
              <a:spcAft>
                <a:spcPts val="1200"/>
              </a:spcAft>
              <a:defRPr/>
            </a:pPr>
            <a:r>
              <a:rPr lang="en-US" sz="2000" dirty="0">
                <a:solidFill>
                  <a:prstClr val="black"/>
                </a:solidFill>
                <a:latin typeface="Franklin Gothic Medium Cond" panose="020B0606030402020204" pitchFamily="34" charset="0"/>
              </a:rPr>
              <a:t>SFM TOKENS</a:t>
            </a:r>
          </a:p>
        </p:txBody>
      </p:sp>
      <p:sp>
        <p:nvSpPr>
          <p:cNvPr id="13" name="Rectangle 12">
            <a:extLst>
              <a:ext uri="{FF2B5EF4-FFF2-40B4-BE49-F238E27FC236}">
                <a16:creationId xmlns:a16="http://schemas.microsoft.com/office/drawing/2014/main" id="{C4A495D7-9126-41A8-909D-16EAACC51B64}"/>
              </a:ext>
            </a:extLst>
          </p:cNvPr>
          <p:cNvSpPr/>
          <p:nvPr/>
        </p:nvSpPr>
        <p:spPr>
          <a:xfrm>
            <a:off x="5936900" y="1117183"/>
            <a:ext cx="5486014" cy="2031325"/>
          </a:xfrm>
          <a:prstGeom prst="rect">
            <a:avLst/>
          </a:prstGeom>
        </p:spPr>
        <p:txBody>
          <a:bodyPr wrap="square">
            <a:spAutoFit/>
          </a:bodyPr>
          <a:lstStyle/>
          <a:p>
            <a:pPr defTabSz="914400"/>
            <a:r>
              <a:rPr lang="en-US" sz="1400" dirty="0">
                <a:solidFill>
                  <a:prstClr val="black"/>
                </a:solidFill>
                <a:latin typeface="Franklin Gothic Medium Cond" panose="020B0606030402020204" pitchFamily="34" charset="0"/>
              </a:rPr>
              <a:t>The </a:t>
            </a:r>
            <a:r>
              <a:rPr lang="en-US" sz="1400" dirty="0">
                <a:solidFill>
                  <a:srgbClr val="5B9BD5">
                    <a:lumMod val="50000"/>
                  </a:srgbClr>
                </a:solidFill>
                <a:latin typeface="Franklin Gothic Medium Cond" panose="020B0606030402020204" pitchFamily="34" charset="0"/>
              </a:rPr>
              <a:t>FETOKEN </a:t>
            </a:r>
            <a:r>
              <a:rPr lang="en-US" sz="1400" dirty="0">
                <a:solidFill>
                  <a:prstClr val="black"/>
                </a:solidFill>
                <a:latin typeface="Franklin Gothic Medium Cond" panose="020B0606030402020204" pitchFamily="34" charset="0"/>
              </a:rPr>
              <a:t>is required when adding a new party to UCV (if backend matching needs to be suppressed).  The token is returned by the Search service when existing parties are found in UCV. </a:t>
            </a:r>
          </a:p>
          <a:p>
            <a:pPr defTabSz="914400"/>
            <a:endParaRPr lang="en-US" sz="1400" dirty="0">
              <a:solidFill>
                <a:prstClr val="black"/>
              </a:solidFill>
              <a:latin typeface="Franklin Gothic Medium Cond" panose="020B0606030402020204" pitchFamily="34" charset="0"/>
            </a:endParaRPr>
          </a:p>
          <a:p>
            <a:pPr defTabSz="914400"/>
            <a:r>
              <a:rPr lang="en-US" sz="1400" dirty="0">
                <a:solidFill>
                  <a:prstClr val="black"/>
                </a:solidFill>
                <a:latin typeface="Franklin Gothic Medium Cond" panose="020B0606030402020204" pitchFamily="34" charset="0"/>
              </a:rPr>
              <a:t>The </a:t>
            </a:r>
            <a:r>
              <a:rPr lang="en-US" sz="1400" dirty="0">
                <a:solidFill>
                  <a:srgbClr val="5B9BD5">
                    <a:lumMod val="50000"/>
                  </a:srgbClr>
                </a:solidFill>
                <a:latin typeface="Franklin Gothic Medium Cond" panose="020B0606030402020204" pitchFamily="34" charset="0"/>
              </a:rPr>
              <a:t>SFM token </a:t>
            </a:r>
            <a:r>
              <a:rPr lang="en-US" sz="1400" dirty="0">
                <a:solidFill>
                  <a:prstClr val="black"/>
                </a:solidFill>
                <a:latin typeface="Franklin Gothic Medium Cond" panose="020B0606030402020204" pitchFamily="34" charset="0"/>
              </a:rPr>
              <a:t>is required on every add/update service call to UCV as part of any FEM flow.  </a:t>
            </a:r>
          </a:p>
          <a:p>
            <a:pPr defTabSz="914400"/>
            <a:endParaRPr lang="en-US" sz="1400" dirty="0">
              <a:solidFill>
                <a:prstClr val="black"/>
              </a:solidFill>
              <a:latin typeface="Franklin Gothic Medium Cond" panose="020B0606030402020204" pitchFamily="34" charset="0"/>
            </a:endParaRPr>
          </a:p>
          <a:p>
            <a:pPr defTabSz="914400"/>
            <a:r>
              <a:rPr lang="en-US" sz="1400" dirty="0">
                <a:solidFill>
                  <a:prstClr val="black"/>
                </a:solidFill>
                <a:latin typeface="Franklin Gothic Medium Cond" panose="020B0606030402020204" pitchFamily="34" charset="0"/>
              </a:rPr>
              <a:t>The </a:t>
            </a:r>
            <a:r>
              <a:rPr lang="en-US" sz="1400" dirty="0">
                <a:solidFill>
                  <a:srgbClr val="5B9BD5">
                    <a:lumMod val="50000"/>
                  </a:srgbClr>
                </a:solidFill>
                <a:latin typeface="Franklin Gothic Medium Cond" panose="020B0606030402020204" pitchFamily="34" charset="0"/>
              </a:rPr>
              <a:t>CPU token </a:t>
            </a:r>
            <a:r>
              <a:rPr lang="en-US" sz="1400" dirty="0">
                <a:solidFill>
                  <a:prstClr val="black"/>
                </a:solidFill>
                <a:latin typeface="Franklin Gothic Medium Cond" panose="020B0606030402020204" pitchFamily="34" charset="0"/>
              </a:rPr>
              <a:t>is passed to indicate what action the calling application took with regards to the call to the </a:t>
            </a:r>
            <a:r>
              <a:rPr lang="en-US" sz="1400" dirty="0" err="1">
                <a:solidFill>
                  <a:prstClr val="black"/>
                </a:solidFill>
                <a:latin typeface="Franklin Gothic Medium Cond" panose="020B0606030402020204" pitchFamily="34" charset="0"/>
              </a:rPr>
              <a:t>CheckPartyUpdate</a:t>
            </a:r>
            <a:r>
              <a:rPr lang="en-US" sz="1400" dirty="0">
                <a:solidFill>
                  <a:prstClr val="black"/>
                </a:solidFill>
                <a:latin typeface="Franklin Gothic Medium Cond" panose="020B0606030402020204" pitchFamily="34" charset="0"/>
              </a:rPr>
              <a:t> service.  </a:t>
            </a:r>
          </a:p>
        </p:txBody>
      </p:sp>
    </p:spTree>
    <p:extLst>
      <p:ext uri="{BB962C8B-B14F-4D97-AF65-F5344CB8AC3E}">
        <p14:creationId xmlns:p14="http://schemas.microsoft.com/office/powerpoint/2010/main" val="184827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0"/>
            <a:ext cx="11593895" cy="1143000"/>
          </a:xfrm>
        </p:spPr>
        <p:txBody>
          <a:bodyPr>
            <a:normAutofit/>
          </a:bodyPr>
          <a:lstStyle/>
          <a:p>
            <a:r>
              <a:rPr lang="en-US" dirty="0">
                <a:solidFill>
                  <a:prstClr val="black"/>
                </a:solidFill>
              </a:rPr>
              <a:t>METRICS</a:t>
            </a:r>
          </a:p>
        </p:txBody>
      </p:sp>
      <p:sp>
        <p:nvSpPr>
          <p:cNvPr id="62" name="Rectangle 61"/>
          <p:cNvSpPr/>
          <p:nvPr/>
        </p:nvSpPr>
        <p:spPr>
          <a:xfrm>
            <a:off x="450886" y="1117184"/>
            <a:ext cx="5486014" cy="1015663"/>
          </a:xfrm>
          <a:prstGeom prst="rect">
            <a:avLst/>
          </a:prstGeom>
        </p:spPr>
        <p:txBody>
          <a:bodyPr wrap="square">
            <a:spAutoFit/>
          </a:bodyPr>
          <a:lstStyle/>
          <a:p>
            <a:pPr defTabSz="914400"/>
            <a:r>
              <a:rPr lang="en-US" sz="1500" dirty="0">
                <a:solidFill>
                  <a:srgbClr val="5B9BD5">
                    <a:lumMod val="50000"/>
                  </a:srgbClr>
                </a:solidFill>
                <a:latin typeface="Franklin Gothic Medium Cond" panose="020B0606030402020204" pitchFamily="34" charset="0"/>
              </a:rPr>
              <a:t>Metrics</a:t>
            </a:r>
            <a:r>
              <a:rPr lang="en-US" sz="1500" dirty="0">
                <a:latin typeface="Franklin Gothic Medium Cond" panose="020B0606030402020204" pitchFamily="34" charset="0"/>
              </a:rPr>
              <a:t> are generated based off of the tokens that are generated during the FEM flow and are broken out by application.</a:t>
            </a:r>
            <a:r>
              <a:rPr lang="en-US" sz="1500" dirty="0">
                <a:solidFill>
                  <a:prstClr val="black"/>
                </a:solidFill>
                <a:latin typeface="Franklin Gothic Medium Cond" panose="020B0606030402020204" pitchFamily="34" charset="0"/>
              </a:rPr>
              <a:t> </a:t>
            </a:r>
          </a:p>
          <a:p>
            <a:pPr defTabSz="914400"/>
            <a:endParaRPr lang="en-US" sz="1500" dirty="0">
              <a:solidFill>
                <a:prstClr val="black"/>
              </a:solidFill>
              <a:latin typeface="Franklin Gothic Medium Cond" panose="020B0606030402020204" pitchFamily="34" charset="0"/>
            </a:endParaRPr>
          </a:p>
          <a:p>
            <a:pPr defTabSz="914400"/>
            <a:endParaRPr lang="en-US" sz="1500" dirty="0">
              <a:solidFill>
                <a:prstClr val="black"/>
              </a:solidFill>
              <a:latin typeface="Franklin Gothic Medium Cond" panose="020B0606030402020204" pitchFamily="34" charset="0"/>
            </a:endParaRPr>
          </a:p>
        </p:txBody>
      </p:sp>
      <p:pic>
        <p:nvPicPr>
          <p:cNvPr id="3" name="Picture 2">
            <a:extLst>
              <a:ext uri="{FF2B5EF4-FFF2-40B4-BE49-F238E27FC236}">
                <a16:creationId xmlns:a16="http://schemas.microsoft.com/office/drawing/2014/main" id="{C13A52F5-3689-4151-BEBD-8B44AF659B57}"/>
              </a:ext>
            </a:extLst>
          </p:cNvPr>
          <p:cNvPicPr>
            <a:picLocks noChangeAspect="1"/>
          </p:cNvPicPr>
          <p:nvPr/>
        </p:nvPicPr>
        <p:blipFill>
          <a:blip r:embed="rId2"/>
          <a:stretch>
            <a:fillRect/>
          </a:stretch>
        </p:blipFill>
        <p:spPr>
          <a:xfrm>
            <a:off x="912812" y="1694628"/>
            <a:ext cx="4178374" cy="4495800"/>
          </a:xfrm>
          <a:prstGeom prst="rect">
            <a:avLst/>
          </a:prstGeom>
        </p:spPr>
      </p:pic>
      <p:pic>
        <p:nvPicPr>
          <p:cNvPr id="4" name="Picture 3">
            <a:extLst>
              <a:ext uri="{FF2B5EF4-FFF2-40B4-BE49-F238E27FC236}">
                <a16:creationId xmlns:a16="http://schemas.microsoft.com/office/drawing/2014/main" id="{FF427418-4C29-44DB-ADC6-4EFCE8BB3381}"/>
              </a:ext>
            </a:extLst>
          </p:cNvPr>
          <p:cNvPicPr>
            <a:picLocks noChangeAspect="1"/>
          </p:cNvPicPr>
          <p:nvPr/>
        </p:nvPicPr>
        <p:blipFill>
          <a:blip r:embed="rId3"/>
          <a:stretch>
            <a:fillRect/>
          </a:stretch>
        </p:blipFill>
        <p:spPr>
          <a:xfrm>
            <a:off x="7085012" y="1143000"/>
            <a:ext cx="3829705" cy="4876800"/>
          </a:xfrm>
          <a:prstGeom prst="rect">
            <a:avLst/>
          </a:prstGeom>
        </p:spPr>
      </p:pic>
    </p:spTree>
    <p:extLst>
      <p:ext uri="{BB962C8B-B14F-4D97-AF65-F5344CB8AC3E}">
        <p14:creationId xmlns:p14="http://schemas.microsoft.com/office/powerpoint/2010/main" val="3212778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ihV9XqGBwkSsQk7Tpm2oH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LsHOSTVC0iV.JVmQKw16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ZyrH7J3NUO8.nGJHSpNj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m8PvkNZjUudGOm03jYt2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ZyrH7J3NUO8.nGJHSpNj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ZyrH7J3NUO8.nGJHSpNj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LsHOSTVC0iV.JVmQKw16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TO Strategy Layouts">
  <a:themeElements>
    <a:clrScheme name="ATO Template Theme">
      <a:dk1>
        <a:srgbClr val="000000"/>
      </a:dk1>
      <a:lt1>
        <a:srgbClr val="FFFFFF"/>
      </a:lt1>
      <a:dk2>
        <a:srgbClr val="00467F"/>
      </a:dk2>
      <a:lt2>
        <a:srgbClr val="50C8E8"/>
      </a:lt2>
      <a:accent1>
        <a:srgbClr val="1666AF"/>
      </a:accent1>
      <a:accent2>
        <a:srgbClr val="A4D6F4"/>
      </a:accent2>
      <a:accent3>
        <a:srgbClr val="6DB33F"/>
      </a:accent3>
      <a:accent4>
        <a:srgbClr val="FFCC00"/>
      </a:accent4>
      <a:accent5>
        <a:srgbClr val="EE8722"/>
      </a:accent5>
      <a:accent6>
        <a:srgbClr val="EE3424"/>
      </a:accent6>
      <a:hlink>
        <a:srgbClr val="50C8E8"/>
      </a:hlink>
      <a:folHlink>
        <a:srgbClr val="0046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marL="285750" indent="-285750">
          <a:spcBef>
            <a:spcPct val="20000"/>
          </a:spcBef>
          <a:buClrTx/>
          <a:buSzPct val="100000"/>
          <a:buFont typeface="Wingdings" pitchFamily="2" charset="2"/>
          <a:buChar char="§"/>
          <a:defRPr sz="1600" dirty="0">
            <a:solidFill>
              <a:srgbClr val="000000"/>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6C42438C6EDD41AB12D69E5969BF48" ma:contentTypeVersion="1" ma:contentTypeDescription="Create a new document." ma:contentTypeScope="" ma:versionID="aa912cb85ffcd7dbc8dcc15128ecb37f">
  <xsd:schema xmlns:xsd="http://www.w3.org/2001/XMLSchema" xmlns:xs="http://www.w3.org/2001/XMLSchema" xmlns:p="http://schemas.microsoft.com/office/2006/metadata/properties" xmlns:ns2="a07bcfd7-f4f4-4810-868a-04c8758ba891" targetNamespace="http://schemas.microsoft.com/office/2006/metadata/properties" ma:root="true" ma:fieldsID="4c83831c250dd6260de8e761ce1c9eae" ns2:_="">
    <xsd:import namespace="a07bcfd7-f4f4-4810-868a-04c8758ba891"/>
    <xsd:element name="properties">
      <xsd:complexType>
        <xsd:sequence>
          <xsd:element name="documentManagement">
            <xsd:complexType>
              <xsd:all>
                <xsd:element ref="ns2:Description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7bcfd7-f4f4-4810-868a-04c8758ba891" elementFormDefault="qualified">
    <xsd:import namespace="http://schemas.microsoft.com/office/2006/documentManagement/types"/>
    <xsd:import namespace="http://schemas.microsoft.com/office/infopath/2007/PartnerControls"/>
    <xsd:element name="Description0" ma:index="8" ma:displayName="Description" ma:internalName="Description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cription0 xmlns="a07bcfd7-f4f4-4810-868a-04c8758ba891">Overview of FEM</Description0>
  </documentManagement>
</p:properties>
</file>

<file path=customXml/itemProps1.xml><?xml version="1.0" encoding="utf-8"?>
<ds:datastoreItem xmlns:ds="http://schemas.openxmlformats.org/officeDocument/2006/customXml" ds:itemID="{28BC99A2-D928-4B90-A12E-A0F424629A38}"/>
</file>

<file path=customXml/itemProps2.xml><?xml version="1.0" encoding="utf-8"?>
<ds:datastoreItem xmlns:ds="http://schemas.openxmlformats.org/officeDocument/2006/customXml" ds:itemID="{A471238E-786C-41AF-9668-AC0B39CAA20C}"/>
</file>

<file path=customXml/itemProps3.xml><?xml version="1.0" encoding="utf-8"?>
<ds:datastoreItem xmlns:ds="http://schemas.openxmlformats.org/officeDocument/2006/customXml" ds:itemID="{0C848DCE-C8B6-4AD7-AF82-19818806DD5C}"/>
</file>

<file path=docProps/app.xml><?xml version="1.0" encoding="utf-8"?>
<Properties xmlns="http://schemas.openxmlformats.org/officeDocument/2006/extended-properties" xmlns:vt="http://schemas.openxmlformats.org/officeDocument/2006/docPropsVTypes">
  <TotalTime>5376</TotalTime>
  <Words>1896</Words>
  <Application>Microsoft Office PowerPoint</Application>
  <PresentationFormat>Custom</PresentationFormat>
  <Paragraphs>342</Paragraphs>
  <Slides>18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ＭＳ Ｐゴシック</vt:lpstr>
      <vt:lpstr>Arial</vt:lpstr>
      <vt:lpstr>Arial Black</vt:lpstr>
      <vt:lpstr>Calibri</vt:lpstr>
      <vt:lpstr>Courier New</vt:lpstr>
      <vt:lpstr>Franklin Gothic Medium Cond</vt:lpstr>
      <vt:lpstr>Times New Roman</vt:lpstr>
      <vt:lpstr>Wingdings</vt:lpstr>
      <vt:lpstr>Office Theme</vt:lpstr>
      <vt:lpstr>ATO Strategy Layouts</vt:lpstr>
      <vt:lpstr>Front-End Match</vt:lpstr>
      <vt:lpstr>UNIFIED CUSTOMER VIEW VISION</vt:lpstr>
      <vt:lpstr>FRONT-END MATCH IS FOUNDATIONAL TO UCV</vt:lpstr>
      <vt:lpstr>FEM MAKES UCV POSSIBLE</vt:lpstr>
      <vt:lpstr>WHAT IS FEM?</vt:lpstr>
      <vt:lpstr>COMPREHENSIVE SEARCH</vt:lpstr>
      <vt:lpstr>SIGNIFICANT UPDATES</vt:lpstr>
      <vt:lpstr>TOKENS</vt:lpstr>
      <vt:lpstr>METRICS</vt:lpstr>
      <vt:lpstr>METRICS</vt:lpstr>
      <vt:lpstr>WHY DO FEM?</vt:lpstr>
      <vt:lpstr>WHY DO FEM?</vt:lpstr>
      <vt:lpstr>WHY DO FEM?</vt:lpstr>
      <vt:lpstr>WHY DO FEM?</vt:lpstr>
      <vt:lpstr>WHY DO FEM?</vt:lpstr>
      <vt:lpstr>WHY DO FEM?</vt:lpstr>
      <vt:lpstr>WHY DO FEM?</vt:lpstr>
      <vt:lpstr>QUESTIONS</vt:lpstr>
    </vt:vector>
  </TitlesOfParts>
  <Company>Allstate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Kameelah Omar</dc:creator>
  <cp:lastModifiedBy>Subramanian, Srividya</cp:lastModifiedBy>
  <cp:revision>321</cp:revision>
  <cp:lastPrinted>2016-03-28T21:29:19Z</cp:lastPrinted>
  <dcterms:created xsi:type="dcterms:W3CDTF">2015-11-01T20:16:55Z</dcterms:created>
  <dcterms:modified xsi:type="dcterms:W3CDTF">2018-05-04T13:58:21Z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0x010100026C42438C6EDD41AB12D69E5969BF48</vt:lpwstr>
  </property>
</Properties>
</file>