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69" r:id="rId5"/>
    <p:sldId id="27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123" d="100"/>
          <a:sy n="123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C461C-9901-4B5D-B6A7-4451DC0EC490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87247-A56A-451D-80B5-C858160E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32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05B57-30EA-459D-8A12-D6AAD9002FF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3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8800" y="2209800"/>
            <a:ext cx="8534401" cy="914400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2" y="3429004"/>
            <a:ext cx="12192003" cy="342899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36"/>
            <a:endParaRPr lang="en-US" sz="3199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2" y="3124202"/>
            <a:ext cx="12192000" cy="692011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ctr" anchorCtr="0" compatLnSpc="1">
            <a:prstTxWarp prst="textNoShape">
              <a:avLst/>
            </a:prstTxWarp>
          </a:bodyPr>
          <a:lstStyle/>
          <a:p>
            <a:pPr marL="228543" indent="-228543" defTabSz="744880" eaLnBrk="0" fontAlgn="base" hangingPunct="0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16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9201" y="3124202"/>
            <a:ext cx="9753600" cy="692011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| Date</a:t>
            </a:r>
          </a:p>
        </p:txBody>
      </p:sp>
      <p:pic>
        <p:nvPicPr>
          <p:cNvPr id="17" name="Picture 12" descr="all_grad_icon_rgb_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10871200" y="304800"/>
            <a:ext cx="95300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 userDrawn="1"/>
        </p:nvGrpSpPr>
        <p:grpSpPr>
          <a:xfrm>
            <a:off x="4342943" y="6248400"/>
            <a:ext cx="3297640" cy="496900"/>
            <a:chOff x="4397831" y="6258056"/>
            <a:chExt cx="3296781" cy="496900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7831" y="6258056"/>
              <a:ext cx="496771" cy="4969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4799012" y="6389793"/>
              <a:ext cx="2895600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936"/>
              <a:r>
                <a:rPr lang="en-US" sz="1466" dirty="0">
                  <a:solidFill>
                    <a:prstClr val="white">
                      <a:lumMod val="95000"/>
                    </a:prstClr>
                  </a:solidFill>
                  <a:latin typeface="Franklin Gothic Medium Cond" panose="020B0606030402020204" pitchFamily="34" charset="0"/>
                </a:rPr>
                <a:t> D</a:t>
              </a:r>
              <a:r>
                <a:rPr lang="en-US" sz="1466" baseline="30000" dirty="0">
                  <a:solidFill>
                    <a:prstClr val="white">
                      <a:lumMod val="95000"/>
                    </a:prstClr>
                  </a:solidFill>
                  <a:latin typeface="Franklin Gothic Medium Cond" panose="020B0606030402020204" pitchFamily="34" charset="0"/>
                </a:rPr>
                <a:t>3</a:t>
              </a:r>
              <a:r>
                <a:rPr lang="en-US" sz="1466" dirty="0">
                  <a:solidFill>
                    <a:prstClr val="white">
                      <a:lumMod val="95000"/>
                    </a:prstClr>
                  </a:solidFill>
                  <a:latin typeface="Franklin Gothic Medium Cond" panose="020B0606030402020204" pitchFamily="34" charset="0"/>
                </a:rPr>
                <a:t>: Data, Discovery &amp; Decision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636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108200"/>
            <a:ext cx="10972801" cy="391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-1"/>
            <a:ext cx="12206515" cy="76201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ctr" anchorCtr="0" compatLnSpc="1">
            <a:prstTxWarp prst="textNoShape">
              <a:avLst/>
            </a:prstTxWarp>
          </a:bodyPr>
          <a:lstStyle/>
          <a:p>
            <a:pPr marL="228543" indent="-228543" defTabSz="744880" eaLnBrk="0" fontAlgn="base" hangingPunct="0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1600" b="1" dirty="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250305"/>
            <a:ext cx="590762" cy="59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6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7451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7451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-1"/>
            <a:ext cx="12206515" cy="76201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ctr" anchorCtr="0" compatLnSpc="1">
            <a:prstTxWarp prst="textNoShape">
              <a:avLst/>
            </a:prstTxWarp>
          </a:bodyPr>
          <a:lstStyle/>
          <a:p>
            <a:pPr marL="228543" indent="-228543" defTabSz="744880" eaLnBrk="0" fontAlgn="base" hangingPunct="0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1600" b="1" dirty="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250305"/>
            <a:ext cx="590762" cy="59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6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1596915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2"/>
            <a:ext cx="10972801" cy="4724399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 marL="2818695" indent="-380905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889000"/>
            <a:ext cx="109728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 bwMode="auto">
          <a:xfrm>
            <a:off x="0" y="-1"/>
            <a:ext cx="12206515" cy="76201"/>
          </a:xfrm>
          <a:prstGeom prst="rect">
            <a:avLst/>
          </a:prstGeom>
          <a:solidFill>
            <a:srgbClr val="39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ctr" anchorCtr="0" compatLnSpc="1">
            <a:prstTxWarp prst="textNoShape">
              <a:avLst/>
            </a:prstTxWarp>
          </a:bodyPr>
          <a:lstStyle/>
          <a:p>
            <a:pPr marL="228543" indent="-228543" defTabSz="744880" eaLnBrk="0" fontAlgn="base" hangingPunct="0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16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52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-6179"/>
            <a:ext cx="12192000" cy="6858000"/>
          </a:xfrm>
          <a:prstGeom prst="rect">
            <a:avLst/>
          </a:prstGeom>
          <a:solidFill>
            <a:srgbClr val="0094C8"/>
          </a:solidFill>
          <a:ln w="1143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36"/>
            <a:endParaRPr lang="en-US" sz="31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852805"/>
            <a:ext cx="8534401" cy="880997"/>
          </a:xfrm>
        </p:spPr>
        <p:txBody>
          <a:bodyPr anchor="t">
            <a:noAutofit/>
          </a:bodyPr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Franklin Gothic Medium Cond" panose="020B06060304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12639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419599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419599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-1"/>
            <a:ext cx="12206515" cy="76201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ctr" anchorCtr="0" compatLnSpc="1">
            <a:prstTxWarp prst="textNoShape">
              <a:avLst/>
            </a:prstTxWarp>
          </a:bodyPr>
          <a:lstStyle/>
          <a:p>
            <a:pPr marL="228543" indent="-228543" defTabSz="744880" eaLnBrk="0" fontAlgn="base" hangingPunct="0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1600" b="1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889000"/>
            <a:ext cx="109728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00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48" indent="0">
              <a:buNone/>
              <a:defRPr sz="2666" b="1"/>
            </a:lvl2pPr>
            <a:lvl3pPr marL="1218895" indent="0">
              <a:buNone/>
              <a:defRPr sz="2399" b="1"/>
            </a:lvl3pPr>
            <a:lvl4pPr marL="1828343" indent="0">
              <a:buNone/>
              <a:defRPr sz="2133" b="1"/>
            </a:lvl4pPr>
            <a:lvl5pPr marL="2437790" indent="0">
              <a:buNone/>
              <a:defRPr sz="2133" b="1"/>
            </a:lvl5pPr>
            <a:lvl6pPr marL="3047238" indent="0">
              <a:buNone/>
              <a:defRPr sz="2133" b="1"/>
            </a:lvl6pPr>
            <a:lvl7pPr marL="3656686" indent="0">
              <a:buNone/>
              <a:defRPr sz="2133" b="1"/>
            </a:lvl7pPr>
            <a:lvl8pPr marL="4266133" indent="0">
              <a:buNone/>
              <a:defRPr sz="2133" b="1"/>
            </a:lvl8pPr>
            <a:lvl9pPr marL="4875581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844925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48" indent="0">
              <a:buNone/>
              <a:defRPr sz="2666" b="1"/>
            </a:lvl2pPr>
            <a:lvl3pPr marL="1218895" indent="0">
              <a:buNone/>
              <a:defRPr sz="2399" b="1"/>
            </a:lvl3pPr>
            <a:lvl4pPr marL="1828343" indent="0">
              <a:buNone/>
              <a:defRPr sz="2133" b="1"/>
            </a:lvl4pPr>
            <a:lvl5pPr marL="2437790" indent="0">
              <a:buNone/>
              <a:defRPr sz="2133" b="1"/>
            </a:lvl5pPr>
            <a:lvl6pPr marL="3047238" indent="0">
              <a:buNone/>
              <a:defRPr sz="2133" b="1"/>
            </a:lvl6pPr>
            <a:lvl7pPr marL="3656686" indent="0">
              <a:buNone/>
              <a:defRPr sz="2133" b="1"/>
            </a:lvl7pPr>
            <a:lvl8pPr marL="4266133" indent="0">
              <a:buNone/>
              <a:defRPr sz="2133" b="1"/>
            </a:lvl8pPr>
            <a:lvl9pPr marL="4875581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6"/>
            <a:ext cx="5389033" cy="3844925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-1"/>
            <a:ext cx="12206515" cy="76201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ctr" anchorCtr="0" compatLnSpc="1">
            <a:prstTxWarp prst="textNoShape">
              <a:avLst/>
            </a:prstTxWarp>
          </a:bodyPr>
          <a:lstStyle/>
          <a:p>
            <a:pPr marL="228543" indent="-228543" defTabSz="744880" eaLnBrk="0" fontAlgn="base" hangingPunct="0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1600" b="1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9600" y="889000"/>
            <a:ext cx="109728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250305"/>
            <a:ext cx="590762" cy="59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0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-1"/>
            <a:ext cx="12206515" cy="76201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ctr" anchorCtr="0" compatLnSpc="1">
            <a:prstTxWarp prst="textNoShape">
              <a:avLst/>
            </a:prstTxWarp>
          </a:bodyPr>
          <a:lstStyle/>
          <a:p>
            <a:pPr marL="228543" indent="-228543" defTabSz="744880" eaLnBrk="0" fontAlgn="base" hangingPunct="0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1600" b="1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889000"/>
            <a:ext cx="109728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33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1C0240-C80F-4E21-9A06-D8AA01E0E81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-1"/>
            <a:ext cx="12206515" cy="76201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ctr" anchorCtr="0" compatLnSpc="1">
            <a:prstTxWarp prst="textNoShape">
              <a:avLst/>
            </a:prstTxWarp>
          </a:bodyPr>
          <a:lstStyle/>
          <a:p>
            <a:pPr marL="228543" indent="-228543" defTabSz="744880" eaLnBrk="0" fontAlgn="base" hangingPunct="0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1600" b="1" dirty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07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50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720398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4"/>
            <a:ext cx="4011084" cy="4584697"/>
          </a:xfrm>
        </p:spPr>
        <p:txBody>
          <a:bodyPr/>
          <a:lstStyle>
            <a:lvl1pPr marL="0" indent="0">
              <a:buNone/>
              <a:defRPr sz="1866"/>
            </a:lvl1pPr>
            <a:lvl2pPr marL="609448" indent="0">
              <a:buNone/>
              <a:defRPr sz="1600"/>
            </a:lvl2pPr>
            <a:lvl3pPr marL="1218895" indent="0">
              <a:buNone/>
              <a:defRPr sz="1333"/>
            </a:lvl3pPr>
            <a:lvl4pPr marL="1828343" indent="0">
              <a:buNone/>
              <a:defRPr sz="1200"/>
            </a:lvl4pPr>
            <a:lvl5pPr marL="2437790" indent="0">
              <a:buNone/>
              <a:defRPr sz="1200"/>
            </a:lvl5pPr>
            <a:lvl6pPr marL="3047238" indent="0">
              <a:buNone/>
              <a:defRPr sz="1200"/>
            </a:lvl6pPr>
            <a:lvl7pPr marL="3656686" indent="0">
              <a:buNone/>
              <a:defRPr sz="1200"/>
            </a:lvl7pPr>
            <a:lvl8pPr marL="4266133" indent="0">
              <a:buNone/>
              <a:defRPr sz="1200"/>
            </a:lvl8pPr>
            <a:lvl9pPr marL="487558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-1"/>
            <a:ext cx="12206515" cy="76201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ctr" anchorCtr="0" compatLnSpc="1">
            <a:prstTxWarp prst="textNoShape">
              <a:avLst/>
            </a:prstTxWarp>
          </a:bodyPr>
          <a:lstStyle/>
          <a:p>
            <a:pPr marL="228543" indent="-228543" defTabSz="744880" eaLnBrk="0" fontAlgn="base" hangingPunct="0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1600" b="1" dirty="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250305"/>
            <a:ext cx="590762" cy="59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9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2"/>
            <a:ext cx="7315200" cy="566739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266"/>
            </a:lvl1pPr>
            <a:lvl2pPr marL="609448" indent="0">
              <a:buNone/>
              <a:defRPr sz="3732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0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40"/>
            <a:ext cx="7315200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48" indent="0">
              <a:buNone/>
              <a:defRPr sz="1600"/>
            </a:lvl2pPr>
            <a:lvl3pPr marL="1218895" indent="0">
              <a:buNone/>
              <a:defRPr sz="1333"/>
            </a:lvl3pPr>
            <a:lvl4pPr marL="1828343" indent="0">
              <a:buNone/>
              <a:defRPr sz="1200"/>
            </a:lvl4pPr>
            <a:lvl5pPr marL="2437790" indent="0">
              <a:buNone/>
              <a:defRPr sz="1200"/>
            </a:lvl5pPr>
            <a:lvl6pPr marL="3047238" indent="0">
              <a:buNone/>
              <a:defRPr sz="1200"/>
            </a:lvl6pPr>
            <a:lvl7pPr marL="3656686" indent="0">
              <a:buNone/>
              <a:defRPr sz="1200"/>
            </a:lvl7pPr>
            <a:lvl8pPr marL="4266133" indent="0">
              <a:buNone/>
              <a:defRPr sz="1200"/>
            </a:lvl8pPr>
            <a:lvl9pPr marL="487558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250305"/>
            <a:ext cx="590762" cy="59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2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10800000">
            <a:off x="2" y="0"/>
            <a:ext cx="12191999" cy="68580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36"/>
            <a:endParaRPr lang="en-US" sz="3199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2065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08199"/>
            <a:ext cx="10972801" cy="4017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451600"/>
            <a:ext cx="12206515" cy="40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36"/>
            <a:endParaRPr lang="en-US" sz="3199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08170" y="6538644"/>
            <a:ext cx="5414772" cy="31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36"/>
            <a:r>
              <a:rPr lang="en-US" sz="1466" dirty="0">
                <a:solidFill>
                  <a:prstClr val="white">
                    <a:lumMod val="95000"/>
                  </a:prstClr>
                </a:solidFill>
                <a:latin typeface="Franklin Gothic Medium Cond" panose="020B0606030402020204" pitchFamily="34" charset="0"/>
              </a:rPr>
              <a:t> D</a:t>
            </a:r>
            <a:r>
              <a:rPr lang="en-US" sz="1466" baseline="30000" dirty="0">
                <a:solidFill>
                  <a:prstClr val="white">
                    <a:lumMod val="95000"/>
                  </a:prstClr>
                </a:solidFill>
                <a:latin typeface="Franklin Gothic Medium Cond" panose="020B0606030402020204" pitchFamily="34" charset="0"/>
              </a:rPr>
              <a:t>3</a:t>
            </a:r>
            <a:r>
              <a:rPr lang="en-US" sz="1466" dirty="0">
                <a:solidFill>
                  <a:prstClr val="white">
                    <a:lumMod val="95000"/>
                  </a:prstClr>
                </a:solidFill>
                <a:latin typeface="Franklin Gothic Medium Cond" panose="020B0606030402020204" pitchFamily="34" charset="0"/>
              </a:rPr>
              <a:t>: Data, Discovery &amp; Decision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95385" y="647202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6">
                <a:solidFill>
                  <a:schemeClr val="tx1">
                    <a:tint val="7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defTabSz="1218936"/>
            <a:fld id="{B11C0240-C80F-4E21-9A06-D8AA01E0E8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36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02" y="6487311"/>
            <a:ext cx="333470" cy="33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0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1218895" rtl="0" eaLnBrk="1" latinLnBrk="0" hangingPunct="1">
        <a:spcBef>
          <a:spcPct val="0"/>
        </a:spcBef>
        <a:buNone/>
        <a:defRPr sz="4266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457086" indent="-457086" algn="l" defTabSz="12188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1pPr>
      <a:lvl2pPr marL="990352" indent="-380905" algn="l" defTabSz="12188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6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2pPr>
      <a:lvl3pPr marL="1523619" indent="-304724" algn="l" defTabSz="12188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3pPr>
      <a:lvl4pPr marL="2133067" indent="-304724" algn="l" defTabSz="12188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133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4pPr>
      <a:lvl5pPr marL="2437790" indent="0" algn="l" defTabSz="1218895" rtl="0" eaLnBrk="1" latinLnBrk="0" hangingPunct="1">
        <a:spcBef>
          <a:spcPct val="200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5pPr>
      <a:lvl6pPr marL="3351962" indent="-304724" algn="l" defTabSz="12188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UCV Activities Technology – Soap vs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UCV Activities Technology allows the Client Applications the ability to Add, Update, or Retrieve Activities using Soap/XML or Rest/JSON Schemas.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UCV Activities Journey Technology team members manage the transparency of information being passed by the Client Apps using Soap or Rest Services calls.  </a:t>
            </a:r>
          </a:p>
          <a:p>
            <a:endParaRPr lang="en-US" sz="2000" dirty="0"/>
          </a:p>
          <a:p>
            <a:r>
              <a:rPr lang="en-US" sz="2000" dirty="0"/>
              <a:t>The Information captured from the Client Applications share the same data.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All Services are following the Layer 7 Security Standards.  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There are separate URLs created to call the Activities Services using Soap/XML and Rest/JSON.  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Recommended approach for all Client Apps is to onboard to Rest Services.  Depending on if the Client App has the capability to use REST services instead of Soap.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UCV Activities Technology – Soap vs Rest 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To Avoid confusions, here is a basic definition of a Soap Service vs a Rest Service: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2000" dirty="0"/>
              <a:t>SOAP stands for Simple (sic) Object Access Protocol. It was intended to be a way to do Remote Procedure Calls to remote objects by sending XML over HTTP.  Soap Schemas are following the Accord Standards.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WSDL is Web Service Description Language. A request ending in '.</a:t>
            </a:r>
            <a:r>
              <a:rPr lang="en-US" sz="2000" dirty="0" err="1"/>
              <a:t>wsdl</a:t>
            </a:r>
            <a:r>
              <a:rPr lang="en-US" sz="2000" dirty="0"/>
              <a:t>' to an endpoint will result in an XML message describing request and response that a user can expect. It describes the contract between service &amp; client.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REST uses HTTP to send messages to services.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All UCV Services will be using Rest/JSON Schemas. </a:t>
            </a:r>
          </a:p>
          <a:p>
            <a:pPr marL="609447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All Rest Services continue to be strategically enhanced. </a:t>
            </a:r>
          </a:p>
          <a:p>
            <a:pPr marL="60944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3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264" y="21265"/>
            <a:ext cx="11633735" cy="1143000"/>
          </a:xfrm>
        </p:spPr>
        <p:txBody>
          <a:bodyPr>
            <a:normAutofit/>
          </a:bodyPr>
          <a:lstStyle/>
          <a:p>
            <a:r>
              <a:rPr lang="en-US" sz="3200" dirty="0"/>
              <a:t>UCV Activities Technology Soap vs Rest (continued)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1774826" y="908051"/>
            <a:ext cx="9117292" cy="561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086" indent="-457086" algn="l" defTabSz="12188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ranklin Gothic Medium Cond" panose="020B0606030402020204" pitchFamily="34" charset="0"/>
                <a:ea typeface="+mn-ea"/>
                <a:cs typeface="+mn-cs"/>
              </a:defRPr>
            </a:lvl1pPr>
            <a:lvl2pPr marL="990352" indent="-380905" algn="l" defTabSz="12188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Franklin Gothic Medium Cond" panose="020B0606030402020204" pitchFamily="34" charset="0"/>
                <a:ea typeface="+mn-ea"/>
                <a:cs typeface="+mn-cs"/>
              </a:defRPr>
            </a:lvl2pPr>
            <a:lvl3pPr marL="1523619" indent="-304724" algn="l" defTabSz="12188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Franklin Gothic Medium Cond" panose="020B0606030402020204" pitchFamily="34" charset="0"/>
                <a:ea typeface="+mn-ea"/>
                <a:cs typeface="+mn-cs"/>
              </a:defRPr>
            </a:lvl3pPr>
            <a:lvl4pPr marL="2133067" indent="-304724" algn="l" defTabSz="12188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Franklin Gothic Medium Cond" panose="020B0606030402020204" pitchFamily="34" charset="0"/>
                <a:ea typeface="+mn-ea"/>
                <a:cs typeface="+mn-cs"/>
              </a:defRPr>
            </a:lvl4pPr>
            <a:lvl5pPr marL="2818695" indent="-380905" algn="l" defTabSz="12188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Franklin Gothic Medium Cond" panose="020B0606030402020204" pitchFamily="34" charset="0"/>
                <a:ea typeface="+mn-ea"/>
                <a:cs typeface="+mn-cs"/>
              </a:defRPr>
            </a:lvl5pPr>
            <a:lvl6pPr marL="3351962" indent="-304724" algn="l" defTabSz="12188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409" indent="-304724" algn="l" defTabSz="12188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57" indent="-304724" algn="l" defTabSz="12188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305" indent="-304724" algn="l" defTabSz="12188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GB" altLang="en-US" sz="1600" dirty="0"/>
          </a:p>
        </p:txBody>
      </p:sp>
      <p:pic>
        <p:nvPicPr>
          <p:cNvPr id="2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6"/>
          <a:stretch/>
        </p:blipFill>
        <p:spPr bwMode="auto">
          <a:xfrm>
            <a:off x="1703388" y="908051"/>
            <a:ext cx="8362951" cy="521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3520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a07bcfd7-f4f4-4810-868a-04c8758ba891">UCV Customer Journey for WIKIs</Description0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6C42438C6EDD41AB12D69E5969BF48" ma:contentTypeVersion="1" ma:contentTypeDescription="Create a new document." ma:contentTypeScope="" ma:versionID="aa912cb85ffcd7dbc8dcc15128ecb37f">
  <xsd:schema xmlns:xsd="http://www.w3.org/2001/XMLSchema" xmlns:xs="http://www.w3.org/2001/XMLSchema" xmlns:p="http://schemas.microsoft.com/office/2006/metadata/properties" xmlns:ns2="a07bcfd7-f4f4-4810-868a-04c8758ba891" targetNamespace="http://schemas.microsoft.com/office/2006/metadata/properties" ma:root="true" ma:fieldsID="4c83831c250dd6260de8e761ce1c9eae" ns2:_="">
    <xsd:import namespace="a07bcfd7-f4f4-4810-868a-04c8758ba891"/>
    <xsd:element name="properties">
      <xsd:complexType>
        <xsd:sequence>
          <xsd:element name="documentManagement">
            <xsd:complexType>
              <xsd:all>
                <xsd:element ref="ns2:Description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7bcfd7-f4f4-4810-868a-04c8758ba891" elementFormDefault="qualified">
    <xsd:import namespace="http://schemas.microsoft.com/office/2006/documentManagement/types"/>
    <xsd:import namespace="http://schemas.microsoft.com/office/infopath/2007/PartnerControls"/>
    <xsd:element name="Description0" ma:index="8" ma:displayName="Description" ma:internalName="Description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8C8130-5E25-4FF8-9B3F-0F5CBBA52D13}">
  <ds:schemaRefs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a07bcfd7-f4f4-4810-868a-04c8758ba891"/>
  </ds:schemaRefs>
</ds:datastoreItem>
</file>

<file path=customXml/itemProps2.xml><?xml version="1.0" encoding="utf-8"?>
<ds:datastoreItem xmlns:ds="http://schemas.openxmlformats.org/officeDocument/2006/customXml" ds:itemID="{FA70EBF2-B0DD-4164-A1B1-3D331A60CF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E9BA9D-4098-4C7E-888A-F23CDACC54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7bcfd7-f4f4-4810-868a-04c8758ba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283</Words>
  <Application>Microsoft Office PowerPoint</Application>
  <PresentationFormat>Widescreen</PresentationFormat>
  <Paragraphs>29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Franklin Gothic Medium Cond</vt:lpstr>
      <vt:lpstr>Wingdings</vt:lpstr>
      <vt:lpstr>1_Office Theme</vt:lpstr>
      <vt:lpstr>UCV Activities Technology – Soap vs Rest</vt:lpstr>
      <vt:lpstr>UCV Activities Technology – Soap vs Rest  (Continued)</vt:lpstr>
      <vt:lpstr>UCV Activities Technology Soap vs Rest (continued)</vt:lpstr>
    </vt:vector>
  </TitlesOfParts>
  <Company>Allstate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UCV Customer Journey Activities</dc:title>
  <dc:creator>Rawal, Nandish</dc:creator>
  <cp:lastModifiedBy>Subramanian, Srividya</cp:lastModifiedBy>
  <cp:revision>22</cp:revision>
  <dcterms:created xsi:type="dcterms:W3CDTF">2017-08-18T19:36:58Z</dcterms:created>
  <dcterms:modified xsi:type="dcterms:W3CDTF">2018-05-25T13:54:47Z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0x010100026C42438C6EDD41AB12D69E5969BF48</vt:lpwstr>
  </property>
</Properties>
</file>