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4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72" r:id="rId10"/>
    <p:sldId id="264" r:id="rId11"/>
    <p:sldId id="268" r:id="rId12"/>
    <p:sldId id="269" r:id="rId13"/>
    <p:sldId id="270" r:id="rId14"/>
    <p:sldId id="271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956" autoAdjust="0"/>
  </p:normalViewPr>
  <p:slideViewPr>
    <p:cSldViewPr snapToGrid="0">
      <p:cViewPr varScale="1">
        <p:scale>
          <a:sx n="69" d="100"/>
          <a:sy n="69" d="100"/>
        </p:scale>
        <p:origin x="798" y="66"/>
      </p:cViewPr>
      <p:guideLst/>
    </p:cSldViewPr>
  </p:slideViewPr>
  <p:notesTextViewPr>
    <p:cViewPr>
      <p:scale>
        <a:sx n="1" d="1"/>
        <a:sy n="1" d="1"/>
      </p:scale>
      <p:origin x="0" y="-14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17B6F-989E-427A-BCAE-B61503EC2650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410C9-24E5-4A25-A387-2B4313010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45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Size of the points proportional to the number of data pairs</a:t>
            </a:r>
          </a:p>
          <a:p>
            <a:r>
              <a:rPr lang="en-US" dirty="0"/>
              <a:t>Increasing no sill: spatial extent is larger than the stream network</a:t>
            </a:r>
          </a:p>
          <a:p>
            <a:r>
              <a:rPr lang="en-US" dirty="0"/>
              <a:t>No trend in flow-unconnected: tail-up model is suitable (restricts correlation to flow-connected sites)</a:t>
            </a:r>
          </a:p>
          <a:p>
            <a:r>
              <a:rPr lang="en-US" dirty="0"/>
              <a:t>No trend in Euclidean: don’t need to consider Euclidean correlation</a:t>
            </a:r>
          </a:p>
          <a:p>
            <a:r>
              <a:rPr lang="en-US" dirty="0"/>
              <a:t>No trend in flow-connected: tail-down model for flow-unconnected sites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F410C9-24E5-4A25-A387-2B4313010B1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140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Evidence that mu concurrent precipitation decreases with precipitation?</a:t>
            </a:r>
          </a:p>
          <a:p>
            <a:r>
              <a:rPr lang="en-US" dirty="0"/>
              <a:t>Larger de, more variability in the process is attributed to the relevant effect</a:t>
            </a:r>
          </a:p>
          <a:p>
            <a:r>
              <a:rPr lang="en-US" dirty="0"/>
              <a:t>Larger range, more autocorrelated nearby observations are with respect to the relevant effect</a:t>
            </a:r>
          </a:p>
          <a:p>
            <a:r>
              <a:rPr lang="en-US" dirty="0"/>
              <a:t>Variability of mu concurrent precipitation is explained by tail up component (not the fixed effects of covariates)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F410C9-24E5-4A25-A387-2B4313010B1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439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predictions (Kriging)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F410C9-24E5-4A25-A387-2B4313010B1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1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F410C9-24E5-4A25-A387-2B4313010B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180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F410C9-24E5-4A25-A387-2B4313010B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493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F410C9-24E5-4A25-A387-2B4313010B1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036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F410C9-24E5-4A25-A387-2B4313010B1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534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F410C9-24E5-4A25-A387-2B4313010B1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64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https://research.fs.usda.gov/rmrs/projects/national-stream-internet#download-data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F410C9-24E5-4A25-A387-2B4313010B1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0563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AFV computed using total upstream cumulative drainage area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F410C9-24E5-4A25-A387-2B4313010B1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4994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Flow unconnected: function of total stream distance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F410C9-24E5-4A25-A387-2B4313010B1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002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27DB8-89B3-590B-1776-BC9AA9BC4B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E057EF-2DCF-DEFA-3C27-2083422D2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D6E71-DBB5-7E37-D733-FB6C68B18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49FA0-2CC0-4FAD-99C0-9580062E99F9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B1C8D-63D9-BE02-4AB1-12B44FB09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8A07B-3452-B8EF-669D-61DD4AB13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915B-756E-4FFF-864E-B6887BBF0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75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C442D-D90D-F137-19B2-77FAA2567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8AEE8A-7597-2C49-D5CC-BF94D5310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55EB2-9D90-7FE5-B066-126C6287C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49FA0-2CC0-4FAD-99C0-9580062E99F9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FD5D4-A2C1-0B6F-494F-713AA2884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5FA91-341D-52DE-E6EE-D6580B348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915B-756E-4FFF-864E-B6887BBF0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46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2EAAA5-B0D9-274F-F76E-7BEB542CE0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811AC2-7247-527B-A24F-67DDC38B79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7EB59-7470-918B-27DB-DC4CEEFAC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49FA0-2CC0-4FAD-99C0-9580062E99F9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67A31-0584-6C8A-5B96-97B27071F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3A2AB-ED71-6584-DC15-5654E48A0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915B-756E-4FFF-864E-B6887BBF0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738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C1F45-31AB-CFE6-DDDF-96925C7C0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0B1F1-F3ED-967F-8693-BF7BBE024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E550E-2123-6C53-9BF9-5283324CE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49FA0-2CC0-4FAD-99C0-9580062E99F9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48AF0-E98E-2E34-5604-74CDDF78C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4E505-873E-06C3-0C86-F093AF7EA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915B-756E-4FFF-864E-B6887BBF0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469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71421-2EB0-11F3-0342-6AE6F6489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EEAC9-10E5-99FD-964D-0560E3D4A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3A47D-F1B6-C6EF-0A01-495AC09D3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49FA0-2CC0-4FAD-99C0-9580062E99F9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19DCE-86E9-F545-1213-2F6DFFF57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98307-3D30-D7E7-E14F-9DCFCFD12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915B-756E-4FFF-864E-B6887BBF0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551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CC7C2-8614-5FA3-91D7-A6920258E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AD1A5-0677-3611-8A7C-97C53E999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82D5C2-C69D-0053-13D4-2B233F0D5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84FBE3-4AD0-7F40-48A4-129507F24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49FA0-2CC0-4FAD-99C0-9580062E99F9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8F455A-5AA5-4813-09CD-653D4E463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CA34B9-9A74-D250-092C-D6F6F7F62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915B-756E-4FFF-864E-B6887BBF0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363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00F60-AEF9-CBCF-BE17-4D1AD9906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4B039-8ED1-95A5-E3BB-81C7874FE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4EF38-3D4C-5924-CB61-C1C37496D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3745D9-ED65-0017-5F46-C2E981811B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D571C9-C6E8-C2D9-3EA2-4B63F5D4FD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3F70E4-6C70-C1BB-346C-E73317720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49FA0-2CC0-4FAD-99C0-9580062E99F9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A3D832-7A24-07A5-5E71-A633C3B9B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957595-DA78-0DFA-B590-281D79495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915B-756E-4FFF-864E-B6887BBF0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12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9A9DD-33B6-EFFD-313E-A22A132DA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7DD52D-B1D3-78C2-4ADE-DDB2E3811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49FA0-2CC0-4FAD-99C0-9580062E99F9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C3DECE-A024-EEE1-C762-23ABCADC9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D06626-4A52-155E-7D1D-EE0191DFD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915B-756E-4FFF-864E-B6887BBF0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4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DD20B7-EAB5-92A7-55B4-ECA3A6CDB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49FA0-2CC0-4FAD-99C0-9580062E99F9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78A89C-3113-CF63-17EA-59E662F01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F3DED-6002-ACCC-73DE-469AD0A96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915B-756E-4FFF-864E-B6887BBF0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94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31963-18D8-9335-2FEA-A045CEB1F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EEF22-74E8-6A0A-1C6E-F3119AF4C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1686A5-ED3C-507E-2B0D-0174378DB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078F3F-A867-27B8-F559-01B782C98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49FA0-2CC0-4FAD-99C0-9580062E99F9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B4935-D36E-C67E-502F-126EC6704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73015-4334-CD57-F854-1E3AE6ED4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915B-756E-4FFF-864E-B6887BBF0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24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6ED64-F100-0C1C-D6A9-4BBF5DD87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637D41-0369-C687-9690-2D0C13F58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710811-5BAE-E20B-E106-9026BB2BB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3E86C9-ACEB-70A7-07C3-3711C20BE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49FA0-2CC0-4FAD-99C0-9580062E99F9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8FC098-A48A-FC31-88BB-C8C76352D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C521F-2B5C-3E16-FC49-0C6CB4F84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915B-756E-4FFF-864E-B6887BBF0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805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68AD6D-D670-A420-CE27-DC137E7DE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D6C1E-E35B-C3CA-3465-0AB3615CC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843DF-2409-4CAC-D896-B951221972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749FA0-2CC0-4FAD-99C0-9580062E99F9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711E7-1C9E-044E-F67F-CB9DBA6CA9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5CE29-C211-41AA-4AAD-28A4F3CBF2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7B915B-756E-4FFF-864E-B6887BBF0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20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509EE-B0E1-5DDE-DB7D-5175830A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18B742-98FB-4BEA-6AB3-8DEC9791A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42893"/>
            <a:ext cx="12192000" cy="31722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0BDA5E-1A8E-C7EA-1F6F-40F70875C6BF}"/>
              </a:ext>
            </a:extLst>
          </p:cNvPr>
          <p:cNvSpPr txBox="1"/>
          <p:nvPr/>
        </p:nvSpPr>
        <p:spPr>
          <a:xfrm>
            <a:off x="592618" y="5206181"/>
            <a:ext cx="31204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Spatial extent is larger than the stream network for the flow-connected component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ACCCA0-7ABA-57C7-48FB-905A06C6AB6C}"/>
              </a:ext>
            </a:extLst>
          </p:cNvPr>
          <p:cNvSpPr txBox="1"/>
          <p:nvPr/>
        </p:nvSpPr>
        <p:spPr>
          <a:xfrm>
            <a:off x="4535799" y="5206181"/>
            <a:ext cx="31204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Spatial autocorrelation for flow-unconnected distances up to 250000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9F5308-5A90-8373-D28A-48DF25C05F23}"/>
              </a:ext>
            </a:extLst>
          </p:cNvPr>
          <p:cNvSpPr txBox="1"/>
          <p:nvPr/>
        </p:nvSpPr>
        <p:spPr>
          <a:xfrm>
            <a:off x="8739091" y="5207518"/>
            <a:ext cx="31204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trend, so we don’t need to consider Euclidean autocorrelation</a:t>
            </a:r>
          </a:p>
        </p:txBody>
      </p:sp>
    </p:spTree>
    <p:extLst>
      <p:ext uri="{BB962C8B-B14F-4D97-AF65-F5344CB8AC3E}">
        <p14:creationId xmlns:p14="http://schemas.microsoft.com/office/powerpoint/2010/main" val="748669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BAF1D4-4B1E-3860-5653-FF1DF4070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14" y="1104088"/>
            <a:ext cx="4978203" cy="57329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DD1055-5C9C-0C48-6458-DC093A8A1549}"/>
              </a:ext>
            </a:extLst>
          </p:cNvPr>
          <p:cNvSpPr txBox="1">
            <a:spLocks/>
          </p:cNvSpPr>
          <p:nvPr/>
        </p:nvSpPr>
        <p:spPr>
          <a:xfrm>
            <a:off x="838199" y="149877"/>
            <a:ext cx="10515600" cy="9751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Create a Spatial Stream Network from topologically-corrected flowlines, observed stations (Hkim final model parameters), and test locations (USGS sites)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431120-14A1-D08F-6F78-0AB2605F4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1556" y="1121064"/>
            <a:ext cx="5921457" cy="573693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1AF94FF-CB9F-E9D1-C55F-8C631BA2AEC6}"/>
              </a:ext>
            </a:extLst>
          </p:cNvPr>
          <p:cNvSpPr txBox="1">
            <a:spLocks/>
          </p:cNvSpPr>
          <p:nvPr/>
        </p:nvSpPr>
        <p:spPr>
          <a:xfrm>
            <a:off x="8974897" y="2281389"/>
            <a:ext cx="3222321" cy="9751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Starting with DJF Mu concurrent precipitation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0599014-EA20-6337-7ED3-2F60BA80CF95}"/>
              </a:ext>
            </a:extLst>
          </p:cNvPr>
          <p:cNvSpPr txBox="1">
            <a:spLocks/>
          </p:cNvSpPr>
          <p:nvPr/>
        </p:nvSpPr>
        <p:spPr>
          <a:xfrm>
            <a:off x="3591914" y="4798312"/>
            <a:ext cx="2170060" cy="191119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SSN Object: Requires upstream distance, additive function values, and directed distance matrices</a:t>
            </a:r>
          </a:p>
        </p:txBody>
      </p:sp>
    </p:spTree>
    <p:extLst>
      <p:ext uri="{BB962C8B-B14F-4D97-AF65-F5344CB8AC3E}">
        <p14:creationId xmlns:p14="http://schemas.microsoft.com/office/powerpoint/2010/main" val="424406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497C5-5267-28D2-E8E1-5DE63BCC3BA9}"/>
              </a:ext>
            </a:extLst>
          </p:cNvPr>
          <p:cNvSpPr txBox="1">
            <a:spLocks/>
          </p:cNvSpPr>
          <p:nvPr/>
        </p:nvSpPr>
        <p:spPr>
          <a:xfrm>
            <a:off x="5558964" y="619603"/>
            <a:ext cx="5629405" cy="28093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The </a:t>
            </a:r>
            <a:r>
              <a:rPr lang="en-US" sz="2400" dirty="0" err="1"/>
              <a:t>torgegram</a:t>
            </a:r>
            <a:r>
              <a:rPr lang="en-US" sz="2400" dirty="0"/>
              <a:t> shows whether there is a strong dependence between flow-connected sites, flow-unconnected sites, and Euclidean dependence. This informs how we structure the spatial model.</a:t>
            </a:r>
          </a:p>
          <a:p>
            <a:endParaRPr lang="en-US" sz="2400" dirty="0"/>
          </a:p>
          <a:p>
            <a:r>
              <a:rPr lang="en-US" sz="2400" dirty="0"/>
              <a:t>- Flow unconnected </a:t>
            </a:r>
            <a:r>
              <a:rPr lang="en-US" sz="2400" dirty="0" err="1"/>
              <a:t>semivariance</a:t>
            </a:r>
            <a:r>
              <a:rPr lang="en-US" sz="2400" dirty="0"/>
              <a:t> increases with distance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AD4158-1AAF-B472-9D58-575CD59A2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519" y="4366371"/>
            <a:ext cx="12192000" cy="24134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9F58EF-0F08-F685-8337-F9EF2C6B18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129" y="619603"/>
            <a:ext cx="4601795" cy="297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535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45AE0C-D782-A3EF-1496-3FB3E642C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284" y="45757"/>
            <a:ext cx="7935432" cy="32770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E18751-85EB-81AD-28E7-BBF41BDFF6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8284" y="3429000"/>
            <a:ext cx="4563112" cy="22196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C67CE9-458B-5FE9-17E6-2BF7D4F848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7179" y="3895790"/>
            <a:ext cx="3219899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187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129183F-C4BD-A202-2FED-18ED0E577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7198" y="0"/>
            <a:ext cx="48176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74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5729C-33DC-76E8-6C4F-6C70F736C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AAAA6-609C-FACD-FE31-1FE9C3B17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 understanding of </a:t>
            </a:r>
            <a:r>
              <a:rPr lang="en-US" dirty="0" err="1"/>
              <a:t>Torgegram</a:t>
            </a:r>
            <a:endParaRPr lang="en-US" dirty="0"/>
          </a:p>
          <a:p>
            <a:pPr lvl="1"/>
            <a:r>
              <a:rPr lang="en-US" dirty="0"/>
              <a:t>Add elevation?</a:t>
            </a:r>
          </a:p>
          <a:p>
            <a:pPr lvl="1"/>
            <a:r>
              <a:rPr lang="en-US" dirty="0"/>
              <a:t>Which functions for the tail-up, tail-down, and Euclidean components?</a:t>
            </a:r>
          </a:p>
          <a:p>
            <a:r>
              <a:rPr lang="en-US" dirty="0"/>
              <a:t>Try interpolated flood magnitudes instead of parameters?</a:t>
            </a:r>
          </a:p>
          <a:p>
            <a:r>
              <a:rPr lang="en-US" dirty="0"/>
              <a:t>How does this compare to results over the Euclidean domain?</a:t>
            </a:r>
          </a:p>
        </p:txBody>
      </p:sp>
    </p:spTree>
    <p:extLst>
      <p:ext uri="{BB962C8B-B14F-4D97-AF65-F5344CB8AC3E}">
        <p14:creationId xmlns:p14="http://schemas.microsoft.com/office/powerpoint/2010/main" val="2783561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23DE2-A7B6-4960-6123-707E7FD5F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and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6C9A0-4E1A-0F73-6695-4EDD27C17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river network has no braided streams and flows in the downstream direction</a:t>
            </a:r>
          </a:p>
          <a:p>
            <a:r>
              <a:rPr lang="en-US" dirty="0"/>
              <a:t>Do nodes have to be defined by stream junctions?</a:t>
            </a:r>
          </a:p>
          <a:p>
            <a:r>
              <a:rPr lang="en-US" dirty="0"/>
              <a:t>Do edges have to be stream segments between junctions?</a:t>
            </a:r>
          </a:p>
        </p:txBody>
      </p:sp>
    </p:spTree>
    <p:extLst>
      <p:ext uri="{BB962C8B-B14F-4D97-AF65-F5344CB8AC3E}">
        <p14:creationId xmlns:p14="http://schemas.microsoft.com/office/powerpoint/2010/main" val="3886297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map of a country&#10;&#10;AI-generated content may be incorrect.">
            <a:extLst>
              <a:ext uri="{FF2B5EF4-FFF2-40B4-BE49-F238E27FC236}">
                <a16:creationId xmlns:a16="http://schemas.microsoft.com/office/drawing/2014/main" id="{B786D04F-A5A0-5582-2419-52B5F16C8B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766" y="981951"/>
            <a:ext cx="7150468" cy="48940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8B856C-6DA4-B7CC-5398-8862F364695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1203546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Delaware River Basin</a:t>
            </a:r>
          </a:p>
          <a:p>
            <a:r>
              <a:rPr lang="en-US" sz="2400" dirty="0"/>
              <a:t>Training on blue points; testing on purple points</a:t>
            </a:r>
          </a:p>
        </p:txBody>
      </p:sp>
    </p:spTree>
    <p:extLst>
      <p:ext uri="{BB962C8B-B14F-4D97-AF65-F5344CB8AC3E}">
        <p14:creationId xmlns:p14="http://schemas.microsoft.com/office/powerpoint/2010/main" val="2053665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DB6D5-D790-B59B-96D6-A71177461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Errors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1B6F4E-2BC4-4573-A35E-154D2D604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3972" y="1785707"/>
            <a:ext cx="1629002" cy="25625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13143C-8A72-B44E-5FD3-2427C0FACE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0904" y="1785707"/>
            <a:ext cx="1507839" cy="25625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534C63-C6E1-9BA8-04E8-140D6DEA3B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0904" y="4636367"/>
            <a:ext cx="3502070" cy="17367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F2F469D-1A8D-EF80-68D1-F1862C5F7A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1488" y="641164"/>
            <a:ext cx="3139171" cy="18338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D1B5FC7-983C-FC74-DE3D-9DF313D2F62D}"/>
              </a:ext>
            </a:extLst>
          </p:cNvPr>
          <p:cNvSpPr txBox="1"/>
          <p:nvPr/>
        </p:nvSpPr>
        <p:spPr>
          <a:xfrm>
            <a:off x="6597298" y="271832"/>
            <a:ext cx="2287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Complex Confluence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E2C069-C816-5252-E18A-D43F2BA0C09D}"/>
              </a:ext>
            </a:extLst>
          </p:cNvPr>
          <p:cNvSpPr txBox="1"/>
          <p:nvPr/>
        </p:nvSpPr>
        <p:spPr>
          <a:xfrm>
            <a:off x="2222243" y="1416375"/>
            <a:ext cx="2622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Downstream Divergence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BE4D8AF-A0B2-2AD8-8032-0C579DFAAC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1488" y="2909346"/>
            <a:ext cx="3139171" cy="188546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74DC4A3-0D44-D888-08C2-634D8C28B1DD}"/>
              </a:ext>
            </a:extLst>
          </p:cNvPr>
          <p:cNvSpPr txBox="1"/>
          <p:nvPr/>
        </p:nvSpPr>
        <p:spPr>
          <a:xfrm>
            <a:off x="6917898" y="2540014"/>
            <a:ext cx="1646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Dangling Node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CEB4F1E-439E-AEB5-207C-D88E6438FE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71488" y="4977469"/>
            <a:ext cx="3139171" cy="139569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1F675F2-C3E5-A167-DF35-106793BB962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71737" y="6341484"/>
            <a:ext cx="6068272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459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5C69C-979E-F17E-1077-29DBB467B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03546" cy="1325563"/>
          </a:xfrm>
        </p:spPr>
        <p:txBody>
          <a:bodyPr>
            <a:normAutofit/>
          </a:bodyPr>
          <a:lstStyle/>
          <a:p>
            <a:r>
              <a:rPr lang="en-US" sz="2400" dirty="0"/>
              <a:t>Hanging Nodes: Round to remove precision error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4C86EF-CD64-C194-46AE-861BAAC98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637" y="1261291"/>
            <a:ext cx="10264726" cy="53029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7796650-786F-8608-B355-9AC97B82A751}"/>
              </a:ext>
            </a:extLst>
          </p:cNvPr>
          <p:cNvSpPr/>
          <p:nvPr/>
        </p:nvSpPr>
        <p:spPr>
          <a:xfrm>
            <a:off x="2682618" y="3986353"/>
            <a:ext cx="484652" cy="9567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EDD233-0731-DBBB-EC74-F73E97016BEC}"/>
              </a:ext>
            </a:extLst>
          </p:cNvPr>
          <p:cNvSpPr/>
          <p:nvPr/>
        </p:nvSpPr>
        <p:spPr>
          <a:xfrm>
            <a:off x="8725618" y="3992981"/>
            <a:ext cx="484652" cy="9567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983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0F62F35-941A-C19F-B44E-DC4F77542EB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Simplify Network: remove multiple edges (edges which connect the same two nodes; ; keeping the shortest edge) and remove self-loops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633265-AB61-8F13-36D1-8181723F9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163" y="1175308"/>
            <a:ext cx="10461674" cy="545119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0EBB71D-0572-75A8-0C89-257857CDCCB3}"/>
              </a:ext>
            </a:extLst>
          </p:cNvPr>
          <p:cNvSpPr/>
          <p:nvPr/>
        </p:nvSpPr>
        <p:spPr>
          <a:xfrm>
            <a:off x="3833870" y="3620878"/>
            <a:ext cx="148648" cy="1428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AADBDE-0FDC-3C7B-8939-4A327994FADF}"/>
              </a:ext>
            </a:extLst>
          </p:cNvPr>
          <p:cNvSpPr/>
          <p:nvPr/>
        </p:nvSpPr>
        <p:spPr>
          <a:xfrm>
            <a:off x="10025350" y="3620878"/>
            <a:ext cx="148648" cy="1428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8A4B13-8889-2652-8C9E-EFA91A55536C}"/>
              </a:ext>
            </a:extLst>
          </p:cNvPr>
          <p:cNvSpPr/>
          <p:nvPr/>
        </p:nvSpPr>
        <p:spPr>
          <a:xfrm>
            <a:off x="4421114" y="2671935"/>
            <a:ext cx="148648" cy="1428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DC5B99-C549-0BB5-8FAE-7520144FBD31}"/>
              </a:ext>
            </a:extLst>
          </p:cNvPr>
          <p:cNvSpPr/>
          <p:nvPr/>
        </p:nvSpPr>
        <p:spPr>
          <a:xfrm>
            <a:off x="10575728" y="2671935"/>
            <a:ext cx="148648" cy="1428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17031A-C8F3-F8EF-A17D-8B67F734507D}"/>
              </a:ext>
            </a:extLst>
          </p:cNvPr>
          <p:cNvSpPr/>
          <p:nvPr/>
        </p:nvSpPr>
        <p:spPr>
          <a:xfrm>
            <a:off x="3428989" y="4426689"/>
            <a:ext cx="148648" cy="1428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6B43CE-97B9-5811-6E69-DB97B40C7E43}"/>
              </a:ext>
            </a:extLst>
          </p:cNvPr>
          <p:cNvSpPr/>
          <p:nvPr/>
        </p:nvSpPr>
        <p:spPr>
          <a:xfrm>
            <a:off x="9585965" y="4426689"/>
            <a:ext cx="148648" cy="1428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546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92736-E20E-06B5-B064-BE2F817BB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Network Contraction: Assign clusters via </a:t>
            </a:r>
            <a:r>
              <a:rPr lang="en-US" sz="2400" dirty="0" err="1"/>
              <a:t>DBScan</a:t>
            </a:r>
            <a:r>
              <a:rPr lang="en-US" sz="2400" dirty="0"/>
              <a:t>; reduce connected components within the same cluster to a single node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ADB077-E813-3978-25C2-72A7318EA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338" y="1606149"/>
            <a:ext cx="9765323" cy="494482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B6791ED-71E5-3B1B-96B3-7F25C4D53BE5}"/>
              </a:ext>
            </a:extLst>
          </p:cNvPr>
          <p:cNvSpPr/>
          <p:nvPr/>
        </p:nvSpPr>
        <p:spPr>
          <a:xfrm>
            <a:off x="4722564" y="2008743"/>
            <a:ext cx="148648" cy="1428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6C3FB7-343D-73BD-E446-81AB93402CEF}"/>
              </a:ext>
            </a:extLst>
          </p:cNvPr>
          <p:cNvSpPr/>
          <p:nvPr/>
        </p:nvSpPr>
        <p:spPr>
          <a:xfrm>
            <a:off x="10497238" y="2036285"/>
            <a:ext cx="148648" cy="1428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DB682B-D714-C071-8CFA-F3E738F5B37D}"/>
              </a:ext>
            </a:extLst>
          </p:cNvPr>
          <p:cNvSpPr/>
          <p:nvPr/>
        </p:nvSpPr>
        <p:spPr>
          <a:xfrm>
            <a:off x="4573916" y="2434300"/>
            <a:ext cx="148648" cy="1428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A59910-AD5D-ECD4-2825-DFFC57711FFC}"/>
              </a:ext>
            </a:extLst>
          </p:cNvPr>
          <p:cNvSpPr/>
          <p:nvPr/>
        </p:nvSpPr>
        <p:spPr>
          <a:xfrm>
            <a:off x="10348590" y="2434300"/>
            <a:ext cx="148648" cy="1428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CA7795-A8EC-6C24-2C32-B52D53FBF268}"/>
              </a:ext>
            </a:extLst>
          </p:cNvPr>
          <p:cNvSpPr/>
          <p:nvPr/>
        </p:nvSpPr>
        <p:spPr>
          <a:xfrm>
            <a:off x="4116314" y="3582985"/>
            <a:ext cx="148648" cy="1428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7C0FAE-14A5-F511-172C-04434CAC8B44}"/>
              </a:ext>
            </a:extLst>
          </p:cNvPr>
          <p:cNvSpPr/>
          <p:nvPr/>
        </p:nvSpPr>
        <p:spPr>
          <a:xfrm>
            <a:off x="9874019" y="3582985"/>
            <a:ext cx="148648" cy="1428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23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7F5F1F-617A-D711-3B4F-D3FAA3632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035" y="0"/>
            <a:ext cx="901193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EFD168-E0D3-3303-0141-DAB9DBACFEAA}"/>
              </a:ext>
            </a:extLst>
          </p:cNvPr>
          <p:cNvSpPr txBox="1">
            <a:spLocks/>
          </p:cNvSpPr>
          <p:nvPr/>
        </p:nvSpPr>
        <p:spPr>
          <a:xfrm>
            <a:off x="1590035" y="374853"/>
            <a:ext cx="2848583" cy="5492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Corrected topology</a:t>
            </a:r>
          </a:p>
        </p:txBody>
      </p:sp>
    </p:spTree>
    <p:extLst>
      <p:ext uri="{BB962C8B-B14F-4D97-AF65-F5344CB8AC3E}">
        <p14:creationId xmlns:p14="http://schemas.microsoft.com/office/powerpoint/2010/main" val="3217404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3FC2D-FF03-1687-BDF8-F575E3CB8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Applied to entire basin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949EFC-18E4-E299-EFAB-31608143F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078" y="1623355"/>
            <a:ext cx="9163843" cy="523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019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14139-F727-5644-235A-7BEE60F2B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USDA already did this for CONUS: The National Stream Internet Project</a:t>
            </a:r>
          </a:p>
        </p:txBody>
      </p:sp>
      <p:pic>
        <p:nvPicPr>
          <p:cNvPr id="4" name="Picture 3" descr="A close up of a logo&#10;&#10;AI-generated content may be incorrect.">
            <a:extLst>
              <a:ext uri="{FF2B5EF4-FFF2-40B4-BE49-F238E27FC236}">
                <a16:creationId xmlns:a16="http://schemas.microsoft.com/office/drawing/2014/main" id="{D75A6FA9-24C0-DA18-0B88-00D9E360B7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843087"/>
            <a:ext cx="114300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974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1871</TotalTime>
  <Words>443</Words>
  <Application>Microsoft Office PowerPoint</Application>
  <PresentationFormat>Widescreen</PresentationFormat>
  <Paragraphs>56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Updates</vt:lpstr>
      <vt:lpstr>PowerPoint Presentation</vt:lpstr>
      <vt:lpstr>Topological Errors</vt:lpstr>
      <vt:lpstr>Hanging Nodes: Round to remove precision error</vt:lpstr>
      <vt:lpstr>PowerPoint Presentation</vt:lpstr>
      <vt:lpstr>Network Contraction: Assign clusters via DBScan; reduce connected components within the same cluster to a single node</vt:lpstr>
      <vt:lpstr>PowerPoint Presentation</vt:lpstr>
      <vt:lpstr>Applied to entire basin</vt:lpstr>
      <vt:lpstr>USDA already did this for CONUS: The National Stream Internet Project</vt:lpstr>
      <vt:lpstr>PowerPoint Presentation</vt:lpstr>
      <vt:lpstr>PowerPoint Presentation</vt:lpstr>
      <vt:lpstr>PowerPoint Presentation</vt:lpstr>
      <vt:lpstr>PowerPoint Presentation</vt:lpstr>
      <vt:lpstr>Next Steps</vt:lpstr>
      <vt:lpstr>Assumptions and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Sarah Maebius</dc:creator>
  <cp:lastModifiedBy>Sarah Maebius</cp:lastModifiedBy>
  <cp:revision>55</cp:revision>
  <dcterms:created xsi:type="dcterms:W3CDTF">2025-09-15T20:20:51Z</dcterms:created>
  <dcterms:modified xsi:type="dcterms:W3CDTF">2025-09-30T17:48:42Z</dcterms:modified>
</cp:coreProperties>
</file>