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1" r:id="rId3"/>
    <p:sldId id="257" r:id="rId4"/>
    <p:sldId id="262" r:id="rId5"/>
    <p:sldId id="258" r:id="rId6"/>
    <p:sldId id="263" r:id="rId7"/>
    <p:sldId id="264" r:id="rId8"/>
    <p:sldId id="265" r:id="rId9"/>
    <p:sldId id="266" r:id="rId10"/>
    <p:sldId id="267" r:id="rId11"/>
    <p:sldId id="259" r:id="rId12"/>
    <p:sldId id="260" r:id="rId13"/>
    <p:sldId id="268" r:id="rId14"/>
    <p:sldId id="269"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4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3" autoAdjust="0"/>
    <p:restoredTop sz="94660"/>
  </p:normalViewPr>
  <p:slideViewPr>
    <p:cSldViewPr>
      <p:cViewPr varScale="1">
        <p:scale>
          <a:sx n="84" d="100"/>
          <a:sy n="84" d="100"/>
        </p:scale>
        <p:origin x="84" y="162"/>
      </p:cViewPr>
      <p:guideLst>
        <p:guide orient="horz" pos="2160"/>
        <p:guide pos="47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8074F07-AECA-4DB1-82F8-122DBCF09DC9}" type="datetimeFigureOut">
              <a:rPr lang="en-US" smtClean="0"/>
              <a:t>30-Jun-19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716D40C3-17A2-4A25-8EBE-FEF779186FC0}" type="slidenum">
              <a:rPr lang="en-US" smtClean="0"/>
              <a:t>‹#›</a:t>
            </a:fld>
            <a:endParaRPr lang="en-US"/>
          </a:p>
        </p:txBody>
      </p:sp>
    </p:spTree>
    <p:extLst>
      <p:ext uri="{BB962C8B-B14F-4D97-AF65-F5344CB8AC3E}">
        <p14:creationId xmlns:p14="http://schemas.microsoft.com/office/powerpoint/2010/main" val="1133003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8074F07-AECA-4DB1-82F8-122DBCF09DC9}" type="datetimeFigureOut">
              <a:rPr lang="en-US" smtClean="0"/>
              <a:t>30-Jun-19</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716D40C3-17A2-4A25-8EBE-FEF779186FC0}" type="slidenum">
              <a:rPr lang="en-US" smtClean="0"/>
              <a:t>‹#›</a:t>
            </a:fld>
            <a:endParaRPr lang="en-US"/>
          </a:p>
        </p:txBody>
      </p:sp>
    </p:spTree>
    <p:extLst>
      <p:ext uri="{BB962C8B-B14F-4D97-AF65-F5344CB8AC3E}">
        <p14:creationId xmlns:p14="http://schemas.microsoft.com/office/powerpoint/2010/main" val="1027371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8074F07-AECA-4DB1-82F8-122DBCF09DC9}" type="datetimeFigureOut">
              <a:rPr lang="en-US" smtClean="0"/>
              <a:t>30-Jun-19</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716D40C3-17A2-4A25-8EBE-FEF779186FC0}" type="slidenum">
              <a:rPr lang="en-US" smtClean="0"/>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50545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C8074F07-AECA-4DB1-82F8-122DBCF09DC9}" type="datetimeFigureOut">
              <a:rPr lang="en-US" smtClean="0"/>
              <a:t>30-Jun-19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716D40C3-17A2-4A25-8EBE-FEF779186FC0}" type="slidenum">
              <a:rPr lang="en-US" smtClean="0"/>
              <a:t>‹#›</a:t>
            </a:fld>
            <a:endParaRPr lang="en-US"/>
          </a:p>
        </p:txBody>
      </p:sp>
    </p:spTree>
    <p:extLst>
      <p:ext uri="{BB962C8B-B14F-4D97-AF65-F5344CB8AC3E}">
        <p14:creationId xmlns:p14="http://schemas.microsoft.com/office/powerpoint/2010/main" val="32963299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C8074F07-AECA-4DB1-82F8-122DBCF09DC9}" type="datetimeFigureOut">
              <a:rPr lang="en-US" smtClean="0"/>
              <a:t>30-Jun-19</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716D40C3-17A2-4A25-8EBE-FEF779186FC0}" type="slidenum">
              <a:rPr lang="en-US" smtClean="0"/>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249614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C8074F07-AECA-4DB1-82F8-122DBCF09DC9}" type="datetimeFigureOut">
              <a:rPr lang="en-US" smtClean="0"/>
              <a:t>30-Jun-19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716D40C3-17A2-4A25-8EBE-FEF779186FC0}" type="slidenum">
              <a:rPr lang="en-US" smtClean="0"/>
              <a:t>‹#›</a:t>
            </a:fld>
            <a:endParaRPr lang="en-US"/>
          </a:p>
        </p:txBody>
      </p:sp>
    </p:spTree>
    <p:extLst>
      <p:ext uri="{BB962C8B-B14F-4D97-AF65-F5344CB8AC3E}">
        <p14:creationId xmlns:p14="http://schemas.microsoft.com/office/powerpoint/2010/main" val="5733461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8074F07-AECA-4DB1-82F8-122DBCF09DC9}" type="datetimeFigureOut">
              <a:rPr lang="en-US" smtClean="0"/>
              <a:t>30-Jun-19</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16D40C3-17A2-4A25-8EBE-FEF779186FC0}" type="slidenum">
              <a:rPr lang="en-US" smtClean="0"/>
              <a:t>‹#›</a:t>
            </a:fld>
            <a:endParaRPr lang="en-US"/>
          </a:p>
        </p:txBody>
      </p:sp>
    </p:spTree>
    <p:extLst>
      <p:ext uri="{BB962C8B-B14F-4D97-AF65-F5344CB8AC3E}">
        <p14:creationId xmlns:p14="http://schemas.microsoft.com/office/powerpoint/2010/main" val="42110736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8074F07-AECA-4DB1-82F8-122DBCF09DC9}" type="datetimeFigureOut">
              <a:rPr lang="en-US" smtClean="0"/>
              <a:t>30-Jun-19</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16D40C3-17A2-4A25-8EBE-FEF779186FC0}" type="slidenum">
              <a:rPr lang="en-US" smtClean="0"/>
              <a:t>‹#›</a:t>
            </a:fld>
            <a:endParaRPr lang="en-US"/>
          </a:p>
        </p:txBody>
      </p:sp>
    </p:spTree>
    <p:extLst>
      <p:ext uri="{BB962C8B-B14F-4D97-AF65-F5344CB8AC3E}">
        <p14:creationId xmlns:p14="http://schemas.microsoft.com/office/powerpoint/2010/main" val="1538941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8074F07-AECA-4DB1-82F8-122DBCF09DC9}" type="datetimeFigureOut">
              <a:rPr lang="en-US" smtClean="0"/>
              <a:t>30-Jun-19</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16D40C3-17A2-4A25-8EBE-FEF779186FC0}" type="slidenum">
              <a:rPr lang="en-US" smtClean="0"/>
              <a:t>‹#›</a:t>
            </a:fld>
            <a:endParaRPr lang="en-US"/>
          </a:p>
        </p:txBody>
      </p:sp>
    </p:spTree>
    <p:extLst>
      <p:ext uri="{BB962C8B-B14F-4D97-AF65-F5344CB8AC3E}">
        <p14:creationId xmlns:p14="http://schemas.microsoft.com/office/powerpoint/2010/main" val="2292208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8074F07-AECA-4DB1-82F8-122DBCF09DC9}" type="datetimeFigureOut">
              <a:rPr lang="en-US" smtClean="0"/>
              <a:t>30-Jun-19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716D40C3-17A2-4A25-8EBE-FEF779186FC0}" type="slidenum">
              <a:rPr lang="en-US" smtClean="0"/>
              <a:t>‹#›</a:t>
            </a:fld>
            <a:endParaRPr lang="en-US"/>
          </a:p>
        </p:txBody>
      </p:sp>
    </p:spTree>
    <p:extLst>
      <p:ext uri="{BB962C8B-B14F-4D97-AF65-F5344CB8AC3E}">
        <p14:creationId xmlns:p14="http://schemas.microsoft.com/office/powerpoint/2010/main" val="3439790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8074F07-AECA-4DB1-82F8-122DBCF09DC9}" type="datetimeFigureOut">
              <a:rPr lang="en-US" smtClean="0"/>
              <a:t>30-Jun-19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716D40C3-17A2-4A25-8EBE-FEF779186FC0}" type="slidenum">
              <a:rPr lang="en-US" smtClean="0"/>
              <a:t>‹#›</a:t>
            </a:fld>
            <a:endParaRPr lang="en-US"/>
          </a:p>
        </p:txBody>
      </p:sp>
    </p:spTree>
    <p:extLst>
      <p:ext uri="{BB962C8B-B14F-4D97-AF65-F5344CB8AC3E}">
        <p14:creationId xmlns:p14="http://schemas.microsoft.com/office/powerpoint/2010/main" val="2476733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8074F07-AECA-4DB1-82F8-122DBCF09DC9}" type="datetimeFigureOut">
              <a:rPr lang="en-US" smtClean="0"/>
              <a:t>30-Jun-19</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716D40C3-17A2-4A25-8EBE-FEF779186FC0}" type="slidenum">
              <a:rPr lang="en-US" smtClean="0"/>
              <a:t>‹#›</a:t>
            </a:fld>
            <a:endParaRPr lang="en-US"/>
          </a:p>
        </p:txBody>
      </p:sp>
    </p:spTree>
    <p:extLst>
      <p:ext uri="{BB962C8B-B14F-4D97-AF65-F5344CB8AC3E}">
        <p14:creationId xmlns:p14="http://schemas.microsoft.com/office/powerpoint/2010/main" val="3224430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074F07-AECA-4DB1-82F8-122DBCF09DC9}" type="datetimeFigureOut">
              <a:rPr lang="en-US" smtClean="0"/>
              <a:t>30-Jun-19</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16D40C3-17A2-4A25-8EBE-FEF779186FC0}" type="slidenum">
              <a:rPr lang="en-US" smtClean="0"/>
              <a:t>‹#›</a:t>
            </a:fld>
            <a:endParaRPr lang="en-US"/>
          </a:p>
        </p:txBody>
      </p:sp>
    </p:spTree>
    <p:extLst>
      <p:ext uri="{BB962C8B-B14F-4D97-AF65-F5344CB8AC3E}">
        <p14:creationId xmlns:p14="http://schemas.microsoft.com/office/powerpoint/2010/main" val="1646945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074F07-AECA-4DB1-82F8-122DBCF09DC9}" type="datetimeFigureOut">
              <a:rPr lang="en-US" smtClean="0"/>
              <a:t>30-Jun-19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16D40C3-17A2-4A25-8EBE-FEF779186FC0}" type="slidenum">
              <a:rPr lang="en-US" smtClean="0"/>
              <a:t>‹#›</a:t>
            </a:fld>
            <a:endParaRPr lang="en-US"/>
          </a:p>
        </p:txBody>
      </p:sp>
    </p:spTree>
    <p:extLst>
      <p:ext uri="{BB962C8B-B14F-4D97-AF65-F5344CB8AC3E}">
        <p14:creationId xmlns:p14="http://schemas.microsoft.com/office/powerpoint/2010/main" val="1623371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8074F07-AECA-4DB1-82F8-122DBCF09DC9}" type="datetimeFigureOut">
              <a:rPr lang="en-US" smtClean="0"/>
              <a:t>30-Jun-19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16D40C3-17A2-4A25-8EBE-FEF779186FC0}" type="slidenum">
              <a:rPr lang="en-US" smtClean="0"/>
              <a:t>‹#›</a:t>
            </a:fld>
            <a:endParaRPr lang="en-US"/>
          </a:p>
        </p:txBody>
      </p:sp>
    </p:spTree>
    <p:extLst>
      <p:ext uri="{BB962C8B-B14F-4D97-AF65-F5344CB8AC3E}">
        <p14:creationId xmlns:p14="http://schemas.microsoft.com/office/powerpoint/2010/main" val="4278736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8074F07-AECA-4DB1-82F8-122DBCF09DC9}" type="datetimeFigureOut">
              <a:rPr lang="en-US" smtClean="0"/>
              <a:t>30-Jun-19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716D40C3-17A2-4A25-8EBE-FEF779186FC0}" type="slidenum">
              <a:rPr lang="en-US" smtClean="0"/>
              <a:t>‹#›</a:t>
            </a:fld>
            <a:endParaRPr lang="en-US"/>
          </a:p>
        </p:txBody>
      </p:sp>
    </p:spTree>
    <p:extLst>
      <p:ext uri="{BB962C8B-B14F-4D97-AF65-F5344CB8AC3E}">
        <p14:creationId xmlns:p14="http://schemas.microsoft.com/office/powerpoint/2010/main" val="2176601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C8074F07-AECA-4DB1-82F8-122DBCF09DC9}" type="datetimeFigureOut">
              <a:rPr lang="en-US" smtClean="0"/>
              <a:t>30-Jun-19</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716D40C3-17A2-4A25-8EBE-FEF779186FC0}" type="slidenum">
              <a:rPr lang="en-US" smtClean="0"/>
              <a:t>‹#›</a:t>
            </a:fld>
            <a:endParaRPr lang="en-US"/>
          </a:p>
        </p:txBody>
      </p:sp>
    </p:spTree>
    <p:extLst>
      <p:ext uri="{BB962C8B-B14F-4D97-AF65-F5344CB8AC3E}">
        <p14:creationId xmlns:p14="http://schemas.microsoft.com/office/powerpoint/2010/main" val="20477329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cocl.us/Geospatial_data"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7.xml"/><Relationship Id="rId4" Type="http://schemas.openxmlformats.org/officeDocument/2006/relationships/hyperlink" Target="https://api.foursquare.com/v2/venues/explore?client_id=LUFUYXO1AK5NGDSIXN5ZJU2OEJHSC2TIV45I1O1BDW5IKBNI&amp;client_secret=CJEWWHI1VNV5KL2XKJU0GVNH0RASF0L3XFL1RPPJ5SLLW5PX&amp;ll=43.70011,-79.4163&amp;v=20190630&amp;query=venues&amp;radius=5000&amp;limit=3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115616" y="2132856"/>
            <a:ext cx="6552728" cy="2616101"/>
          </a:xfrm>
          <a:prstGeom prst="rect">
            <a:avLst/>
          </a:prstGeom>
        </p:spPr>
        <p:txBody>
          <a:bodyPr wrap="square">
            <a:spAutoFit/>
          </a:bodyPr>
          <a:lstStyle/>
          <a:p>
            <a:pPr algn="ctr"/>
            <a:r>
              <a:rPr lang="en-US" sz="2400" b="1" dirty="0" smtClean="0"/>
              <a:t>Exploring </a:t>
            </a:r>
            <a:r>
              <a:rPr lang="en-US" sz="2400" b="1" dirty="0"/>
              <a:t>Hotels in Toronto, </a:t>
            </a:r>
            <a:r>
              <a:rPr lang="en-US" sz="2400" b="1" dirty="0" err="1"/>
              <a:t>Ont</a:t>
            </a:r>
            <a:r>
              <a:rPr lang="en-US" sz="2400" b="1" dirty="0"/>
              <a:t>, Canada.</a:t>
            </a:r>
            <a:r>
              <a:rPr lang="en-US" sz="2400" dirty="0"/>
              <a:t/>
            </a:r>
            <a:br>
              <a:rPr lang="en-US" sz="2400" dirty="0"/>
            </a:br>
            <a:r>
              <a:rPr lang="en-US" sz="2400" b="1" dirty="0"/>
              <a:t>(Using Foursquare  API)</a:t>
            </a:r>
            <a:r>
              <a:rPr lang="en-US" sz="1400" dirty="0"/>
              <a:t/>
            </a:r>
            <a:br>
              <a:rPr lang="en-US" sz="1400" dirty="0"/>
            </a:br>
            <a:endParaRPr lang="en-US" sz="1400" dirty="0" smtClean="0"/>
          </a:p>
          <a:p>
            <a:pPr algn="ctr"/>
            <a:endParaRPr lang="en-US" sz="1400" dirty="0"/>
          </a:p>
          <a:p>
            <a:pPr algn="ctr"/>
            <a:endParaRPr lang="en-US" sz="1400" dirty="0" smtClean="0"/>
          </a:p>
          <a:p>
            <a:pPr algn="ctr"/>
            <a:r>
              <a:rPr lang="en-US" sz="1400" dirty="0"/>
              <a:t/>
            </a:r>
            <a:br>
              <a:rPr lang="en-US" sz="1400" dirty="0"/>
            </a:br>
            <a:r>
              <a:rPr lang="en-US" sz="1400" dirty="0"/>
              <a:t/>
            </a:r>
            <a:br>
              <a:rPr lang="en-US" sz="1400" dirty="0"/>
            </a:br>
            <a:r>
              <a:rPr lang="en-US" sz="1200" dirty="0"/>
              <a:t>Prepared By:</a:t>
            </a:r>
            <a:r>
              <a:rPr lang="en-US" sz="1400" dirty="0"/>
              <a:t/>
            </a:r>
            <a:br>
              <a:rPr lang="en-US" sz="1400" dirty="0"/>
            </a:br>
            <a:r>
              <a:rPr lang="en-US" sz="1600" b="1" dirty="0"/>
              <a:t>Simon </a:t>
            </a:r>
            <a:r>
              <a:rPr lang="en-US" sz="1600" b="1" dirty="0" err="1"/>
              <a:t>Mafany</a:t>
            </a:r>
            <a:r>
              <a:rPr lang="en-US" sz="1600" b="1" dirty="0"/>
              <a:t> </a:t>
            </a:r>
            <a:r>
              <a:rPr lang="en-US" sz="1600" b="1" dirty="0" smtClean="0"/>
              <a:t>E</a:t>
            </a:r>
          </a:p>
          <a:p>
            <a:pPr algn="ctr"/>
            <a:r>
              <a:rPr lang="en-US" sz="1200" b="1" i="1" dirty="0" smtClean="0"/>
              <a:t>June 2019</a:t>
            </a:r>
            <a:endParaRPr lang="en-US" sz="1400"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332656"/>
            <a:ext cx="8424936" cy="2448272"/>
          </a:xfrm>
          <a:prstGeom prst="rect">
            <a:avLst/>
          </a:prstGeom>
        </p:spPr>
      </p:pic>
      <p:sp>
        <p:nvSpPr>
          <p:cNvPr id="3" name="TextBox 2"/>
          <p:cNvSpPr txBox="1"/>
          <p:nvPr/>
        </p:nvSpPr>
        <p:spPr>
          <a:xfrm>
            <a:off x="765914" y="2780928"/>
            <a:ext cx="6984776" cy="369332"/>
          </a:xfrm>
          <a:prstGeom prst="rect">
            <a:avLst/>
          </a:prstGeom>
          <a:noFill/>
        </p:spPr>
        <p:txBody>
          <a:bodyPr wrap="square" rtlCol="0">
            <a:spAutoFit/>
          </a:bodyPr>
          <a:lstStyle/>
          <a:p>
            <a:r>
              <a:rPr lang="en-US" b="1" dirty="0" smtClean="0"/>
              <a:t>Data Frame after Clustering Algorithms have been deployed.</a:t>
            </a:r>
            <a:endParaRPr lang="en-US" b="1"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3166244"/>
            <a:ext cx="8424936" cy="3339313"/>
          </a:xfrm>
          <a:prstGeom prst="rect">
            <a:avLst/>
          </a:prstGeom>
        </p:spPr>
      </p:pic>
    </p:spTree>
    <p:extLst>
      <p:ext uri="{BB962C8B-B14F-4D97-AF65-F5344CB8AC3E}">
        <p14:creationId xmlns:p14="http://schemas.microsoft.com/office/powerpoint/2010/main" val="2251431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gradFill rotWithShape="1">
          <a:gsLst>
            <a:gs pos="0">
              <a:schemeClr val="bg1"/>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3" name="Content Placeholder 2"/>
          <p:cNvSpPr>
            <a:spLocks noGrp="1"/>
          </p:cNvSpPr>
          <p:nvPr>
            <p:ph idx="1"/>
          </p:nvPr>
        </p:nvSpPr>
        <p:spPr>
          <a:xfrm>
            <a:off x="467544" y="1340768"/>
            <a:ext cx="8424935" cy="4680520"/>
          </a:xfrm>
        </p:spPr>
        <p:txBody>
          <a:bodyPr>
            <a:normAutofit lnSpcReduction="10000"/>
          </a:bodyPr>
          <a:lstStyle/>
          <a:p>
            <a:r>
              <a:rPr lang="en-US" dirty="0"/>
              <a:t>Our analysis shows that Hotels in Toronto, </a:t>
            </a:r>
            <a:r>
              <a:rPr lang="en-US" dirty="0" err="1"/>
              <a:t>Ont</a:t>
            </a:r>
            <a:r>
              <a:rPr lang="en-US" dirty="0"/>
              <a:t>, Canada from The South West(</a:t>
            </a:r>
            <a:r>
              <a:rPr lang="en-US" dirty="0" err="1"/>
              <a:t>lat</a:t>
            </a:r>
            <a:r>
              <a:rPr lang="en-US" dirty="0"/>
              <a:t>': 43.65510995499996, '</a:t>
            </a:r>
            <a:r>
              <a:rPr lang="en-US" dirty="0" err="1"/>
              <a:t>lng</a:t>
            </a:r>
            <a:r>
              <a:rPr lang="en-US" dirty="0"/>
              <a:t>': -79.478427452716) to </a:t>
            </a:r>
            <a:r>
              <a:rPr lang="en-US" dirty="0" smtClean="0"/>
              <a:t>North </a:t>
            </a:r>
            <a:r>
              <a:rPr lang="en-US" dirty="0"/>
              <a:t>East ('</a:t>
            </a:r>
            <a:r>
              <a:rPr lang="en-US" dirty="0" err="1"/>
              <a:t>lat</a:t>
            </a:r>
            <a:r>
              <a:rPr lang="en-US" dirty="0"/>
              <a:t>': 43.74511004500005, '</a:t>
            </a:r>
            <a:r>
              <a:rPr lang="en-US" dirty="0" err="1"/>
              <a:t>lng</a:t>
            </a:r>
            <a:r>
              <a:rPr lang="en-US" dirty="0"/>
              <a:t>': -79.35417254728401) we could get 30 hotels with each having a specific distance (in miles) from the Central Zone. </a:t>
            </a:r>
            <a:endParaRPr lang="en-US" dirty="0" smtClean="0"/>
          </a:p>
          <a:p>
            <a:r>
              <a:rPr lang="en-US" dirty="0" smtClean="0"/>
              <a:t>Equally </a:t>
            </a:r>
            <a:r>
              <a:rPr lang="en-US" dirty="0"/>
              <a:t>we discovered that these hotels were rated by clients </a:t>
            </a:r>
            <a:r>
              <a:rPr lang="en-US" dirty="0" smtClean="0"/>
              <a:t>based </a:t>
            </a:r>
            <a:r>
              <a:rPr lang="en-US" dirty="0"/>
              <a:t>on the </a:t>
            </a:r>
            <a:r>
              <a:rPr lang="en-US" b="1" dirty="0"/>
              <a:t>Distance from Central a </a:t>
            </a:r>
            <a:r>
              <a:rPr lang="en-US" b="1" dirty="0" smtClean="0"/>
              <a:t>City</a:t>
            </a:r>
          </a:p>
          <a:p>
            <a:r>
              <a:rPr lang="en-US" dirty="0"/>
              <a:t>To this effect, we shall encourage XYZ Corporation to invest her resources and set up the new line of business in a location distant from the central town. We recommend that this location should be between 4000 - 5000 Miles away from the central town.</a:t>
            </a:r>
          </a:p>
          <a:p>
            <a:r>
              <a:rPr lang="en-US" i="1" u="sng" dirty="0"/>
              <a:t>Ranges </a:t>
            </a:r>
            <a:r>
              <a:rPr lang="en-US" i="1" u="sng" dirty="0" smtClean="0"/>
              <a:t>between</a:t>
            </a:r>
            <a:r>
              <a:rPr lang="en-US" dirty="0" smtClean="0"/>
              <a:t>:</a:t>
            </a:r>
          </a:p>
          <a:p>
            <a:pPr marL="0" indent="0">
              <a:buNone/>
            </a:pPr>
            <a:r>
              <a:rPr lang="en-US" i="1" dirty="0" smtClean="0"/>
              <a:t>	 Start</a:t>
            </a:r>
            <a:r>
              <a:rPr lang="en-US" dirty="0" smtClean="0"/>
              <a:t>=[</a:t>
            </a:r>
            <a:r>
              <a:rPr lang="en-US" b="1" dirty="0" smtClean="0"/>
              <a:t>43.65712</a:t>
            </a:r>
            <a:r>
              <a:rPr lang="en-US" dirty="0" smtClean="0"/>
              <a:t>,</a:t>
            </a:r>
            <a:r>
              <a:rPr lang="en-US" dirty="0"/>
              <a:t> </a:t>
            </a:r>
            <a:r>
              <a:rPr lang="en-US" dirty="0" smtClean="0"/>
              <a:t>-</a:t>
            </a:r>
            <a:r>
              <a:rPr lang="en-US" b="1" dirty="0" smtClean="0"/>
              <a:t>79.37598]</a:t>
            </a:r>
            <a:r>
              <a:rPr lang="en-US" dirty="0" smtClean="0"/>
              <a:t> &amp; </a:t>
            </a:r>
            <a:r>
              <a:rPr lang="en-US" dirty="0"/>
              <a:t> </a:t>
            </a:r>
            <a:r>
              <a:rPr lang="en-US" i="1" dirty="0" smtClean="0"/>
              <a:t>Stop[</a:t>
            </a:r>
            <a:r>
              <a:rPr lang="en-US" b="1" dirty="0" smtClean="0"/>
              <a:t>43.65718</a:t>
            </a:r>
            <a:r>
              <a:rPr lang="en-US" dirty="0" smtClean="0"/>
              <a:t>,</a:t>
            </a:r>
            <a:r>
              <a:rPr lang="en-US" i="1" dirty="0"/>
              <a:t> </a:t>
            </a:r>
            <a:r>
              <a:rPr lang="en-US" i="1" dirty="0" smtClean="0"/>
              <a:t>-</a:t>
            </a:r>
            <a:r>
              <a:rPr lang="en-US" b="1" dirty="0" smtClean="0"/>
              <a:t>79.37598]</a:t>
            </a:r>
          </a:p>
          <a:p>
            <a:pPr marL="0" indent="0">
              <a:buNone/>
            </a:pPr>
            <a:r>
              <a:rPr lang="en-US" i="1" u="sng" dirty="0"/>
              <a:t>Recommended</a:t>
            </a:r>
            <a:r>
              <a:rPr lang="en-US" i="1" u="sng" dirty="0"/>
              <a:t> </a:t>
            </a:r>
            <a:r>
              <a:rPr lang="en-US" i="1" u="sng" dirty="0"/>
              <a:t>Coordinates: </a:t>
            </a:r>
            <a:endParaRPr lang="en-US" i="1" u="sng" dirty="0"/>
          </a:p>
          <a:p>
            <a:pPr marL="0" indent="0">
              <a:buNone/>
            </a:pPr>
            <a:r>
              <a:rPr lang="en-US" b="1" dirty="0" smtClean="0"/>
              <a:t> 	</a:t>
            </a:r>
            <a:r>
              <a:rPr lang="en-US" b="1" dirty="0" err="1" smtClean="0"/>
              <a:t>Lat</a:t>
            </a:r>
            <a:r>
              <a:rPr lang="en-US" b="1" dirty="0" smtClean="0"/>
              <a:t> &amp; Long [43.6699, </a:t>
            </a:r>
            <a:r>
              <a:rPr lang="en-US" b="1" dirty="0"/>
              <a:t>-</a:t>
            </a:r>
            <a:r>
              <a:rPr lang="en-US" b="1" dirty="0" smtClean="0"/>
              <a:t>79.3933]</a:t>
            </a:r>
            <a:endParaRPr lang="en-US" b="1" dirty="0"/>
          </a:p>
          <a:p>
            <a:endParaRPr lang="en-US" dirty="0"/>
          </a:p>
        </p:txBody>
      </p:sp>
      <p:sp>
        <p:nvSpPr>
          <p:cNvPr id="5" name="Title 1"/>
          <p:cNvSpPr>
            <a:spLocks noGrp="1"/>
          </p:cNvSpPr>
          <p:nvPr>
            <p:ph type="title"/>
          </p:nvPr>
        </p:nvSpPr>
        <p:spPr>
          <a:xfrm>
            <a:off x="1979712" y="260648"/>
            <a:ext cx="6589199" cy="1280890"/>
          </a:xfrm>
        </p:spPr>
        <p:txBody>
          <a:bodyPr/>
          <a:lstStyle/>
          <a:p>
            <a:r>
              <a:rPr lang="en-IN" b="1" dirty="0" smtClean="0"/>
              <a:t>RESULT &amp; DISCUSSION</a:t>
            </a:r>
            <a:endParaRPr lang="en-US"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dirty="0" smtClean="0"/>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770" y="332656"/>
            <a:ext cx="7933630" cy="39464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346" y="4437112"/>
            <a:ext cx="7991102" cy="217730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2699792" y="419918"/>
            <a:ext cx="6589199" cy="1280890"/>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smtClean="0"/>
              <a:t>CONCLUSION</a:t>
            </a:r>
            <a:endParaRPr lang="en-US" b="1" dirty="0"/>
          </a:p>
        </p:txBody>
      </p:sp>
      <p:sp>
        <p:nvSpPr>
          <p:cNvPr id="3" name="Rectangle 2"/>
          <p:cNvSpPr/>
          <p:nvPr/>
        </p:nvSpPr>
        <p:spPr>
          <a:xfrm>
            <a:off x="539552" y="1305341"/>
            <a:ext cx="8136904" cy="4524315"/>
          </a:xfrm>
          <a:prstGeom prst="rect">
            <a:avLst/>
          </a:prstGeom>
        </p:spPr>
        <p:txBody>
          <a:bodyPr wrap="square">
            <a:spAutoFit/>
          </a:bodyPr>
          <a:lstStyle/>
          <a:p>
            <a:r>
              <a:rPr lang="en-US" dirty="0"/>
              <a:t>Purpose of this project was to identify best location where XYZ </a:t>
            </a:r>
            <a:r>
              <a:rPr lang="en-US" dirty="0" smtClean="0"/>
              <a:t>Corporation </a:t>
            </a:r>
            <a:r>
              <a:rPr lang="en-US" dirty="0"/>
              <a:t>would set up a line of business(Hotel &amp; Leisure) in Toronto, </a:t>
            </a:r>
            <a:r>
              <a:rPr lang="en-US" dirty="0" smtClean="0"/>
              <a:t>Ontario, </a:t>
            </a:r>
            <a:r>
              <a:rPr lang="en-US" dirty="0"/>
              <a:t>Canada. We started by understanding the background and business need of the </a:t>
            </a:r>
            <a:r>
              <a:rPr lang="en-US" dirty="0" smtClean="0"/>
              <a:t>organization.</a:t>
            </a:r>
          </a:p>
          <a:p>
            <a:endParaRPr lang="en-US" dirty="0"/>
          </a:p>
          <a:p>
            <a:r>
              <a:rPr lang="en-US" dirty="0"/>
              <a:t>Next, we got into data acquisition and understand where we did some basic cleansing/preparation. We use the Foursquare API to get location data </a:t>
            </a:r>
            <a:r>
              <a:rPr lang="en-US" dirty="0" smtClean="0"/>
              <a:t>which </a:t>
            </a:r>
            <a:r>
              <a:rPr lang="en-US" dirty="0"/>
              <a:t>we </a:t>
            </a:r>
            <a:r>
              <a:rPr lang="en-US" dirty="0" smtClean="0"/>
              <a:t>should </a:t>
            </a:r>
            <a:r>
              <a:rPr lang="en-US" dirty="0"/>
              <a:t>used to apply methodology. </a:t>
            </a:r>
            <a:endParaRPr lang="en-US" dirty="0" smtClean="0"/>
          </a:p>
          <a:p>
            <a:endParaRPr lang="en-US" dirty="0"/>
          </a:p>
          <a:p>
            <a:r>
              <a:rPr lang="en-US" dirty="0"/>
              <a:t>Final decision on optimal location to set up the hotel was discovered taking into account density, and nearness to central Town of </a:t>
            </a:r>
            <a:r>
              <a:rPr lang="en-US" dirty="0" smtClean="0"/>
              <a:t>Toronto based on users ratings and analytics.</a:t>
            </a:r>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4102726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475656" y="2204864"/>
            <a:ext cx="6192688" cy="1200329"/>
          </a:xfrm>
          <a:prstGeom prst="rect">
            <a:avLst/>
          </a:prstGeom>
        </p:spPr>
        <p:txBody>
          <a:bodyPr wrap="square">
            <a:spAutoFit/>
          </a:bodyPr>
          <a:lstStyle/>
          <a:p>
            <a:r>
              <a:rPr lang="en-US" sz="7200" b="1" dirty="0" smtClean="0"/>
              <a:t>THANK YOU!</a:t>
            </a:r>
            <a:endParaRPr lang="en-US" sz="7200" b="1" dirty="0"/>
          </a:p>
        </p:txBody>
      </p:sp>
      <p:sp>
        <p:nvSpPr>
          <p:cNvPr id="3" name="Rectangle 2"/>
          <p:cNvSpPr/>
          <p:nvPr/>
        </p:nvSpPr>
        <p:spPr>
          <a:xfrm>
            <a:off x="1835696" y="3356992"/>
            <a:ext cx="5152548" cy="523220"/>
          </a:xfrm>
          <a:prstGeom prst="rect">
            <a:avLst/>
          </a:prstGeom>
        </p:spPr>
        <p:txBody>
          <a:bodyPr wrap="square">
            <a:spAutoFit/>
          </a:bodyPr>
          <a:lstStyle/>
          <a:p>
            <a:pPr algn="r"/>
            <a:r>
              <a:rPr lang="en-US" sz="2800" b="1" dirty="0" smtClean="0">
                <a:solidFill>
                  <a:srgbClr val="0070C0"/>
                </a:solidFill>
              </a:rPr>
              <a:t>FOR YOUR TIME</a:t>
            </a:r>
            <a:endParaRPr lang="en-US" sz="2800" b="1" dirty="0">
              <a:solidFill>
                <a:srgbClr val="0070C0"/>
              </a:solidFill>
            </a:endParaRPr>
          </a:p>
        </p:txBody>
      </p:sp>
      <p:sp>
        <p:nvSpPr>
          <p:cNvPr id="4" name="Rectangle 3"/>
          <p:cNvSpPr/>
          <p:nvPr/>
        </p:nvSpPr>
        <p:spPr>
          <a:xfrm>
            <a:off x="611597" y="4386009"/>
            <a:ext cx="7920806" cy="646331"/>
          </a:xfrm>
          <a:prstGeom prst="rect">
            <a:avLst/>
          </a:prstGeom>
        </p:spPr>
        <p:txBody>
          <a:bodyPr wrap="square">
            <a:spAutoFit/>
          </a:bodyPr>
          <a:lstStyle/>
          <a:p>
            <a:pPr algn="ctr"/>
            <a:r>
              <a:rPr lang="en-US" b="1" dirty="0" smtClean="0">
                <a:latin typeface="Calibri" panose="020F0502020204030204" pitchFamily="34" charset="0"/>
                <a:cs typeface="Calibri" panose="020F0502020204030204" pitchFamily="34" charset="0"/>
              </a:rPr>
              <a:t>SIMON MAFANY</a:t>
            </a:r>
          </a:p>
          <a:p>
            <a:pPr algn="ctr"/>
            <a:r>
              <a:rPr lang="en-US" b="1" dirty="0" smtClean="0">
                <a:latin typeface="Calibri" panose="020F0502020204030204" pitchFamily="34" charset="0"/>
                <a:cs typeface="Calibri" panose="020F0502020204030204" pitchFamily="34" charset="0"/>
              </a:rPr>
              <a:t>smafany1@gmail.com</a:t>
            </a: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42611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19872" y="908720"/>
            <a:ext cx="2160240" cy="584775"/>
          </a:xfrm>
          <a:prstGeom prst="rect">
            <a:avLst/>
          </a:prstGeom>
        </p:spPr>
        <p:txBody>
          <a:bodyPr wrap="square">
            <a:spAutoFit/>
          </a:bodyPr>
          <a:lstStyle/>
          <a:p>
            <a:r>
              <a:rPr lang="en-US" sz="3200" b="1" dirty="0" smtClean="0"/>
              <a:t>AGENDA</a:t>
            </a:r>
            <a:endParaRPr lang="en-US" sz="3200" b="1" dirty="0"/>
          </a:p>
        </p:txBody>
      </p:sp>
      <p:sp>
        <p:nvSpPr>
          <p:cNvPr id="5" name="Rectangle 4"/>
          <p:cNvSpPr/>
          <p:nvPr/>
        </p:nvSpPr>
        <p:spPr>
          <a:xfrm>
            <a:off x="1619672" y="1772816"/>
            <a:ext cx="4896544" cy="830997"/>
          </a:xfrm>
          <a:prstGeom prst="rect">
            <a:avLst/>
          </a:prstGeom>
        </p:spPr>
        <p:txBody>
          <a:bodyPr wrap="square">
            <a:spAutoFit/>
          </a:bodyPr>
          <a:lstStyle/>
          <a:p>
            <a:r>
              <a:rPr lang="en-US" sz="2400" dirty="0" smtClean="0"/>
              <a:t>Introduction &amp; Background Info</a:t>
            </a:r>
          </a:p>
          <a:p>
            <a:r>
              <a:rPr lang="en-US" i="1" dirty="0" smtClean="0"/>
              <a:t>(Project description / Target</a:t>
            </a:r>
            <a:r>
              <a:rPr lang="en-US" sz="2400" dirty="0" smtClean="0"/>
              <a:t>)</a:t>
            </a:r>
            <a:endParaRPr lang="en-US" sz="2400" dirty="0"/>
          </a:p>
        </p:txBody>
      </p:sp>
      <p:sp>
        <p:nvSpPr>
          <p:cNvPr id="6" name="Rectangle 5"/>
          <p:cNvSpPr/>
          <p:nvPr/>
        </p:nvSpPr>
        <p:spPr>
          <a:xfrm>
            <a:off x="1629871" y="2780928"/>
            <a:ext cx="4896544" cy="461665"/>
          </a:xfrm>
          <a:prstGeom prst="rect">
            <a:avLst/>
          </a:prstGeom>
        </p:spPr>
        <p:txBody>
          <a:bodyPr wrap="square">
            <a:spAutoFit/>
          </a:bodyPr>
          <a:lstStyle/>
          <a:p>
            <a:r>
              <a:rPr lang="en-US" sz="2400" dirty="0" smtClean="0"/>
              <a:t>Data Description and Sourcing</a:t>
            </a:r>
            <a:endParaRPr lang="en-US" sz="2400" dirty="0"/>
          </a:p>
        </p:txBody>
      </p:sp>
      <p:sp>
        <p:nvSpPr>
          <p:cNvPr id="7" name="Rectangle 6"/>
          <p:cNvSpPr/>
          <p:nvPr/>
        </p:nvSpPr>
        <p:spPr>
          <a:xfrm>
            <a:off x="1619672" y="3645024"/>
            <a:ext cx="4896544" cy="461665"/>
          </a:xfrm>
          <a:prstGeom prst="rect">
            <a:avLst/>
          </a:prstGeom>
        </p:spPr>
        <p:txBody>
          <a:bodyPr wrap="square">
            <a:spAutoFit/>
          </a:bodyPr>
          <a:lstStyle/>
          <a:p>
            <a:r>
              <a:rPr lang="en-US" sz="2400" dirty="0" smtClean="0"/>
              <a:t>Methodology</a:t>
            </a:r>
            <a:endParaRPr lang="en-US" sz="2400" dirty="0"/>
          </a:p>
        </p:txBody>
      </p:sp>
      <p:sp>
        <p:nvSpPr>
          <p:cNvPr id="8" name="Rectangle 7"/>
          <p:cNvSpPr/>
          <p:nvPr/>
        </p:nvSpPr>
        <p:spPr>
          <a:xfrm>
            <a:off x="1653172" y="4509120"/>
            <a:ext cx="4896544" cy="461665"/>
          </a:xfrm>
          <a:prstGeom prst="rect">
            <a:avLst/>
          </a:prstGeom>
        </p:spPr>
        <p:txBody>
          <a:bodyPr wrap="square">
            <a:spAutoFit/>
          </a:bodyPr>
          <a:lstStyle/>
          <a:p>
            <a:r>
              <a:rPr lang="en-US" sz="2400" dirty="0" smtClean="0"/>
              <a:t>Results &amp; Discussion</a:t>
            </a:r>
            <a:endParaRPr lang="en-US" sz="2400" dirty="0"/>
          </a:p>
        </p:txBody>
      </p:sp>
      <p:sp>
        <p:nvSpPr>
          <p:cNvPr id="9" name="Rectangle 8"/>
          <p:cNvSpPr/>
          <p:nvPr/>
        </p:nvSpPr>
        <p:spPr>
          <a:xfrm>
            <a:off x="1653172" y="5380674"/>
            <a:ext cx="4896544" cy="461665"/>
          </a:xfrm>
          <a:prstGeom prst="rect">
            <a:avLst/>
          </a:prstGeom>
        </p:spPr>
        <p:txBody>
          <a:bodyPr wrap="square">
            <a:spAutoFit/>
          </a:bodyPr>
          <a:lstStyle/>
          <a:p>
            <a:r>
              <a:rPr lang="en-US" sz="2400" dirty="0" smtClean="0"/>
              <a:t>Conclusion</a:t>
            </a:r>
            <a:endParaRPr lang="en-US" sz="2400" dirty="0"/>
          </a:p>
        </p:txBody>
      </p:sp>
    </p:spTree>
    <p:extLst>
      <p:ext uri="{BB962C8B-B14F-4D97-AF65-F5344CB8AC3E}">
        <p14:creationId xmlns:p14="http://schemas.microsoft.com/office/powerpoint/2010/main" val="3357365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gradFill>
          <a:gsLst>
            <a:gs pos="48500">
              <a:schemeClr val="bg1"/>
            </a:gs>
            <a:gs pos="0">
              <a:schemeClr val="bg2">
                <a:tint val="90000"/>
                <a:satMod val="92000"/>
                <a:lumMod val="120000"/>
              </a:schemeClr>
            </a:gs>
            <a:gs pos="97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99792" y="419918"/>
            <a:ext cx="6589199" cy="1280890"/>
          </a:xfrm>
        </p:spPr>
        <p:txBody>
          <a:bodyPr/>
          <a:lstStyle/>
          <a:p>
            <a:r>
              <a:rPr lang="en-IN" b="1" dirty="0" smtClean="0"/>
              <a:t>INTRODUCTION</a:t>
            </a:r>
            <a:endParaRPr lang="en-US" b="1" dirty="0"/>
          </a:p>
        </p:txBody>
      </p:sp>
      <p:sp>
        <p:nvSpPr>
          <p:cNvPr id="3" name="Content Placeholder 2"/>
          <p:cNvSpPr>
            <a:spLocks noGrp="1"/>
          </p:cNvSpPr>
          <p:nvPr>
            <p:ph idx="1"/>
          </p:nvPr>
        </p:nvSpPr>
        <p:spPr>
          <a:xfrm>
            <a:off x="862607" y="1844824"/>
            <a:ext cx="7418785" cy="3744416"/>
          </a:xfrm>
        </p:spPr>
        <p:txBody>
          <a:bodyPr>
            <a:normAutofit/>
          </a:bodyPr>
          <a:lstStyle/>
          <a:p>
            <a:pPr algn="just"/>
            <a:r>
              <a:rPr lang="en-US" dirty="0"/>
              <a:t>Every business dreams of growing big and expanding its roots to have not greater competition advantage and large share of the market. </a:t>
            </a:r>
            <a:endParaRPr lang="en-US" dirty="0" smtClean="0"/>
          </a:p>
          <a:p>
            <a:pPr marL="0" indent="0" algn="just">
              <a:buNone/>
            </a:pPr>
            <a:endParaRPr lang="en-US" dirty="0"/>
          </a:p>
          <a:p>
            <a:pPr algn="just"/>
            <a:r>
              <a:rPr lang="en-US" b="1" dirty="0"/>
              <a:t>XYZ corporation (Hotel &amp; Leisure)</a:t>
            </a:r>
            <a:r>
              <a:rPr lang="en-US" dirty="0"/>
              <a:t> has been operating effectively in 5 large cities in Canada (Montreal, Calgary, Edmonton, Gatineau, and Quebec). With the objective of dominating the hospitality and leisure industry, they have decided to expand their brand by investing on another project in setting up a business line in </a:t>
            </a:r>
            <a:r>
              <a:rPr lang="en-US" b="1" dirty="0"/>
              <a:t>Toronto</a:t>
            </a:r>
            <a:r>
              <a:rPr lang="en-US" dirty="0"/>
              <a:t>. </a:t>
            </a:r>
          </a:p>
          <a:p>
            <a:pPr algn="just"/>
            <a:endParaRPr lang="en-US" dirty="0"/>
          </a:p>
        </p:txBody>
      </p:sp>
      <p:sp>
        <p:nvSpPr>
          <p:cNvPr id="4" name="Content Placeholder 2"/>
          <p:cNvSpPr txBox="1">
            <a:spLocks/>
          </p:cNvSpPr>
          <p:nvPr/>
        </p:nvSpPr>
        <p:spPr>
          <a:xfrm>
            <a:off x="862606" y="1336563"/>
            <a:ext cx="2341241" cy="43625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en-US" b="1" i="1" dirty="0" smtClean="0"/>
              <a:t>BACKGROUND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txBox="1">
            <a:spLocks/>
          </p:cNvSpPr>
          <p:nvPr/>
        </p:nvSpPr>
        <p:spPr>
          <a:xfrm>
            <a:off x="720443" y="1382774"/>
            <a:ext cx="7704856" cy="3990442"/>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n-US" dirty="0" smtClean="0"/>
              <a:t>Deciding on </a:t>
            </a:r>
            <a:r>
              <a:rPr lang="en-US" dirty="0"/>
              <a:t>the exact location to set the structure is a major problem. With everything being equally, XYZ Corporation has some preliminary reservations on where to set up structures taking into consideration the soundings and environmental friendly factors</a:t>
            </a:r>
            <a:r>
              <a:rPr lang="en-US" dirty="0" smtClean="0"/>
              <a:t>.</a:t>
            </a:r>
          </a:p>
          <a:p>
            <a:pPr algn="just"/>
            <a:endParaRPr lang="en-US" dirty="0"/>
          </a:p>
          <a:p>
            <a:pPr algn="just"/>
            <a:r>
              <a:rPr lang="en-US" dirty="0"/>
              <a:t>They prefer to set up their structures near or </a:t>
            </a:r>
            <a:r>
              <a:rPr lang="en-US" b="1" dirty="0"/>
              <a:t>closely beside touristic endowments, less competitive and averagely dense areas</a:t>
            </a:r>
            <a:r>
              <a:rPr lang="en-US" dirty="0"/>
              <a:t>. XYZ wishes to have at least 3 options from which a best choice would be made. </a:t>
            </a:r>
            <a:endParaRPr lang="en-US" dirty="0" smtClean="0"/>
          </a:p>
          <a:p>
            <a:pPr algn="just"/>
            <a:r>
              <a:rPr lang="en-US" dirty="0" smtClean="0"/>
              <a:t>How </a:t>
            </a:r>
            <a:r>
              <a:rPr lang="en-US" dirty="0"/>
              <a:t>can we know which location is best to set up structures, considering our reservations and policies?</a:t>
            </a:r>
          </a:p>
          <a:p>
            <a:pPr marL="0" indent="0" algn="just">
              <a:buNone/>
            </a:pPr>
            <a:endParaRPr lang="en-US" dirty="0"/>
          </a:p>
        </p:txBody>
      </p:sp>
      <p:sp>
        <p:nvSpPr>
          <p:cNvPr id="4" name="Content Placeholder 2"/>
          <p:cNvSpPr txBox="1">
            <a:spLocks/>
          </p:cNvSpPr>
          <p:nvPr/>
        </p:nvSpPr>
        <p:spPr>
          <a:xfrm>
            <a:off x="755576" y="980728"/>
            <a:ext cx="3133330" cy="436253"/>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en-US" b="1" i="1" dirty="0" smtClean="0"/>
              <a:t>BACKGROUND CONTINUES…</a:t>
            </a:r>
          </a:p>
        </p:txBody>
      </p:sp>
      <p:sp>
        <p:nvSpPr>
          <p:cNvPr id="5" name="Rectangle 4"/>
          <p:cNvSpPr/>
          <p:nvPr/>
        </p:nvSpPr>
        <p:spPr>
          <a:xfrm>
            <a:off x="899592" y="5805264"/>
            <a:ext cx="7704856" cy="729430"/>
          </a:xfrm>
          <a:prstGeom prst="rect">
            <a:avLst/>
          </a:prstGeom>
        </p:spPr>
        <p:txBody>
          <a:bodyPr wrap="square">
            <a:spAutoFit/>
          </a:bodyPr>
          <a:lstStyle/>
          <a:p>
            <a:pPr algn="just">
              <a:lnSpc>
                <a:spcPct val="115000"/>
              </a:lnSpc>
            </a:pPr>
            <a:r>
              <a:rPr lang="en-US" dirty="0">
                <a:latin typeface="Times New Roman" panose="02020603050405020304" pitchFamily="18" charset="0"/>
                <a:ea typeface="Calibri" panose="020F0502020204030204" pitchFamily="34" charset="0"/>
                <a:cs typeface="Times New Roman" panose="02020603050405020304" pitchFamily="18" charset="0"/>
              </a:rPr>
              <a:t>Any </a:t>
            </a:r>
            <a:r>
              <a:rPr lang="en-US" dirty="0" smtClean="0">
                <a:latin typeface="Times New Roman" panose="02020603050405020304" pitchFamily="18" charset="0"/>
                <a:ea typeface="Calibri" panose="020F0502020204030204" pitchFamily="34" charset="0"/>
                <a:cs typeface="Times New Roman" panose="02020603050405020304" pitchFamily="18" charset="0"/>
              </a:rPr>
              <a:t>person/Organization </a:t>
            </a:r>
            <a:r>
              <a:rPr lang="en-US" dirty="0">
                <a:latin typeface="Times New Roman" panose="02020603050405020304" pitchFamily="18" charset="0"/>
                <a:ea typeface="Calibri" panose="020F0502020204030204" pitchFamily="34" charset="0"/>
                <a:cs typeface="Times New Roman" panose="02020603050405020304" pitchFamily="18" charset="0"/>
              </a:rPr>
              <a:t>who is willing to set up a new hotel in Toronto, Canada can the implementation in this project to get the best location for establishment. </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14253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6500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36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43609" y="404664"/>
            <a:ext cx="7490792" cy="792088"/>
          </a:xfrm>
        </p:spPr>
        <p:txBody>
          <a:bodyPr>
            <a:normAutofit/>
          </a:bodyPr>
          <a:lstStyle/>
          <a:p>
            <a:r>
              <a:rPr lang="en-IN" sz="2800" b="1" dirty="0" smtClean="0"/>
              <a:t>DATA DESCRIPTION &amp; SOURCING</a:t>
            </a:r>
            <a:endParaRPr lang="en-US" sz="2800" b="1" dirty="0"/>
          </a:p>
        </p:txBody>
      </p:sp>
      <p:sp>
        <p:nvSpPr>
          <p:cNvPr id="3" name="Content Placeholder 2"/>
          <p:cNvSpPr>
            <a:spLocks noGrp="1"/>
          </p:cNvSpPr>
          <p:nvPr>
            <p:ph idx="1"/>
          </p:nvPr>
        </p:nvSpPr>
        <p:spPr>
          <a:xfrm>
            <a:off x="971600" y="1224535"/>
            <a:ext cx="7490792" cy="4570454"/>
          </a:xfrm>
          <a:noFill/>
        </p:spPr>
        <p:txBody>
          <a:bodyPr>
            <a:normAutofit lnSpcReduction="10000"/>
          </a:bodyPr>
          <a:lstStyle/>
          <a:p>
            <a:r>
              <a:rPr lang="en-US" dirty="0" smtClean="0"/>
              <a:t>We shall </a:t>
            </a:r>
            <a:r>
              <a:rPr lang="en-US" dirty="0"/>
              <a:t>be using datasets sourced from a </a:t>
            </a:r>
            <a:r>
              <a:rPr lang="en-US" dirty="0" err="1"/>
              <a:t>wikipedia</a:t>
            </a:r>
            <a:r>
              <a:rPr lang="en-US" dirty="0"/>
              <a:t> page which provides good information and a list of </a:t>
            </a:r>
            <a:r>
              <a:rPr lang="en-US" dirty="0" smtClean="0"/>
              <a:t>neighborhoods </a:t>
            </a:r>
            <a:r>
              <a:rPr lang="en-US" dirty="0"/>
              <a:t>with associated postal codes in Toronto. </a:t>
            </a:r>
            <a:endParaRPr lang="en-US" dirty="0" smtClean="0"/>
          </a:p>
          <a:p>
            <a:r>
              <a:rPr lang="en-US" dirty="0" smtClean="0"/>
              <a:t>The data </a:t>
            </a:r>
            <a:r>
              <a:rPr lang="en-US" dirty="0"/>
              <a:t>is in table format with 3 attributes (</a:t>
            </a:r>
            <a:r>
              <a:rPr lang="en-US" b="1" i="1" dirty="0"/>
              <a:t>Postcode</a:t>
            </a:r>
            <a:r>
              <a:rPr lang="en-US" dirty="0"/>
              <a:t>, </a:t>
            </a:r>
            <a:r>
              <a:rPr lang="en-US" b="1" i="1" dirty="0"/>
              <a:t>Borough</a:t>
            </a:r>
            <a:r>
              <a:rPr lang="en-US" dirty="0"/>
              <a:t> and </a:t>
            </a:r>
            <a:r>
              <a:rPr lang="en-US" b="1" i="1" dirty="0" smtClean="0"/>
              <a:t>Neighborhood</a:t>
            </a:r>
            <a:r>
              <a:rPr lang="en-US" dirty="0" smtClean="0"/>
              <a:t>) </a:t>
            </a:r>
            <a:r>
              <a:rPr lang="en-US" dirty="0"/>
              <a:t>and 103 distinct records or postal codes. </a:t>
            </a:r>
          </a:p>
          <a:p>
            <a:pPr marL="0" indent="0">
              <a:buNone/>
            </a:pPr>
            <a:endParaRPr lang="en-US" dirty="0"/>
          </a:p>
          <a:p>
            <a:r>
              <a:rPr lang="en-US" dirty="0"/>
              <a:t>The Second dataset is a CSV file </a:t>
            </a:r>
            <a:r>
              <a:rPr lang="en-US" dirty="0" smtClean="0"/>
              <a:t>Which has </a:t>
            </a:r>
            <a:r>
              <a:rPr lang="en-US" dirty="0"/>
              <a:t>3 attributes **(</a:t>
            </a:r>
            <a:r>
              <a:rPr lang="en-US" b="1" i="1" dirty="0"/>
              <a:t>Postcode</a:t>
            </a:r>
            <a:r>
              <a:rPr lang="en-US" dirty="0"/>
              <a:t>, </a:t>
            </a:r>
            <a:r>
              <a:rPr lang="en-US" b="1" i="1" dirty="0" smtClean="0"/>
              <a:t>Longitude</a:t>
            </a:r>
            <a:r>
              <a:rPr lang="en-US" dirty="0"/>
              <a:t>, </a:t>
            </a:r>
            <a:r>
              <a:rPr lang="en-US" b="1" i="1" dirty="0" smtClean="0"/>
              <a:t>Latitude</a:t>
            </a:r>
            <a:r>
              <a:rPr lang="en-US" dirty="0" smtClean="0"/>
              <a:t> coordinates)** </a:t>
            </a:r>
            <a:r>
              <a:rPr lang="en-US" dirty="0"/>
              <a:t>and 103 records. </a:t>
            </a:r>
            <a:endParaRPr lang="en-US" dirty="0" smtClean="0"/>
          </a:p>
          <a:p>
            <a:r>
              <a:rPr lang="en-US" dirty="0" smtClean="0"/>
              <a:t>Merging these two </a:t>
            </a:r>
            <a:r>
              <a:rPr lang="en-US" dirty="0"/>
              <a:t>datasets </a:t>
            </a:r>
            <a:r>
              <a:rPr lang="en-US" dirty="0" smtClean="0"/>
              <a:t>base </a:t>
            </a:r>
            <a:r>
              <a:rPr lang="en-US" dirty="0"/>
              <a:t>on their Postcodes. The final dataset would contain 5 attributes and 103 records</a:t>
            </a:r>
            <a:r>
              <a:rPr lang="en-US" dirty="0" smtClean="0"/>
              <a:t>.</a:t>
            </a:r>
            <a:r>
              <a:rPr lang="en-US" dirty="0"/>
              <a:t> </a:t>
            </a:r>
          </a:p>
          <a:p>
            <a:pPr marL="0" indent="0">
              <a:buNone/>
            </a:pPr>
            <a:endParaRPr lang="en-US" dirty="0" smtClean="0"/>
          </a:p>
          <a:p>
            <a:r>
              <a:rPr lang="en-US" dirty="0" smtClean="0"/>
              <a:t>Use Foursquare API To get </a:t>
            </a:r>
            <a:r>
              <a:rPr lang="en-US" dirty="0"/>
              <a:t>list of different </a:t>
            </a:r>
            <a:r>
              <a:rPr lang="en-US" dirty="0" smtClean="0"/>
              <a:t>venues(hotels) </a:t>
            </a:r>
            <a:r>
              <a:rPr lang="en-US" dirty="0"/>
              <a:t>in the Toronto </a:t>
            </a:r>
            <a:r>
              <a:rPr lang="en-US" dirty="0" smtClean="0"/>
              <a:t>neighborhood and different Venues.(location data)</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bg1"/>
            </a:gs>
            <a:gs pos="100000">
              <a:schemeClr val="bg2">
                <a:shade val="98000"/>
                <a:satMod val="120000"/>
                <a:lumMod val="98000"/>
              </a:schemeClr>
            </a:gs>
          </a:gsLst>
          <a:lin ang="2700000" scaled="1"/>
          <a:tileRect/>
        </a:gradFill>
        <a:effectLst/>
      </p:bgPr>
    </p:bg>
    <p:spTree>
      <p:nvGrpSpPr>
        <p:cNvPr id="1" name=""/>
        <p:cNvGrpSpPr/>
        <p:nvPr/>
      </p:nvGrpSpPr>
      <p:grpSpPr>
        <a:xfrm>
          <a:off x="0" y="0"/>
          <a:ext cx="0" cy="0"/>
          <a:chOff x="0" y="0"/>
          <a:chExt cx="0" cy="0"/>
        </a:xfrm>
      </p:grpSpPr>
      <p:sp>
        <p:nvSpPr>
          <p:cNvPr id="2" name="Rectangle 1"/>
          <p:cNvSpPr/>
          <p:nvPr/>
        </p:nvSpPr>
        <p:spPr>
          <a:xfrm>
            <a:off x="683796" y="2330839"/>
            <a:ext cx="6480492" cy="646331"/>
          </a:xfrm>
          <a:prstGeom prst="rect">
            <a:avLst/>
          </a:prstGeom>
        </p:spPr>
        <p:txBody>
          <a:bodyPr wrap="none">
            <a:spAutoFit/>
          </a:bodyPr>
          <a:lstStyle/>
          <a:p>
            <a:endParaRPr lang="en-US" u="sng" dirty="0">
              <a:solidFill>
                <a:schemeClr val="accent2"/>
              </a:solidFill>
              <a:latin typeface="Calibri" panose="020F0502020204030204" pitchFamily="34" charset="0"/>
              <a:ea typeface="Calibri" panose="020F0502020204030204" pitchFamily="34" charset="0"/>
              <a:cs typeface="Times New Roman" panose="02020603050405020304" pitchFamily="18" charset="0"/>
              <a:hlinkClick r:id="rId2"/>
            </a:endParaRPr>
          </a:p>
          <a:p>
            <a:r>
              <a:rPr lang="en-US" u="sng" dirty="0">
                <a:solidFill>
                  <a:schemeClr val="accent2"/>
                </a:solidFill>
                <a:latin typeface="Calibri" panose="020F0502020204030204" pitchFamily="34" charset="0"/>
                <a:ea typeface="Calibri" panose="020F0502020204030204" pitchFamily="34" charset="0"/>
                <a:cs typeface="Times New Roman" panose="02020603050405020304" pitchFamily="18" charset="0"/>
                <a:hlinkClick r:id="rId2"/>
              </a:rPr>
              <a:t>https://en.wikipedia.org/wiki/List_of_postal_codes_of_Canada:_M</a:t>
            </a:r>
            <a:endParaRPr lang="en-US" u="sng" dirty="0">
              <a:solidFill>
                <a:schemeClr val="accent2"/>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899592" y="548680"/>
            <a:ext cx="4572000" cy="461665"/>
          </a:xfrm>
          <a:prstGeom prst="rect">
            <a:avLst/>
          </a:prstGeom>
        </p:spPr>
        <p:txBody>
          <a:bodyPr>
            <a:spAutoFit/>
          </a:bodyPr>
          <a:lstStyle/>
          <a:p>
            <a:r>
              <a:rPr lang="en-US" sz="2400" b="1" u="sng" dirty="0" smtClean="0"/>
              <a:t>Data Sources and Acquisition</a:t>
            </a:r>
            <a:endParaRPr lang="en-US" sz="2400" b="1" dirty="0"/>
          </a:p>
        </p:txBody>
      </p:sp>
      <p:sp>
        <p:nvSpPr>
          <p:cNvPr id="4" name="Rectangle 3"/>
          <p:cNvSpPr/>
          <p:nvPr/>
        </p:nvSpPr>
        <p:spPr>
          <a:xfrm>
            <a:off x="683568" y="1100029"/>
            <a:ext cx="7704856" cy="1200329"/>
          </a:xfrm>
          <a:prstGeom prst="rect">
            <a:avLst/>
          </a:prstGeom>
        </p:spPr>
        <p:txBody>
          <a:bodyPr wrap="square">
            <a:spAutoFit/>
          </a:bodyPr>
          <a:lstStyle/>
          <a:p>
            <a:r>
              <a:rPr lang="en-US" b="1" dirty="0" smtClean="0"/>
              <a:t>Data would be acquired using :</a:t>
            </a:r>
          </a:p>
          <a:p>
            <a:endParaRPr lang="en-US" u="sng" dirty="0" smtClean="0"/>
          </a:p>
          <a:p>
            <a:r>
              <a:rPr lang="en-US" i="1" dirty="0" smtClean="0"/>
              <a:t>Beautiful Soup for Scraping geolocation data from Wikipedia page.</a:t>
            </a:r>
            <a:endParaRPr lang="en-US" i="1" dirty="0"/>
          </a:p>
          <a:p>
            <a:r>
              <a:rPr lang="en-US" i="1" dirty="0" smtClean="0"/>
              <a:t>Foursquare API to make calls to location data.</a:t>
            </a:r>
            <a:endParaRPr lang="en-US" i="1" dirty="0"/>
          </a:p>
        </p:txBody>
      </p:sp>
      <p:sp>
        <p:nvSpPr>
          <p:cNvPr id="6" name="Rectangle 5"/>
          <p:cNvSpPr/>
          <p:nvPr/>
        </p:nvSpPr>
        <p:spPr>
          <a:xfrm>
            <a:off x="701824" y="2382751"/>
            <a:ext cx="5670376" cy="369332"/>
          </a:xfrm>
          <a:prstGeom prst="rect">
            <a:avLst/>
          </a:prstGeom>
        </p:spPr>
        <p:txBody>
          <a:bodyPr wrap="square">
            <a:spAutoFit/>
          </a:bodyPr>
          <a:lstStyle/>
          <a:p>
            <a:r>
              <a:rPr lang="en-US" b="1" dirty="0"/>
              <a:t>Wikipedia Page (Toronto Neighborhood Data)</a:t>
            </a:r>
          </a:p>
        </p:txBody>
      </p:sp>
      <p:sp>
        <p:nvSpPr>
          <p:cNvPr id="7" name="Rectangle 6"/>
          <p:cNvSpPr/>
          <p:nvPr/>
        </p:nvSpPr>
        <p:spPr>
          <a:xfrm>
            <a:off x="683568" y="3192727"/>
            <a:ext cx="5670376" cy="369332"/>
          </a:xfrm>
          <a:prstGeom prst="rect">
            <a:avLst/>
          </a:prstGeom>
        </p:spPr>
        <p:txBody>
          <a:bodyPr wrap="square">
            <a:spAutoFit/>
          </a:bodyPr>
          <a:lstStyle/>
          <a:p>
            <a:r>
              <a:rPr lang="en-US" b="1" dirty="0" smtClean="0"/>
              <a:t>Neighborhood Coordinates</a:t>
            </a:r>
            <a:endParaRPr lang="en-US" b="1" dirty="0"/>
          </a:p>
        </p:txBody>
      </p:sp>
      <p:sp>
        <p:nvSpPr>
          <p:cNvPr id="8" name="Rectangle 7"/>
          <p:cNvSpPr/>
          <p:nvPr/>
        </p:nvSpPr>
        <p:spPr>
          <a:xfrm>
            <a:off x="683568" y="3427754"/>
            <a:ext cx="3157788" cy="369332"/>
          </a:xfrm>
          <a:prstGeom prst="rect">
            <a:avLst/>
          </a:prstGeom>
        </p:spPr>
        <p:txBody>
          <a:bodyPr wrap="none">
            <a:spAutoFit/>
          </a:bodyPr>
          <a:lstStyle/>
          <a:p>
            <a:r>
              <a:rPr lang="en-US" u="sng" dirty="0">
                <a:solidFill>
                  <a:schemeClr val="accent2"/>
                </a:solidFill>
                <a:latin typeface="Calibri" panose="020F0502020204030204" pitchFamily="34" charset="0"/>
                <a:ea typeface="Calibri" panose="020F0502020204030204" pitchFamily="34" charset="0"/>
                <a:cs typeface="Times New Roman" panose="02020603050405020304" pitchFamily="18" charset="0"/>
                <a:hlinkClick r:id="rId3"/>
              </a:rPr>
              <a:t>https://cocl.us/Geospatial_data</a:t>
            </a:r>
            <a:endParaRPr lang="en-US" u="sng" dirty="0">
              <a:solidFill>
                <a:schemeClr val="accent2"/>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683568" y="4071084"/>
            <a:ext cx="5670376" cy="369332"/>
          </a:xfrm>
          <a:prstGeom prst="rect">
            <a:avLst/>
          </a:prstGeom>
        </p:spPr>
        <p:txBody>
          <a:bodyPr wrap="square">
            <a:spAutoFit/>
          </a:bodyPr>
          <a:lstStyle/>
          <a:p>
            <a:r>
              <a:rPr lang="en-US" b="1" dirty="0" smtClean="0"/>
              <a:t>Foursquare API</a:t>
            </a:r>
            <a:endParaRPr lang="en-US" b="1" dirty="0"/>
          </a:p>
        </p:txBody>
      </p:sp>
      <p:sp>
        <p:nvSpPr>
          <p:cNvPr id="10" name="Rectangle 9"/>
          <p:cNvSpPr/>
          <p:nvPr/>
        </p:nvSpPr>
        <p:spPr>
          <a:xfrm>
            <a:off x="733945" y="4511676"/>
            <a:ext cx="7220835" cy="646331"/>
          </a:xfrm>
          <a:prstGeom prst="rect">
            <a:avLst/>
          </a:prstGeom>
        </p:spPr>
        <p:txBody>
          <a:bodyPr wrap="square">
            <a:spAutoFit/>
          </a:bodyPr>
          <a:lstStyle/>
          <a:p>
            <a:r>
              <a:rPr lang="en-US" u="sng" dirty="0">
                <a:solidFill>
                  <a:schemeClr val="accent2"/>
                </a:solidFill>
                <a:latin typeface="Calibri" panose="020F0502020204030204" pitchFamily="34" charset="0"/>
                <a:ea typeface="Calibri" panose="020F0502020204030204" pitchFamily="34" charset="0"/>
                <a:cs typeface="Times New Roman" panose="02020603050405020304" pitchFamily="18" charset="0"/>
              </a:rPr>
              <a:t>https://foursquare.com/explore?mode=url&amp;near=Toronto%2C%20ON%2C%20Canada&amp;nearGeoId=72057594044095801&amp;q=hotel</a:t>
            </a:r>
          </a:p>
        </p:txBody>
      </p:sp>
      <p:sp>
        <p:nvSpPr>
          <p:cNvPr id="11" name="Rectangle 10"/>
          <p:cNvSpPr/>
          <p:nvPr/>
        </p:nvSpPr>
        <p:spPr>
          <a:xfrm>
            <a:off x="733945" y="5272432"/>
            <a:ext cx="8230543" cy="1200329"/>
          </a:xfrm>
          <a:prstGeom prst="rect">
            <a:avLst/>
          </a:prstGeom>
        </p:spPr>
        <p:txBody>
          <a:bodyPr wrap="square">
            <a:spAutoFit/>
          </a:bodyPr>
          <a:lstStyle/>
          <a:p>
            <a:pPr algn="just"/>
            <a:r>
              <a:rPr lang="en-US" dirty="0">
                <a:solidFill>
                  <a:srgbClr val="337AB7"/>
                </a:solidFill>
                <a:latin typeface="Courier New" panose="02070309020205020404" pitchFamily="49" charset="0"/>
                <a:hlinkClick r:id="rId4"/>
              </a:rPr>
              <a:t>https://api.foursquare.com/v2/venues/explore?client_id=LUFUYXO1AK5NGDSIXN5ZJU2OEJHSC2TIV45I1O1BDW5IKBNI&amp;client_secret=CJEWWHI1VNV5KL2XKJU0GVNH0RASF0L3XFL1RPPJ5SLLW5PX&amp;ll=43.70011,-79.4163&amp;v=20190630&amp;query=venues&amp;radius=5000&amp;limit=30</a:t>
            </a:r>
            <a:endParaRPr lang="en-US" dirty="0"/>
          </a:p>
        </p:txBody>
      </p:sp>
    </p:spTree>
    <p:extLst>
      <p:ext uri="{BB962C8B-B14F-4D97-AF65-F5344CB8AC3E}">
        <p14:creationId xmlns:p14="http://schemas.microsoft.com/office/powerpoint/2010/main" val="1101750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683568" y="548680"/>
            <a:ext cx="7344816" cy="369332"/>
          </a:xfrm>
          <a:prstGeom prst="rect">
            <a:avLst/>
          </a:prstGeom>
        </p:spPr>
        <p:txBody>
          <a:bodyPr wrap="square">
            <a:spAutoFit/>
          </a:bodyPr>
          <a:lstStyle/>
          <a:p>
            <a:r>
              <a:rPr lang="en-US" b="1" dirty="0" smtClean="0"/>
              <a:t>Toronto Neighborhood  with Coordinates Data (5 records)</a:t>
            </a:r>
            <a:endParaRPr lang="en-US" b="1" dirty="0"/>
          </a:p>
        </p:txBody>
      </p:sp>
      <p:sp>
        <p:nvSpPr>
          <p:cNvPr id="3" name="Rectangle 2"/>
          <p:cNvSpPr/>
          <p:nvPr/>
        </p:nvSpPr>
        <p:spPr>
          <a:xfrm>
            <a:off x="683568" y="3090754"/>
            <a:ext cx="5022304" cy="369332"/>
          </a:xfrm>
          <a:prstGeom prst="rect">
            <a:avLst/>
          </a:prstGeom>
        </p:spPr>
        <p:txBody>
          <a:bodyPr wrap="square">
            <a:spAutoFit/>
          </a:bodyPr>
          <a:lstStyle/>
          <a:p>
            <a:r>
              <a:rPr lang="en-US" b="1" dirty="0" smtClean="0"/>
              <a:t>Hotels Data with coordinates (10 records)</a:t>
            </a:r>
            <a:endParaRPr lang="en-US" b="1" dirty="0"/>
          </a:p>
        </p:txBody>
      </p:sp>
      <p:sp>
        <p:nvSpPr>
          <p:cNvPr id="4" name="Rectangle 3"/>
          <p:cNvSpPr/>
          <p:nvPr/>
        </p:nvSpPr>
        <p:spPr>
          <a:xfrm>
            <a:off x="650286" y="179348"/>
            <a:ext cx="7344816" cy="276999"/>
          </a:xfrm>
          <a:prstGeom prst="rect">
            <a:avLst/>
          </a:prstGeom>
        </p:spPr>
        <p:txBody>
          <a:bodyPr wrap="square">
            <a:spAutoFit/>
          </a:bodyPr>
          <a:lstStyle/>
          <a:p>
            <a:r>
              <a:rPr lang="en-US" sz="1200" b="1" i="1" dirty="0" smtClean="0">
                <a:solidFill>
                  <a:schemeClr val="bg1">
                    <a:lumMod val="65000"/>
                  </a:schemeClr>
                </a:solidFill>
              </a:rPr>
              <a:t>Data Acquisition &amp; Description continues…</a:t>
            </a:r>
            <a:endParaRPr lang="en-US" sz="1200" b="1" i="1" dirty="0">
              <a:solidFill>
                <a:schemeClr val="bg1">
                  <a:lumMod val="65000"/>
                </a:scheme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1364078611"/>
              </p:ext>
            </p:extLst>
          </p:nvPr>
        </p:nvGraphicFramePr>
        <p:xfrm>
          <a:off x="755651" y="918012"/>
          <a:ext cx="7857288" cy="2007525"/>
        </p:xfrm>
        <a:graphic>
          <a:graphicData uri="http://schemas.openxmlformats.org/drawingml/2006/table">
            <a:tbl>
              <a:tblPr/>
              <a:tblGrid>
                <a:gridCol w="1309548">
                  <a:extLst>
                    <a:ext uri="{9D8B030D-6E8A-4147-A177-3AD203B41FA5}">
                      <a16:colId xmlns:a16="http://schemas.microsoft.com/office/drawing/2014/main" val="796405886"/>
                    </a:ext>
                  </a:extLst>
                </a:gridCol>
                <a:gridCol w="1309548">
                  <a:extLst>
                    <a:ext uri="{9D8B030D-6E8A-4147-A177-3AD203B41FA5}">
                      <a16:colId xmlns:a16="http://schemas.microsoft.com/office/drawing/2014/main" val="3671019766"/>
                    </a:ext>
                  </a:extLst>
                </a:gridCol>
                <a:gridCol w="1309548">
                  <a:extLst>
                    <a:ext uri="{9D8B030D-6E8A-4147-A177-3AD203B41FA5}">
                      <a16:colId xmlns:a16="http://schemas.microsoft.com/office/drawing/2014/main" val="889099692"/>
                    </a:ext>
                  </a:extLst>
                </a:gridCol>
                <a:gridCol w="1309548">
                  <a:extLst>
                    <a:ext uri="{9D8B030D-6E8A-4147-A177-3AD203B41FA5}">
                      <a16:colId xmlns:a16="http://schemas.microsoft.com/office/drawing/2014/main" val="3992704601"/>
                    </a:ext>
                  </a:extLst>
                </a:gridCol>
                <a:gridCol w="1309548">
                  <a:extLst>
                    <a:ext uri="{9D8B030D-6E8A-4147-A177-3AD203B41FA5}">
                      <a16:colId xmlns:a16="http://schemas.microsoft.com/office/drawing/2014/main" val="3660990122"/>
                    </a:ext>
                  </a:extLst>
                </a:gridCol>
                <a:gridCol w="1309548">
                  <a:extLst>
                    <a:ext uri="{9D8B030D-6E8A-4147-A177-3AD203B41FA5}">
                      <a16:colId xmlns:a16="http://schemas.microsoft.com/office/drawing/2014/main" val="1632593053"/>
                    </a:ext>
                  </a:extLst>
                </a:gridCol>
              </a:tblGrid>
              <a:tr h="267591">
                <a:tc>
                  <a:txBody>
                    <a:bodyPr/>
                    <a:lstStyle/>
                    <a:p>
                      <a:pPr algn="r" fontAlgn="ctr"/>
                      <a:endParaRPr lang="en-US" sz="1000" b="1">
                        <a:effectLst/>
                      </a:endParaRPr>
                    </a:p>
                  </a:txBody>
                  <a:tcPr marL="51816" marR="51816" marT="25908" marB="25908" anchor="ctr">
                    <a:lnL>
                      <a:noFill/>
                    </a:lnL>
                    <a:lnR>
                      <a:noFill/>
                    </a:lnR>
                    <a:lnT>
                      <a:noFill/>
                    </a:lnT>
                    <a:lnB>
                      <a:noFill/>
                    </a:lnB>
                  </a:tcPr>
                </a:tc>
                <a:tc>
                  <a:txBody>
                    <a:bodyPr/>
                    <a:lstStyle/>
                    <a:p>
                      <a:pPr algn="r" fontAlgn="ctr"/>
                      <a:r>
                        <a:rPr lang="en-US" sz="1000" b="1">
                          <a:effectLst/>
                        </a:rPr>
                        <a:t>Postcode</a:t>
                      </a:r>
                    </a:p>
                  </a:txBody>
                  <a:tcPr marL="51816" marR="51816" marT="25908" marB="25908" anchor="ctr">
                    <a:lnL>
                      <a:noFill/>
                    </a:lnL>
                    <a:lnR>
                      <a:noFill/>
                    </a:lnR>
                    <a:lnT>
                      <a:noFill/>
                    </a:lnT>
                    <a:lnB>
                      <a:noFill/>
                    </a:lnB>
                  </a:tcPr>
                </a:tc>
                <a:tc>
                  <a:txBody>
                    <a:bodyPr/>
                    <a:lstStyle/>
                    <a:p>
                      <a:pPr algn="r" fontAlgn="ctr"/>
                      <a:r>
                        <a:rPr lang="en-US" sz="1000" b="1">
                          <a:effectLst/>
                        </a:rPr>
                        <a:t>Borough</a:t>
                      </a:r>
                    </a:p>
                  </a:txBody>
                  <a:tcPr marL="51816" marR="51816" marT="25908" marB="25908" anchor="ctr">
                    <a:lnL>
                      <a:noFill/>
                    </a:lnL>
                    <a:lnR>
                      <a:noFill/>
                    </a:lnR>
                    <a:lnT>
                      <a:noFill/>
                    </a:lnT>
                    <a:lnB>
                      <a:noFill/>
                    </a:lnB>
                  </a:tcPr>
                </a:tc>
                <a:tc>
                  <a:txBody>
                    <a:bodyPr/>
                    <a:lstStyle/>
                    <a:p>
                      <a:pPr algn="r" fontAlgn="ctr"/>
                      <a:r>
                        <a:rPr lang="en-US" sz="1000" b="1">
                          <a:effectLst/>
                        </a:rPr>
                        <a:t>Latitude</a:t>
                      </a:r>
                    </a:p>
                  </a:txBody>
                  <a:tcPr marL="51816" marR="51816" marT="25908" marB="25908" anchor="ctr">
                    <a:lnL>
                      <a:noFill/>
                    </a:lnL>
                    <a:lnR>
                      <a:noFill/>
                    </a:lnR>
                    <a:lnT>
                      <a:noFill/>
                    </a:lnT>
                    <a:lnB>
                      <a:noFill/>
                    </a:lnB>
                  </a:tcPr>
                </a:tc>
                <a:tc>
                  <a:txBody>
                    <a:bodyPr/>
                    <a:lstStyle/>
                    <a:p>
                      <a:pPr algn="r" fontAlgn="ctr"/>
                      <a:r>
                        <a:rPr lang="en-US" sz="1000" b="1">
                          <a:effectLst/>
                        </a:rPr>
                        <a:t>Longitude</a:t>
                      </a:r>
                    </a:p>
                  </a:txBody>
                  <a:tcPr marL="51816" marR="51816" marT="25908" marB="25908" anchor="ctr">
                    <a:lnL>
                      <a:noFill/>
                    </a:lnL>
                    <a:lnR>
                      <a:noFill/>
                    </a:lnR>
                    <a:lnT>
                      <a:noFill/>
                    </a:lnT>
                    <a:lnB>
                      <a:noFill/>
                    </a:lnB>
                  </a:tcPr>
                </a:tc>
                <a:tc>
                  <a:txBody>
                    <a:bodyPr/>
                    <a:lstStyle/>
                    <a:p>
                      <a:pPr algn="r" fontAlgn="ctr"/>
                      <a:r>
                        <a:rPr lang="en-US" sz="1000" b="1">
                          <a:effectLst/>
                        </a:rPr>
                        <a:t>Neighbourhood</a:t>
                      </a:r>
                    </a:p>
                  </a:txBody>
                  <a:tcPr marL="51816" marR="51816" marT="25908" marB="25908" anchor="ctr">
                    <a:lnL>
                      <a:noFill/>
                    </a:lnL>
                    <a:lnR>
                      <a:noFill/>
                    </a:lnR>
                    <a:lnT>
                      <a:noFill/>
                    </a:lnT>
                    <a:lnB>
                      <a:noFill/>
                    </a:lnB>
                  </a:tcPr>
                </a:tc>
                <a:extLst>
                  <a:ext uri="{0D108BD9-81ED-4DB2-BD59-A6C34878D82A}">
                    <a16:rowId xmlns:a16="http://schemas.microsoft.com/office/drawing/2014/main" val="2370774586"/>
                  </a:ext>
                </a:extLst>
              </a:tr>
              <a:tr h="267591">
                <a:tc>
                  <a:txBody>
                    <a:bodyPr/>
                    <a:lstStyle/>
                    <a:p>
                      <a:pPr algn="r" fontAlgn="ctr"/>
                      <a:r>
                        <a:rPr lang="en-US" sz="1000" b="1" dirty="0">
                          <a:effectLst/>
                        </a:rPr>
                        <a:t>0</a:t>
                      </a:r>
                    </a:p>
                  </a:txBody>
                  <a:tcPr marL="51816" marR="51816" marT="25908" marB="25908" anchor="ctr">
                    <a:lnL>
                      <a:noFill/>
                    </a:lnL>
                    <a:lnR>
                      <a:noFill/>
                    </a:lnR>
                    <a:lnT>
                      <a:noFill/>
                    </a:lnT>
                    <a:lnB>
                      <a:noFill/>
                    </a:lnB>
                    <a:solidFill>
                      <a:srgbClr val="F5F5F5"/>
                    </a:solidFill>
                  </a:tcPr>
                </a:tc>
                <a:tc>
                  <a:txBody>
                    <a:bodyPr/>
                    <a:lstStyle/>
                    <a:p>
                      <a:pPr algn="r" fontAlgn="ctr"/>
                      <a:r>
                        <a:rPr lang="en-US" sz="1000">
                          <a:effectLst/>
                        </a:rPr>
                        <a:t>M1B</a:t>
                      </a:r>
                    </a:p>
                  </a:txBody>
                  <a:tcPr marL="51816" marR="51816" marT="25908" marB="25908" anchor="ctr">
                    <a:lnL>
                      <a:noFill/>
                    </a:lnL>
                    <a:lnR>
                      <a:noFill/>
                    </a:lnR>
                    <a:lnT>
                      <a:noFill/>
                    </a:lnT>
                    <a:lnB>
                      <a:noFill/>
                    </a:lnB>
                    <a:solidFill>
                      <a:srgbClr val="F5F5F5"/>
                    </a:solidFill>
                  </a:tcPr>
                </a:tc>
                <a:tc>
                  <a:txBody>
                    <a:bodyPr/>
                    <a:lstStyle/>
                    <a:p>
                      <a:pPr algn="r" fontAlgn="ctr"/>
                      <a:r>
                        <a:rPr lang="en-US" sz="1000">
                          <a:effectLst/>
                        </a:rPr>
                        <a:t>Scarborough</a:t>
                      </a:r>
                    </a:p>
                  </a:txBody>
                  <a:tcPr marL="51816" marR="51816" marT="25908" marB="25908" anchor="ctr">
                    <a:lnL>
                      <a:noFill/>
                    </a:lnL>
                    <a:lnR>
                      <a:noFill/>
                    </a:lnR>
                    <a:lnT>
                      <a:noFill/>
                    </a:lnT>
                    <a:lnB>
                      <a:noFill/>
                    </a:lnB>
                    <a:solidFill>
                      <a:srgbClr val="F5F5F5"/>
                    </a:solidFill>
                  </a:tcPr>
                </a:tc>
                <a:tc>
                  <a:txBody>
                    <a:bodyPr/>
                    <a:lstStyle/>
                    <a:p>
                      <a:pPr algn="r" fontAlgn="ctr"/>
                      <a:r>
                        <a:rPr lang="en-US" sz="1000">
                          <a:effectLst/>
                        </a:rPr>
                        <a:t>43.806686</a:t>
                      </a:r>
                    </a:p>
                  </a:txBody>
                  <a:tcPr marL="51816" marR="51816" marT="25908" marB="25908" anchor="ctr">
                    <a:lnL>
                      <a:noFill/>
                    </a:lnL>
                    <a:lnR>
                      <a:noFill/>
                    </a:lnR>
                    <a:lnT>
                      <a:noFill/>
                    </a:lnT>
                    <a:lnB>
                      <a:noFill/>
                    </a:lnB>
                    <a:solidFill>
                      <a:srgbClr val="F5F5F5"/>
                    </a:solidFill>
                  </a:tcPr>
                </a:tc>
                <a:tc>
                  <a:txBody>
                    <a:bodyPr/>
                    <a:lstStyle/>
                    <a:p>
                      <a:pPr algn="r" fontAlgn="ctr"/>
                      <a:r>
                        <a:rPr lang="en-US" sz="1000">
                          <a:effectLst/>
                        </a:rPr>
                        <a:t>-79.194353</a:t>
                      </a:r>
                    </a:p>
                  </a:txBody>
                  <a:tcPr marL="51816" marR="51816" marT="25908" marB="25908" anchor="ctr">
                    <a:lnL>
                      <a:noFill/>
                    </a:lnL>
                    <a:lnR>
                      <a:noFill/>
                    </a:lnR>
                    <a:lnT>
                      <a:noFill/>
                    </a:lnT>
                    <a:lnB>
                      <a:noFill/>
                    </a:lnB>
                    <a:solidFill>
                      <a:srgbClr val="F5F5F5"/>
                    </a:solidFill>
                  </a:tcPr>
                </a:tc>
                <a:tc>
                  <a:txBody>
                    <a:bodyPr/>
                    <a:lstStyle/>
                    <a:p>
                      <a:pPr algn="r" fontAlgn="ctr"/>
                      <a:r>
                        <a:rPr lang="en-US" sz="1000">
                          <a:effectLst/>
                        </a:rPr>
                        <a:t>RougeMalvern</a:t>
                      </a:r>
                    </a:p>
                  </a:txBody>
                  <a:tcPr marL="51816" marR="51816" marT="25908" marB="25908" anchor="ctr">
                    <a:lnL>
                      <a:noFill/>
                    </a:lnL>
                    <a:lnR>
                      <a:noFill/>
                    </a:lnR>
                    <a:lnT>
                      <a:noFill/>
                    </a:lnT>
                    <a:lnB>
                      <a:noFill/>
                    </a:lnB>
                    <a:solidFill>
                      <a:srgbClr val="F5F5F5"/>
                    </a:solidFill>
                  </a:tcPr>
                </a:tc>
                <a:extLst>
                  <a:ext uri="{0D108BD9-81ED-4DB2-BD59-A6C34878D82A}">
                    <a16:rowId xmlns:a16="http://schemas.microsoft.com/office/drawing/2014/main" val="1494632924"/>
                  </a:ext>
                </a:extLst>
              </a:tr>
              <a:tr h="508423">
                <a:tc>
                  <a:txBody>
                    <a:bodyPr/>
                    <a:lstStyle/>
                    <a:p>
                      <a:pPr algn="r" fontAlgn="ctr"/>
                      <a:r>
                        <a:rPr lang="en-US" sz="1000" b="1" dirty="0">
                          <a:effectLst/>
                        </a:rPr>
                        <a:t>1</a:t>
                      </a:r>
                    </a:p>
                  </a:txBody>
                  <a:tcPr marL="51816" marR="51816" marT="25908" marB="25908" anchor="ctr">
                    <a:lnL>
                      <a:noFill/>
                    </a:lnL>
                    <a:lnR>
                      <a:noFill/>
                    </a:lnR>
                    <a:lnT>
                      <a:noFill/>
                    </a:lnT>
                    <a:lnB>
                      <a:noFill/>
                    </a:lnB>
                  </a:tcPr>
                </a:tc>
                <a:tc>
                  <a:txBody>
                    <a:bodyPr/>
                    <a:lstStyle/>
                    <a:p>
                      <a:pPr algn="r" fontAlgn="ctr"/>
                      <a:r>
                        <a:rPr lang="en-US" sz="1000" dirty="0">
                          <a:effectLst/>
                        </a:rPr>
                        <a:t>M1C</a:t>
                      </a:r>
                    </a:p>
                  </a:txBody>
                  <a:tcPr marL="51816" marR="51816" marT="25908" marB="25908" anchor="ctr">
                    <a:lnL>
                      <a:noFill/>
                    </a:lnL>
                    <a:lnR>
                      <a:noFill/>
                    </a:lnR>
                    <a:lnT>
                      <a:noFill/>
                    </a:lnT>
                    <a:lnB>
                      <a:noFill/>
                    </a:lnB>
                  </a:tcPr>
                </a:tc>
                <a:tc>
                  <a:txBody>
                    <a:bodyPr/>
                    <a:lstStyle/>
                    <a:p>
                      <a:pPr algn="r" fontAlgn="ctr"/>
                      <a:r>
                        <a:rPr lang="en-US" sz="1000">
                          <a:effectLst/>
                        </a:rPr>
                        <a:t>Scarborough</a:t>
                      </a:r>
                    </a:p>
                  </a:txBody>
                  <a:tcPr marL="51816" marR="51816" marT="25908" marB="25908" anchor="ctr">
                    <a:lnL>
                      <a:noFill/>
                    </a:lnL>
                    <a:lnR>
                      <a:noFill/>
                    </a:lnR>
                    <a:lnT>
                      <a:noFill/>
                    </a:lnT>
                    <a:lnB>
                      <a:noFill/>
                    </a:lnB>
                  </a:tcPr>
                </a:tc>
                <a:tc>
                  <a:txBody>
                    <a:bodyPr/>
                    <a:lstStyle/>
                    <a:p>
                      <a:pPr algn="r" fontAlgn="ctr"/>
                      <a:r>
                        <a:rPr lang="en-US" sz="1000">
                          <a:effectLst/>
                        </a:rPr>
                        <a:t>43.784535</a:t>
                      </a:r>
                    </a:p>
                  </a:txBody>
                  <a:tcPr marL="51816" marR="51816" marT="25908" marB="25908" anchor="ctr">
                    <a:lnL>
                      <a:noFill/>
                    </a:lnL>
                    <a:lnR>
                      <a:noFill/>
                    </a:lnR>
                    <a:lnT>
                      <a:noFill/>
                    </a:lnT>
                    <a:lnB>
                      <a:noFill/>
                    </a:lnB>
                  </a:tcPr>
                </a:tc>
                <a:tc>
                  <a:txBody>
                    <a:bodyPr/>
                    <a:lstStyle/>
                    <a:p>
                      <a:pPr algn="r" fontAlgn="ctr"/>
                      <a:r>
                        <a:rPr lang="en-US" sz="1000">
                          <a:effectLst/>
                        </a:rPr>
                        <a:t>-79.160497</a:t>
                      </a:r>
                    </a:p>
                  </a:txBody>
                  <a:tcPr marL="51816" marR="51816" marT="25908" marB="25908" anchor="ctr">
                    <a:lnL>
                      <a:noFill/>
                    </a:lnL>
                    <a:lnR>
                      <a:noFill/>
                    </a:lnR>
                    <a:lnT>
                      <a:noFill/>
                    </a:lnT>
                    <a:lnB>
                      <a:noFill/>
                    </a:lnB>
                  </a:tcPr>
                </a:tc>
                <a:tc>
                  <a:txBody>
                    <a:bodyPr/>
                    <a:lstStyle/>
                    <a:p>
                      <a:pPr algn="r" fontAlgn="ctr"/>
                      <a:r>
                        <a:rPr lang="en-US" sz="1000">
                          <a:effectLst/>
                        </a:rPr>
                        <a:t>Highland CreekRouge HillPort Union</a:t>
                      </a:r>
                    </a:p>
                  </a:txBody>
                  <a:tcPr marL="51816" marR="51816" marT="25908" marB="25908" anchor="ctr">
                    <a:lnL>
                      <a:noFill/>
                    </a:lnL>
                    <a:lnR>
                      <a:noFill/>
                    </a:lnR>
                    <a:lnT>
                      <a:noFill/>
                    </a:lnT>
                    <a:lnB>
                      <a:noFill/>
                    </a:lnB>
                  </a:tcPr>
                </a:tc>
                <a:extLst>
                  <a:ext uri="{0D108BD9-81ED-4DB2-BD59-A6C34878D82A}">
                    <a16:rowId xmlns:a16="http://schemas.microsoft.com/office/drawing/2014/main" val="3785513248"/>
                  </a:ext>
                </a:extLst>
              </a:tr>
              <a:tr h="428145">
                <a:tc>
                  <a:txBody>
                    <a:bodyPr/>
                    <a:lstStyle/>
                    <a:p>
                      <a:pPr algn="r" fontAlgn="ctr"/>
                      <a:r>
                        <a:rPr lang="en-US" sz="1000" b="1">
                          <a:effectLst/>
                        </a:rPr>
                        <a:t>2</a:t>
                      </a:r>
                    </a:p>
                  </a:txBody>
                  <a:tcPr marL="51816" marR="51816" marT="25908" marB="25908" anchor="ctr">
                    <a:lnL>
                      <a:noFill/>
                    </a:lnL>
                    <a:lnR>
                      <a:noFill/>
                    </a:lnR>
                    <a:lnT>
                      <a:noFill/>
                    </a:lnT>
                    <a:lnB>
                      <a:noFill/>
                    </a:lnB>
                  </a:tcPr>
                </a:tc>
                <a:tc>
                  <a:txBody>
                    <a:bodyPr/>
                    <a:lstStyle/>
                    <a:p>
                      <a:pPr algn="r" fontAlgn="ctr"/>
                      <a:r>
                        <a:rPr lang="en-US" sz="1000">
                          <a:effectLst/>
                        </a:rPr>
                        <a:t>M1E</a:t>
                      </a:r>
                    </a:p>
                  </a:txBody>
                  <a:tcPr marL="51816" marR="51816" marT="25908" marB="25908" anchor="ctr">
                    <a:lnL>
                      <a:noFill/>
                    </a:lnL>
                    <a:lnR>
                      <a:noFill/>
                    </a:lnR>
                    <a:lnT>
                      <a:noFill/>
                    </a:lnT>
                    <a:lnB>
                      <a:noFill/>
                    </a:lnB>
                  </a:tcPr>
                </a:tc>
                <a:tc>
                  <a:txBody>
                    <a:bodyPr/>
                    <a:lstStyle/>
                    <a:p>
                      <a:pPr algn="r" fontAlgn="ctr"/>
                      <a:r>
                        <a:rPr lang="en-US" sz="1000">
                          <a:effectLst/>
                        </a:rPr>
                        <a:t>Scarborough</a:t>
                      </a:r>
                    </a:p>
                  </a:txBody>
                  <a:tcPr marL="51816" marR="51816" marT="25908" marB="25908" anchor="ctr">
                    <a:lnL>
                      <a:noFill/>
                    </a:lnL>
                    <a:lnR>
                      <a:noFill/>
                    </a:lnR>
                    <a:lnT>
                      <a:noFill/>
                    </a:lnT>
                    <a:lnB>
                      <a:noFill/>
                    </a:lnB>
                  </a:tcPr>
                </a:tc>
                <a:tc>
                  <a:txBody>
                    <a:bodyPr/>
                    <a:lstStyle/>
                    <a:p>
                      <a:pPr algn="r" fontAlgn="ctr"/>
                      <a:r>
                        <a:rPr lang="en-US" sz="1000">
                          <a:effectLst/>
                        </a:rPr>
                        <a:t>43.763573</a:t>
                      </a:r>
                    </a:p>
                  </a:txBody>
                  <a:tcPr marL="51816" marR="51816" marT="25908" marB="25908" anchor="ctr">
                    <a:lnL>
                      <a:noFill/>
                    </a:lnL>
                    <a:lnR>
                      <a:noFill/>
                    </a:lnR>
                    <a:lnT>
                      <a:noFill/>
                    </a:lnT>
                    <a:lnB>
                      <a:noFill/>
                    </a:lnB>
                  </a:tcPr>
                </a:tc>
                <a:tc>
                  <a:txBody>
                    <a:bodyPr/>
                    <a:lstStyle/>
                    <a:p>
                      <a:pPr algn="r" fontAlgn="ctr"/>
                      <a:r>
                        <a:rPr lang="en-US" sz="1000">
                          <a:effectLst/>
                        </a:rPr>
                        <a:t>-79.188711</a:t>
                      </a:r>
                    </a:p>
                  </a:txBody>
                  <a:tcPr marL="51816" marR="51816" marT="25908" marB="25908" anchor="ctr">
                    <a:lnL>
                      <a:noFill/>
                    </a:lnL>
                    <a:lnR>
                      <a:noFill/>
                    </a:lnR>
                    <a:lnT>
                      <a:noFill/>
                    </a:lnT>
                    <a:lnB>
                      <a:noFill/>
                    </a:lnB>
                  </a:tcPr>
                </a:tc>
                <a:tc>
                  <a:txBody>
                    <a:bodyPr/>
                    <a:lstStyle/>
                    <a:p>
                      <a:pPr algn="r" fontAlgn="ctr"/>
                      <a:r>
                        <a:rPr lang="en-US" sz="1000">
                          <a:effectLst/>
                        </a:rPr>
                        <a:t>GuildwoodMorningsideWest Hill</a:t>
                      </a:r>
                    </a:p>
                  </a:txBody>
                  <a:tcPr marL="51816" marR="51816" marT="25908" marB="25908" anchor="ctr">
                    <a:lnL>
                      <a:noFill/>
                    </a:lnL>
                    <a:lnR>
                      <a:noFill/>
                    </a:lnR>
                    <a:lnT>
                      <a:noFill/>
                    </a:lnT>
                    <a:lnB>
                      <a:noFill/>
                    </a:lnB>
                  </a:tcPr>
                </a:tc>
                <a:extLst>
                  <a:ext uri="{0D108BD9-81ED-4DB2-BD59-A6C34878D82A}">
                    <a16:rowId xmlns:a16="http://schemas.microsoft.com/office/drawing/2014/main" val="2425832303"/>
                  </a:ext>
                </a:extLst>
              </a:tr>
              <a:tr h="267591">
                <a:tc>
                  <a:txBody>
                    <a:bodyPr/>
                    <a:lstStyle/>
                    <a:p>
                      <a:pPr algn="r" fontAlgn="ctr"/>
                      <a:r>
                        <a:rPr lang="en-US" sz="1000" b="1">
                          <a:effectLst/>
                        </a:rPr>
                        <a:t>3</a:t>
                      </a:r>
                    </a:p>
                  </a:txBody>
                  <a:tcPr marL="51816" marR="51816" marT="25908" marB="25908" anchor="ctr">
                    <a:lnL>
                      <a:noFill/>
                    </a:lnL>
                    <a:lnR>
                      <a:noFill/>
                    </a:lnR>
                    <a:lnT>
                      <a:noFill/>
                    </a:lnT>
                    <a:lnB>
                      <a:noFill/>
                    </a:lnB>
                  </a:tcPr>
                </a:tc>
                <a:tc>
                  <a:txBody>
                    <a:bodyPr/>
                    <a:lstStyle/>
                    <a:p>
                      <a:pPr algn="r" fontAlgn="ctr"/>
                      <a:r>
                        <a:rPr lang="en-US" sz="1000">
                          <a:effectLst/>
                        </a:rPr>
                        <a:t>M1G</a:t>
                      </a:r>
                    </a:p>
                  </a:txBody>
                  <a:tcPr marL="51816" marR="51816" marT="25908" marB="25908" anchor="ctr">
                    <a:lnL>
                      <a:noFill/>
                    </a:lnL>
                    <a:lnR>
                      <a:noFill/>
                    </a:lnR>
                    <a:lnT>
                      <a:noFill/>
                    </a:lnT>
                    <a:lnB>
                      <a:noFill/>
                    </a:lnB>
                  </a:tcPr>
                </a:tc>
                <a:tc>
                  <a:txBody>
                    <a:bodyPr/>
                    <a:lstStyle/>
                    <a:p>
                      <a:pPr algn="r" fontAlgn="ctr"/>
                      <a:r>
                        <a:rPr lang="en-US" sz="1000" dirty="0">
                          <a:effectLst/>
                        </a:rPr>
                        <a:t>Scarborough</a:t>
                      </a:r>
                    </a:p>
                  </a:txBody>
                  <a:tcPr marL="51816" marR="51816" marT="25908" marB="25908" anchor="ctr">
                    <a:lnL>
                      <a:noFill/>
                    </a:lnL>
                    <a:lnR>
                      <a:noFill/>
                    </a:lnR>
                    <a:lnT>
                      <a:noFill/>
                    </a:lnT>
                    <a:lnB>
                      <a:noFill/>
                    </a:lnB>
                  </a:tcPr>
                </a:tc>
                <a:tc>
                  <a:txBody>
                    <a:bodyPr/>
                    <a:lstStyle/>
                    <a:p>
                      <a:pPr algn="r" fontAlgn="ctr"/>
                      <a:r>
                        <a:rPr lang="en-US" sz="1000">
                          <a:effectLst/>
                        </a:rPr>
                        <a:t>43.770992</a:t>
                      </a:r>
                    </a:p>
                  </a:txBody>
                  <a:tcPr marL="51816" marR="51816" marT="25908" marB="25908" anchor="ctr">
                    <a:lnL>
                      <a:noFill/>
                    </a:lnL>
                    <a:lnR>
                      <a:noFill/>
                    </a:lnR>
                    <a:lnT>
                      <a:noFill/>
                    </a:lnT>
                    <a:lnB>
                      <a:noFill/>
                    </a:lnB>
                  </a:tcPr>
                </a:tc>
                <a:tc>
                  <a:txBody>
                    <a:bodyPr/>
                    <a:lstStyle/>
                    <a:p>
                      <a:pPr algn="r" fontAlgn="ctr"/>
                      <a:r>
                        <a:rPr lang="en-US" sz="1000">
                          <a:effectLst/>
                        </a:rPr>
                        <a:t>-79.216917</a:t>
                      </a:r>
                    </a:p>
                  </a:txBody>
                  <a:tcPr marL="51816" marR="51816" marT="25908" marB="25908" anchor="ctr">
                    <a:lnL>
                      <a:noFill/>
                    </a:lnL>
                    <a:lnR>
                      <a:noFill/>
                    </a:lnR>
                    <a:lnT>
                      <a:noFill/>
                    </a:lnT>
                    <a:lnB>
                      <a:noFill/>
                    </a:lnB>
                  </a:tcPr>
                </a:tc>
                <a:tc>
                  <a:txBody>
                    <a:bodyPr/>
                    <a:lstStyle/>
                    <a:p>
                      <a:pPr algn="r" fontAlgn="ctr"/>
                      <a:r>
                        <a:rPr lang="en-US" sz="1000">
                          <a:effectLst/>
                        </a:rPr>
                        <a:t>Woburn</a:t>
                      </a:r>
                    </a:p>
                  </a:txBody>
                  <a:tcPr marL="51816" marR="51816" marT="25908" marB="25908" anchor="ctr">
                    <a:lnL>
                      <a:noFill/>
                    </a:lnL>
                    <a:lnR>
                      <a:noFill/>
                    </a:lnR>
                    <a:lnT>
                      <a:noFill/>
                    </a:lnT>
                    <a:lnB>
                      <a:noFill/>
                    </a:lnB>
                  </a:tcPr>
                </a:tc>
                <a:extLst>
                  <a:ext uri="{0D108BD9-81ED-4DB2-BD59-A6C34878D82A}">
                    <a16:rowId xmlns:a16="http://schemas.microsoft.com/office/drawing/2014/main" val="787658850"/>
                  </a:ext>
                </a:extLst>
              </a:tr>
              <a:tr h="267591">
                <a:tc>
                  <a:txBody>
                    <a:bodyPr/>
                    <a:lstStyle/>
                    <a:p>
                      <a:pPr algn="r" fontAlgn="ctr"/>
                      <a:r>
                        <a:rPr lang="en-US" sz="1000" b="1">
                          <a:effectLst/>
                        </a:rPr>
                        <a:t>4</a:t>
                      </a:r>
                    </a:p>
                  </a:txBody>
                  <a:tcPr marL="51816" marR="51816" marT="25908" marB="25908" anchor="ctr">
                    <a:lnL>
                      <a:noFill/>
                    </a:lnL>
                    <a:lnR>
                      <a:noFill/>
                    </a:lnR>
                    <a:lnT>
                      <a:noFill/>
                    </a:lnT>
                    <a:lnB>
                      <a:noFill/>
                    </a:lnB>
                    <a:solidFill>
                      <a:srgbClr val="F5F5F5"/>
                    </a:solidFill>
                  </a:tcPr>
                </a:tc>
                <a:tc>
                  <a:txBody>
                    <a:bodyPr/>
                    <a:lstStyle/>
                    <a:p>
                      <a:pPr algn="r" fontAlgn="ctr"/>
                      <a:r>
                        <a:rPr lang="en-US" sz="1000">
                          <a:effectLst/>
                        </a:rPr>
                        <a:t>M1H</a:t>
                      </a:r>
                    </a:p>
                  </a:txBody>
                  <a:tcPr marL="51816" marR="51816" marT="25908" marB="25908" anchor="ctr">
                    <a:lnL>
                      <a:noFill/>
                    </a:lnL>
                    <a:lnR>
                      <a:noFill/>
                    </a:lnR>
                    <a:lnT>
                      <a:noFill/>
                    </a:lnT>
                    <a:lnB>
                      <a:noFill/>
                    </a:lnB>
                    <a:solidFill>
                      <a:srgbClr val="F5F5F5"/>
                    </a:solidFill>
                  </a:tcPr>
                </a:tc>
                <a:tc>
                  <a:txBody>
                    <a:bodyPr/>
                    <a:lstStyle/>
                    <a:p>
                      <a:pPr algn="r" fontAlgn="ctr"/>
                      <a:r>
                        <a:rPr lang="en-US" sz="1000" dirty="0" smtClean="0">
                          <a:effectLst/>
                        </a:rPr>
                        <a:t>Scarborough</a:t>
                      </a:r>
                      <a:endParaRPr lang="en-US" sz="1000" dirty="0">
                        <a:effectLst/>
                      </a:endParaRPr>
                    </a:p>
                  </a:txBody>
                  <a:tcPr marL="51816" marR="51816" marT="25908" marB="25908" anchor="ctr">
                    <a:lnL>
                      <a:noFill/>
                    </a:lnL>
                    <a:lnR>
                      <a:noFill/>
                    </a:lnR>
                    <a:lnT>
                      <a:noFill/>
                    </a:lnT>
                    <a:lnB>
                      <a:noFill/>
                    </a:lnB>
                    <a:solidFill>
                      <a:srgbClr val="F5F5F5"/>
                    </a:solidFill>
                  </a:tcPr>
                </a:tc>
                <a:tc>
                  <a:txBody>
                    <a:bodyPr/>
                    <a:lstStyle/>
                    <a:p>
                      <a:pPr algn="r" fontAlgn="ctr"/>
                      <a:r>
                        <a:rPr lang="en-US" sz="1000">
                          <a:effectLst/>
                        </a:rPr>
                        <a:t>43.773136</a:t>
                      </a:r>
                    </a:p>
                  </a:txBody>
                  <a:tcPr marL="51816" marR="51816" marT="25908" marB="25908" anchor="ctr">
                    <a:lnL>
                      <a:noFill/>
                    </a:lnL>
                    <a:lnR>
                      <a:noFill/>
                    </a:lnR>
                    <a:lnT>
                      <a:noFill/>
                    </a:lnT>
                    <a:lnB>
                      <a:noFill/>
                    </a:lnB>
                    <a:solidFill>
                      <a:srgbClr val="F5F5F5"/>
                    </a:solidFill>
                  </a:tcPr>
                </a:tc>
                <a:tc>
                  <a:txBody>
                    <a:bodyPr/>
                    <a:lstStyle/>
                    <a:p>
                      <a:pPr algn="r" fontAlgn="ctr"/>
                      <a:r>
                        <a:rPr lang="en-US" sz="1000">
                          <a:effectLst/>
                        </a:rPr>
                        <a:t>-79.239476</a:t>
                      </a:r>
                    </a:p>
                  </a:txBody>
                  <a:tcPr marL="51816" marR="51816" marT="25908" marB="25908" anchor="ctr">
                    <a:lnL>
                      <a:noFill/>
                    </a:lnL>
                    <a:lnR>
                      <a:noFill/>
                    </a:lnR>
                    <a:lnT>
                      <a:noFill/>
                    </a:lnT>
                    <a:lnB>
                      <a:noFill/>
                    </a:lnB>
                    <a:solidFill>
                      <a:srgbClr val="F5F5F5"/>
                    </a:solidFill>
                  </a:tcPr>
                </a:tc>
                <a:tc>
                  <a:txBody>
                    <a:bodyPr/>
                    <a:lstStyle/>
                    <a:p>
                      <a:pPr algn="r" fontAlgn="ctr"/>
                      <a:r>
                        <a:rPr lang="en-US" sz="1000" dirty="0" smtClean="0">
                          <a:effectLst/>
                        </a:rPr>
                        <a:t>Cedarbrae</a:t>
                      </a:r>
                      <a:endParaRPr lang="en-US" sz="1000" dirty="0">
                        <a:effectLst/>
                      </a:endParaRPr>
                    </a:p>
                  </a:txBody>
                  <a:tcPr marL="51816" marR="51816" marT="25908" marB="25908" anchor="ctr">
                    <a:lnL>
                      <a:noFill/>
                    </a:lnL>
                    <a:lnR>
                      <a:noFill/>
                    </a:lnR>
                    <a:lnT>
                      <a:noFill/>
                    </a:lnT>
                    <a:lnB>
                      <a:noFill/>
                    </a:lnB>
                    <a:solidFill>
                      <a:srgbClr val="F5F5F5"/>
                    </a:solidFill>
                  </a:tcPr>
                </a:tc>
                <a:extLst>
                  <a:ext uri="{0D108BD9-81ED-4DB2-BD59-A6C34878D82A}">
                    <a16:rowId xmlns:a16="http://schemas.microsoft.com/office/drawing/2014/main" val="103929216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431937928"/>
              </p:ext>
            </p:extLst>
          </p:nvPr>
        </p:nvGraphicFramePr>
        <p:xfrm>
          <a:off x="755653" y="3625302"/>
          <a:ext cx="7857288" cy="2891509"/>
        </p:xfrm>
        <a:graphic>
          <a:graphicData uri="http://schemas.openxmlformats.org/drawingml/2006/table">
            <a:tbl>
              <a:tblPr/>
              <a:tblGrid>
                <a:gridCol w="1309548">
                  <a:extLst>
                    <a:ext uri="{9D8B030D-6E8A-4147-A177-3AD203B41FA5}">
                      <a16:colId xmlns:a16="http://schemas.microsoft.com/office/drawing/2014/main" val="2558601021"/>
                    </a:ext>
                  </a:extLst>
                </a:gridCol>
                <a:gridCol w="1309548">
                  <a:extLst>
                    <a:ext uri="{9D8B030D-6E8A-4147-A177-3AD203B41FA5}">
                      <a16:colId xmlns:a16="http://schemas.microsoft.com/office/drawing/2014/main" val="1577037940"/>
                    </a:ext>
                  </a:extLst>
                </a:gridCol>
                <a:gridCol w="1341267">
                  <a:extLst>
                    <a:ext uri="{9D8B030D-6E8A-4147-A177-3AD203B41FA5}">
                      <a16:colId xmlns:a16="http://schemas.microsoft.com/office/drawing/2014/main" val="515323318"/>
                    </a:ext>
                  </a:extLst>
                </a:gridCol>
                <a:gridCol w="1277829">
                  <a:extLst>
                    <a:ext uri="{9D8B030D-6E8A-4147-A177-3AD203B41FA5}">
                      <a16:colId xmlns:a16="http://schemas.microsoft.com/office/drawing/2014/main" val="2262617124"/>
                    </a:ext>
                  </a:extLst>
                </a:gridCol>
                <a:gridCol w="1309548">
                  <a:extLst>
                    <a:ext uri="{9D8B030D-6E8A-4147-A177-3AD203B41FA5}">
                      <a16:colId xmlns:a16="http://schemas.microsoft.com/office/drawing/2014/main" val="2806280762"/>
                    </a:ext>
                  </a:extLst>
                </a:gridCol>
                <a:gridCol w="1309548">
                  <a:extLst>
                    <a:ext uri="{9D8B030D-6E8A-4147-A177-3AD203B41FA5}">
                      <a16:colId xmlns:a16="http://schemas.microsoft.com/office/drawing/2014/main" val="3790304843"/>
                    </a:ext>
                  </a:extLst>
                </a:gridCol>
              </a:tblGrid>
              <a:tr h="142420">
                <a:tc>
                  <a:txBody>
                    <a:bodyPr/>
                    <a:lstStyle/>
                    <a:p>
                      <a:pPr algn="r" fontAlgn="ctr"/>
                      <a:endParaRPr lang="en-US" sz="600" b="1">
                        <a:effectLst/>
                      </a:endParaRPr>
                    </a:p>
                  </a:txBody>
                  <a:tcPr marL="31090" marR="31090" marT="15545" marB="15545" anchor="ctr">
                    <a:lnL>
                      <a:noFill/>
                    </a:lnL>
                    <a:lnR>
                      <a:noFill/>
                    </a:lnR>
                    <a:lnT>
                      <a:noFill/>
                    </a:lnT>
                    <a:lnB>
                      <a:noFill/>
                    </a:lnB>
                  </a:tcPr>
                </a:tc>
                <a:tc>
                  <a:txBody>
                    <a:bodyPr/>
                    <a:lstStyle/>
                    <a:p>
                      <a:pPr algn="r" fontAlgn="ctr"/>
                      <a:r>
                        <a:rPr lang="en-US" sz="600" b="1">
                          <a:effectLst/>
                        </a:rPr>
                        <a:t>Category</a:t>
                      </a:r>
                    </a:p>
                  </a:txBody>
                  <a:tcPr marL="31090" marR="31090" marT="15545" marB="15545" anchor="ctr">
                    <a:lnL>
                      <a:noFill/>
                    </a:lnL>
                    <a:lnR>
                      <a:noFill/>
                    </a:lnR>
                    <a:lnT>
                      <a:noFill/>
                    </a:lnT>
                    <a:lnB>
                      <a:noFill/>
                    </a:lnB>
                  </a:tcPr>
                </a:tc>
                <a:tc>
                  <a:txBody>
                    <a:bodyPr/>
                    <a:lstStyle/>
                    <a:p>
                      <a:pPr algn="r" fontAlgn="ctr"/>
                      <a:r>
                        <a:rPr lang="en-US" sz="600" b="1">
                          <a:effectLst/>
                        </a:rPr>
                        <a:t>Latitude</a:t>
                      </a:r>
                    </a:p>
                  </a:txBody>
                  <a:tcPr marL="31090" marR="31090" marT="15545" marB="15545" anchor="ctr">
                    <a:lnL>
                      <a:noFill/>
                    </a:lnL>
                    <a:lnR>
                      <a:noFill/>
                    </a:lnR>
                    <a:lnT>
                      <a:noFill/>
                    </a:lnT>
                    <a:lnB>
                      <a:noFill/>
                    </a:lnB>
                  </a:tcPr>
                </a:tc>
                <a:tc>
                  <a:txBody>
                    <a:bodyPr/>
                    <a:lstStyle/>
                    <a:p>
                      <a:pPr algn="r" fontAlgn="ctr"/>
                      <a:r>
                        <a:rPr lang="en-US" sz="600" b="1">
                          <a:effectLst/>
                        </a:rPr>
                        <a:t>Logitude</a:t>
                      </a:r>
                    </a:p>
                  </a:txBody>
                  <a:tcPr marL="31090" marR="31090" marT="15545" marB="15545" anchor="ctr">
                    <a:lnL>
                      <a:noFill/>
                    </a:lnL>
                    <a:lnR>
                      <a:noFill/>
                    </a:lnR>
                    <a:lnT>
                      <a:noFill/>
                    </a:lnT>
                    <a:lnB>
                      <a:noFill/>
                    </a:lnB>
                  </a:tcPr>
                </a:tc>
                <a:tc>
                  <a:txBody>
                    <a:bodyPr/>
                    <a:lstStyle/>
                    <a:p>
                      <a:pPr algn="r" fontAlgn="ctr"/>
                      <a:r>
                        <a:rPr lang="en-US" sz="600" b="1">
                          <a:effectLst/>
                        </a:rPr>
                        <a:t>Distance</a:t>
                      </a:r>
                    </a:p>
                  </a:txBody>
                  <a:tcPr marL="31090" marR="31090" marT="15545" marB="15545" anchor="ctr">
                    <a:lnL>
                      <a:noFill/>
                    </a:lnL>
                    <a:lnR>
                      <a:noFill/>
                    </a:lnR>
                    <a:lnT>
                      <a:noFill/>
                    </a:lnT>
                    <a:lnB>
                      <a:noFill/>
                    </a:lnB>
                  </a:tcPr>
                </a:tc>
                <a:tc>
                  <a:txBody>
                    <a:bodyPr/>
                    <a:lstStyle/>
                    <a:p>
                      <a:pPr algn="r" fontAlgn="ctr"/>
                      <a:r>
                        <a:rPr lang="en-US" sz="600" b="1">
                          <a:effectLst/>
                        </a:rPr>
                        <a:t>Names</a:t>
                      </a:r>
                    </a:p>
                  </a:txBody>
                  <a:tcPr marL="31090" marR="31090" marT="15545" marB="15545" anchor="ctr">
                    <a:lnL>
                      <a:noFill/>
                    </a:lnL>
                    <a:lnR>
                      <a:noFill/>
                    </a:lnR>
                    <a:lnT>
                      <a:noFill/>
                    </a:lnT>
                    <a:lnB>
                      <a:noFill/>
                    </a:lnB>
                  </a:tcPr>
                </a:tc>
                <a:extLst>
                  <a:ext uri="{0D108BD9-81ED-4DB2-BD59-A6C34878D82A}">
                    <a16:rowId xmlns:a16="http://schemas.microsoft.com/office/drawing/2014/main" val="1162515780"/>
                  </a:ext>
                </a:extLst>
              </a:tr>
              <a:tr h="264495">
                <a:tc>
                  <a:txBody>
                    <a:bodyPr/>
                    <a:lstStyle/>
                    <a:p>
                      <a:pPr algn="r" fontAlgn="ctr"/>
                      <a:r>
                        <a:rPr lang="en-US" sz="600" b="1">
                          <a:effectLst/>
                        </a:rPr>
                        <a:t>0</a:t>
                      </a:r>
                    </a:p>
                  </a:txBody>
                  <a:tcPr marL="31090" marR="31090" marT="15545" marB="15545" anchor="ctr">
                    <a:lnL>
                      <a:noFill/>
                    </a:lnL>
                    <a:lnR>
                      <a:noFill/>
                    </a:lnR>
                    <a:lnT>
                      <a:noFill/>
                    </a:lnT>
                    <a:lnB>
                      <a:noFill/>
                    </a:lnB>
                    <a:solidFill>
                      <a:srgbClr val="F5F5F5"/>
                    </a:solidFill>
                  </a:tcPr>
                </a:tc>
                <a:tc>
                  <a:txBody>
                    <a:bodyPr/>
                    <a:lstStyle/>
                    <a:p>
                      <a:pPr algn="r" fontAlgn="ctr"/>
                      <a:r>
                        <a:rPr lang="en-US" sz="600">
                          <a:effectLst/>
                        </a:rPr>
                        <a:t>Hotel</a:t>
                      </a:r>
                    </a:p>
                  </a:txBody>
                  <a:tcPr marL="31090" marR="31090" marT="15545" marB="15545" anchor="ctr">
                    <a:lnL>
                      <a:noFill/>
                    </a:lnL>
                    <a:lnR>
                      <a:noFill/>
                    </a:lnR>
                    <a:lnT>
                      <a:noFill/>
                    </a:lnT>
                    <a:lnB>
                      <a:noFill/>
                    </a:lnB>
                    <a:solidFill>
                      <a:srgbClr val="F5F5F5"/>
                    </a:solidFill>
                  </a:tcPr>
                </a:tc>
                <a:tc>
                  <a:txBody>
                    <a:bodyPr/>
                    <a:lstStyle/>
                    <a:p>
                      <a:pPr algn="r" fontAlgn="ctr"/>
                      <a:r>
                        <a:rPr lang="en-US" sz="600">
                          <a:effectLst/>
                        </a:rPr>
                        <a:t>43.6718</a:t>
                      </a:r>
                    </a:p>
                  </a:txBody>
                  <a:tcPr marL="31090" marR="31090" marT="15545" marB="15545" anchor="ctr">
                    <a:lnL>
                      <a:noFill/>
                    </a:lnL>
                    <a:lnR>
                      <a:noFill/>
                    </a:lnR>
                    <a:lnT>
                      <a:noFill/>
                    </a:lnT>
                    <a:lnB>
                      <a:noFill/>
                    </a:lnB>
                    <a:solidFill>
                      <a:srgbClr val="F5F5F5"/>
                    </a:solidFill>
                  </a:tcPr>
                </a:tc>
                <a:tc>
                  <a:txBody>
                    <a:bodyPr/>
                    <a:lstStyle/>
                    <a:p>
                      <a:pPr algn="r" fontAlgn="ctr"/>
                      <a:r>
                        <a:rPr lang="en-US" sz="600">
                          <a:effectLst/>
                        </a:rPr>
                        <a:t>-79.3895</a:t>
                      </a:r>
                    </a:p>
                  </a:txBody>
                  <a:tcPr marL="31090" marR="31090" marT="15545" marB="15545" anchor="ctr">
                    <a:lnL>
                      <a:noFill/>
                    </a:lnL>
                    <a:lnR>
                      <a:noFill/>
                    </a:lnR>
                    <a:lnT>
                      <a:noFill/>
                    </a:lnT>
                    <a:lnB>
                      <a:noFill/>
                    </a:lnB>
                    <a:solidFill>
                      <a:srgbClr val="F5F5F5"/>
                    </a:solidFill>
                  </a:tcPr>
                </a:tc>
                <a:tc>
                  <a:txBody>
                    <a:bodyPr/>
                    <a:lstStyle/>
                    <a:p>
                      <a:pPr algn="r" fontAlgn="ctr"/>
                      <a:r>
                        <a:rPr lang="en-US" sz="600">
                          <a:effectLst/>
                        </a:rPr>
                        <a:t>3821</a:t>
                      </a:r>
                    </a:p>
                  </a:txBody>
                  <a:tcPr marL="31090" marR="31090" marT="15545" marB="15545" anchor="ctr">
                    <a:lnL>
                      <a:noFill/>
                    </a:lnL>
                    <a:lnR>
                      <a:noFill/>
                    </a:lnR>
                    <a:lnT>
                      <a:noFill/>
                    </a:lnT>
                    <a:lnB>
                      <a:noFill/>
                    </a:lnB>
                    <a:solidFill>
                      <a:srgbClr val="F5F5F5"/>
                    </a:solidFill>
                  </a:tcPr>
                </a:tc>
                <a:tc>
                  <a:txBody>
                    <a:bodyPr/>
                    <a:lstStyle/>
                    <a:p>
                      <a:pPr algn="r" fontAlgn="ctr"/>
                      <a:r>
                        <a:rPr lang="en-US" sz="600">
                          <a:effectLst/>
                        </a:rPr>
                        <a:t>Four Seasons Hotel Toronto</a:t>
                      </a:r>
                    </a:p>
                  </a:txBody>
                  <a:tcPr marL="31090" marR="31090" marT="15545" marB="15545" anchor="ctr">
                    <a:lnL>
                      <a:noFill/>
                    </a:lnL>
                    <a:lnR>
                      <a:noFill/>
                    </a:lnR>
                    <a:lnT>
                      <a:noFill/>
                    </a:lnT>
                    <a:lnB>
                      <a:noFill/>
                    </a:lnB>
                    <a:solidFill>
                      <a:srgbClr val="F5F5F5"/>
                    </a:solidFill>
                  </a:tcPr>
                </a:tc>
                <a:extLst>
                  <a:ext uri="{0D108BD9-81ED-4DB2-BD59-A6C34878D82A}">
                    <a16:rowId xmlns:a16="http://schemas.microsoft.com/office/drawing/2014/main" val="4159593462"/>
                  </a:ext>
                </a:extLst>
              </a:tr>
              <a:tr h="203457">
                <a:tc>
                  <a:txBody>
                    <a:bodyPr/>
                    <a:lstStyle/>
                    <a:p>
                      <a:pPr algn="r" fontAlgn="ctr"/>
                      <a:r>
                        <a:rPr lang="en-US" sz="600" b="1">
                          <a:effectLst/>
                        </a:rPr>
                        <a:t>1</a:t>
                      </a:r>
                    </a:p>
                  </a:txBody>
                  <a:tcPr marL="31090" marR="31090" marT="15545" marB="15545" anchor="ctr">
                    <a:lnL>
                      <a:noFill/>
                    </a:lnL>
                    <a:lnR>
                      <a:noFill/>
                    </a:lnR>
                    <a:lnT>
                      <a:noFill/>
                    </a:lnT>
                    <a:lnB>
                      <a:noFill/>
                    </a:lnB>
                  </a:tcPr>
                </a:tc>
                <a:tc>
                  <a:txBody>
                    <a:bodyPr/>
                    <a:lstStyle/>
                    <a:p>
                      <a:pPr algn="r" fontAlgn="ctr"/>
                      <a:r>
                        <a:rPr lang="en-US" sz="600">
                          <a:effectLst/>
                        </a:rPr>
                        <a:t>Hotel</a:t>
                      </a:r>
                    </a:p>
                  </a:txBody>
                  <a:tcPr marL="31090" marR="31090" marT="15545" marB="15545" anchor="ctr">
                    <a:lnL>
                      <a:noFill/>
                    </a:lnL>
                    <a:lnR>
                      <a:noFill/>
                    </a:lnR>
                    <a:lnT>
                      <a:noFill/>
                    </a:lnT>
                    <a:lnB>
                      <a:noFill/>
                    </a:lnB>
                  </a:tcPr>
                </a:tc>
                <a:tc>
                  <a:txBody>
                    <a:bodyPr/>
                    <a:lstStyle/>
                    <a:p>
                      <a:pPr algn="r" fontAlgn="ctr"/>
                      <a:r>
                        <a:rPr lang="en-US" sz="600">
                          <a:effectLst/>
                        </a:rPr>
                        <a:t>43.6708</a:t>
                      </a:r>
                    </a:p>
                  </a:txBody>
                  <a:tcPr marL="31090" marR="31090" marT="15545" marB="15545" anchor="ctr">
                    <a:lnL>
                      <a:noFill/>
                    </a:lnL>
                    <a:lnR>
                      <a:noFill/>
                    </a:lnR>
                    <a:lnT>
                      <a:noFill/>
                    </a:lnT>
                    <a:lnB>
                      <a:noFill/>
                    </a:lnB>
                  </a:tcPr>
                </a:tc>
                <a:tc>
                  <a:txBody>
                    <a:bodyPr/>
                    <a:lstStyle/>
                    <a:p>
                      <a:pPr algn="r" fontAlgn="ctr"/>
                      <a:r>
                        <a:rPr lang="en-US" sz="600">
                          <a:effectLst/>
                        </a:rPr>
                        <a:t>-79.3933</a:t>
                      </a:r>
                    </a:p>
                  </a:txBody>
                  <a:tcPr marL="31090" marR="31090" marT="15545" marB="15545" anchor="ctr">
                    <a:lnL>
                      <a:noFill/>
                    </a:lnL>
                    <a:lnR>
                      <a:noFill/>
                    </a:lnR>
                    <a:lnT>
                      <a:noFill/>
                    </a:lnT>
                    <a:lnB>
                      <a:noFill/>
                    </a:lnB>
                  </a:tcPr>
                </a:tc>
                <a:tc>
                  <a:txBody>
                    <a:bodyPr/>
                    <a:lstStyle/>
                    <a:p>
                      <a:pPr algn="r" fontAlgn="ctr"/>
                      <a:r>
                        <a:rPr lang="en-US" sz="600">
                          <a:effectLst/>
                        </a:rPr>
                        <a:t>3756</a:t>
                      </a:r>
                    </a:p>
                  </a:txBody>
                  <a:tcPr marL="31090" marR="31090" marT="15545" marB="15545" anchor="ctr">
                    <a:lnL>
                      <a:noFill/>
                    </a:lnL>
                    <a:lnR>
                      <a:noFill/>
                    </a:lnR>
                    <a:lnT>
                      <a:noFill/>
                    </a:lnT>
                    <a:lnB>
                      <a:noFill/>
                    </a:lnB>
                  </a:tcPr>
                </a:tc>
                <a:tc>
                  <a:txBody>
                    <a:bodyPr/>
                    <a:lstStyle/>
                    <a:p>
                      <a:pPr algn="r" fontAlgn="ctr"/>
                      <a:r>
                        <a:rPr lang="en-US" sz="600">
                          <a:effectLst/>
                        </a:rPr>
                        <a:t>The Hazelton Hotel</a:t>
                      </a:r>
                    </a:p>
                  </a:txBody>
                  <a:tcPr marL="31090" marR="31090" marT="15545" marB="15545" anchor="ctr">
                    <a:lnL>
                      <a:noFill/>
                    </a:lnL>
                    <a:lnR>
                      <a:noFill/>
                    </a:lnR>
                    <a:lnT>
                      <a:noFill/>
                    </a:lnT>
                    <a:lnB>
                      <a:noFill/>
                    </a:lnB>
                  </a:tcPr>
                </a:tc>
                <a:extLst>
                  <a:ext uri="{0D108BD9-81ED-4DB2-BD59-A6C34878D82A}">
                    <a16:rowId xmlns:a16="http://schemas.microsoft.com/office/drawing/2014/main" val="4147449133"/>
                  </a:ext>
                </a:extLst>
              </a:tr>
              <a:tr h="490716">
                <a:tc>
                  <a:txBody>
                    <a:bodyPr/>
                    <a:lstStyle/>
                    <a:p>
                      <a:pPr algn="r" fontAlgn="ctr"/>
                      <a:r>
                        <a:rPr lang="en-US" sz="600" b="1">
                          <a:effectLst/>
                        </a:rPr>
                        <a:t>2</a:t>
                      </a:r>
                    </a:p>
                  </a:txBody>
                  <a:tcPr marL="31090" marR="31090" marT="15545" marB="15545" anchor="ctr">
                    <a:lnL>
                      <a:noFill/>
                    </a:lnL>
                    <a:lnR>
                      <a:noFill/>
                    </a:lnR>
                    <a:lnT>
                      <a:noFill/>
                    </a:lnT>
                    <a:lnB>
                      <a:noFill/>
                    </a:lnB>
                    <a:solidFill>
                      <a:srgbClr val="F5F5F5"/>
                    </a:solidFill>
                  </a:tcPr>
                </a:tc>
                <a:tc>
                  <a:txBody>
                    <a:bodyPr/>
                    <a:lstStyle/>
                    <a:p>
                      <a:pPr algn="r" fontAlgn="ctr"/>
                      <a:r>
                        <a:rPr lang="en-US" sz="600">
                          <a:effectLst/>
                        </a:rPr>
                        <a:t>Hotel</a:t>
                      </a:r>
                    </a:p>
                  </a:txBody>
                  <a:tcPr marL="31090" marR="31090" marT="15545" marB="15545" anchor="ctr">
                    <a:lnL>
                      <a:noFill/>
                    </a:lnL>
                    <a:lnR>
                      <a:noFill/>
                    </a:lnR>
                    <a:lnT>
                      <a:noFill/>
                    </a:lnT>
                    <a:lnB>
                      <a:noFill/>
                    </a:lnB>
                    <a:solidFill>
                      <a:srgbClr val="F5F5F5"/>
                    </a:solidFill>
                  </a:tcPr>
                </a:tc>
                <a:tc>
                  <a:txBody>
                    <a:bodyPr/>
                    <a:lstStyle/>
                    <a:p>
                      <a:pPr algn="r" fontAlgn="ctr"/>
                      <a:r>
                        <a:rPr lang="en-US" sz="600">
                          <a:effectLst/>
                        </a:rPr>
                        <a:t>43.6935</a:t>
                      </a:r>
                    </a:p>
                  </a:txBody>
                  <a:tcPr marL="31090" marR="31090" marT="15545" marB="15545" anchor="ctr">
                    <a:lnL>
                      <a:noFill/>
                    </a:lnL>
                    <a:lnR>
                      <a:noFill/>
                    </a:lnR>
                    <a:lnT>
                      <a:noFill/>
                    </a:lnT>
                    <a:lnB>
                      <a:noFill/>
                    </a:lnB>
                    <a:solidFill>
                      <a:srgbClr val="F5F5F5"/>
                    </a:solidFill>
                  </a:tcPr>
                </a:tc>
                <a:tc>
                  <a:txBody>
                    <a:bodyPr/>
                    <a:lstStyle/>
                    <a:p>
                      <a:pPr algn="r" fontAlgn="ctr"/>
                      <a:r>
                        <a:rPr lang="en-US" sz="600">
                          <a:effectLst/>
                        </a:rPr>
                        <a:t>-79.3966</a:t>
                      </a:r>
                    </a:p>
                  </a:txBody>
                  <a:tcPr marL="31090" marR="31090" marT="15545" marB="15545" anchor="ctr">
                    <a:lnL>
                      <a:noFill/>
                    </a:lnL>
                    <a:lnR>
                      <a:noFill/>
                    </a:lnR>
                    <a:lnT>
                      <a:noFill/>
                    </a:lnT>
                    <a:lnB>
                      <a:noFill/>
                    </a:lnB>
                    <a:solidFill>
                      <a:srgbClr val="F5F5F5"/>
                    </a:solidFill>
                  </a:tcPr>
                </a:tc>
                <a:tc>
                  <a:txBody>
                    <a:bodyPr/>
                    <a:lstStyle/>
                    <a:p>
                      <a:pPr algn="r" fontAlgn="ctr"/>
                      <a:r>
                        <a:rPr lang="en-US" sz="600">
                          <a:effectLst/>
                        </a:rPr>
                        <a:t>1749</a:t>
                      </a:r>
                    </a:p>
                  </a:txBody>
                  <a:tcPr marL="31090" marR="31090" marT="15545" marB="15545" anchor="ctr">
                    <a:lnL>
                      <a:noFill/>
                    </a:lnL>
                    <a:lnR>
                      <a:noFill/>
                    </a:lnR>
                    <a:lnT>
                      <a:noFill/>
                    </a:lnT>
                    <a:lnB>
                      <a:noFill/>
                    </a:lnB>
                    <a:solidFill>
                      <a:srgbClr val="F5F5F5"/>
                    </a:solidFill>
                  </a:tcPr>
                </a:tc>
                <a:tc>
                  <a:txBody>
                    <a:bodyPr/>
                    <a:lstStyle/>
                    <a:p>
                      <a:pPr algn="r" fontAlgn="ctr"/>
                      <a:r>
                        <a:rPr lang="en-US" sz="600">
                          <a:effectLst/>
                        </a:rPr>
                        <a:t>Toronto Suites</a:t>
                      </a:r>
                    </a:p>
                  </a:txBody>
                  <a:tcPr marL="31090" marR="31090" marT="15545" marB="15545" anchor="ctr">
                    <a:lnL>
                      <a:noFill/>
                    </a:lnL>
                    <a:lnR>
                      <a:noFill/>
                    </a:lnR>
                    <a:lnT>
                      <a:noFill/>
                    </a:lnT>
                    <a:lnB>
                      <a:noFill/>
                    </a:lnB>
                    <a:solidFill>
                      <a:srgbClr val="F5F5F5"/>
                    </a:solidFill>
                  </a:tcPr>
                </a:tc>
                <a:extLst>
                  <a:ext uri="{0D108BD9-81ED-4DB2-BD59-A6C34878D82A}">
                    <a16:rowId xmlns:a16="http://schemas.microsoft.com/office/drawing/2014/main" val="2168947472"/>
                  </a:ext>
                </a:extLst>
              </a:tr>
              <a:tr h="203457">
                <a:tc>
                  <a:txBody>
                    <a:bodyPr/>
                    <a:lstStyle/>
                    <a:p>
                      <a:pPr algn="r" fontAlgn="ctr"/>
                      <a:r>
                        <a:rPr lang="en-US" sz="600" b="1">
                          <a:effectLst/>
                        </a:rPr>
                        <a:t>3</a:t>
                      </a:r>
                    </a:p>
                  </a:txBody>
                  <a:tcPr marL="31090" marR="31090" marT="15545" marB="15545" anchor="ctr">
                    <a:lnL>
                      <a:noFill/>
                    </a:lnL>
                    <a:lnR>
                      <a:noFill/>
                    </a:lnR>
                    <a:lnT>
                      <a:noFill/>
                    </a:lnT>
                    <a:lnB>
                      <a:noFill/>
                    </a:lnB>
                  </a:tcPr>
                </a:tc>
                <a:tc>
                  <a:txBody>
                    <a:bodyPr/>
                    <a:lstStyle/>
                    <a:p>
                      <a:pPr algn="r" fontAlgn="ctr"/>
                      <a:r>
                        <a:rPr lang="en-US" sz="600">
                          <a:effectLst/>
                        </a:rPr>
                        <a:t>Hotel</a:t>
                      </a:r>
                    </a:p>
                  </a:txBody>
                  <a:tcPr marL="31090" marR="31090" marT="15545" marB="15545" anchor="ctr">
                    <a:lnL>
                      <a:noFill/>
                    </a:lnL>
                    <a:lnR>
                      <a:noFill/>
                    </a:lnR>
                    <a:lnT>
                      <a:noFill/>
                    </a:lnT>
                    <a:lnB>
                      <a:noFill/>
                    </a:lnB>
                  </a:tcPr>
                </a:tc>
                <a:tc>
                  <a:txBody>
                    <a:bodyPr/>
                    <a:lstStyle/>
                    <a:p>
                      <a:pPr algn="r" fontAlgn="ctr"/>
                      <a:r>
                        <a:rPr lang="en-US" sz="600">
                          <a:effectLst/>
                        </a:rPr>
                        <a:t>43.6688</a:t>
                      </a:r>
                    </a:p>
                  </a:txBody>
                  <a:tcPr marL="31090" marR="31090" marT="15545" marB="15545" anchor="ctr">
                    <a:lnL>
                      <a:noFill/>
                    </a:lnL>
                    <a:lnR>
                      <a:noFill/>
                    </a:lnR>
                    <a:lnT>
                      <a:noFill/>
                    </a:lnT>
                    <a:lnB>
                      <a:noFill/>
                    </a:lnB>
                  </a:tcPr>
                </a:tc>
                <a:tc>
                  <a:txBody>
                    <a:bodyPr/>
                    <a:lstStyle/>
                    <a:p>
                      <a:pPr algn="r" fontAlgn="ctr"/>
                      <a:r>
                        <a:rPr lang="en-US" sz="600">
                          <a:effectLst/>
                        </a:rPr>
                        <a:t>-79.3908</a:t>
                      </a:r>
                    </a:p>
                  </a:txBody>
                  <a:tcPr marL="31090" marR="31090" marT="15545" marB="15545" anchor="ctr">
                    <a:lnL>
                      <a:noFill/>
                    </a:lnL>
                    <a:lnR>
                      <a:noFill/>
                    </a:lnR>
                    <a:lnT>
                      <a:noFill/>
                    </a:lnT>
                    <a:lnB>
                      <a:noFill/>
                    </a:lnB>
                  </a:tcPr>
                </a:tc>
                <a:tc>
                  <a:txBody>
                    <a:bodyPr/>
                    <a:lstStyle/>
                    <a:p>
                      <a:pPr algn="r" fontAlgn="ctr"/>
                      <a:r>
                        <a:rPr lang="en-US" sz="600">
                          <a:effectLst/>
                        </a:rPr>
                        <a:t>4044</a:t>
                      </a:r>
                    </a:p>
                  </a:txBody>
                  <a:tcPr marL="31090" marR="31090" marT="15545" marB="15545" anchor="ctr">
                    <a:lnL>
                      <a:noFill/>
                    </a:lnL>
                    <a:lnR>
                      <a:noFill/>
                    </a:lnR>
                    <a:lnT>
                      <a:noFill/>
                    </a:lnT>
                    <a:lnB>
                      <a:noFill/>
                    </a:lnB>
                  </a:tcPr>
                </a:tc>
                <a:tc>
                  <a:txBody>
                    <a:bodyPr/>
                    <a:lstStyle/>
                    <a:p>
                      <a:pPr algn="r" fontAlgn="ctr"/>
                      <a:r>
                        <a:rPr lang="en-US" sz="600">
                          <a:effectLst/>
                        </a:rPr>
                        <a:t>Windsor Arms Hotel</a:t>
                      </a:r>
                    </a:p>
                  </a:txBody>
                  <a:tcPr marL="31090" marR="31090" marT="15545" marB="15545" anchor="ctr">
                    <a:lnL>
                      <a:noFill/>
                    </a:lnL>
                    <a:lnR>
                      <a:noFill/>
                    </a:lnR>
                    <a:lnT>
                      <a:noFill/>
                    </a:lnT>
                    <a:lnB>
                      <a:noFill/>
                    </a:lnB>
                  </a:tcPr>
                </a:tc>
                <a:extLst>
                  <a:ext uri="{0D108BD9-81ED-4DB2-BD59-A6C34878D82A}">
                    <a16:rowId xmlns:a16="http://schemas.microsoft.com/office/drawing/2014/main" val="3464547837"/>
                  </a:ext>
                </a:extLst>
              </a:tr>
              <a:tr h="203457">
                <a:tc>
                  <a:txBody>
                    <a:bodyPr/>
                    <a:lstStyle/>
                    <a:p>
                      <a:pPr algn="r" fontAlgn="ctr"/>
                      <a:r>
                        <a:rPr lang="en-US" sz="600" b="1">
                          <a:effectLst/>
                        </a:rPr>
                        <a:t>4</a:t>
                      </a:r>
                    </a:p>
                  </a:txBody>
                  <a:tcPr marL="31090" marR="31090" marT="15545" marB="15545" anchor="ctr">
                    <a:lnL>
                      <a:noFill/>
                    </a:lnL>
                    <a:lnR>
                      <a:noFill/>
                    </a:lnR>
                    <a:lnT>
                      <a:noFill/>
                    </a:lnT>
                    <a:lnB>
                      <a:noFill/>
                    </a:lnB>
                    <a:solidFill>
                      <a:srgbClr val="F5F5F5"/>
                    </a:solidFill>
                  </a:tcPr>
                </a:tc>
                <a:tc>
                  <a:txBody>
                    <a:bodyPr/>
                    <a:lstStyle/>
                    <a:p>
                      <a:pPr algn="r" fontAlgn="ctr"/>
                      <a:r>
                        <a:rPr lang="en-US" sz="600">
                          <a:effectLst/>
                        </a:rPr>
                        <a:t>Hotel</a:t>
                      </a:r>
                    </a:p>
                  </a:txBody>
                  <a:tcPr marL="31090" marR="31090" marT="15545" marB="15545" anchor="ctr">
                    <a:lnL>
                      <a:noFill/>
                    </a:lnL>
                    <a:lnR>
                      <a:noFill/>
                    </a:lnR>
                    <a:lnT>
                      <a:noFill/>
                    </a:lnT>
                    <a:lnB>
                      <a:noFill/>
                    </a:lnB>
                    <a:solidFill>
                      <a:srgbClr val="F5F5F5"/>
                    </a:solidFill>
                  </a:tcPr>
                </a:tc>
                <a:tc>
                  <a:txBody>
                    <a:bodyPr/>
                    <a:lstStyle/>
                    <a:p>
                      <a:pPr algn="r" fontAlgn="ctr"/>
                      <a:r>
                        <a:rPr lang="en-US" sz="600">
                          <a:effectLst/>
                        </a:rPr>
                        <a:t>43.6688</a:t>
                      </a:r>
                    </a:p>
                  </a:txBody>
                  <a:tcPr marL="31090" marR="31090" marT="15545" marB="15545" anchor="ctr">
                    <a:lnL>
                      <a:noFill/>
                    </a:lnL>
                    <a:lnR>
                      <a:noFill/>
                    </a:lnR>
                    <a:lnT>
                      <a:noFill/>
                    </a:lnT>
                    <a:lnB>
                      <a:noFill/>
                    </a:lnB>
                    <a:solidFill>
                      <a:srgbClr val="F5F5F5"/>
                    </a:solidFill>
                  </a:tcPr>
                </a:tc>
                <a:tc>
                  <a:txBody>
                    <a:bodyPr/>
                    <a:lstStyle/>
                    <a:p>
                      <a:pPr algn="r" fontAlgn="ctr"/>
                      <a:r>
                        <a:rPr lang="en-US" sz="600">
                          <a:effectLst/>
                        </a:rPr>
                        <a:t>-79.3854</a:t>
                      </a:r>
                    </a:p>
                  </a:txBody>
                  <a:tcPr marL="31090" marR="31090" marT="15545" marB="15545" anchor="ctr">
                    <a:lnL>
                      <a:noFill/>
                    </a:lnL>
                    <a:lnR>
                      <a:noFill/>
                    </a:lnR>
                    <a:lnT>
                      <a:noFill/>
                    </a:lnT>
                    <a:lnB>
                      <a:noFill/>
                    </a:lnB>
                    <a:solidFill>
                      <a:srgbClr val="F5F5F5"/>
                    </a:solidFill>
                  </a:tcPr>
                </a:tc>
                <a:tc>
                  <a:txBody>
                    <a:bodyPr/>
                    <a:lstStyle/>
                    <a:p>
                      <a:pPr algn="r" fontAlgn="ctr"/>
                      <a:r>
                        <a:rPr lang="en-US" sz="600">
                          <a:effectLst/>
                        </a:rPr>
                        <a:t>4281</a:t>
                      </a:r>
                    </a:p>
                  </a:txBody>
                  <a:tcPr marL="31090" marR="31090" marT="15545" marB="15545" anchor="ctr">
                    <a:lnL>
                      <a:noFill/>
                    </a:lnL>
                    <a:lnR>
                      <a:noFill/>
                    </a:lnR>
                    <a:lnT>
                      <a:noFill/>
                    </a:lnT>
                    <a:lnB>
                      <a:noFill/>
                    </a:lnB>
                    <a:solidFill>
                      <a:srgbClr val="F5F5F5"/>
                    </a:solidFill>
                  </a:tcPr>
                </a:tc>
                <a:tc>
                  <a:txBody>
                    <a:bodyPr/>
                    <a:lstStyle/>
                    <a:p>
                      <a:pPr algn="r" fontAlgn="ctr"/>
                      <a:r>
                        <a:rPr lang="en-US" sz="600">
                          <a:effectLst/>
                        </a:rPr>
                        <a:t>The Anndore House</a:t>
                      </a:r>
                    </a:p>
                  </a:txBody>
                  <a:tcPr marL="31090" marR="31090" marT="15545" marB="15545" anchor="ctr">
                    <a:lnL>
                      <a:noFill/>
                    </a:lnL>
                    <a:lnR>
                      <a:noFill/>
                    </a:lnR>
                    <a:lnT>
                      <a:noFill/>
                    </a:lnT>
                    <a:lnB>
                      <a:noFill/>
                    </a:lnB>
                    <a:solidFill>
                      <a:srgbClr val="F5F5F5"/>
                    </a:solidFill>
                  </a:tcPr>
                </a:tc>
                <a:extLst>
                  <a:ext uri="{0D108BD9-81ED-4DB2-BD59-A6C34878D82A}">
                    <a16:rowId xmlns:a16="http://schemas.microsoft.com/office/drawing/2014/main" val="414577670"/>
                  </a:ext>
                </a:extLst>
              </a:tr>
              <a:tr h="386568">
                <a:tc>
                  <a:txBody>
                    <a:bodyPr/>
                    <a:lstStyle/>
                    <a:p>
                      <a:pPr algn="r" fontAlgn="ctr"/>
                      <a:r>
                        <a:rPr lang="en-US" sz="600" b="1">
                          <a:effectLst/>
                        </a:rPr>
                        <a:t>5</a:t>
                      </a:r>
                    </a:p>
                  </a:txBody>
                  <a:tcPr marL="31090" marR="31090" marT="15545" marB="15545" anchor="ctr">
                    <a:lnL>
                      <a:noFill/>
                    </a:lnL>
                    <a:lnR>
                      <a:noFill/>
                    </a:lnR>
                    <a:lnT>
                      <a:noFill/>
                    </a:lnT>
                    <a:lnB>
                      <a:noFill/>
                    </a:lnB>
                  </a:tcPr>
                </a:tc>
                <a:tc>
                  <a:txBody>
                    <a:bodyPr/>
                    <a:lstStyle/>
                    <a:p>
                      <a:pPr algn="r" fontAlgn="ctr"/>
                      <a:r>
                        <a:rPr lang="en-US" sz="600">
                          <a:effectLst/>
                        </a:rPr>
                        <a:t>Hotel</a:t>
                      </a:r>
                    </a:p>
                  </a:txBody>
                  <a:tcPr marL="31090" marR="31090" marT="15545" marB="15545" anchor="ctr">
                    <a:lnL>
                      <a:noFill/>
                    </a:lnL>
                    <a:lnR>
                      <a:noFill/>
                    </a:lnR>
                    <a:lnT>
                      <a:noFill/>
                    </a:lnT>
                    <a:lnB>
                      <a:noFill/>
                    </a:lnB>
                  </a:tcPr>
                </a:tc>
                <a:tc>
                  <a:txBody>
                    <a:bodyPr/>
                    <a:lstStyle/>
                    <a:p>
                      <a:pPr algn="r" fontAlgn="ctr"/>
                      <a:r>
                        <a:rPr lang="en-US" sz="600">
                          <a:effectLst/>
                        </a:rPr>
                        <a:t>43.7089</a:t>
                      </a:r>
                    </a:p>
                  </a:txBody>
                  <a:tcPr marL="31090" marR="31090" marT="15545" marB="15545" anchor="ctr">
                    <a:lnL>
                      <a:noFill/>
                    </a:lnL>
                    <a:lnR>
                      <a:noFill/>
                    </a:lnR>
                    <a:lnT>
                      <a:noFill/>
                    </a:lnT>
                    <a:lnB>
                      <a:noFill/>
                    </a:lnB>
                  </a:tcPr>
                </a:tc>
                <a:tc>
                  <a:txBody>
                    <a:bodyPr/>
                    <a:lstStyle/>
                    <a:p>
                      <a:pPr algn="r" fontAlgn="ctr"/>
                      <a:r>
                        <a:rPr lang="en-US" sz="600">
                          <a:effectLst/>
                        </a:rPr>
                        <a:t>-79.3909</a:t>
                      </a:r>
                    </a:p>
                  </a:txBody>
                  <a:tcPr marL="31090" marR="31090" marT="15545" marB="15545" anchor="ctr">
                    <a:lnL>
                      <a:noFill/>
                    </a:lnL>
                    <a:lnR>
                      <a:noFill/>
                    </a:lnR>
                    <a:lnT>
                      <a:noFill/>
                    </a:lnT>
                    <a:lnB>
                      <a:noFill/>
                    </a:lnB>
                  </a:tcPr>
                </a:tc>
                <a:tc>
                  <a:txBody>
                    <a:bodyPr/>
                    <a:lstStyle/>
                    <a:p>
                      <a:pPr algn="r" fontAlgn="ctr"/>
                      <a:r>
                        <a:rPr lang="en-US" sz="600">
                          <a:effectLst/>
                        </a:rPr>
                        <a:t>2266</a:t>
                      </a:r>
                    </a:p>
                  </a:txBody>
                  <a:tcPr marL="31090" marR="31090" marT="15545" marB="15545" anchor="ctr">
                    <a:lnL>
                      <a:noFill/>
                    </a:lnL>
                    <a:lnR>
                      <a:noFill/>
                    </a:lnR>
                    <a:lnT>
                      <a:noFill/>
                    </a:lnT>
                    <a:lnB>
                      <a:noFill/>
                    </a:lnB>
                  </a:tcPr>
                </a:tc>
                <a:tc>
                  <a:txBody>
                    <a:bodyPr/>
                    <a:lstStyle/>
                    <a:p>
                      <a:pPr algn="r" fontAlgn="ctr"/>
                      <a:r>
                        <a:rPr lang="en-US" sz="600">
                          <a:effectLst/>
                        </a:rPr>
                        <a:t>Best Western Roehampton Hotel &amp; Suites</a:t>
                      </a:r>
                    </a:p>
                  </a:txBody>
                  <a:tcPr marL="31090" marR="31090" marT="15545" marB="15545" anchor="ctr">
                    <a:lnL>
                      <a:noFill/>
                    </a:lnL>
                    <a:lnR>
                      <a:noFill/>
                    </a:lnR>
                    <a:lnT>
                      <a:noFill/>
                    </a:lnT>
                    <a:lnB>
                      <a:noFill/>
                    </a:lnB>
                  </a:tcPr>
                </a:tc>
                <a:extLst>
                  <a:ext uri="{0D108BD9-81ED-4DB2-BD59-A6C34878D82A}">
                    <a16:rowId xmlns:a16="http://schemas.microsoft.com/office/drawing/2014/main" val="3378904092"/>
                  </a:ext>
                </a:extLst>
              </a:tr>
              <a:tr h="325531">
                <a:tc>
                  <a:txBody>
                    <a:bodyPr/>
                    <a:lstStyle/>
                    <a:p>
                      <a:pPr algn="r" fontAlgn="ctr"/>
                      <a:r>
                        <a:rPr lang="en-US" sz="600" b="1">
                          <a:effectLst/>
                        </a:rPr>
                        <a:t>6</a:t>
                      </a:r>
                    </a:p>
                  </a:txBody>
                  <a:tcPr marL="31090" marR="31090" marT="15545" marB="15545" anchor="ctr">
                    <a:lnL>
                      <a:noFill/>
                    </a:lnL>
                    <a:lnR>
                      <a:noFill/>
                    </a:lnR>
                    <a:lnT>
                      <a:noFill/>
                    </a:lnT>
                    <a:lnB>
                      <a:noFill/>
                    </a:lnB>
                    <a:solidFill>
                      <a:srgbClr val="F5F5F5"/>
                    </a:solidFill>
                  </a:tcPr>
                </a:tc>
                <a:tc>
                  <a:txBody>
                    <a:bodyPr/>
                    <a:lstStyle/>
                    <a:p>
                      <a:pPr algn="r" fontAlgn="ctr"/>
                      <a:r>
                        <a:rPr lang="en-US" sz="600">
                          <a:effectLst/>
                        </a:rPr>
                        <a:t>Hotel</a:t>
                      </a:r>
                    </a:p>
                  </a:txBody>
                  <a:tcPr marL="31090" marR="31090" marT="15545" marB="15545" anchor="ctr">
                    <a:lnL>
                      <a:noFill/>
                    </a:lnL>
                    <a:lnR>
                      <a:noFill/>
                    </a:lnR>
                    <a:lnT>
                      <a:noFill/>
                    </a:lnT>
                    <a:lnB>
                      <a:noFill/>
                    </a:lnB>
                    <a:solidFill>
                      <a:srgbClr val="F5F5F5"/>
                    </a:solidFill>
                  </a:tcPr>
                </a:tc>
                <a:tc>
                  <a:txBody>
                    <a:bodyPr/>
                    <a:lstStyle/>
                    <a:p>
                      <a:pPr algn="r" fontAlgn="ctr"/>
                      <a:r>
                        <a:rPr lang="en-US" sz="600">
                          <a:effectLst/>
                        </a:rPr>
                        <a:t>43.6625</a:t>
                      </a:r>
                    </a:p>
                  </a:txBody>
                  <a:tcPr marL="31090" marR="31090" marT="15545" marB="15545" anchor="ctr">
                    <a:lnL>
                      <a:noFill/>
                    </a:lnL>
                    <a:lnR>
                      <a:noFill/>
                    </a:lnR>
                    <a:lnT>
                      <a:noFill/>
                    </a:lnT>
                    <a:lnB>
                      <a:noFill/>
                    </a:lnB>
                    <a:solidFill>
                      <a:srgbClr val="F5F5F5"/>
                    </a:solidFill>
                  </a:tcPr>
                </a:tc>
                <a:tc>
                  <a:txBody>
                    <a:bodyPr/>
                    <a:lstStyle/>
                    <a:p>
                      <a:pPr algn="r" fontAlgn="ctr"/>
                      <a:r>
                        <a:rPr lang="en-US" sz="600">
                          <a:effectLst/>
                        </a:rPr>
                        <a:t>-79.3827</a:t>
                      </a:r>
                    </a:p>
                  </a:txBody>
                  <a:tcPr marL="31090" marR="31090" marT="15545" marB="15545" anchor="ctr">
                    <a:lnL>
                      <a:noFill/>
                    </a:lnL>
                    <a:lnR>
                      <a:noFill/>
                    </a:lnR>
                    <a:lnT>
                      <a:noFill/>
                    </a:lnT>
                    <a:lnB>
                      <a:noFill/>
                    </a:lnB>
                    <a:solidFill>
                      <a:srgbClr val="F5F5F5"/>
                    </a:solidFill>
                  </a:tcPr>
                </a:tc>
                <a:tc>
                  <a:txBody>
                    <a:bodyPr/>
                    <a:lstStyle/>
                    <a:p>
                      <a:pPr algn="r" fontAlgn="ctr"/>
                      <a:r>
                        <a:rPr lang="en-US" sz="600">
                          <a:effectLst/>
                        </a:rPr>
                        <a:t>4986</a:t>
                      </a:r>
                    </a:p>
                  </a:txBody>
                  <a:tcPr marL="31090" marR="31090" marT="15545" marB="15545" anchor="ctr">
                    <a:lnL>
                      <a:noFill/>
                    </a:lnL>
                    <a:lnR>
                      <a:noFill/>
                    </a:lnR>
                    <a:lnT>
                      <a:noFill/>
                    </a:lnT>
                    <a:lnB>
                      <a:noFill/>
                    </a:lnB>
                    <a:solidFill>
                      <a:srgbClr val="F5F5F5"/>
                    </a:solidFill>
                  </a:tcPr>
                </a:tc>
                <a:tc>
                  <a:txBody>
                    <a:bodyPr/>
                    <a:lstStyle/>
                    <a:p>
                      <a:pPr algn="r" fontAlgn="ctr"/>
                      <a:r>
                        <a:rPr lang="en-US" sz="600" dirty="0">
                          <a:effectLst/>
                        </a:rPr>
                        <a:t>Courtyard Toronto Downtown</a:t>
                      </a:r>
                    </a:p>
                  </a:txBody>
                  <a:tcPr marL="31090" marR="31090" marT="15545" marB="15545" anchor="ctr">
                    <a:lnL>
                      <a:noFill/>
                    </a:lnL>
                    <a:lnR>
                      <a:noFill/>
                    </a:lnR>
                    <a:lnT>
                      <a:noFill/>
                    </a:lnT>
                    <a:lnB>
                      <a:noFill/>
                    </a:lnB>
                    <a:solidFill>
                      <a:srgbClr val="F5F5F5"/>
                    </a:solidFill>
                  </a:tcPr>
                </a:tc>
                <a:extLst>
                  <a:ext uri="{0D108BD9-81ED-4DB2-BD59-A6C34878D82A}">
                    <a16:rowId xmlns:a16="http://schemas.microsoft.com/office/drawing/2014/main" val="877652653"/>
                  </a:ext>
                </a:extLst>
              </a:tr>
              <a:tr h="203457">
                <a:tc>
                  <a:txBody>
                    <a:bodyPr/>
                    <a:lstStyle/>
                    <a:p>
                      <a:pPr algn="r" fontAlgn="ctr"/>
                      <a:r>
                        <a:rPr lang="en-US" sz="600" b="1">
                          <a:effectLst/>
                        </a:rPr>
                        <a:t>7</a:t>
                      </a:r>
                    </a:p>
                  </a:txBody>
                  <a:tcPr marL="31090" marR="31090" marT="15545" marB="15545" anchor="ctr">
                    <a:lnL>
                      <a:noFill/>
                    </a:lnL>
                    <a:lnR>
                      <a:noFill/>
                    </a:lnR>
                    <a:lnT>
                      <a:noFill/>
                    </a:lnT>
                    <a:lnB>
                      <a:noFill/>
                    </a:lnB>
                  </a:tcPr>
                </a:tc>
                <a:tc>
                  <a:txBody>
                    <a:bodyPr/>
                    <a:lstStyle/>
                    <a:p>
                      <a:pPr algn="r" fontAlgn="ctr"/>
                      <a:r>
                        <a:rPr lang="en-US" sz="600">
                          <a:effectLst/>
                        </a:rPr>
                        <a:t>Hotel</a:t>
                      </a:r>
                    </a:p>
                  </a:txBody>
                  <a:tcPr marL="31090" marR="31090" marT="15545" marB="15545" anchor="ctr">
                    <a:lnL>
                      <a:noFill/>
                    </a:lnL>
                    <a:lnR>
                      <a:noFill/>
                    </a:lnR>
                    <a:lnT>
                      <a:noFill/>
                    </a:lnT>
                    <a:lnB>
                      <a:noFill/>
                    </a:lnB>
                  </a:tcPr>
                </a:tc>
                <a:tc>
                  <a:txBody>
                    <a:bodyPr/>
                    <a:lstStyle/>
                    <a:p>
                      <a:pPr algn="r" fontAlgn="ctr"/>
                      <a:r>
                        <a:rPr lang="en-US" sz="600">
                          <a:effectLst/>
                        </a:rPr>
                        <a:t>43.6691</a:t>
                      </a:r>
                    </a:p>
                  </a:txBody>
                  <a:tcPr marL="31090" marR="31090" marT="15545" marB="15545" anchor="ctr">
                    <a:lnL>
                      <a:noFill/>
                    </a:lnL>
                    <a:lnR>
                      <a:noFill/>
                    </a:lnR>
                    <a:lnT>
                      <a:noFill/>
                    </a:lnT>
                    <a:lnB>
                      <a:noFill/>
                    </a:lnB>
                  </a:tcPr>
                </a:tc>
                <a:tc>
                  <a:txBody>
                    <a:bodyPr/>
                    <a:lstStyle/>
                    <a:p>
                      <a:pPr algn="r" fontAlgn="ctr"/>
                      <a:r>
                        <a:rPr lang="en-US" sz="600">
                          <a:effectLst/>
                        </a:rPr>
                        <a:t>-79.3826</a:t>
                      </a:r>
                    </a:p>
                  </a:txBody>
                  <a:tcPr marL="31090" marR="31090" marT="15545" marB="15545" anchor="ctr">
                    <a:lnL>
                      <a:noFill/>
                    </a:lnL>
                    <a:lnR>
                      <a:noFill/>
                    </a:lnR>
                    <a:lnT>
                      <a:noFill/>
                    </a:lnT>
                    <a:lnB>
                      <a:noFill/>
                    </a:lnB>
                  </a:tcPr>
                </a:tc>
                <a:tc>
                  <a:txBody>
                    <a:bodyPr/>
                    <a:lstStyle/>
                    <a:p>
                      <a:pPr algn="r" fontAlgn="ctr"/>
                      <a:r>
                        <a:rPr lang="en-US" sz="600">
                          <a:effectLst/>
                        </a:rPr>
                        <a:t>4395</a:t>
                      </a:r>
                    </a:p>
                  </a:txBody>
                  <a:tcPr marL="31090" marR="31090" marT="15545" marB="15545" anchor="ctr">
                    <a:lnL>
                      <a:noFill/>
                    </a:lnL>
                    <a:lnR>
                      <a:noFill/>
                    </a:lnR>
                    <a:lnT>
                      <a:noFill/>
                    </a:lnT>
                    <a:lnB>
                      <a:noFill/>
                    </a:lnB>
                  </a:tcPr>
                </a:tc>
                <a:tc>
                  <a:txBody>
                    <a:bodyPr/>
                    <a:lstStyle/>
                    <a:p>
                      <a:pPr algn="r" fontAlgn="ctr"/>
                      <a:r>
                        <a:rPr lang="en-US" sz="600">
                          <a:effectLst/>
                        </a:rPr>
                        <a:t>Town Inn Suites</a:t>
                      </a:r>
                    </a:p>
                  </a:txBody>
                  <a:tcPr marL="31090" marR="31090" marT="15545" marB="15545" anchor="ctr">
                    <a:lnL>
                      <a:noFill/>
                    </a:lnL>
                    <a:lnR>
                      <a:noFill/>
                    </a:lnR>
                    <a:lnT>
                      <a:noFill/>
                    </a:lnT>
                    <a:lnB>
                      <a:noFill/>
                    </a:lnB>
                  </a:tcPr>
                </a:tc>
                <a:extLst>
                  <a:ext uri="{0D108BD9-81ED-4DB2-BD59-A6C34878D82A}">
                    <a16:rowId xmlns:a16="http://schemas.microsoft.com/office/drawing/2014/main" val="3909500931"/>
                  </a:ext>
                </a:extLst>
              </a:tr>
              <a:tr h="142420">
                <a:tc>
                  <a:txBody>
                    <a:bodyPr/>
                    <a:lstStyle/>
                    <a:p>
                      <a:pPr algn="r" fontAlgn="ctr"/>
                      <a:r>
                        <a:rPr lang="en-US" sz="600" b="1">
                          <a:effectLst/>
                        </a:rPr>
                        <a:t>8</a:t>
                      </a:r>
                    </a:p>
                  </a:txBody>
                  <a:tcPr marL="31090" marR="31090" marT="15545" marB="15545" anchor="ctr">
                    <a:lnL>
                      <a:noFill/>
                    </a:lnL>
                    <a:lnR>
                      <a:noFill/>
                    </a:lnR>
                    <a:lnT>
                      <a:noFill/>
                    </a:lnT>
                    <a:lnB>
                      <a:noFill/>
                    </a:lnB>
                    <a:solidFill>
                      <a:srgbClr val="F5F5F5"/>
                    </a:solidFill>
                  </a:tcPr>
                </a:tc>
                <a:tc>
                  <a:txBody>
                    <a:bodyPr/>
                    <a:lstStyle/>
                    <a:p>
                      <a:pPr algn="r" fontAlgn="ctr"/>
                      <a:r>
                        <a:rPr lang="en-US" sz="600">
                          <a:effectLst/>
                        </a:rPr>
                        <a:t>Hotel</a:t>
                      </a:r>
                    </a:p>
                  </a:txBody>
                  <a:tcPr marL="31090" marR="31090" marT="15545" marB="15545" anchor="ctr">
                    <a:lnL>
                      <a:noFill/>
                    </a:lnL>
                    <a:lnR>
                      <a:noFill/>
                    </a:lnR>
                    <a:lnT>
                      <a:noFill/>
                    </a:lnT>
                    <a:lnB>
                      <a:noFill/>
                    </a:lnB>
                    <a:solidFill>
                      <a:srgbClr val="F5F5F5"/>
                    </a:solidFill>
                  </a:tcPr>
                </a:tc>
                <a:tc>
                  <a:txBody>
                    <a:bodyPr/>
                    <a:lstStyle/>
                    <a:p>
                      <a:pPr algn="r" fontAlgn="ctr"/>
                      <a:r>
                        <a:rPr lang="en-US" sz="600">
                          <a:effectLst/>
                        </a:rPr>
                        <a:t>43.6701</a:t>
                      </a:r>
                    </a:p>
                  </a:txBody>
                  <a:tcPr marL="31090" marR="31090" marT="15545" marB="15545" anchor="ctr">
                    <a:lnL>
                      <a:noFill/>
                    </a:lnL>
                    <a:lnR>
                      <a:noFill/>
                    </a:lnR>
                    <a:lnT>
                      <a:noFill/>
                    </a:lnT>
                    <a:lnB>
                      <a:noFill/>
                    </a:lnB>
                    <a:solidFill>
                      <a:srgbClr val="F5F5F5"/>
                    </a:solidFill>
                  </a:tcPr>
                </a:tc>
                <a:tc>
                  <a:txBody>
                    <a:bodyPr/>
                    <a:lstStyle/>
                    <a:p>
                      <a:pPr algn="r" fontAlgn="ctr"/>
                      <a:r>
                        <a:rPr lang="en-US" sz="600">
                          <a:effectLst/>
                        </a:rPr>
                        <a:t>-79.376</a:t>
                      </a:r>
                    </a:p>
                  </a:txBody>
                  <a:tcPr marL="31090" marR="31090" marT="15545" marB="15545" anchor="ctr">
                    <a:lnL>
                      <a:noFill/>
                    </a:lnL>
                    <a:lnR>
                      <a:noFill/>
                    </a:lnR>
                    <a:lnT>
                      <a:noFill/>
                    </a:lnT>
                    <a:lnB>
                      <a:noFill/>
                    </a:lnB>
                    <a:solidFill>
                      <a:srgbClr val="F5F5F5"/>
                    </a:solidFill>
                  </a:tcPr>
                </a:tc>
                <a:tc>
                  <a:txBody>
                    <a:bodyPr/>
                    <a:lstStyle/>
                    <a:p>
                      <a:pPr algn="r" fontAlgn="ctr"/>
                      <a:r>
                        <a:rPr lang="en-US" sz="600">
                          <a:effectLst/>
                        </a:rPr>
                        <a:t>4657</a:t>
                      </a:r>
                    </a:p>
                  </a:txBody>
                  <a:tcPr marL="31090" marR="31090" marT="15545" marB="15545" anchor="ctr">
                    <a:lnL>
                      <a:noFill/>
                    </a:lnL>
                    <a:lnR>
                      <a:noFill/>
                    </a:lnR>
                    <a:lnT>
                      <a:noFill/>
                    </a:lnT>
                    <a:lnB>
                      <a:noFill/>
                    </a:lnB>
                    <a:solidFill>
                      <a:srgbClr val="F5F5F5"/>
                    </a:solidFill>
                  </a:tcPr>
                </a:tc>
                <a:tc>
                  <a:txBody>
                    <a:bodyPr/>
                    <a:lstStyle/>
                    <a:p>
                      <a:pPr algn="r" fontAlgn="ctr"/>
                      <a:r>
                        <a:rPr lang="en-US" sz="600">
                          <a:effectLst/>
                        </a:rPr>
                        <a:t>Isabella Hotel</a:t>
                      </a:r>
                    </a:p>
                  </a:txBody>
                  <a:tcPr marL="31090" marR="31090" marT="15545" marB="15545" anchor="ctr">
                    <a:lnL>
                      <a:noFill/>
                    </a:lnL>
                    <a:lnR>
                      <a:noFill/>
                    </a:lnR>
                    <a:lnT>
                      <a:noFill/>
                    </a:lnT>
                    <a:lnB>
                      <a:noFill/>
                    </a:lnB>
                    <a:solidFill>
                      <a:srgbClr val="F5F5F5"/>
                    </a:solidFill>
                  </a:tcPr>
                </a:tc>
                <a:extLst>
                  <a:ext uri="{0D108BD9-81ED-4DB2-BD59-A6C34878D82A}">
                    <a16:rowId xmlns:a16="http://schemas.microsoft.com/office/drawing/2014/main" val="1201632472"/>
                  </a:ext>
                </a:extLst>
              </a:tr>
              <a:tr h="325531">
                <a:tc>
                  <a:txBody>
                    <a:bodyPr/>
                    <a:lstStyle/>
                    <a:p>
                      <a:pPr algn="r" fontAlgn="ctr"/>
                      <a:r>
                        <a:rPr lang="en-US" sz="600" b="1">
                          <a:effectLst/>
                        </a:rPr>
                        <a:t>9</a:t>
                      </a:r>
                    </a:p>
                  </a:txBody>
                  <a:tcPr marL="31090" marR="31090" marT="15545" marB="15545" anchor="ctr">
                    <a:lnL>
                      <a:noFill/>
                    </a:lnL>
                    <a:lnR>
                      <a:noFill/>
                    </a:lnR>
                    <a:lnT>
                      <a:noFill/>
                    </a:lnT>
                    <a:lnB>
                      <a:noFill/>
                    </a:lnB>
                  </a:tcPr>
                </a:tc>
                <a:tc>
                  <a:txBody>
                    <a:bodyPr/>
                    <a:lstStyle/>
                    <a:p>
                      <a:pPr algn="r" fontAlgn="ctr"/>
                      <a:r>
                        <a:rPr lang="en-US" sz="600">
                          <a:effectLst/>
                        </a:rPr>
                        <a:t>Hotel</a:t>
                      </a:r>
                    </a:p>
                  </a:txBody>
                  <a:tcPr marL="31090" marR="31090" marT="15545" marB="15545" anchor="ctr">
                    <a:lnL>
                      <a:noFill/>
                    </a:lnL>
                    <a:lnR>
                      <a:noFill/>
                    </a:lnR>
                    <a:lnT>
                      <a:noFill/>
                    </a:lnT>
                    <a:lnB>
                      <a:noFill/>
                    </a:lnB>
                  </a:tcPr>
                </a:tc>
                <a:tc>
                  <a:txBody>
                    <a:bodyPr/>
                    <a:lstStyle/>
                    <a:p>
                      <a:pPr algn="r" fontAlgn="ctr"/>
                      <a:r>
                        <a:rPr lang="en-US" sz="600">
                          <a:effectLst/>
                        </a:rPr>
                        <a:t>43.7259</a:t>
                      </a:r>
                    </a:p>
                  </a:txBody>
                  <a:tcPr marL="31090" marR="31090" marT="15545" marB="15545" anchor="ctr">
                    <a:lnL>
                      <a:noFill/>
                    </a:lnL>
                    <a:lnR>
                      <a:noFill/>
                    </a:lnR>
                    <a:lnT>
                      <a:noFill/>
                    </a:lnT>
                    <a:lnB>
                      <a:noFill/>
                    </a:lnB>
                  </a:tcPr>
                </a:tc>
                <a:tc>
                  <a:txBody>
                    <a:bodyPr/>
                    <a:lstStyle/>
                    <a:p>
                      <a:pPr algn="r" fontAlgn="ctr"/>
                      <a:r>
                        <a:rPr lang="en-US" sz="600">
                          <a:effectLst/>
                        </a:rPr>
                        <a:t>-79.4592</a:t>
                      </a:r>
                    </a:p>
                  </a:txBody>
                  <a:tcPr marL="31090" marR="31090" marT="15545" marB="15545" anchor="ctr">
                    <a:lnL>
                      <a:noFill/>
                    </a:lnL>
                    <a:lnR>
                      <a:noFill/>
                    </a:lnR>
                    <a:lnT>
                      <a:noFill/>
                    </a:lnT>
                    <a:lnB>
                      <a:noFill/>
                    </a:lnB>
                  </a:tcPr>
                </a:tc>
                <a:tc>
                  <a:txBody>
                    <a:bodyPr/>
                    <a:lstStyle/>
                    <a:p>
                      <a:pPr algn="r" fontAlgn="ctr"/>
                      <a:r>
                        <a:rPr lang="en-US" sz="600">
                          <a:effectLst/>
                        </a:rPr>
                        <a:t>4487</a:t>
                      </a:r>
                    </a:p>
                  </a:txBody>
                  <a:tcPr marL="31090" marR="31090" marT="15545" marB="15545" anchor="ctr">
                    <a:lnL>
                      <a:noFill/>
                    </a:lnL>
                    <a:lnR>
                      <a:noFill/>
                    </a:lnR>
                    <a:lnT>
                      <a:noFill/>
                    </a:lnT>
                    <a:lnB>
                      <a:noFill/>
                    </a:lnB>
                  </a:tcPr>
                </a:tc>
                <a:tc>
                  <a:txBody>
                    <a:bodyPr/>
                    <a:lstStyle/>
                    <a:p>
                      <a:pPr algn="r" fontAlgn="ctr"/>
                      <a:r>
                        <a:rPr lang="en-US" sz="600" dirty="0">
                          <a:effectLst/>
                        </a:rPr>
                        <a:t>Holiday Inn Toronto-</a:t>
                      </a:r>
                      <a:r>
                        <a:rPr lang="en-US" sz="600" dirty="0" err="1">
                          <a:effectLst/>
                        </a:rPr>
                        <a:t>Yorkdale</a:t>
                      </a:r>
                      <a:endParaRPr lang="en-US" sz="600" dirty="0">
                        <a:effectLst/>
                      </a:endParaRPr>
                    </a:p>
                  </a:txBody>
                  <a:tcPr marL="31090" marR="31090" marT="15545" marB="15545" anchor="ctr">
                    <a:lnL>
                      <a:noFill/>
                    </a:lnL>
                    <a:lnR>
                      <a:noFill/>
                    </a:lnR>
                    <a:lnT>
                      <a:noFill/>
                    </a:lnT>
                    <a:lnB>
                      <a:noFill/>
                    </a:lnB>
                  </a:tcPr>
                </a:tc>
                <a:extLst>
                  <a:ext uri="{0D108BD9-81ED-4DB2-BD59-A6C34878D82A}">
                    <a16:rowId xmlns:a16="http://schemas.microsoft.com/office/drawing/2014/main" val="3077736073"/>
                  </a:ext>
                </a:extLst>
              </a:tr>
            </a:tbl>
          </a:graphicData>
        </a:graphic>
      </p:graphicFrame>
    </p:spTree>
    <p:extLst>
      <p:ext uri="{BB962C8B-B14F-4D97-AF65-F5344CB8AC3E}">
        <p14:creationId xmlns:p14="http://schemas.microsoft.com/office/powerpoint/2010/main" val="74694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1">
                <a:lumMod val="95000"/>
              </a:schemeClr>
            </a:gs>
            <a:gs pos="100000">
              <a:schemeClr val="bg1"/>
            </a:gs>
          </a:gsLst>
          <a:path path="circle">
            <a:fillToRect l="50000" t="50000" r="100000" b="100000"/>
          </a:path>
        </a:gra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050" y="385762"/>
            <a:ext cx="8348414" cy="5563517"/>
          </a:xfrm>
          <a:prstGeom prst="rect">
            <a:avLst/>
          </a:prstGeom>
        </p:spPr>
      </p:pic>
      <p:sp>
        <p:nvSpPr>
          <p:cNvPr id="3" name="TextBox 2"/>
          <p:cNvSpPr txBox="1"/>
          <p:nvPr/>
        </p:nvSpPr>
        <p:spPr>
          <a:xfrm>
            <a:off x="731654" y="6021288"/>
            <a:ext cx="7992814" cy="369332"/>
          </a:xfrm>
          <a:prstGeom prst="rect">
            <a:avLst/>
          </a:prstGeom>
          <a:noFill/>
        </p:spPr>
        <p:txBody>
          <a:bodyPr wrap="square" rtlCol="0">
            <a:spAutoFit/>
          </a:bodyPr>
          <a:lstStyle/>
          <a:p>
            <a:pPr algn="ctr"/>
            <a:r>
              <a:rPr lang="en-US" b="1" i="1" dirty="0" smtClean="0"/>
              <a:t>Map of Toronto, ON, Canada showing various hotels</a:t>
            </a:r>
            <a:endParaRPr lang="en-US" b="1" i="1" dirty="0"/>
          </a:p>
        </p:txBody>
      </p:sp>
    </p:spTree>
    <p:extLst>
      <p:ext uri="{BB962C8B-B14F-4D97-AF65-F5344CB8AC3E}">
        <p14:creationId xmlns:p14="http://schemas.microsoft.com/office/powerpoint/2010/main" val="649550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gradFill rotWithShape="1">
          <a:gsLst>
            <a:gs pos="0">
              <a:schemeClr val="bg2">
                <a:tint val="90000"/>
                <a:satMod val="92000"/>
                <a:lumMod val="120000"/>
              </a:schemeClr>
            </a:gs>
            <a:gs pos="100000">
              <a:schemeClr val="bg1">
                <a:lumMod val="95000"/>
              </a:schemeClr>
            </a:gs>
          </a:gsLst>
          <a:path path="circle">
            <a:fillToRect l="50000" t="50000" r="100000" b="100000"/>
          </a:path>
        </a:gra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 y="116633"/>
            <a:ext cx="8610600" cy="4392488"/>
          </a:xfrm>
          <a:prstGeom prst="rect">
            <a:avLst/>
          </a:prstGeom>
        </p:spPr>
      </p:pic>
      <p:sp>
        <p:nvSpPr>
          <p:cNvPr id="4" name="TextBox 3"/>
          <p:cNvSpPr txBox="1"/>
          <p:nvPr/>
        </p:nvSpPr>
        <p:spPr>
          <a:xfrm>
            <a:off x="791086" y="4493675"/>
            <a:ext cx="7992814" cy="369332"/>
          </a:xfrm>
          <a:prstGeom prst="rect">
            <a:avLst/>
          </a:prstGeom>
          <a:noFill/>
        </p:spPr>
        <p:txBody>
          <a:bodyPr wrap="square" rtlCol="0">
            <a:spAutoFit/>
          </a:bodyPr>
          <a:lstStyle/>
          <a:p>
            <a:pPr algn="ctr"/>
            <a:r>
              <a:rPr lang="en-US" b="1" i="1" dirty="0" smtClean="0"/>
              <a:t>Hotels in Toronto, ON, Canada with various distance from central Town</a:t>
            </a:r>
            <a:endParaRPr lang="en-US" b="1" i="1"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 y="4863008"/>
            <a:ext cx="8535788" cy="1887652"/>
          </a:xfrm>
          <a:prstGeom prst="rect">
            <a:avLst/>
          </a:prstGeom>
        </p:spPr>
      </p:pic>
    </p:spTree>
    <p:extLst>
      <p:ext uri="{BB962C8B-B14F-4D97-AF65-F5344CB8AC3E}">
        <p14:creationId xmlns:p14="http://schemas.microsoft.com/office/powerpoint/2010/main" val="300187822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1176</TotalTime>
  <Words>782</Words>
  <Application>Microsoft Office PowerPoint</Application>
  <PresentationFormat>On-screen Show (4:3)</PresentationFormat>
  <Paragraphs>170</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Century Gothic</vt:lpstr>
      <vt:lpstr>Courier New</vt:lpstr>
      <vt:lpstr>Times New Roman</vt:lpstr>
      <vt:lpstr>Wingdings 3</vt:lpstr>
      <vt:lpstr>Wisp</vt:lpstr>
      <vt:lpstr>PowerPoint Presentation</vt:lpstr>
      <vt:lpstr>PowerPoint Presentation</vt:lpstr>
      <vt:lpstr>INTRODUCTION</vt:lpstr>
      <vt:lpstr>PowerPoint Presentation</vt:lpstr>
      <vt:lpstr>DATA DESCRIPTION &amp; SOURCING</vt:lpstr>
      <vt:lpstr>PowerPoint Presentation</vt:lpstr>
      <vt:lpstr>PowerPoint Presentation</vt:lpstr>
      <vt:lpstr>PowerPoint Presentation</vt:lpstr>
      <vt:lpstr>PowerPoint Presentation</vt:lpstr>
      <vt:lpstr>PowerPoint Presentation</vt:lpstr>
      <vt:lpstr>RESULT &amp; DISCUSSION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MANPREET SINGH</dc:creator>
  <cp:lastModifiedBy>Simon_Mafany</cp:lastModifiedBy>
  <cp:revision>19</cp:revision>
  <dcterms:created xsi:type="dcterms:W3CDTF">2019-06-26T11:53:04Z</dcterms:created>
  <dcterms:modified xsi:type="dcterms:W3CDTF">2019-07-01T03:07:23Z</dcterms:modified>
</cp:coreProperties>
</file>