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65" r:id="rId5"/>
    <p:sldId id="258" r:id="rId6"/>
    <p:sldId id="259" r:id="rId7"/>
    <p:sldId id="260" r:id="rId8"/>
    <p:sldId id="261" r:id="rId9"/>
    <p:sldId id="262" r:id="rId10"/>
    <p:sldId id="266" r:id="rId11"/>
    <p:sldId id="267" r:id="rId12"/>
    <p:sldId id="268" r:id="rId13"/>
    <p:sldId id="269" r:id="rId14"/>
    <p:sldId id="281" r:id="rId15"/>
    <p:sldId id="282" r:id="rId16"/>
    <p:sldId id="270" r:id="rId17"/>
    <p:sldId id="271" r:id="rId18"/>
    <p:sldId id="272" r:id="rId19"/>
    <p:sldId id="273" r:id="rId20"/>
    <p:sldId id="274" r:id="rId21"/>
    <p:sldId id="275" r:id="rId22"/>
    <p:sldId id="278" r:id="rId23"/>
    <p:sldId id="277" r:id="rId24"/>
    <p:sldId id="276" r:id="rId25"/>
    <p:sldId id="279" r:id="rId26"/>
    <p:sldId id="280" r:id="rId27"/>
    <p:sldId id="285" r:id="rId28"/>
    <p:sldId id="283" r:id="rId29"/>
    <p:sldId id="284" r:id="rId30"/>
    <p:sldId id="263" r:id="rId31"/>
  </p:sldIdLst>
  <p:sldSz cx="9144000" cy="6858000" type="screen4x3"/>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Utility Billing Data </a:t>
            </a:r>
            <a:r>
              <a:rPr lang="en-GB" dirty="0"/>
              <a:t>ML</a:t>
            </a:r>
            <a:r>
              <a:rPr dirty="0"/>
              <a:t> Project</a:t>
            </a:r>
            <a:r>
              <a:rPr lang="en-GB" dirty="0"/>
              <a:t> For Customer Classification</a:t>
            </a:r>
            <a:endParaRPr dirty="0"/>
          </a:p>
        </p:txBody>
      </p:sp>
      <p:sp>
        <p:nvSpPr>
          <p:cNvPr id="3" name="Subtitle 2"/>
          <p:cNvSpPr>
            <a:spLocks noGrp="1"/>
          </p:cNvSpPr>
          <p:nvPr>
            <p:ph type="subTitle" idx="1"/>
          </p:nvPr>
        </p:nvSpPr>
        <p:spPr/>
        <p:txBody>
          <a:bodyPr/>
          <a:lstStyle/>
          <a:p>
            <a:r>
              <a:rPr lang="en-GB" dirty="0"/>
              <a:t>Steven Magezi &amp; Patrick </a:t>
            </a:r>
            <a:r>
              <a:rPr lang="en-GB" dirty="0" err="1"/>
              <a:t>Anaku</a:t>
            </a:r>
            <a:r>
              <a:rPr lang="en-GB"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Methodology Approach</a:t>
            </a:r>
            <a:r>
              <a:rPr lang="en-GB" sz="4000" dirty="0"/>
              <a:t> </a:t>
            </a:r>
            <a:r>
              <a:rPr lang="en-GB" sz="4000" dirty="0" err="1"/>
              <a:t>cont</a:t>
            </a:r>
            <a:endParaRPr sz="4000" dirty="0"/>
          </a:p>
        </p:txBody>
      </p:sp>
      <p:pic>
        <p:nvPicPr>
          <p:cNvPr id="6" name="Content Placeholder 5">
            <a:extLst>
              <a:ext uri="{FF2B5EF4-FFF2-40B4-BE49-F238E27FC236}">
                <a16:creationId xmlns:a16="http://schemas.microsoft.com/office/drawing/2014/main" id="{E3036764-4391-4D61-AD78-AE34E886FF04}"/>
              </a:ext>
            </a:extLst>
          </p:cNvPr>
          <p:cNvPicPr>
            <a:picLocks noGrp="1" noChangeAspect="1"/>
          </p:cNvPicPr>
          <p:nvPr>
            <p:ph idx="1"/>
          </p:nvPr>
        </p:nvPicPr>
        <p:blipFill>
          <a:blip r:embed="rId2"/>
          <a:stretch>
            <a:fillRect/>
          </a:stretch>
        </p:blipFill>
        <p:spPr>
          <a:xfrm>
            <a:off x="457200" y="1882708"/>
            <a:ext cx="8229600" cy="3426690"/>
          </a:xfrm>
          <a:prstGeom prst="rect">
            <a:avLst/>
          </a:prstGeom>
        </p:spPr>
      </p:pic>
    </p:spTree>
    <p:extLst>
      <p:ext uri="{BB962C8B-B14F-4D97-AF65-F5344CB8AC3E}">
        <p14:creationId xmlns:p14="http://schemas.microsoft.com/office/powerpoint/2010/main" val="70013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Methodology Approach</a:t>
            </a:r>
            <a:r>
              <a:rPr lang="en-GB" sz="4000" dirty="0"/>
              <a:t> </a:t>
            </a:r>
            <a:r>
              <a:rPr lang="en-GB" sz="4000" dirty="0" err="1"/>
              <a:t>cont</a:t>
            </a:r>
            <a:endParaRPr sz="4000" dirty="0"/>
          </a:p>
        </p:txBody>
      </p:sp>
      <p:pic>
        <p:nvPicPr>
          <p:cNvPr id="5" name="Content Placeholder 4">
            <a:extLst>
              <a:ext uri="{FF2B5EF4-FFF2-40B4-BE49-F238E27FC236}">
                <a16:creationId xmlns:a16="http://schemas.microsoft.com/office/drawing/2014/main" id="{2AC26B99-DAF8-4B7D-BA23-12D158876AB6}"/>
              </a:ext>
            </a:extLst>
          </p:cNvPr>
          <p:cNvPicPr>
            <a:picLocks noGrp="1" noChangeAspect="1"/>
          </p:cNvPicPr>
          <p:nvPr>
            <p:ph idx="1"/>
          </p:nvPr>
        </p:nvPicPr>
        <p:blipFill>
          <a:blip r:embed="rId2"/>
          <a:stretch>
            <a:fillRect/>
          </a:stretch>
        </p:blipFill>
        <p:spPr>
          <a:xfrm>
            <a:off x="457200" y="2304058"/>
            <a:ext cx="8229600" cy="3118246"/>
          </a:xfrm>
          <a:prstGeom prst="rect">
            <a:avLst/>
          </a:prstGeom>
        </p:spPr>
      </p:pic>
    </p:spTree>
    <p:extLst>
      <p:ext uri="{BB962C8B-B14F-4D97-AF65-F5344CB8AC3E}">
        <p14:creationId xmlns:p14="http://schemas.microsoft.com/office/powerpoint/2010/main" val="814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 Approach</a:t>
            </a:r>
            <a:r>
              <a:rPr lang="en-GB" dirty="0"/>
              <a:t> </a:t>
            </a:r>
            <a:r>
              <a:rPr lang="en-GB" dirty="0" err="1"/>
              <a:t>cont</a:t>
            </a:r>
            <a:endParaRPr dirty="0"/>
          </a:p>
        </p:txBody>
      </p:sp>
      <p:pic>
        <p:nvPicPr>
          <p:cNvPr id="6" name="Content Placeholder 5">
            <a:extLst>
              <a:ext uri="{FF2B5EF4-FFF2-40B4-BE49-F238E27FC236}">
                <a16:creationId xmlns:a16="http://schemas.microsoft.com/office/drawing/2014/main" id="{EE6B3C77-9E8B-4276-AFCF-05D0EC3E4B03}"/>
              </a:ext>
            </a:extLst>
          </p:cNvPr>
          <p:cNvPicPr>
            <a:picLocks noGrp="1" noChangeAspect="1"/>
          </p:cNvPicPr>
          <p:nvPr>
            <p:ph idx="1"/>
          </p:nvPr>
        </p:nvPicPr>
        <p:blipFill>
          <a:blip r:embed="rId2"/>
          <a:stretch>
            <a:fillRect/>
          </a:stretch>
        </p:blipFill>
        <p:spPr>
          <a:xfrm>
            <a:off x="457200" y="2298287"/>
            <a:ext cx="8229600" cy="3129789"/>
          </a:xfrm>
          <a:prstGeom prst="rect">
            <a:avLst/>
          </a:prstGeom>
        </p:spPr>
      </p:pic>
    </p:spTree>
    <p:extLst>
      <p:ext uri="{BB962C8B-B14F-4D97-AF65-F5344CB8AC3E}">
        <p14:creationId xmlns:p14="http://schemas.microsoft.com/office/powerpoint/2010/main" val="269987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 Approach</a:t>
            </a:r>
            <a:r>
              <a:rPr lang="en-GB" dirty="0"/>
              <a:t> </a:t>
            </a:r>
            <a:r>
              <a:rPr lang="en-GB" dirty="0" err="1"/>
              <a:t>cont</a:t>
            </a:r>
            <a:endParaRPr dirty="0"/>
          </a:p>
        </p:txBody>
      </p:sp>
      <p:pic>
        <p:nvPicPr>
          <p:cNvPr id="5" name="Content Placeholder 4">
            <a:extLst>
              <a:ext uri="{FF2B5EF4-FFF2-40B4-BE49-F238E27FC236}">
                <a16:creationId xmlns:a16="http://schemas.microsoft.com/office/drawing/2014/main" id="{92152368-05E3-4F03-BC89-C22006F76D8B}"/>
              </a:ext>
            </a:extLst>
          </p:cNvPr>
          <p:cNvPicPr>
            <a:picLocks noGrp="1" noChangeAspect="1"/>
          </p:cNvPicPr>
          <p:nvPr>
            <p:ph idx="1"/>
          </p:nvPr>
        </p:nvPicPr>
        <p:blipFill>
          <a:blip r:embed="rId2"/>
          <a:stretch>
            <a:fillRect/>
          </a:stretch>
        </p:blipFill>
        <p:spPr>
          <a:xfrm>
            <a:off x="457200" y="2025544"/>
            <a:ext cx="8229600" cy="3675274"/>
          </a:xfrm>
          <a:prstGeom prst="rect">
            <a:avLst/>
          </a:prstGeom>
        </p:spPr>
      </p:pic>
    </p:spTree>
    <p:extLst>
      <p:ext uri="{BB962C8B-B14F-4D97-AF65-F5344CB8AC3E}">
        <p14:creationId xmlns:p14="http://schemas.microsoft.com/office/powerpoint/2010/main" val="320915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 Approach</a:t>
            </a:r>
            <a:r>
              <a:rPr lang="en-GB" dirty="0"/>
              <a:t> </a:t>
            </a:r>
            <a:r>
              <a:rPr lang="en-GB" dirty="0" err="1"/>
              <a:t>cont</a:t>
            </a:r>
            <a:endParaRPr dirty="0"/>
          </a:p>
        </p:txBody>
      </p:sp>
      <p:pic>
        <p:nvPicPr>
          <p:cNvPr id="6" name="Content Placeholder 5">
            <a:extLst>
              <a:ext uri="{FF2B5EF4-FFF2-40B4-BE49-F238E27FC236}">
                <a16:creationId xmlns:a16="http://schemas.microsoft.com/office/drawing/2014/main" id="{D852E9FF-0C11-4BED-8C3E-0B9C1E49EBFC}"/>
              </a:ext>
            </a:extLst>
          </p:cNvPr>
          <p:cNvPicPr>
            <a:picLocks noGrp="1" noChangeAspect="1"/>
          </p:cNvPicPr>
          <p:nvPr>
            <p:ph idx="1"/>
          </p:nvPr>
        </p:nvPicPr>
        <p:blipFill>
          <a:blip r:embed="rId2"/>
          <a:stretch>
            <a:fillRect/>
          </a:stretch>
        </p:blipFill>
        <p:spPr>
          <a:xfrm>
            <a:off x="457200" y="1806509"/>
            <a:ext cx="8583892" cy="2940152"/>
          </a:xfrm>
          <a:prstGeom prst="rect">
            <a:avLst/>
          </a:prstGeom>
        </p:spPr>
      </p:pic>
    </p:spTree>
    <p:extLst>
      <p:ext uri="{BB962C8B-B14F-4D97-AF65-F5344CB8AC3E}">
        <p14:creationId xmlns:p14="http://schemas.microsoft.com/office/powerpoint/2010/main" val="96251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Methodology Approach</a:t>
            </a:r>
            <a:r>
              <a:rPr lang="en-GB" dirty="0"/>
              <a:t> </a:t>
            </a:r>
            <a:r>
              <a:rPr lang="en-GB" dirty="0" err="1"/>
              <a:t>cont</a:t>
            </a:r>
            <a:endParaRPr dirty="0"/>
          </a:p>
        </p:txBody>
      </p:sp>
      <p:pic>
        <p:nvPicPr>
          <p:cNvPr id="6" name="Content Placeholder 5">
            <a:extLst>
              <a:ext uri="{FF2B5EF4-FFF2-40B4-BE49-F238E27FC236}">
                <a16:creationId xmlns:a16="http://schemas.microsoft.com/office/drawing/2014/main" id="{97B7B697-690E-4418-87E5-D55F199E6B0F}"/>
              </a:ext>
            </a:extLst>
          </p:cNvPr>
          <p:cNvPicPr>
            <a:picLocks noGrp="1" noChangeAspect="1"/>
          </p:cNvPicPr>
          <p:nvPr>
            <p:ph idx="1"/>
          </p:nvPr>
        </p:nvPicPr>
        <p:blipFill>
          <a:blip r:embed="rId2"/>
          <a:stretch>
            <a:fillRect/>
          </a:stretch>
        </p:blipFill>
        <p:spPr>
          <a:xfrm>
            <a:off x="457200" y="2027224"/>
            <a:ext cx="8229600" cy="3671915"/>
          </a:xfrm>
          <a:prstGeom prst="rect">
            <a:avLst/>
          </a:prstGeom>
        </p:spPr>
      </p:pic>
    </p:spTree>
    <p:extLst>
      <p:ext uri="{BB962C8B-B14F-4D97-AF65-F5344CB8AC3E}">
        <p14:creationId xmlns:p14="http://schemas.microsoft.com/office/powerpoint/2010/main" val="89820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Training</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lstStyle/>
          <a:p>
            <a:r>
              <a:rPr lang="en-GB" sz="2700" dirty="0"/>
              <a:t>Four models below were trained with the Train-Test split method of (40% test and 60% train)</a:t>
            </a:r>
          </a:p>
          <a:p>
            <a:r>
              <a:rPr lang="en-GB" sz="2700" dirty="0"/>
              <a:t>K-Nearest Neighbour</a:t>
            </a:r>
          </a:p>
          <a:p>
            <a:r>
              <a:rPr lang="en-GB" sz="2700" dirty="0"/>
              <a:t>Logistic Regression</a:t>
            </a:r>
          </a:p>
          <a:p>
            <a:r>
              <a:rPr lang="en-GB" sz="2700" dirty="0"/>
              <a:t>Decision Trees</a:t>
            </a:r>
          </a:p>
          <a:p>
            <a:r>
              <a:rPr lang="en-GB" sz="2700" dirty="0"/>
              <a:t>Random Forests</a:t>
            </a:r>
          </a:p>
          <a:p>
            <a:endParaRPr lang="en-UG" dirty="0"/>
          </a:p>
        </p:txBody>
      </p:sp>
    </p:spTree>
    <p:extLst>
      <p:ext uri="{BB962C8B-B14F-4D97-AF65-F5344CB8AC3E}">
        <p14:creationId xmlns:p14="http://schemas.microsoft.com/office/powerpoint/2010/main" val="428215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Training</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normAutofit/>
          </a:bodyPr>
          <a:lstStyle/>
          <a:p>
            <a:r>
              <a:rPr lang="en-GB" sz="2700" dirty="0"/>
              <a:t>K-Nearest Neighbour</a:t>
            </a:r>
          </a:p>
          <a:p>
            <a:r>
              <a:rPr lang="en-GB" sz="2700" dirty="0"/>
              <a:t>The model was trained with 3 different values of K, and they returned accuracy results below</a:t>
            </a:r>
          </a:p>
          <a:p>
            <a:r>
              <a:rPr lang="en-GB" sz="2700" dirty="0"/>
              <a:t>For K=1</a:t>
            </a:r>
          </a:p>
          <a:p>
            <a:endParaRPr lang="en-GB" dirty="0"/>
          </a:p>
          <a:p>
            <a:endParaRPr lang="en-GB" dirty="0"/>
          </a:p>
          <a:p>
            <a:endParaRPr lang="en-GB" dirty="0"/>
          </a:p>
          <a:p>
            <a:endParaRPr lang="en-GB" dirty="0"/>
          </a:p>
          <a:p>
            <a:endParaRPr lang="en-UG" dirty="0"/>
          </a:p>
        </p:txBody>
      </p:sp>
      <p:pic>
        <p:nvPicPr>
          <p:cNvPr id="3" name="Picture 2">
            <a:extLst>
              <a:ext uri="{FF2B5EF4-FFF2-40B4-BE49-F238E27FC236}">
                <a16:creationId xmlns:a16="http://schemas.microsoft.com/office/drawing/2014/main" id="{2970B461-C7AD-457E-8AEF-43B491E070A4}"/>
              </a:ext>
            </a:extLst>
          </p:cNvPr>
          <p:cNvPicPr>
            <a:picLocks noChangeAspect="1"/>
          </p:cNvPicPr>
          <p:nvPr/>
        </p:nvPicPr>
        <p:blipFill>
          <a:blip r:embed="rId2"/>
          <a:stretch>
            <a:fillRect/>
          </a:stretch>
        </p:blipFill>
        <p:spPr>
          <a:xfrm>
            <a:off x="1232898" y="3541213"/>
            <a:ext cx="6626831" cy="2657635"/>
          </a:xfrm>
          <a:prstGeom prst="rect">
            <a:avLst/>
          </a:prstGeom>
        </p:spPr>
      </p:pic>
    </p:spTree>
    <p:extLst>
      <p:ext uri="{BB962C8B-B14F-4D97-AF65-F5344CB8AC3E}">
        <p14:creationId xmlns:p14="http://schemas.microsoft.com/office/powerpoint/2010/main" val="393114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Training</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normAutofit/>
          </a:bodyPr>
          <a:lstStyle/>
          <a:p>
            <a:r>
              <a:rPr lang="en-GB" sz="2700" dirty="0"/>
              <a:t>K-Nearest Neighbour</a:t>
            </a:r>
          </a:p>
          <a:p>
            <a:r>
              <a:rPr lang="en-GB" sz="2700" dirty="0"/>
              <a:t>For K=3</a:t>
            </a:r>
          </a:p>
          <a:p>
            <a:endParaRPr lang="en-GB" dirty="0"/>
          </a:p>
          <a:p>
            <a:endParaRPr lang="en-GB" dirty="0"/>
          </a:p>
          <a:p>
            <a:endParaRPr lang="en-GB" dirty="0"/>
          </a:p>
          <a:p>
            <a:endParaRPr lang="en-GB" dirty="0"/>
          </a:p>
          <a:p>
            <a:endParaRPr lang="en-UG" dirty="0"/>
          </a:p>
        </p:txBody>
      </p:sp>
      <p:pic>
        <p:nvPicPr>
          <p:cNvPr id="5" name="Picture 4">
            <a:extLst>
              <a:ext uri="{FF2B5EF4-FFF2-40B4-BE49-F238E27FC236}">
                <a16:creationId xmlns:a16="http://schemas.microsoft.com/office/drawing/2014/main" id="{173DAF73-182D-4C0F-A15A-A4AB203F8F3C}"/>
              </a:ext>
            </a:extLst>
          </p:cNvPr>
          <p:cNvPicPr>
            <a:picLocks noChangeAspect="1"/>
          </p:cNvPicPr>
          <p:nvPr/>
        </p:nvPicPr>
        <p:blipFill>
          <a:blip r:embed="rId2"/>
          <a:stretch>
            <a:fillRect/>
          </a:stretch>
        </p:blipFill>
        <p:spPr>
          <a:xfrm>
            <a:off x="974546" y="2693220"/>
            <a:ext cx="7636404" cy="3070582"/>
          </a:xfrm>
          <a:prstGeom prst="rect">
            <a:avLst/>
          </a:prstGeom>
        </p:spPr>
      </p:pic>
    </p:spTree>
    <p:extLst>
      <p:ext uri="{BB962C8B-B14F-4D97-AF65-F5344CB8AC3E}">
        <p14:creationId xmlns:p14="http://schemas.microsoft.com/office/powerpoint/2010/main" val="897176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Training</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normAutofit/>
          </a:bodyPr>
          <a:lstStyle/>
          <a:p>
            <a:r>
              <a:rPr lang="en-GB" sz="2700" dirty="0"/>
              <a:t>K-Nearest Neighbour</a:t>
            </a:r>
          </a:p>
          <a:p>
            <a:r>
              <a:rPr lang="en-GB" sz="2700" dirty="0"/>
              <a:t>For K=5</a:t>
            </a:r>
          </a:p>
          <a:p>
            <a:pPr marL="0" indent="0">
              <a:buNone/>
            </a:pPr>
            <a:endParaRPr lang="en-GB" dirty="0"/>
          </a:p>
          <a:p>
            <a:endParaRPr lang="en-GB" dirty="0"/>
          </a:p>
          <a:p>
            <a:endParaRPr lang="en-GB" dirty="0"/>
          </a:p>
          <a:p>
            <a:endParaRPr lang="en-UG" dirty="0"/>
          </a:p>
        </p:txBody>
      </p:sp>
      <p:pic>
        <p:nvPicPr>
          <p:cNvPr id="3" name="Picture 2">
            <a:extLst>
              <a:ext uri="{FF2B5EF4-FFF2-40B4-BE49-F238E27FC236}">
                <a16:creationId xmlns:a16="http://schemas.microsoft.com/office/drawing/2014/main" id="{E21AA9EA-44F6-4870-AAA0-32DFCED5B7D4}"/>
              </a:ext>
            </a:extLst>
          </p:cNvPr>
          <p:cNvPicPr>
            <a:picLocks noChangeAspect="1"/>
          </p:cNvPicPr>
          <p:nvPr/>
        </p:nvPicPr>
        <p:blipFill>
          <a:blip r:embed="rId2"/>
          <a:stretch>
            <a:fillRect/>
          </a:stretch>
        </p:blipFill>
        <p:spPr>
          <a:xfrm>
            <a:off x="827979" y="2639271"/>
            <a:ext cx="7708360" cy="3021789"/>
          </a:xfrm>
          <a:prstGeom prst="rect">
            <a:avLst/>
          </a:prstGeom>
        </p:spPr>
      </p:pic>
    </p:spTree>
    <p:extLst>
      <p:ext uri="{BB962C8B-B14F-4D97-AF65-F5344CB8AC3E}">
        <p14:creationId xmlns:p14="http://schemas.microsoft.com/office/powerpoint/2010/main" val="39860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Background of the Project</a:t>
            </a:r>
          </a:p>
        </p:txBody>
      </p:sp>
      <p:sp>
        <p:nvSpPr>
          <p:cNvPr id="3" name="Content Placeholder 2"/>
          <p:cNvSpPr>
            <a:spLocks noGrp="1"/>
          </p:cNvSpPr>
          <p:nvPr>
            <p:ph idx="1"/>
          </p:nvPr>
        </p:nvSpPr>
        <p:spPr/>
        <p:txBody>
          <a:bodyPr>
            <a:normAutofit fontScale="85000" lnSpcReduction="10000"/>
          </a:bodyPr>
          <a:lstStyle/>
          <a:p>
            <a:pPr marL="0" indent="0">
              <a:buNone/>
            </a:pPr>
            <a:r>
              <a:rPr dirty="0"/>
              <a:t>This project analyzes utility billing data </a:t>
            </a:r>
            <a:r>
              <a:rPr lang="en-GB" dirty="0"/>
              <a:t>and uses a machine learning model</a:t>
            </a:r>
            <a:r>
              <a:rPr dirty="0"/>
              <a:t> </a:t>
            </a:r>
            <a:r>
              <a:rPr lang="en-GB" dirty="0"/>
              <a:t>to </a:t>
            </a:r>
            <a:r>
              <a:rPr dirty="0"/>
              <a:t>identify </a:t>
            </a:r>
            <a:r>
              <a:rPr lang="en-GB" dirty="0"/>
              <a:t>energy consumption </a:t>
            </a:r>
            <a:r>
              <a:rPr dirty="0"/>
              <a:t>patterns</a:t>
            </a:r>
            <a:r>
              <a:rPr lang="en-GB" dirty="0"/>
              <a:t> of electricity customers and classify these customers into customer consumption bands. Customer consumption bands are used as referential points in setting the electricity tariff, promotion and demotion of customers from one consumption band to another and provision of consumption benefits.</a:t>
            </a:r>
          </a:p>
          <a:p>
            <a:pPr marL="0" indent="0">
              <a:buNone/>
            </a:pPr>
            <a:r>
              <a:rPr lang="en-GB" dirty="0"/>
              <a:t>The output of this project is to have an ML model that consumes utility billing data and classifies the customers in consumptions bands.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Training</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normAutofit/>
          </a:bodyPr>
          <a:lstStyle/>
          <a:p>
            <a:r>
              <a:rPr lang="en-GB" sz="2700" dirty="0"/>
              <a:t>K-Nearest Neighbour</a:t>
            </a:r>
          </a:p>
          <a:p>
            <a:r>
              <a:rPr lang="en-GB" sz="2000" dirty="0"/>
              <a:t>For a range of k running from 1-15 visualized in a line graph</a:t>
            </a:r>
          </a:p>
          <a:p>
            <a:endParaRPr lang="en-GB" dirty="0"/>
          </a:p>
          <a:p>
            <a:pPr marL="0" indent="0">
              <a:buNone/>
            </a:pPr>
            <a:endParaRPr lang="en-GB" dirty="0"/>
          </a:p>
          <a:p>
            <a:endParaRPr lang="en-GB" dirty="0"/>
          </a:p>
          <a:p>
            <a:endParaRPr lang="en-GB" dirty="0"/>
          </a:p>
          <a:p>
            <a:endParaRPr lang="en-UG" dirty="0"/>
          </a:p>
        </p:txBody>
      </p:sp>
      <p:pic>
        <p:nvPicPr>
          <p:cNvPr id="5" name="Picture 4">
            <a:extLst>
              <a:ext uri="{FF2B5EF4-FFF2-40B4-BE49-F238E27FC236}">
                <a16:creationId xmlns:a16="http://schemas.microsoft.com/office/drawing/2014/main" id="{35CA8D89-8F17-4944-A963-CBDF257AE424}"/>
              </a:ext>
            </a:extLst>
          </p:cNvPr>
          <p:cNvPicPr>
            <a:picLocks noChangeAspect="1"/>
          </p:cNvPicPr>
          <p:nvPr/>
        </p:nvPicPr>
        <p:blipFill>
          <a:blip r:embed="rId2"/>
          <a:stretch>
            <a:fillRect/>
          </a:stretch>
        </p:blipFill>
        <p:spPr>
          <a:xfrm>
            <a:off x="1245956" y="2508661"/>
            <a:ext cx="5872595" cy="4074701"/>
          </a:xfrm>
          <a:prstGeom prst="rect">
            <a:avLst/>
          </a:prstGeom>
        </p:spPr>
      </p:pic>
    </p:spTree>
    <p:extLst>
      <p:ext uri="{BB962C8B-B14F-4D97-AF65-F5344CB8AC3E}">
        <p14:creationId xmlns:p14="http://schemas.microsoft.com/office/powerpoint/2010/main" val="100891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Training</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normAutofit/>
          </a:bodyPr>
          <a:lstStyle/>
          <a:p>
            <a:r>
              <a:rPr lang="en-GB" sz="2700" dirty="0"/>
              <a:t>Logistic Regression</a:t>
            </a:r>
          </a:p>
          <a:p>
            <a:endParaRPr lang="en-GB" dirty="0"/>
          </a:p>
          <a:p>
            <a:pPr marL="0" indent="0">
              <a:buNone/>
            </a:pPr>
            <a:endParaRPr lang="en-GB" dirty="0"/>
          </a:p>
          <a:p>
            <a:endParaRPr lang="en-GB" dirty="0"/>
          </a:p>
          <a:p>
            <a:endParaRPr lang="en-GB" dirty="0"/>
          </a:p>
          <a:p>
            <a:endParaRPr lang="en-UG" dirty="0"/>
          </a:p>
        </p:txBody>
      </p:sp>
      <p:pic>
        <p:nvPicPr>
          <p:cNvPr id="3" name="Picture 2">
            <a:extLst>
              <a:ext uri="{FF2B5EF4-FFF2-40B4-BE49-F238E27FC236}">
                <a16:creationId xmlns:a16="http://schemas.microsoft.com/office/drawing/2014/main" id="{190259C1-F866-4825-915F-02FF0B227D60}"/>
              </a:ext>
            </a:extLst>
          </p:cNvPr>
          <p:cNvPicPr>
            <a:picLocks noChangeAspect="1"/>
          </p:cNvPicPr>
          <p:nvPr/>
        </p:nvPicPr>
        <p:blipFill>
          <a:blip r:embed="rId2"/>
          <a:stretch>
            <a:fillRect/>
          </a:stretch>
        </p:blipFill>
        <p:spPr>
          <a:xfrm>
            <a:off x="981823" y="2216597"/>
            <a:ext cx="7715931" cy="3187610"/>
          </a:xfrm>
          <a:prstGeom prst="rect">
            <a:avLst/>
          </a:prstGeom>
        </p:spPr>
      </p:pic>
    </p:spTree>
    <p:extLst>
      <p:ext uri="{BB962C8B-B14F-4D97-AF65-F5344CB8AC3E}">
        <p14:creationId xmlns:p14="http://schemas.microsoft.com/office/powerpoint/2010/main" val="304514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Training</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normAutofit/>
          </a:bodyPr>
          <a:lstStyle/>
          <a:p>
            <a:r>
              <a:rPr lang="en-GB" sz="2700" dirty="0"/>
              <a:t>Decision Trees</a:t>
            </a:r>
          </a:p>
          <a:p>
            <a:endParaRPr lang="en-GB" dirty="0"/>
          </a:p>
          <a:p>
            <a:pPr marL="0" indent="0">
              <a:buNone/>
            </a:pPr>
            <a:endParaRPr lang="en-GB" dirty="0"/>
          </a:p>
          <a:p>
            <a:endParaRPr lang="en-GB" dirty="0"/>
          </a:p>
          <a:p>
            <a:endParaRPr lang="en-GB" dirty="0"/>
          </a:p>
          <a:p>
            <a:endParaRPr lang="en-UG" dirty="0"/>
          </a:p>
        </p:txBody>
      </p:sp>
      <p:pic>
        <p:nvPicPr>
          <p:cNvPr id="5" name="Picture 4">
            <a:extLst>
              <a:ext uri="{FF2B5EF4-FFF2-40B4-BE49-F238E27FC236}">
                <a16:creationId xmlns:a16="http://schemas.microsoft.com/office/drawing/2014/main" id="{152CA5EF-ADCD-4355-90A0-06874ACBC891}"/>
              </a:ext>
            </a:extLst>
          </p:cNvPr>
          <p:cNvPicPr>
            <a:picLocks noChangeAspect="1"/>
          </p:cNvPicPr>
          <p:nvPr/>
        </p:nvPicPr>
        <p:blipFill>
          <a:blip r:embed="rId2"/>
          <a:stretch>
            <a:fillRect/>
          </a:stretch>
        </p:blipFill>
        <p:spPr>
          <a:xfrm>
            <a:off x="919162" y="2199313"/>
            <a:ext cx="8082517" cy="3204894"/>
          </a:xfrm>
          <a:prstGeom prst="rect">
            <a:avLst/>
          </a:prstGeom>
        </p:spPr>
      </p:pic>
    </p:spTree>
    <p:extLst>
      <p:ext uri="{BB962C8B-B14F-4D97-AF65-F5344CB8AC3E}">
        <p14:creationId xmlns:p14="http://schemas.microsoft.com/office/powerpoint/2010/main" val="2028387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Training</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normAutofit/>
          </a:bodyPr>
          <a:lstStyle/>
          <a:p>
            <a:r>
              <a:rPr lang="en-GB" sz="2700" dirty="0"/>
              <a:t>Random Forests</a:t>
            </a:r>
          </a:p>
          <a:p>
            <a:pPr marL="0" indent="0">
              <a:buNone/>
            </a:pPr>
            <a:endParaRPr lang="en-GB" dirty="0"/>
          </a:p>
          <a:p>
            <a:endParaRPr lang="en-GB" dirty="0"/>
          </a:p>
          <a:p>
            <a:endParaRPr lang="en-GB" dirty="0"/>
          </a:p>
          <a:p>
            <a:endParaRPr lang="en-UG" dirty="0"/>
          </a:p>
        </p:txBody>
      </p:sp>
      <p:pic>
        <p:nvPicPr>
          <p:cNvPr id="5" name="Picture 4">
            <a:extLst>
              <a:ext uri="{FF2B5EF4-FFF2-40B4-BE49-F238E27FC236}">
                <a16:creationId xmlns:a16="http://schemas.microsoft.com/office/drawing/2014/main" id="{58C1EF43-64A8-463F-BD23-6A8508165ED9}"/>
              </a:ext>
            </a:extLst>
          </p:cNvPr>
          <p:cNvPicPr>
            <a:picLocks noChangeAspect="1"/>
          </p:cNvPicPr>
          <p:nvPr/>
        </p:nvPicPr>
        <p:blipFill>
          <a:blip r:embed="rId2"/>
          <a:stretch>
            <a:fillRect/>
          </a:stretch>
        </p:blipFill>
        <p:spPr>
          <a:xfrm>
            <a:off x="988620" y="2126913"/>
            <a:ext cx="7952160" cy="3130887"/>
          </a:xfrm>
          <a:prstGeom prst="rect">
            <a:avLst/>
          </a:prstGeom>
        </p:spPr>
      </p:pic>
    </p:spTree>
    <p:extLst>
      <p:ext uri="{BB962C8B-B14F-4D97-AF65-F5344CB8AC3E}">
        <p14:creationId xmlns:p14="http://schemas.microsoft.com/office/powerpoint/2010/main" val="167287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Evaluation</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normAutofit/>
          </a:bodyPr>
          <a:lstStyle/>
          <a:p>
            <a:r>
              <a:rPr lang="en-GB" dirty="0"/>
              <a:t>Confusion Matrix</a:t>
            </a:r>
          </a:p>
          <a:p>
            <a:r>
              <a:rPr lang="en-GB" sz="2700" dirty="0"/>
              <a:t>Matrix dimension</a:t>
            </a:r>
          </a:p>
          <a:p>
            <a:endParaRPr lang="en-GB" dirty="0"/>
          </a:p>
          <a:p>
            <a:pPr marL="0" indent="0">
              <a:buNone/>
            </a:pPr>
            <a:endParaRPr lang="en-GB" dirty="0"/>
          </a:p>
          <a:p>
            <a:endParaRPr lang="en-GB" dirty="0"/>
          </a:p>
          <a:p>
            <a:endParaRPr lang="en-GB" sz="2800" dirty="0"/>
          </a:p>
          <a:p>
            <a:r>
              <a:rPr lang="en-GB" sz="2700" dirty="0"/>
              <a:t>0- Domestic Category</a:t>
            </a:r>
          </a:p>
          <a:p>
            <a:r>
              <a:rPr lang="en-GB" sz="2700" dirty="0"/>
              <a:t>1- Commercial Category</a:t>
            </a:r>
          </a:p>
        </p:txBody>
      </p:sp>
      <p:pic>
        <p:nvPicPr>
          <p:cNvPr id="5" name="Picture 4">
            <a:extLst>
              <a:ext uri="{FF2B5EF4-FFF2-40B4-BE49-F238E27FC236}">
                <a16:creationId xmlns:a16="http://schemas.microsoft.com/office/drawing/2014/main" id="{EC803ED7-553C-4AB6-864C-FF35159DBB35}"/>
              </a:ext>
            </a:extLst>
          </p:cNvPr>
          <p:cNvPicPr>
            <a:picLocks noChangeAspect="1"/>
          </p:cNvPicPr>
          <p:nvPr/>
        </p:nvPicPr>
        <p:blipFill>
          <a:blip r:embed="rId2"/>
          <a:stretch>
            <a:fillRect/>
          </a:stretch>
        </p:blipFill>
        <p:spPr>
          <a:xfrm>
            <a:off x="4875515" y="2886020"/>
            <a:ext cx="3402036" cy="1611491"/>
          </a:xfrm>
          <a:prstGeom prst="rect">
            <a:avLst/>
          </a:prstGeom>
        </p:spPr>
      </p:pic>
      <p:pic>
        <p:nvPicPr>
          <p:cNvPr id="6" name="Picture 5">
            <a:extLst>
              <a:ext uri="{FF2B5EF4-FFF2-40B4-BE49-F238E27FC236}">
                <a16:creationId xmlns:a16="http://schemas.microsoft.com/office/drawing/2014/main" id="{0616D3E7-75C9-43D7-9A3D-5E54810266D0}"/>
              </a:ext>
            </a:extLst>
          </p:cNvPr>
          <p:cNvPicPr>
            <a:picLocks noChangeAspect="1"/>
          </p:cNvPicPr>
          <p:nvPr/>
        </p:nvPicPr>
        <p:blipFill>
          <a:blip r:embed="rId3"/>
          <a:stretch>
            <a:fillRect/>
          </a:stretch>
        </p:blipFill>
        <p:spPr>
          <a:xfrm>
            <a:off x="853932" y="2919412"/>
            <a:ext cx="3933825" cy="1683677"/>
          </a:xfrm>
          <a:prstGeom prst="rect">
            <a:avLst/>
          </a:prstGeom>
        </p:spPr>
      </p:pic>
    </p:spTree>
    <p:extLst>
      <p:ext uri="{BB962C8B-B14F-4D97-AF65-F5344CB8AC3E}">
        <p14:creationId xmlns:p14="http://schemas.microsoft.com/office/powerpoint/2010/main" val="98167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Module Evaluation</a:t>
            </a:r>
            <a:endParaRPr sz="4000" dirty="0"/>
          </a:p>
        </p:txBody>
      </p:sp>
      <p:sp>
        <p:nvSpPr>
          <p:cNvPr id="4" name="Content Placeholder 3">
            <a:extLst>
              <a:ext uri="{FF2B5EF4-FFF2-40B4-BE49-F238E27FC236}">
                <a16:creationId xmlns:a16="http://schemas.microsoft.com/office/drawing/2014/main" id="{4F718187-169D-4669-9D8F-61C68B60E2BE}"/>
              </a:ext>
            </a:extLst>
          </p:cNvPr>
          <p:cNvSpPr>
            <a:spLocks noGrp="1"/>
          </p:cNvSpPr>
          <p:nvPr>
            <p:ph idx="1"/>
          </p:nvPr>
        </p:nvSpPr>
        <p:spPr/>
        <p:txBody>
          <a:bodyPr>
            <a:normAutofit/>
          </a:bodyPr>
          <a:lstStyle/>
          <a:p>
            <a:r>
              <a:rPr lang="en-GB" sz="2700" dirty="0"/>
              <a:t>Confusion Matrix Metrics</a:t>
            </a:r>
          </a:p>
          <a:p>
            <a:pPr marL="0" indent="0">
              <a:buNone/>
            </a:pPr>
            <a:r>
              <a:rPr lang="en-GB" sz="2000" dirty="0"/>
              <a:t>1. Classification Accuracy</a:t>
            </a:r>
          </a:p>
          <a:p>
            <a:pPr marL="0" indent="0">
              <a:buNone/>
            </a:pPr>
            <a:endParaRPr lang="en-GB" dirty="0"/>
          </a:p>
          <a:p>
            <a:pPr marL="0" indent="0">
              <a:buNone/>
            </a:pPr>
            <a:r>
              <a:rPr lang="en-GB" sz="2000" dirty="0"/>
              <a:t>2. Classification Error</a:t>
            </a:r>
          </a:p>
          <a:p>
            <a:pPr marL="0" indent="0">
              <a:buNone/>
            </a:pPr>
            <a:endParaRPr lang="en-GB" dirty="0"/>
          </a:p>
          <a:p>
            <a:pPr marL="0" indent="0">
              <a:buNone/>
            </a:pPr>
            <a:r>
              <a:rPr lang="en-GB" sz="2000" dirty="0"/>
              <a:t>3. Recall</a:t>
            </a:r>
          </a:p>
          <a:p>
            <a:pPr marL="0" indent="0">
              <a:buNone/>
            </a:pPr>
            <a:endParaRPr lang="en-GB" sz="2000" dirty="0"/>
          </a:p>
          <a:p>
            <a:pPr marL="0" indent="0">
              <a:buNone/>
            </a:pPr>
            <a:r>
              <a:rPr lang="en-GB" sz="2000" dirty="0"/>
              <a:t>4. Precision </a:t>
            </a:r>
          </a:p>
        </p:txBody>
      </p:sp>
      <p:pic>
        <p:nvPicPr>
          <p:cNvPr id="3" name="Picture 2">
            <a:extLst>
              <a:ext uri="{FF2B5EF4-FFF2-40B4-BE49-F238E27FC236}">
                <a16:creationId xmlns:a16="http://schemas.microsoft.com/office/drawing/2014/main" id="{E2F803F7-F670-4E4C-B7B3-1758CCBED89C}"/>
              </a:ext>
            </a:extLst>
          </p:cNvPr>
          <p:cNvPicPr>
            <a:picLocks noChangeAspect="1"/>
          </p:cNvPicPr>
          <p:nvPr/>
        </p:nvPicPr>
        <p:blipFill>
          <a:blip r:embed="rId2"/>
          <a:stretch>
            <a:fillRect/>
          </a:stretch>
        </p:blipFill>
        <p:spPr>
          <a:xfrm>
            <a:off x="3571339" y="1980790"/>
            <a:ext cx="3466459" cy="646289"/>
          </a:xfrm>
          <a:prstGeom prst="rect">
            <a:avLst/>
          </a:prstGeom>
        </p:spPr>
      </p:pic>
      <p:pic>
        <p:nvPicPr>
          <p:cNvPr id="7" name="Picture 6">
            <a:extLst>
              <a:ext uri="{FF2B5EF4-FFF2-40B4-BE49-F238E27FC236}">
                <a16:creationId xmlns:a16="http://schemas.microsoft.com/office/drawing/2014/main" id="{CBE046FD-DDDF-4FC9-9AF6-FD6EE9C9FCD0}"/>
              </a:ext>
            </a:extLst>
          </p:cNvPr>
          <p:cNvPicPr>
            <a:picLocks noChangeAspect="1"/>
          </p:cNvPicPr>
          <p:nvPr/>
        </p:nvPicPr>
        <p:blipFill>
          <a:blip r:embed="rId3"/>
          <a:stretch>
            <a:fillRect/>
          </a:stretch>
        </p:blipFill>
        <p:spPr>
          <a:xfrm>
            <a:off x="3540520" y="2951582"/>
            <a:ext cx="3321929" cy="614630"/>
          </a:xfrm>
          <a:prstGeom prst="rect">
            <a:avLst/>
          </a:prstGeom>
        </p:spPr>
      </p:pic>
      <p:pic>
        <p:nvPicPr>
          <p:cNvPr id="8" name="Picture 7">
            <a:extLst>
              <a:ext uri="{FF2B5EF4-FFF2-40B4-BE49-F238E27FC236}">
                <a16:creationId xmlns:a16="http://schemas.microsoft.com/office/drawing/2014/main" id="{FB948EFB-6EB8-4940-A3B4-E9691DC05B97}"/>
              </a:ext>
            </a:extLst>
          </p:cNvPr>
          <p:cNvPicPr>
            <a:picLocks noChangeAspect="1"/>
          </p:cNvPicPr>
          <p:nvPr/>
        </p:nvPicPr>
        <p:blipFill>
          <a:blip r:embed="rId4"/>
          <a:stretch>
            <a:fillRect/>
          </a:stretch>
        </p:blipFill>
        <p:spPr>
          <a:xfrm>
            <a:off x="3491595" y="3901319"/>
            <a:ext cx="3246509" cy="614630"/>
          </a:xfrm>
          <a:prstGeom prst="rect">
            <a:avLst/>
          </a:prstGeom>
        </p:spPr>
      </p:pic>
      <p:pic>
        <p:nvPicPr>
          <p:cNvPr id="9" name="Picture 8">
            <a:extLst>
              <a:ext uri="{FF2B5EF4-FFF2-40B4-BE49-F238E27FC236}">
                <a16:creationId xmlns:a16="http://schemas.microsoft.com/office/drawing/2014/main" id="{56E9D11A-F9E4-4BFE-A29E-8B75BB6D5E16}"/>
              </a:ext>
            </a:extLst>
          </p:cNvPr>
          <p:cNvPicPr>
            <a:picLocks noChangeAspect="1"/>
          </p:cNvPicPr>
          <p:nvPr/>
        </p:nvPicPr>
        <p:blipFill>
          <a:blip r:embed="rId5"/>
          <a:stretch>
            <a:fillRect/>
          </a:stretch>
        </p:blipFill>
        <p:spPr>
          <a:xfrm>
            <a:off x="3542964" y="4703271"/>
            <a:ext cx="3196285" cy="492885"/>
          </a:xfrm>
          <a:prstGeom prst="rect">
            <a:avLst/>
          </a:prstGeom>
        </p:spPr>
      </p:pic>
    </p:spTree>
    <p:extLst>
      <p:ext uri="{BB962C8B-B14F-4D97-AF65-F5344CB8AC3E}">
        <p14:creationId xmlns:p14="http://schemas.microsoft.com/office/powerpoint/2010/main" val="1541598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SHAP function</a:t>
            </a:r>
            <a:endParaRPr sz="3600" dirty="0"/>
          </a:p>
        </p:txBody>
      </p:sp>
      <p:sp>
        <p:nvSpPr>
          <p:cNvPr id="4" name="Content Placeholder 3">
            <a:extLst>
              <a:ext uri="{FF2B5EF4-FFF2-40B4-BE49-F238E27FC236}">
                <a16:creationId xmlns:a16="http://schemas.microsoft.com/office/drawing/2014/main" id="{9B992BB5-19A7-4A83-A6F3-EA60023490ED}"/>
              </a:ext>
            </a:extLst>
          </p:cNvPr>
          <p:cNvSpPr>
            <a:spLocks noGrp="1"/>
          </p:cNvSpPr>
          <p:nvPr>
            <p:ph idx="1"/>
          </p:nvPr>
        </p:nvSpPr>
        <p:spPr/>
        <p:txBody>
          <a:bodyPr/>
          <a:lstStyle/>
          <a:p>
            <a:pPr marL="0" indent="0">
              <a:buNone/>
            </a:pPr>
            <a:r>
              <a:rPr lang="en-GB" dirty="0"/>
              <a:t>Fig 1</a:t>
            </a:r>
            <a:endParaRPr lang="en-UG" dirty="0"/>
          </a:p>
        </p:txBody>
      </p:sp>
      <p:pic>
        <p:nvPicPr>
          <p:cNvPr id="6" name="Content Placeholder 4">
            <a:extLst>
              <a:ext uri="{FF2B5EF4-FFF2-40B4-BE49-F238E27FC236}">
                <a16:creationId xmlns:a16="http://schemas.microsoft.com/office/drawing/2014/main" id="{6AC75CA2-8218-4618-BA2A-DD9FE5EDCF9F}"/>
              </a:ext>
            </a:extLst>
          </p:cNvPr>
          <p:cNvPicPr>
            <a:picLocks noChangeAspect="1"/>
          </p:cNvPicPr>
          <p:nvPr/>
        </p:nvPicPr>
        <p:blipFill>
          <a:blip r:embed="rId2"/>
          <a:stretch>
            <a:fillRect/>
          </a:stretch>
        </p:blipFill>
        <p:spPr>
          <a:xfrm>
            <a:off x="726571" y="2126751"/>
            <a:ext cx="7690857" cy="3999412"/>
          </a:xfrm>
          <a:prstGeom prst="rect">
            <a:avLst/>
          </a:prstGeom>
        </p:spPr>
      </p:pic>
    </p:spTree>
    <p:extLst>
      <p:ext uri="{BB962C8B-B14F-4D97-AF65-F5344CB8AC3E}">
        <p14:creationId xmlns:p14="http://schemas.microsoft.com/office/powerpoint/2010/main" val="364703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SHAP function</a:t>
            </a:r>
            <a:endParaRPr sz="3600" dirty="0"/>
          </a:p>
        </p:txBody>
      </p:sp>
      <p:sp>
        <p:nvSpPr>
          <p:cNvPr id="6" name="Content Placeholder 5">
            <a:extLst>
              <a:ext uri="{FF2B5EF4-FFF2-40B4-BE49-F238E27FC236}">
                <a16:creationId xmlns:a16="http://schemas.microsoft.com/office/drawing/2014/main" id="{65B8977D-E6AE-430B-84BF-1A05714DAA0F}"/>
              </a:ext>
            </a:extLst>
          </p:cNvPr>
          <p:cNvSpPr>
            <a:spLocks noGrp="1"/>
          </p:cNvSpPr>
          <p:nvPr>
            <p:ph idx="1"/>
          </p:nvPr>
        </p:nvSpPr>
        <p:spPr/>
        <p:txBody>
          <a:bodyPr/>
          <a:lstStyle/>
          <a:p>
            <a:pPr marL="0" indent="0">
              <a:buNone/>
            </a:pPr>
            <a:r>
              <a:rPr lang="en-GB" dirty="0"/>
              <a:t>Fig 2</a:t>
            </a:r>
          </a:p>
          <a:p>
            <a:pPr marL="0" indent="0">
              <a:buNone/>
            </a:pPr>
            <a:endParaRPr lang="en-UG" dirty="0"/>
          </a:p>
        </p:txBody>
      </p:sp>
      <p:pic>
        <p:nvPicPr>
          <p:cNvPr id="10" name="Picture 9">
            <a:extLst>
              <a:ext uri="{FF2B5EF4-FFF2-40B4-BE49-F238E27FC236}">
                <a16:creationId xmlns:a16="http://schemas.microsoft.com/office/drawing/2014/main" id="{3415281D-3637-4A23-B7C0-2FE523DB1D1C}"/>
              </a:ext>
            </a:extLst>
          </p:cNvPr>
          <p:cNvPicPr>
            <a:picLocks noChangeAspect="1"/>
          </p:cNvPicPr>
          <p:nvPr/>
        </p:nvPicPr>
        <p:blipFill>
          <a:blip r:embed="rId2"/>
          <a:stretch>
            <a:fillRect/>
          </a:stretch>
        </p:blipFill>
        <p:spPr>
          <a:xfrm>
            <a:off x="457200" y="2115191"/>
            <a:ext cx="7743397" cy="4561745"/>
          </a:xfrm>
          <a:prstGeom prst="rect">
            <a:avLst/>
          </a:prstGeom>
        </p:spPr>
      </p:pic>
    </p:spTree>
    <p:extLst>
      <p:ext uri="{BB962C8B-B14F-4D97-AF65-F5344CB8AC3E}">
        <p14:creationId xmlns:p14="http://schemas.microsoft.com/office/powerpoint/2010/main" val="3478864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SHAP function</a:t>
            </a:r>
            <a:endParaRPr sz="3600" dirty="0"/>
          </a:p>
        </p:txBody>
      </p:sp>
      <p:sp>
        <p:nvSpPr>
          <p:cNvPr id="4" name="Content Placeholder 3">
            <a:extLst>
              <a:ext uri="{FF2B5EF4-FFF2-40B4-BE49-F238E27FC236}">
                <a16:creationId xmlns:a16="http://schemas.microsoft.com/office/drawing/2014/main" id="{48826ECF-ADF4-41A3-94DA-038E951A952B}"/>
              </a:ext>
            </a:extLst>
          </p:cNvPr>
          <p:cNvSpPr>
            <a:spLocks noGrp="1"/>
          </p:cNvSpPr>
          <p:nvPr>
            <p:ph idx="1"/>
          </p:nvPr>
        </p:nvSpPr>
        <p:spPr/>
        <p:txBody>
          <a:bodyPr>
            <a:normAutofit fontScale="77500" lnSpcReduction="20000"/>
          </a:bodyPr>
          <a:lstStyle/>
          <a:p>
            <a:r>
              <a:rPr lang="en-GB" dirty="0"/>
              <a:t>The x-axis represents the SHAP interaction values, indicating the effect of feature interactions on the prediction.</a:t>
            </a:r>
          </a:p>
          <a:p>
            <a:r>
              <a:rPr lang="en-GB" dirty="0"/>
              <a:t>The further a point is from zero, the stronger its impact on the model’s prediction.</a:t>
            </a:r>
          </a:p>
          <a:p>
            <a:r>
              <a:rPr lang="en-GB" dirty="0"/>
              <a:t>Positive values indicate a positive contribution to the prediction, while negative values indicate a negative contribution.</a:t>
            </a:r>
          </a:p>
          <a:p>
            <a:r>
              <a:rPr lang="en-GB" dirty="0"/>
              <a:t>The cell where "</a:t>
            </a:r>
            <a:r>
              <a:rPr lang="en-GB" dirty="0" err="1"/>
              <a:t>total_units</a:t>
            </a:r>
            <a:r>
              <a:rPr lang="en-GB" dirty="0"/>
              <a:t>" intersects with itself (top-left) shows the effect of "</a:t>
            </a:r>
            <a:r>
              <a:rPr lang="en-GB" dirty="0" err="1"/>
              <a:t>total_units</a:t>
            </a:r>
            <a:r>
              <a:rPr lang="en-GB" dirty="0"/>
              <a:t>" alone on the prediction.</a:t>
            </a:r>
          </a:p>
          <a:p>
            <a:r>
              <a:rPr lang="en-GB" dirty="0"/>
              <a:t>The cell where "</a:t>
            </a:r>
            <a:r>
              <a:rPr lang="en-GB" dirty="0" err="1"/>
              <a:t>total_units</a:t>
            </a:r>
            <a:r>
              <a:rPr lang="en-GB" dirty="0"/>
              <a:t>" intersects with "</a:t>
            </a:r>
            <a:r>
              <a:rPr lang="en-GB" dirty="0" err="1"/>
              <a:t>lifeline_units</a:t>
            </a:r>
            <a:r>
              <a:rPr lang="en-GB" dirty="0"/>
              <a:t>" shows the interaction effect between these two features.</a:t>
            </a:r>
          </a:p>
          <a:p>
            <a:pPr marL="0" indent="0">
              <a:buNone/>
            </a:pPr>
            <a:endParaRPr lang="en-GB" dirty="0"/>
          </a:p>
          <a:p>
            <a:endParaRPr lang="en-UG" dirty="0"/>
          </a:p>
        </p:txBody>
      </p:sp>
    </p:spTree>
    <p:extLst>
      <p:ext uri="{BB962C8B-B14F-4D97-AF65-F5344CB8AC3E}">
        <p14:creationId xmlns:p14="http://schemas.microsoft.com/office/powerpoint/2010/main" val="2130590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SHAP function </a:t>
            </a:r>
            <a:r>
              <a:rPr lang="en-GB" sz="3600" dirty="0" err="1"/>
              <a:t>cont</a:t>
            </a:r>
            <a:endParaRPr sz="3600" dirty="0"/>
          </a:p>
        </p:txBody>
      </p:sp>
      <p:sp>
        <p:nvSpPr>
          <p:cNvPr id="4" name="Content Placeholder 3">
            <a:extLst>
              <a:ext uri="{FF2B5EF4-FFF2-40B4-BE49-F238E27FC236}">
                <a16:creationId xmlns:a16="http://schemas.microsoft.com/office/drawing/2014/main" id="{48826ECF-ADF4-41A3-94DA-038E951A952B}"/>
              </a:ext>
            </a:extLst>
          </p:cNvPr>
          <p:cNvSpPr>
            <a:spLocks noGrp="1"/>
          </p:cNvSpPr>
          <p:nvPr>
            <p:ph idx="1"/>
          </p:nvPr>
        </p:nvSpPr>
        <p:spPr/>
        <p:txBody>
          <a:bodyPr>
            <a:normAutofit/>
          </a:bodyPr>
          <a:lstStyle/>
          <a:p>
            <a:r>
              <a:rPr lang="en-GB" sz="2900" dirty="0"/>
              <a:t>The cell where "</a:t>
            </a:r>
            <a:r>
              <a:rPr lang="en-GB" sz="2900" dirty="0" err="1"/>
              <a:t>total_units</a:t>
            </a:r>
            <a:r>
              <a:rPr lang="en-GB" sz="2900" dirty="0"/>
              <a:t>" intersects with "</a:t>
            </a:r>
            <a:r>
              <a:rPr lang="en-GB" sz="2900" dirty="0" err="1"/>
              <a:t>lifeline_units</a:t>
            </a:r>
            <a:r>
              <a:rPr lang="en-GB" sz="2900" dirty="0"/>
              <a:t>" shows how these two features influence each other in predicting the outcome. If there’s a clear trend or separation between </a:t>
            </a:r>
            <a:r>
              <a:rPr lang="en-GB" sz="2900" dirty="0" err="1"/>
              <a:t>colors</a:t>
            </a:r>
            <a:r>
              <a:rPr lang="en-GB" sz="2900" dirty="0"/>
              <a:t>, the interaction between these two features has a meaningful impact on the model’s predictions.</a:t>
            </a:r>
          </a:p>
          <a:p>
            <a:r>
              <a:rPr lang="en-GB" sz="2900" dirty="0"/>
              <a:t>This plot suggests that both "</a:t>
            </a:r>
            <a:r>
              <a:rPr lang="en-GB" sz="2900" dirty="0" err="1"/>
              <a:t>total_units</a:t>
            </a:r>
            <a:r>
              <a:rPr lang="en-GB" sz="2900" dirty="0"/>
              <a:t>" and "</a:t>
            </a:r>
            <a:r>
              <a:rPr lang="en-GB" sz="2900" dirty="0" err="1"/>
              <a:t>lifeline_units</a:t>
            </a:r>
            <a:r>
              <a:rPr lang="en-GB" sz="2900" dirty="0"/>
              <a:t>" interact with each other and with themselves to influence the model's predictions.</a:t>
            </a:r>
          </a:p>
          <a:p>
            <a:pPr marL="0" indent="0">
              <a:buNone/>
            </a:pPr>
            <a:endParaRPr lang="en-GB" dirty="0"/>
          </a:p>
          <a:p>
            <a:endParaRPr lang="en-UG" dirty="0"/>
          </a:p>
        </p:txBody>
      </p:sp>
    </p:spTree>
    <p:extLst>
      <p:ext uri="{BB962C8B-B14F-4D97-AF65-F5344CB8AC3E}">
        <p14:creationId xmlns:p14="http://schemas.microsoft.com/office/powerpoint/2010/main" val="306181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of Project</a:t>
            </a:r>
            <a:endParaRPr dirty="0"/>
          </a:p>
        </p:txBody>
      </p:sp>
      <p:sp>
        <p:nvSpPr>
          <p:cNvPr id="3" name="Content Placeholder 2"/>
          <p:cNvSpPr>
            <a:spLocks noGrp="1"/>
          </p:cNvSpPr>
          <p:nvPr>
            <p:ph idx="1"/>
          </p:nvPr>
        </p:nvSpPr>
        <p:spPr/>
        <p:txBody>
          <a:bodyPr>
            <a:normAutofit/>
          </a:bodyPr>
          <a:lstStyle/>
          <a:p>
            <a:pPr marL="0" indent="0">
              <a:buNone/>
            </a:pPr>
            <a:r>
              <a:rPr lang="en-GB" sz="2700" dirty="0"/>
              <a:t>The project will use monthly billing data from one of Uganda's largest electricity distribution company (UMEME) for the month of December 2023.</a:t>
            </a:r>
          </a:p>
          <a:p>
            <a:pPr marL="0" indent="0">
              <a:buNone/>
            </a:pPr>
            <a:r>
              <a:rPr lang="en-GB" sz="2700" dirty="0"/>
              <a:t>Key project data terms include; </a:t>
            </a:r>
          </a:p>
          <a:p>
            <a:pPr marL="0" indent="0">
              <a:buNone/>
            </a:pPr>
            <a:endParaRPr dirty="0"/>
          </a:p>
        </p:txBody>
      </p:sp>
      <p:sp>
        <p:nvSpPr>
          <p:cNvPr id="5" name="TextBox 4">
            <a:extLst>
              <a:ext uri="{FF2B5EF4-FFF2-40B4-BE49-F238E27FC236}">
                <a16:creationId xmlns:a16="http://schemas.microsoft.com/office/drawing/2014/main" id="{A10662B7-67B9-4985-8EB3-600132B20F47}"/>
              </a:ext>
            </a:extLst>
          </p:cNvPr>
          <p:cNvSpPr txBox="1"/>
          <p:nvPr/>
        </p:nvSpPr>
        <p:spPr>
          <a:xfrm>
            <a:off x="4083980" y="3619071"/>
            <a:ext cx="3005191" cy="2215991"/>
          </a:xfrm>
          <a:prstGeom prst="rect">
            <a:avLst/>
          </a:prstGeom>
          <a:noFill/>
        </p:spPr>
        <p:txBody>
          <a:bodyPr wrap="square" rtlCol="0">
            <a:spAutoFit/>
          </a:bodyPr>
          <a:lstStyle/>
          <a:p>
            <a:pPr marL="342900" indent="-342900">
              <a:buFont typeface="Arial" panose="020B0604020202020204" pitchFamily="34" charset="0"/>
              <a:buChar char="•"/>
            </a:pPr>
            <a:r>
              <a:rPr lang="en-GB" sz="2400" dirty="0"/>
              <a:t>Customer No.</a:t>
            </a:r>
          </a:p>
          <a:p>
            <a:pPr marL="342900" indent="-342900">
              <a:buFont typeface="Arial" panose="020B0604020202020204" pitchFamily="34" charset="0"/>
              <a:buChar char="•"/>
            </a:pPr>
            <a:r>
              <a:rPr lang="en-GB" sz="2400" dirty="0"/>
              <a:t>Meter No.</a:t>
            </a:r>
          </a:p>
          <a:p>
            <a:pPr marL="342900" indent="-342900">
              <a:buFont typeface="Arial" panose="020B0604020202020204" pitchFamily="34" charset="0"/>
              <a:buChar char="•"/>
            </a:pPr>
            <a:r>
              <a:rPr lang="en-GB" sz="2400" dirty="0"/>
              <a:t>Acct_pay_amount</a:t>
            </a:r>
          </a:p>
          <a:p>
            <a:pPr marL="342900" indent="-342900">
              <a:buFont typeface="Arial" panose="020B0604020202020204" pitchFamily="34" charset="0"/>
              <a:buChar char="•"/>
            </a:pPr>
            <a:r>
              <a:rPr lang="en-GB" sz="2400" dirty="0"/>
              <a:t>Acct_save_amount</a:t>
            </a:r>
          </a:p>
          <a:p>
            <a:pPr marL="342900" indent="-342900">
              <a:buFont typeface="Arial" panose="020B0604020202020204" pitchFamily="34" charset="0"/>
              <a:buChar char="•"/>
            </a:pPr>
            <a:r>
              <a:rPr lang="en-GB" sz="2400" dirty="0"/>
              <a:t>Operator name</a:t>
            </a:r>
          </a:p>
          <a:p>
            <a:endParaRPr lang="en-UG" dirty="0"/>
          </a:p>
        </p:txBody>
      </p:sp>
      <p:sp>
        <p:nvSpPr>
          <p:cNvPr id="7" name="TextBox 6">
            <a:extLst>
              <a:ext uri="{FF2B5EF4-FFF2-40B4-BE49-F238E27FC236}">
                <a16:creationId xmlns:a16="http://schemas.microsoft.com/office/drawing/2014/main" id="{1D459CEC-49FD-4EFF-AF11-500DFE4729A9}"/>
              </a:ext>
            </a:extLst>
          </p:cNvPr>
          <p:cNvSpPr txBox="1"/>
          <p:nvPr/>
        </p:nvSpPr>
        <p:spPr>
          <a:xfrm>
            <a:off x="457200" y="3588246"/>
            <a:ext cx="3498351" cy="2215991"/>
          </a:xfrm>
          <a:prstGeom prst="rect">
            <a:avLst/>
          </a:prstGeom>
          <a:noFill/>
        </p:spPr>
        <p:txBody>
          <a:bodyPr wrap="square" rtlCol="0">
            <a:spAutoFit/>
          </a:bodyPr>
          <a:lstStyle/>
          <a:p>
            <a:pPr marL="342900" indent="-342900">
              <a:buFont typeface="Arial" panose="020B0604020202020204" pitchFamily="34" charset="0"/>
              <a:buChar char="•"/>
            </a:pPr>
            <a:r>
              <a:rPr lang="en-GB" sz="2400" dirty="0"/>
              <a:t>District</a:t>
            </a:r>
          </a:p>
          <a:p>
            <a:pPr marL="342900" indent="-342900">
              <a:buFont typeface="Arial" panose="020B0604020202020204" pitchFamily="34" charset="0"/>
              <a:buChar char="•"/>
            </a:pPr>
            <a:r>
              <a:rPr lang="en-GB" sz="2400" dirty="0"/>
              <a:t>Lifeline Units</a:t>
            </a:r>
          </a:p>
          <a:p>
            <a:pPr marL="342900" indent="-342900">
              <a:buFont typeface="Arial" panose="020B0604020202020204" pitchFamily="34" charset="0"/>
              <a:buChar char="•"/>
            </a:pPr>
            <a:r>
              <a:rPr lang="en-GB" sz="2400" dirty="0"/>
              <a:t>Above lifeline units</a:t>
            </a:r>
          </a:p>
          <a:p>
            <a:pPr marL="342900" indent="-342900">
              <a:buFont typeface="Arial" panose="020B0604020202020204" pitchFamily="34" charset="0"/>
              <a:buChar char="•"/>
            </a:pPr>
            <a:r>
              <a:rPr lang="en-GB" sz="2400" dirty="0"/>
              <a:t>Tariff Program</a:t>
            </a:r>
          </a:p>
          <a:p>
            <a:pPr marL="342900" indent="-342900">
              <a:buFont typeface="Arial" panose="020B0604020202020204" pitchFamily="34" charset="0"/>
              <a:buChar char="•"/>
            </a:pPr>
            <a:r>
              <a:rPr lang="en-GB" sz="2400" dirty="0"/>
              <a:t>Total Units</a:t>
            </a:r>
          </a:p>
          <a:p>
            <a:endParaRPr lang="en-UG" dirty="0"/>
          </a:p>
        </p:txBody>
      </p:sp>
    </p:spTree>
    <p:extLst>
      <p:ext uri="{BB962C8B-B14F-4D97-AF65-F5344CB8AC3E}">
        <p14:creationId xmlns:p14="http://schemas.microsoft.com/office/powerpoint/2010/main" val="483746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Conclusion and Future Work</a:t>
            </a:r>
          </a:p>
        </p:txBody>
      </p:sp>
      <p:sp>
        <p:nvSpPr>
          <p:cNvPr id="3" name="Content Placeholder 2"/>
          <p:cNvSpPr>
            <a:spLocks noGrp="1"/>
          </p:cNvSpPr>
          <p:nvPr>
            <p:ph idx="1"/>
          </p:nvPr>
        </p:nvSpPr>
        <p:spPr/>
        <p:txBody>
          <a:bodyPr>
            <a:normAutofit/>
          </a:bodyPr>
          <a:lstStyle/>
          <a:p>
            <a:r>
              <a:rPr lang="en-GB" sz="2700" dirty="0"/>
              <a:t>Preferably, the team would continue with the Decision tree model because it provides the best classification accuracy with no overfitting occurrences in both precision and recall</a:t>
            </a:r>
          </a:p>
          <a:p>
            <a:r>
              <a:rPr sz="2700" dirty="0"/>
              <a:t>This </a:t>
            </a:r>
            <a:r>
              <a:rPr lang="en-GB" sz="2700" dirty="0"/>
              <a:t>project</a:t>
            </a:r>
            <a:r>
              <a:rPr sz="2700" dirty="0"/>
              <a:t> highlights areas for improvement in billing processes. Future work could involve automating anomaly detection and improving real-time adjustments to minimize delays and errors in billing</a:t>
            </a:r>
            <a:r>
              <a:rPr lang="en-GB" sz="2700" dirty="0"/>
              <a:t> apart from only classifying customer categories</a:t>
            </a:r>
            <a:endParaRPr sz="2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Project Significance</a:t>
            </a:r>
            <a:endParaRPr sz="4000" dirty="0"/>
          </a:p>
        </p:txBody>
      </p:sp>
      <p:sp>
        <p:nvSpPr>
          <p:cNvPr id="3" name="Content Placeholder 2"/>
          <p:cNvSpPr>
            <a:spLocks noGrp="1"/>
          </p:cNvSpPr>
          <p:nvPr>
            <p:ph idx="1"/>
          </p:nvPr>
        </p:nvSpPr>
        <p:spPr/>
        <p:txBody>
          <a:bodyPr>
            <a:normAutofit/>
          </a:bodyPr>
          <a:lstStyle/>
          <a:p>
            <a:r>
              <a:rPr lang="en-GB" sz="2700" dirty="0"/>
              <a:t>Informed decision making</a:t>
            </a:r>
          </a:p>
          <a:p>
            <a:r>
              <a:rPr lang="en-GB" sz="2700" dirty="0"/>
              <a:t>Forecasting and Trend analysis</a:t>
            </a:r>
          </a:p>
          <a:p>
            <a:r>
              <a:rPr lang="en-GB" sz="2700" dirty="0"/>
              <a:t>Cost optimization in resource allocation </a:t>
            </a:r>
          </a:p>
          <a:p>
            <a:r>
              <a:rPr lang="en-GB" sz="2700" dirty="0"/>
              <a:t>Scalability and Automation</a:t>
            </a:r>
          </a:p>
          <a:p>
            <a:pPr marL="0" indent="0">
              <a:buNone/>
            </a:pPr>
            <a:endParaRPr lang="en-GB" dirty="0"/>
          </a:p>
          <a:p>
            <a:pPr marL="0" indent="0">
              <a:buNone/>
            </a:pPr>
            <a:endParaRPr lang="en-GB" dirty="0"/>
          </a:p>
          <a:p>
            <a:pPr marL="0" indent="0">
              <a:buNone/>
            </a:pPr>
            <a:endParaRPr dirty="0"/>
          </a:p>
        </p:txBody>
      </p:sp>
    </p:spTree>
    <p:extLst>
      <p:ext uri="{BB962C8B-B14F-4D97-AF65-F5344CB8AC3E}">
        <p14:creationId xmlns:p14="http://schemas.microsoft.com/office/powerpoint/2010/main" val="146191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Gaps Identified</a:t>
            </a:r>
          </a:p>
        </p:txBody>
      </p:sp>
      <p:sp>
        <p:nvSpPr>
          <p:cNvPr id="3" name="Content Placeholder 2"/>
          <p:cNvSpPr>
            <a:spLocks noGrp="1"/>
          </p:cNvSpPr>
          <p:nvPr>
            <p:ph idx="1"/>
          </p:nvPr>
        </p:nvSpPr>
        <p:spPr/>
        <p:txBody>
          <a:bodyPr>
            <a:normAutofit/>
          </a:bodyPr>
          <a:lstStyle/>
          <a:p>
            <a:r>
              <a:rPr lang="en-GB" sz="2700" dirty="0"/>
              <a:t>Limited coverage of customer bands</a:t>
            </a:r>
          </a:p>
          <a:p>
            <a:r>
              <a:rPr lang="en-GB" sz="2700" dirty="0"/>
              <a:t>No consideration of post-paid customers</a:t>
            </a:r>
          </a:p>
          <a:p>
            <a:r>
              <a:rPr lang="en-GB" sz="2700" dirty="0"/>
              <a:t>Recurring customers cant be easily clustered and considered as a single customer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Project Scope</a:t>
            </a:r>
          </a:p>
        </p:txBody>
      </p:sp>
      <p:sp>
        <p:nvSpPr>
          <p:cNvPr id="3" name="Content Placeholder 2"/>
          <p:cNvSpPr>
            <a:spLocks noGrp="1"/>
          </p:cNvSpPr>
          <p:nvPr>
            <p:ph idx="1"/>
          </p:nvPr>
        </p:nvSpPr>
        <p:spPr>
          <a:xfrm>
            <a:off x="457200" y="1600201"/>
            <a:ext cx="8229600" cy="2269836"/>
          </a:xfrm>
        </p:spPr>
        <p:txBody>
          <a:bodyPr/>
          <a:lstStyle/>
          <a:p>
            <a:pPr marL="0" indent="0">
              <a:buNone/>
            </a:pPr>
            <a:r>
              <a:rPr sz="2700" dirty="0"/>
              <a:t>The scope focuses on analyzing </a:t>
            </a:r>
            <a:r>
              <a:rPr lang="en-GB" sz="2700" dirty="0"/>
              <a:t>customer bands under column(tariff programme), lifeline Units, Cost of energy, and Total Units, which will be the core features of the ML model for this project.</a:t>
            </a:r>
          </a:p>
          <a:p>
            <a:pPr marL="0" indent="0">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Problem Statement</a:t>
            </a:r>
          </a:p>
        </p:txBody>
      </p:sp>
      <p:sp>
        <p:nvSpPr>
          <p:cNvPr id="3" name="Content Placeholder 2"/>
          <p:cNvSpPr>
            <a:spLocks noGrp="1"/>
          </p:cNvSpPr>
          <p:nvPr>
            <p:ph idx="1"/>
          </p:nvPr>
        </p:nvSpPr>
        <p:spPr>
          <a:xfrm>
            <a:off x="457200" y="1600201"/>
            <a:ext cx="8229600" cy="2463800"/>
          </a:xfrm>
        </p:spPr>
        <p:txBody>
          <a:bodyPr>
            <a:normAutofit/>
          </a:bodyPr>
          <a:lstStyle/>
          <a:p>
            <a:r>
              <a:rPr sz="2700" dirty="0"/>
              <a:t>The current utility billing system may face challenges like inaccurate adjustments, delayed updates, and irregular billing patterns, leading to potential revenue loss and customer dissatisfaction.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Research Questions</a:t>
            </a:r>
          </a:p>
        </p:txBody>
      </p:sp>
      <p:sp>
        <p:nvSpPr>
          <p:cNvPr id="3" name="Content Placeholder 2"/>
          <p:cNvSpPr>
            <a:spLocks noGrp="1"/>
          </p:cNvSpPr>
          <p:nvPr>
            <p:ph idx="1"/>
          </p:nvPr>
        </p:nvSpPr>
        <p:spPr/>
        <p:txBody>
          <a:bodyPr>
            <a:normAutofit/>
          </a:bodyPr>
          <a:lstStyle/>
          <a:p>
            <a:r>
              <a:rPr sz="2700" dirty="0"/>
              <a:t>How consistent are </a:t>
            </a:r>
            <a:r>
              <a:rPr lang="en-GB" sz="2700" dirty="0"/>
              <a:t>consumer bands </a:t>
            </a:r>
            <a:r>
              <a:rPr sz="2700" dirty="0"/>
              <a:t>across districts?</a:t>
            </a:r>
            <a:endParaRPr lang="en-GB" sz="2700" dirty="0"/>
          </a:p>
          <a:p>
            <a:r>
              <a:rPr lang="en-GB" sz="2700" dirty="0"/>
              <a:t> How do Lifeline tariff, forex, fuel, and inflation adjustments impact</a:t>
            </a:r>
            <a:r>
              <a:rPr sz="2700" dirty="0"/>
              <a:t> </a:t>
            </a:r>
            <a:r>
              <a:rPr lang="en-GB" sz="2700" dirty="0"/>
              <a:t>Energy Consumption</a:t>
            </a:r>
            <a:r>
              <a:rPr sz="2700" dirty="0"/>
              <a:t>?</a:t>
            </a:r>
            <a:endParaRPr lang="en-GB" sz="2700" dirty="0"/>
          </a:p>
          <a:p>
            <a:r>
              <a:rPr sz="2700" dirty="0"/>
              <a:t>Are there noticeable anomalies or irregularities in the data?</a:t>
            </a:r>
          </a:p>
          <a:p>
            <a:r>
              <a:rPr sz="2700" dirty="0"/>
              <a:t>What trends can be identified in billing patterns over time?</a:t>
            </a:r>
            <a:endParaRPr lang="en-GB" sz="2700" dirty="0"/>
          </a:p>
          <a:p>
            <a:pPr marL="0" indent="0">
              <a:buNone/>
            </a:pPr>
            <a:endParaRPr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Methodology Approach</a:t>
            </a:r>
          </a:p>
        </p:txBody>
      </p:sp>
      <p:sp>
        <p:nvSpPr>
          <p:cNvPr id="3" name="Content Placeholder 2"/>
          <p:cNvSpPr>
            <a:spLocks noGrp="1"/>
          </p:cNvSpPr>
          <p:nvPr>
            <p:ph idx="1"/>
          </p:nvPr>
        </p:nvSpPr>
        <p:spPr/>
        <p:txBody>
          <a:bodyPr>
            <a:normAutofit/>
          </a:bodyPr>
          <a:lstStyle/>
          <a:p>
            <a:r>
              <a:rPr sz="2700" dirty="0"/>
              <a:t>Data Collection</a:t>
            </a:r>
            <a:r>
              <a:rPr lang="en-GB" sz="2700" dirty="0"/>
              <a:t> - </a:t>
            </a:r>
            <a:r>
              <a:rPr sz="2700" dirty="0"/>
              <a:t>Gather and clean utility billing data.</a:t>
            </a:r>
          </a:p>
          <a:p>
            <a:r>
              <a:rPr sz="2700" dirty="0"/>
              <a:t>Exploratory Data Analysis</a:t>
            </a:r>
            <a:r>
              <a:rPr lang="en-GB" sz="2700" dirty="0"/>
              <a:t> - </a:t>
            </a:r>
            <a:r>
              <a:rPr sz="2700" dirty="0"/>
              <a:t>Analyze </a:t>
            </a:r>
            <a:r>
              <a:rPr lang="en-GB" sz="2700" dirty="0"/>
              <a:t>Energy consumption per consumption bands </a:t>
            </a:r>
          </a:p>
          <a:p>
            <a:r>
              <a:rPr sz="2700" dirty="0"/>
              <a:t>Trend Analysis</a:t>
            </a:r>
            <a:r>
              <a:rPr lang="en-GB" sz="2700" dirty="0"/>
              <a:t> -</a:t>
            </a:r>
            <a:r>
              <a:rPr sz="2700" dirty="0"/>
              <a:t> Identify </a:t>
            </a:r>
            <a:r>
              <a:rPr lang="en-GB" sz="2700" dirty="0"/>
              <a:t>billing</a:t>
            </a:r>
            <a:r>
              <a:rPr sz="2700" dirty="0"/>
              <a:t> trends and potential outliers.</a:t>
            </a:r>
          </a:p>
          <a:p>
            <a:r>
              <a:rPr sz="2700" dirty="0"/>
              <a:t>Anomaly Detection: Use </a:t>
            </a:r>
            <a:r>
              <a:rPr lang="en-GB" sz="2700" dirty="0"/>
              <a:t>ML</a:t>
            </a:r>
            <a:r>
              <a:rPr sz="2700" dirty="0"/>
              <a:t> models to </a:t>
            </a:r>
            <a:r>
              <a:rPr lang="en-GB" sz="2700" dirty="0"/>
              <a:t>detect irregularities. </a:t>
            </a:r>
          </a:p>
          <a:p>
            <a:r>
              <a:rPr lang="en-GB" sz="2700" dirty="0"/>
              <a:t>Customer classification into consumption bands</a:t>
            </a:r>
            <a:endParaRPr sz="27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IFICATIONTAGSETID" val="e16409a7-1700-4153-9090-3955bc2f0ae8"/>
  <p:tag name="CLASSIFICATION" val="Private"/>
  <p:tag name="COMPLIANCETAGSETID" val="f14fc1f1-8950-40d5-8a29-45909da947d6"/>
  <p:tag name="FILEID" val="f579eac9-981e-4748-aedb-cba7e25528f7"/>
  <p:tag name="USERID" val="Steven Magezi"/>
  <p:tag name="TAGDATETIME" val="2024-12-12T13:58:00Z"/>
  <p:tag name="GVDATA" val="ew0KICAidGFnc2V0X2UxNjQwOWE3XzE3MDBfNDE1M185MDkwXzM5NTViYzJmMGFlOF9jbGFzc2lmaWNhdGlvbiI6ICJQcml2YXRlIiwNCiAgIk9TIjogIldpbmRvd3MiLA0KICAiZG9jSUQiOiAiZjU3OWVhYzktOTgxZS00NzQ4LWFlZGItY2JhN2UyNTUyOGY3IiwN"/>
  <p:tag name="GVDATA0" val="CiAgImRvY1N0YXRlIjogInt9IiwNCiAgImxpbmVJZCI6ICJhZjIyZmE4NC1iNzQ3LTQ4YjgtODZkZC1jNzMyNDI2ZDc1MDEiLA0KICAicGFyZW50TGluZUlkcyI6ICJbXHUwMDIyYWM4NmMxNjEtZWJkNC00YTk5LTg1NWEtOGJkMzdmYzg4ZGMyXHUwMDIyLFx1MDAy"/>
  <p:tag name="GVDATA1" val="MjBjOThjNTZlLWZlNjgtNDRkZC05MTAxLTgxMThjNTg0OTkyZVx1MDAyMl0iDQp9"/>
  <p:tag name="GVDATA2" val="(en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4282</TotalTime>
  <Words>784</Words>
  <Application>Microsoft Office PowerPoint</Application>
  <PresentationFormat>On-screen Show (4:3)</PresentationFormat>
  <Paragraphs>127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Utility Billing Data ML Project For Customer Classification</vt:lpstr>
      <vt:lpstr>Background of the Project</vt:lpstr>
      <vt:lpstr>Introduction of Project</vt:lpstr>
      <vt:lpstr>Project Significance</vt:lpstr>
      <vt:lpstr>Gaps Identified</vt:lpstr>
      <vt:lpstr>Project Scope</vt:lpstr>
      <vt:lpstr>Problem Statement</vt:lpstr>
      <vt:lpstr>Research Questions</vt:lpstr>
      <vt:lpstr>Methodology Approach</vt:lpstr>
      <vt:lpstr>Methodology Approach cont</vt:lpstr>
      <vt:lpstr>Methodology Approach cont</vt:lpstr>
      <vt:lpstr>Methodology Approach cont</vt:lpstr>
      <vt:lpstr>Methodology Approach cont</vt:lpstr>
      <vt:lpstr>Methodology Approach cont</vt:lpstr>
      <vt:lpstr>Methodology Approach cont</vt:lpstr>
      <vt:lpstr>Module Training</vt:lpstr>
      <vt:lpstr>Module Training</vt:lpstr>
      <vt:lpstr>Module Training</vt:lpstr>
      <vt:lpstr>Module Training</vt:lpstr>
      <vt:lpstr>Module Training</vt:lpstr>
      <vt:lpstr>Module Training</vt:lpstr>
      <vt:lpstr>Module Training</vt:lpstr>
      <vt:lpstr>Module Training</vt:lpstr>
      <vt:lpstr>Module Evaluation</vt:lpstr>
      <vt:lpstr>Module Evaluation</vt:lpstr>
      <vt:lpstr>SHAP function</vt:lpstr>
      <vt:lpstr>SHAP function</vt:lpstr>
      <vt:lpstr>SHAP function</vt:lpstr>
      <vt:lpstr>SHAP function cont</vt:lpstr>
      <vt:lpstr>Conclusion and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Utility Billing Data ML Project</dc:title>
  <dc:subject/>
  <dc:creator/>
  <cp:keywords/>
  <dc:description>generated using python-pptx</dc:description>
  <cp:lastModifiedBy>Steven Magezi</cp:lastModifiedBy>
  <cp:revision>38</cp:revision>
  <dcterms:created xsi:type="dcterms:W3CDTF">2013-01-27T09:14:16Z</dcterms:created>
  <dcterms:modified xsi:type="dcterms:W3CDTF">2024-12-12T13:58:00Z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VData">
    <vt:lpwstr>ew0KICAidGFnc2V0X2UxNjQwOWE3XzE3MDBfNDE1M185MDkwXzM5NTViYzJmMGFlOF9jbGFzc2lmaWNhdGlvbiI6ICJQcml2YXRlIiwNCiAgIk9TIjogIldpbmRvd3MiLA0KICAiZG9jSUQiOiAiZjU3OWVhYzktOTgxZS00NzQ4LWFlZGItY2JhN2UyNTUyOGY3IiwN</vt:lpwstr>
  </property>
  <property fmtid="{D5CDD505-2E9C-101B-9397-08002B2CF9AE}" pid="3" name="GVData0">
    <vt:lpwstr>CiAgImRvY1N0YXRlIjogInt9IiwNCiAgImxpbmVJZCI6ICJhZjIyZmE4NC1iNzQ3LTQ4YjgtODZkZC1jNzMyNDI2ZDc1MDEiLA0KICAicGFyZW50TGluZUlkcyI6ICJbXHUwMDIyYWM4NmMxNjEtZWJkNC00YTk5LTg1NWEtOGJkMzdmYzg4ZGMyXHUwMDIyLFx1MDAy</vt:lpwstr>
  </property>
  <property fmtid="{D5CDD505-2E9C-101B-9397-08002B2CF9AE}" pid="4" name="CurrentState">
    <vt:lpwstr>{"FirstPageDifferent":false,"DifferentOddAndEvenPages":false,"PageCount":14,"HeaderMetadata":"","ThirdPartyHeaderMetadata":"","GVHeaderExists":false,"NonGVHeaderExists":false,"FloatingHeaderExists":false,"NonGVHeaderShapeExists":false,"ThirdPartyHeaders":</vt:lpwstr>
  </property>
  <property fmtid="{D5CDD505-2E9C-101B-9397-08002B2CF9AE}" pid="5" name="GVData1">
    <vt:lpwstr>MjBjOThjNTZlLWZlNjgtNDRkZC05MTAxLTgxMThjNTg0OTkyZVx1MDAyMl0iDQp9</vt:lpwstr>
  </property>
  <property fmtid="{D5CDD505-2E9C-101B-9397-08002B2CF9AE}" pid="6" name="ClassificationTagSetId">
    <vt:lpwstr>e16409a7-1700-4153-9090-3955bc2f0ae8</vt:lpwstr>
  </property>
  <property fmtid="{D5CDD505-2E9C-101B-9397-08002B2CF9AE}" pid="7" name="ComplianceTagSetId">
    <vt:lpwstr>f14fc1f1-8950-40d5-8a29-45909da947d6</vt:lpwstr>
  </property>
  <property fmtid="{D5CDD505-2E9C-101B-9397-08002B2CF9AE}" pid="8" name="FileId">
    <vt:lpwstr>f579eac9-981e-4748-aedb-cba7e25528f7</vt:lpwstr>
  </property>
  <property fmtid="{D5CDD505-2E9C-101B-9397-08002B2CF9AE}" pid="9" name="TagDateTime">
    <vt:lpwstr>2024-12-12T13:58:00Z</vt:lpwstr>
  </property>
  <property fmtid="{D5CDD505-2E9C-101B-9397-08002B2CF9AE}" pid="10" name="GVData2">
    <vt:lpwstr>(end)</vt:lpwstr>
  </property>
  <property fmtid="{D5CDD505-2E9C-101B-9397-08002B2CF9AE}" pid="11" name="GVData3">
    <vt:lpwstr>MjI6XHUwMDIyXHUwMDIyLFx1MDAyMkhlYWRlcnNcdTAwMjI6W1x1MDAyMlx1MDAyMl0sXHUwMDIySGVhZGVyVHlwZVx1MDAyMjoxLFx1MDAyMkhlYWRlclR5cGVzQWxsb3dlZFx1MDAyMjpbMl0sXHUwMDIySGVhZGVyVXBkYXRlVHlwZVx1MDAyMjowLFx1MDAyMkZv</vt:lpwstr>
  </property>
  <property fmtid="{D5CDD505-2E9C-101B-9397-08002B2CF9AE}" pid="12" name="GVData4">
    <vt:lpwstr>b3RlckVuYWJsZWRcdTAwMjI6ZmFsc2UsXHUwMDIyRm9vdGVyXHUwMDIyOlx1MDAyMlx1MDAyMixcdTAwMjJGb290ZXJzXHUwMDIyOltcdTAwMjJcdTAwMjJdLFx1MDAyMkZvb3RlclR5cGVcdTAwMjI6MixcdTAwMjJGb290ZXJUeXBlc0FsbG93ZWRcdTAwMjI6WzJd</vt:lpwstr>
  </property>
  <property fmtid="{D5CDD505-2E9C-101B-9397-08002B2CF9AE}" pid="13" name="GVData5">
    <vt:lpwstr>LFx1MDAyMkZvb3RlclVwZGF0ZVR5cGVcdTAwMjI6MCxcdTAwMjJXYXRlcm1hcmtcdTAwMjI6bnVsbCxcdTAwMjJXYXRlcm1hcmtFbmFibGVkXHUwMDIyOmZhbHNlLFx1MDAyMlNob3VsZFdyaXRlV2F0ZXJtYXJrXHUwMDIyOmZhbHNlLFx1MDAyMldhdGVybWFya1Vw</vt:lpwstr>
  </property>
  <property fmtid="{D5CDD505-2E9C-101B-9397-08002B2CF9AE}" pid="14" name="GVData6">
    <vt:lpwstr>ZGF0ZVR5cGVcdTAwMjI6MCxcdTAwMjJQb3dlcnBvaW50VGl0bGVcdTAwMjI6XHUwMDIyXHUwMDIyLFx1MDAyMlBvd2VycG9pbnRTdWJpdGxlXHUwMDIyOlx1MDAyMlx1MDAyMn0iLA0KICAiU3RhdGUiOiAie1x1MDAyMkZpcnN0UGFnZURpZmZlcmVudFx1MDAyMjpm</vt:lpwstr>
  </property>
  <property fmtid="{D5CDD505-2E9C-101B-9397-08002B2CF9AE}" pid="15" name="GVData7">
    <vt:lpwstr>YWxzZSxcdTAwMjJEaWZmZXJlbnRPZGRBbmRFdmVuUGFnZXNcdTAwMjI6ZmFsc2UsXHUwMDIyUGFnZUNvdW50XHUwMDIyOjE0LFx1MDAyMkhlYWRlck1ldGFkYXRhXHUwMDIyOlx1MDAyMlx1MDAyMixcdTAwMjJUaGlyZFBhcnR5SGVhZGVyTWV0YWRhdGFcdTAwMjI6</vt:lpwstr>
  </property>
  <property fmtid="{D5CDD505-2E9C-101B-9397-08002B2CF9AE}" pid="16" name="GVData8">
    <vt:lpwstr>XHUwMDIyXHUwMDIyLFx1MDAyMkdWSGVhZGVyRXhpc3RzXHUwMDIyOmZhbHNlLFx1MDAyMk5vbkdWSGVhZGVyRXhpc3RzXHUwMDIyOmZhbHNlLFx1MDAyMkZsb2F0aW5nSGVhZGVyRXhpc3RzXHUwMDIyOmZhbHNlLFx1MDAyMk5vbkdWSGVhZGVyU2hhcGVFeGlzdHNc</vt:lpwstr>
  </property>
  <property fmtid="{D5CDD505-2E9C-101B-9397-08002B2CF9AE}" pid="17" name="GVData9">
    <vt:lpwstr>dTAwMjI6ZmFsc2UsXHUwMDIyVGhpcmRQYXJ0eUhlYWRlcnNcdTAwMjI6W10sXHUwMDIyRm9vdGVyTWV0YWRhdGFcdTAwMjI6XHUwMDIyXHUwMDIyLFx1MDAyMlRoaXJkUGFydHlGb290ZXJNZXRhZGF0YVx1MDAyMjpcdTAwMjJcdTAwMjIsXHUwMDIyR1ZGb290ZXJF</vt:lpwstr>
  </property>
  <property fmtid="{D5CDD505-2E9C-101B-9397-08002B2CF9AE}" pid="18" name="GVData10">
    <vt:lpwstr>eGlzdHNcdTAwMjI6ZmFsc2UsXHUwMDIyTm9uR1ZGb290ZXJFeGlzdHNcdTAwMjI6ZmFsc2UsXHUwMDIyRmxvYXRpbmdGb290ZXJFeGlzdHNcdTAwMjI6ZmFsc2UsXHUwMDIyTm9uR1ZGb290ZXJTaGFwZUV4aXN0c1x1MDAyMjpmYWxzZSxcdTAwMjJUaGlyZFBhcnR5</vt:lpwstr>
  </property>
  <property fmtid="{D5CDD505-2E9C-101B-9397-08002B2CF9AE}" pid="19" name="GVData11">
    <vt:lpwstr>Rm9vdGVyc1x1MDAyMjpbXSxcdTAwMjJXYXRlcm1hcmtNZXRhZGF0YVx1MDAyMjpudWxsLFx1MDAyMldhdGVybWFya0V4aXN0c1x1MDAyMjpmYWxzZSxcdTAwMjJQb3dlcnBvaW50VGl0bGVNZXRhZGF0YVx1MDAyMjpcdTAwMjJcdTAwMjIsXHUwMDIyUG93ZXJwb2lu</vt:lpwstr>
  </property>
  <property fmtid="{D5CDD505-2E9C-101B-9397-08002B2CF9AE}" pid="20" name="GVData12">
    <vt:lpwstr>dFN1YnRpdGxlTWV0YWRhdGFcdTAwMjI6XHUwMDIyXHUwMDIyLFx1MDAyMlRoaXJkUGFydHlNZXRhZGF0YUZvdW5kXHUwMDIyOmZhbHNlfSINCn0=</vt:lpwstr>
  </property>
  <property fmtid="{D5CDD505-2E9C-101B-9397-08002B2CF9AE}" pid="21" name="GVData13">
    <vt:lpwstr>(end)</vt:lpwstr>
  </property>
  <property fmtid="{D5CDD505-2E9C-101B-9397-08002B2CF9AE}" pid="22" name="Header">
    <vt:lpwstr/>
  </property>
  <property fmtid="{D5CDD505-2E9C-101B-9397-08002B2CF9AE}" pid="23" name="UserId">
    <vt:lpwstr>Steven Magezi</vt:lpwstr>
  </property>
  <property fmtid="{D5CDD505-2E9C-101B-9397-08002B2CF9AE}" pid="24" name="Classification">
    <vt:lpwstr>Private</vt:lpwstr>
  </property>
</Properties>
</file>