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99" r:id="rId9"/>
    <p:sldId id="289" r:id="rId10"/>
    <p:sldId id="291" r:id="rId11"/>
    <p:sldId id="292" r:id="rId12"/>
    <p:sldId id="300" r:id="rId13"/>
    <p:sldId id="303" r:id="rId14"/>
    <p:sldId id="301" r:id="rId15"/>
    <p:sldId id="302" r:id="rId16"/>
    <p:sldId id="297" r:id="rId17"/>
    <p:sldId id="282" r:id="rId18"/>
    <p:sldId id="304" r:id="rId19"/>
    <p:sldId id="305" r:id="rId20"/>
    <p:sldId id="280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58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0AD0-93A4-4264-9E52-3C3EB2E2996C}" type="datetimeFigureOut">
              <a:rPr lang="en-AU" smtClean="0"/>
              <a:t>20/03/2017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5B200-DFD7-46BC-B632-CDE6EA35F9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406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Constructor / </a:t>
            </a:r>
            <a:r>
              <a:rPr lang="en-AU" dirty="0" err="1" smtClean="0"/>
              <a:t>Desctructor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5B200-DFD7-46BC-B632-CDE6EA35F9A1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99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Access specifiers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5B200-DFD7-46BC-B632-CDE6EA35F9A1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5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wiki.ros.org/CppStyleGuid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41012 Programming for Mechatronic Systems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mtClean="0"/>
              <a:t>Week 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619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examples from Lynda.com</a:t>
            </a:r>
          </a:p>
          <a:p>
            <a:r>
              <a:rPr lang="en-US" dirty="0" smtClean="0"/>
              <a:t>Enable </a:t>
            </a:r>
            <a:r>
              <a:rPr lang="en-US" dirty="0"/>
              <a:t>compiling of working.cpp from Chap1</a:t>
            </a:r>
          </a:p>
          <a:p>
            <a:r>
              <a:rPr lang="en-US" dirty="0"/>
              <a:t>with </a:t>
            </a:r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 smtClean="0"/>
              <a:t>Command </a:t>
            </a:r>
            <a:r>
              <a:rPr lang="en-US" dirty="0"/>
              <a:t>line</a:t>
            </a:r>
          </a:p>
          <a:p>
            <a:pPr lvl="1"/>
            <a:r>
              <a:rPr lang="en-US" dirty="0" err="1" smtClean="0"/>
              <a:t>QTCreator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smtClean="0"/>
              <a:t>Eclipse</a:t>
            </a:r>
          </a:p>
          <a:p>
            <a:r>
              <a:rPr lang="en-US" dirty="0" smtClean="0"/>
              <a:t>Reviewed C </a:t>
            </a:r>
            <a:endParaRPr lang="en-US" dirty="0"/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you should have done in Week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96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are extremely </a:t>
            </a:r>
            <a:r>
              <a:rPr lang="en-US" dirty="0" smtClean="0"/>
              <a:t>powerful, allow access to memory (memory address) and to manipulate </a:t>
            </a:r>
            <a:r>
              <a:rPr lang="en-US" dirty="0"/>
              <a:t>their </a:t>
            </a:r>
            <a:r>
              <a:rPr lang="en-US" dirty="0" smtClean="0"/>
              <a:t>contents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Pointers &amp; Reference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09454"/>
            <a:ext cx="4114800" cy="280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0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address-of operator</a:t>
            </a:r>
            <a:r>
              <a:rPr lang="en-US" dirty="0"/>
              <a:t> (&amp;) operates on a variable, and returns the address of the </a:t>
            </a:r>
            <a:r>
              <a:rPr lang="en-US" dirty="0" smtClean="0"/>
              <a:t>variable</a:t>
            </a:r>
          </a:p>
          <a:p>
            <a:endParaRPr lang="en-US" dirty="0"/>
          </a:p>
          <a:p>
            <a:r>
              <a:rPr lang="en-US" dirty="0" smtClean="0"/>
              <a:t>Pointer:</a:t>
            </a:r>
          </a:p>
          <a:p>
            <a:pPr lvl="1"/>
            <a:r>
              <a:rPr lang="en-US" dirty="0" smtClean="0"/>
              <a:t>stores a </a:t>
            </a:r>
            <a:r>
              <a:rPr lang="en-US" dirty="0"/>
              <a:t>memory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must be declared before they can be used</a:t>
            </a:r>
          </a:p>
          <a:p>
            <a:pPr lvl="1"/>
            <a:r>
              <a:rPr lang="en-US" dirty="0" smtClean="0"/>
              <a:t>syntax of declaring, place a * in front of the name</a:t>
            </a:r>
          </a:p>
          <a:p>
            <a:pPr lvl="1"/>
            <a:r>
              <a:rPr lang="en-US" dirty="0" smtClean="0"/>
              <a:t>is associated with a type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Pointers &amp; Reference</a:t>
            </a:r>
          </a:p>
        </p:txBody>
      </p:sp>
    </p:spTree>
    <p:extLst>
      <p:ext uri="{BB962C8B-B14F-4D97-AF65-F5344CB8AC3E}">
        <p14:creationId xmlns:p14="http://schemas.microsoft.com/office/powerpoint/2010/main" val="35399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value pointed to by a </a:t>
            </a:r>
            <a:r>
              <a:rPr lang="en-US" dirty="0" smtClean="0"/>
              <a:t>pointer (retrieve or modify), </a:t>
            </a:r>
            <a:r>
              <a:rPr lang="en-US" dirty="0"/>
              <a:t>you need to use the dereferencing operator </a:t>
            </a:r>
            <a:r>
              <a:rPr lang="en-US" dirty="0" smtClean="0"/>
              <a:t>*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Dereference / Indirection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12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 number = 88;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/>
              <a:t>pNumber</a:t>
            </a:r>
            <a:r>
              <a:rPr lang="en-US" dirty="0"/>
              <a:t> = &amp;number; </a:t>
            </a:r>
            <a:endParaRPr lang="en-US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/>
              <a:t>pNumber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*</a:t>
            </a:r>
            <a:r>
              <a:rPr lang="en-US" dirty="0" err="1"/>
              <a:t>pNumber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/>
              <a:t>pNumber</a:t>
            </a:r>
            <a:r>
              <a:rPr lang="en-US" dirty="0"/>
              <a:t> = 99; </a:t>
            </a:r>
            <a:endParaRPr lang="en-US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*</a:t>
            </a:r>
            <a:r>
              <a:rPr lang="en-US" dirty="0" err="1"/>
              <a:t>pNumber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number &lt;&lt; </a:t>
            </a:r>
            <a:r>
              <a:rPr lang="en-US" dirty="0" err="1"/>
              <a:t>endl</a:t>
            </a:r>
            <a:r>
              <a:rPr lang="en-US" dirty="0"/>
              <a:t>; 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Pointers &amp; Reference</a:t>
            </a:r>
          </a:p>
        </p:txBody>
      </p:sp>
    </p:spTree>
    <p:extLst>
      <p:ext uri="{BB962C8B-B14F-4D97-AF65-F5344CB8AC3E}">
        <p14:creationId xmlns:p14="http://schemas.microsoft.com/office/powerpoint/2010/main" val="14957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allow to structure programs in segments of code to perform individual tasks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Generally segmented to be able to be reused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type </a:t>
            </a:r>
            <a:r>
              <a:rPr lang="en-US" b="1" dirty="0"/>
              <a:t>name</a:t>
            </a:r>
            <a:r>
              <a:rPr lang="en-US" dirty="0"/>
              <a:t> ( parameter1, parameter2, ...) { statements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AU" dirty="0" smtClean="0"/>
              <a:t>What about </a:t>
            </a:r>
            <a:r>
              <a:rPr lang="en-AU" b="1" dirty="0" smtClean="0"/>
              <a:t>void</a:t>
            </a:r>
            <a:endParaRPr lang="en-AU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Functions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78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function that accepts a double </a:t>
            </a:r>
            <a:r>
              <a:rPr lang="en-US" dirty="0" smtClean="0"/>
              <a:t>value </a:t>
            </a:r>
            <a:r>
              <a:rPr lang="en-AU" dirty="0" smtClean="0"/>
              <a:t>as </a:t>
            </a:r>
            <a:r>
              <a:rPr lang="en-AU" dirty="0"/>
              <a:t>a parameter and</a:t>
            </a:r>
          </a:p>
          <a:p>
            <a:pPr lvl="1"/>
            <a:r>
              <a:rPr lang="en-US" dirty="0"/>
              <a:t>1. Returns a square value</a:t>
            </a:r>
          </a:p>
          <a:p>
            <a:pPr lvl="1"/>
            <a:r>
              <a:rPr lang="en-US" dirty="0"/>
              <a:t>2. Returns a </a:t>
            </a:r>
            <a:r>
              <a:rPr lang="en-US" dirty="0" err="1"/>
              <a:t>bool</a:t>
            </a:r>
            <a:r>
              <a:rPr lang="en-US" dirty="0"/>
              <a:t> value if the double is greater </a:t>
            </a:r>
            <a:r>
              <a:rPr lang="en-US" dirty="0" smtClean="0"/>
              <a:t>than zero </a:t>
            </a:r>
            <a:r>
              <a:rPr lang="en-US" dirty="0"/>
              <a:t>and the square value instead of initial </a:t>
            </a:r>
            <a:r>
              <a:rPr lang="en-US" dirty="0" smtClean="0"/>
              <a:t>passed </a:t>
            </a:r>
            <a:r>
              <a:rPr lang="en-AU" dirty="0" smtClean="0"/>
              <a:t>value</a:t>
            </a:r>
            <a:endParaRPr lang="en-AU" dirty="0"/>
          </a:p>
          <a:p>
            <a:pPr lvl="1"/>
            <a:r>
              <a:rPr lang="en-US" dirty="0"/>
              <a:t>3. Returns </a:t>
            </a:r>
            <a:r>
              <a:rPr lang="en-US" dirty="0" err="1"/>
              <a:t>bool</a:t>
            </a:r>
            <a:r>
              <a:rPr lang="en-US" dirty="0"/>
              <a:t> value if the double is greater </a:t>
            </a:r>
            <a:r>
              <a:rPr lang="en-US" dirty="0" smtClean="0"/>
              <a:t>than zero</a:t>
            </a:r>
            <a:r>
              <a:rPr lang="en-US" dirty="0"/>
              <a:t>, the square value, the cube value and the </a:t>
            </a:r>
            <a:r>
              <a:rPr lang="en-US" dirty="0" smtClean="0"/>
              <a:t>passed </a:t>
            </a:r>
            <a:r>
              <a:rPr lang="en-AU" dirty="0" smtClean="0"/>
              <a:t>value </a:t>
            </a:r>
            <a:r>
              <a:rPr lang="en-AU" dirty="0"/>
              <a:t>incremented by one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Functions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548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Why needed?</a:t>
            </a:r>
          </a:p>
          <a:p>
            <a:pPr lvl="1"/>
            <a:r>
              <a:rPr lang="en-US" dirty="0"/>
              <a:t>It allows you to separate </a:t>
            </a:r>
            <a:r>
              <a:rPr lang="en-US" i="1" dirty="0"/>
              <a:t>interface</a:t>
            </a:r>
            <a:r>
              <a:rPr lang="en-US" dirty="0"/>
              <a:t> from </a:t>
            </a:r>
            <a:r>
              <a:rPr lang="en-US" i="1" dirty="0" smtClean="0"/>
              <a:t>implementation</a:t>
            </a:r>
          </a:p>
          <a:p>
            <a:pPr lvl="1"/>
            <a:r>
              <a:rPr lang="en-US" dirty="0"/>
              <a:t>It speeds up </a:t>
            </a:r>
            <a:r>
              <a:rPr lang="en-US" dirty="0" smtClean="0"/>
              <a:t>compile time</a:t>
            </a:r>
          </a:p>
          <a:p>
            <a:pPr lvl="1"/>
            <a:endParaRPr lang="en-US" dirty="0"/>
          </a:p>
          <a:p>
            <a:r>
              <a:rPr lang="en-US" dirty="0" smtClean="0"/>
              <a:t>Generally the interface file is all that is needed</a:t>
            </a:r>
          </a:p>
          <a:p>
            <a:r>
              <a:rPr lang="en-US" dirty="0" smtClean="0"/>
              <a:t>Allows to have a library with header, inner implementation hidden</a:t>
            </a:r>
          </a:p>
          <a:p>
            <a:endParaRPr lang="en-US" dirty="0" smtClean="0"/>
          </a:p>
          <a:p>
            <a:r>
              <a:rPr lang="en-US" dirty="0" smtClean="0"/>
              <a:t>Further Details</a:t>
            </a:r>
            <a:endParaRPr lang="en-US" dirty="0"/>
          </a:p>
          <a:p>
            <a:r>
              <a:rPr lang="en-AU" dirty="0"/>
              <a:t>http://www.cplusplus.com/articles/Gw6AC542/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Header / Source File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552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Code style important for readability of code</a:t>
            </a:r>
          </a:p>
          <a:p>
            <a:r>
              <a:rPr lang="en-AU" dirty="0" smtClean="0"/>
              <a:t>Most important : </a:t>
            </a:r>
            <a:r>
              <a:rPr lang="en-AU" b="1" dirty="0" smtClean="0"/>
              <a:t>CONSISTENCY</a:t>
            </a:r>
          </a:p>
          <a:p>
            <a:r>
              <a:rPr lang="en-AU" dirty="0" smtClean="0"/>
              <a:t>Common to Adopt Coding Standard</a:t>
            </a:r>
          </a:p>
          <a:p>
            <a:pPr lvl="1"/>
            <a:r>
              <a:rPr lang="en-AU" b="1" dirty="0">
                <a:hlinkClick r:id="rId2"/>
              </a:rPr>
              <a:t>http://</a:t>
            </a:r>
            <a:r>
              <a:rPr lang="en-AU" b="1" dirty="0" smtClean="0">
                <a:hlinkClick r:id="rId2"/>
              </a:rPr>
              <a:t>wiki.ros.org/CppStyleGuide</a:t>
            </a:r>
            <a:endParaRPr lang="en-AU" b="1" dirty="0" smtClean="0"/>
          </a:p>
          <a:p>
            <a:pPr lvl="1"/>
            <a:r>
              <a:rPr lang="en-AU" b="1" dirty="0">
                <a:hlinkClick r:id="rId3"/>
              </a:rPr>
              <a:t>https://</a:t>
            </a:r>
            <a:r>
              <a:rPr lang="en-AU" b="1" dirty="0" smtClean="0">
                <a:hlinkClick r:id="rId3"/>
              </a:rPr>
              <a:t>google.github.io/styleguide/cppguide.html</a:t>
            </a:r>
            <a:r>
              <a:rPr lang="en-AU" b="1" dirty="0" smtClean="0"/>
              <a:t> </a:t>
            </a:r>
          </a:p>
          <a:p>
            <a:pPr lvl="1"/>
            <a:endParaRPr lang="en-AU" b="1" dirty="0"/>
          </a:p>
          <a:p>
            <a:r>
              <a:rPr lang="en-AU" b="1" dirty="0" smtClean="0"/>
              <a:t>We will use ROS C++ Style Guide</a:t>
            </a:r>
          </a:p>
          <a:p>
            <a:pPr lvl="1"/>
            <a:endParaRPr lang="en-AU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Coding Style Guide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8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Classes</a:t>
            </a:r>
            <a:r>
              <a:rPr lang="en-US" dirty="0"/>
              <a:t> are an expanded concept of </a:t>
            </a:r>
            <a:r>
              <a:rPr lang="en-US" i="1" dirty="0"/>
              <a:t>data structures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can contain data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can also contain functions as members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 </a:t>
            </a:r>
            <a:r>
              <a:rPr lang="en-US" dirty="0" err="1" smtClean="0"/>
              <a:t>Struct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Arguably not the same beast!</a:t>
            </a:r>
            <a:r>
              <a:rPr lang="en-US" dirty="0"/>
              <a:t/>
            </a:r>
            <a:br>
              <a:rPr lang="en-US" dirty="0"/>
            </a:b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Classes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523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Staff</a:t>
            </a:r>
            <a:endParaRPr lang="en-US" dirty="0"/>
          </a:p>
          <a:p>
            <a:pPr lvl="1"/>
            <a:r>
              <a:rPr lang="en-US" dirty="0" smtClean="0"/>
              <a:t>Link </a:t>
            </a:r>
            <a:r>
              <a:rPr lang="en-US" dirty="0"/>
              <a:t>to Industry Needs</a:t>
            </a:r>
          </a:p>
          <a:p>
            <a:pPr lvl="1"/>
            <a:r>
              <a:rPr lang="en-US" dirty="0" smtClean="0"/>
              <a:t>Objectives</a:t>
            </a:r>
            <a:endParaRPr lang="en-US" dirty="0"/>
          </a:p>
          <a:p>
            <a:pPr lvl="1"/>
            <a:r>
              <a:rPr lang="en-US" dirty="0" smtClean="0"/>
              <a:t>Class </a:t>
            </a:r>
            <a:r>
              <a:rPr lang="en-US" dirty="0"/>
              <a:t>Structure</a:t>
            </a:r>
          </a:p>
          <a:p>
            <a:pPr lvl="1"/>
            <a:r>
              <a:rPr lang="en-US" dirty="0" smtClean="0"/>
              <a:t>Assignments</a:t>
            </a:r>
            <a:endParaRPr lang="en-US" dirty="0"/>
          </a:p>
          <a:p>
            <a:pPr lvl="1"/>
            <a:r>
              <a:rPr lang="en-US" dirty="0" smtClean="0"/>
              <a:t>General </a:t>
            </a:r>
            <a:r>
              <a:rPr lang="en-US" dirty="0"/>
              <a:t>Rules</a:t>
            </a:r>
          </a:p>
          <a:p>
            <a:pPr lvl="2"/>
            <a:r>
              <a:rPr lang="en-US" dirty="0" smtClean="0"/>
              <a:t>Plagiarism</a:t>
            </a:r>
          </a:p>
          <a:p>
            <a:pPr lvl="2"/>
            <a:r>
              <a:rPr lang="en-US" dirty="0" smtClean="0"/>
              <a:t>Late submissions</a:t>
            </a:r>
          </a:p>
          <a:p>
            <a:pPr lvl="2"/>
            <a:r>
              <a:rPr lang="en-US" dirty="0" smtClean="0"/>
              <a:t>Peer Review</a:t>
            </a:r>
            <a:endParaRPr lang="en-US" dirty="0"/>
          </a:p>
          <a:p>
            <a:pPr lvl="1"/>
            <a:r>
              <a:rPr lang="en-US" dirty="0" smtClean="0"/>
              <a:t>In-class </a:t>
            </a:r>
            <a:r>
              <a:rPr lang="en-US" dirty="0"/>
              <a:t>exercises</a:t>
            </a:r>
            <a:endParaRPr lang="en-AU" dirty="0" smtClean="0"/>
          </a:p>
          <a:p>
            <a:pPr marL="393192" lvl="1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948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Rectangle { </a:t>
            </a:r>
            <a:endParaRPr lang="en-US" dirty="0" smtClean="0"/>
          </a:p>
          <a:p>
            <a:pPr marL="137160" indent="0">
              <a:buNone/>
            </a:pPr>
            <a:r>
              <a:rPr lang="en-US" dirty="0"/>
              <a:t>	Rectangle</a:t>
            </a:r>
            <a:r>
              <a:rPr lang="en-US" dirty="0" smtClean="0"/>
              <a:t>();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smtClean="0"/>
              <a:t>~Rectangle</a:t>
            </a:r>
            <a:r>
              <a:rPr lang="en-US" dirty="0"/>
              <a:t>();</a:t>
            </a:r>
          </a:p>
          <a:p>
            <a:pPr marL="13716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public</a:t>
            </a:r>
            <a:r>
              <a:rPr lang="en-US" dirty="0"/>
              <a:t>: </a:t>
            </a:r>
            <a:endParaRPr lang="en-US" dirty="0" smtClean="0"/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setValues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int,int</a:t>
            </a:r>
            <a:r>
              <a:rPr lang="en-US" dirty="0"/>
              <a:t>);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getArea</a:t>
            </a:r>
            <a:r>
              <a:rPr lang="en-US" dirty="0" smtClean="0"/>
              <a:t> </a:t>
            </a:r>
            <a:r>
              <a:rPr lang="en-US" dirty="0"/>
              <a:t>(void);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getPerimeter</a:t>
            </a:r>
            <a:r>
              <a:rPr lang="en-US" dirty="0" smtClean="0"/>
              <a:t> </a:t>
            </a:r>
            <a:r>
              <a:rPr lang="en-US" dirty="0"/>
              <a:t>(void); </a:t>
            </a:r>
          </a:p>
          <a:p>
            <a:pPr marL="13716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private:</a:t>
            </a:r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width_, height_; </a:t>
            </a:r>
            <a:endParaRPr lang="en-US" dirty="0"/>
          </a:p>
          <a:p>
            <a:pPr marL="137160" indent="0">
              <a:buNone/>
            </a:pPr>
            <a:r>
              <a:rPr lang="en-US" dirty="0" smtClean="0"/>
              <a:t>};</a:t>
            </a:r>
            <a:endParaRPr lang="en-AU" dirty="0"/>
          </a:p>
          <a:p>
            <a:pPr marL="137160" indent="0">
              <a:buNone/>
            </a:pPr>
            <a:endParaRPr lang="en-AU" dirty="0" smtClean="0"/>
          </a:p>
          <a:p>
            <a:pPr marL="393192" lvl="1" indent="0">
              <a:buNone/>
            </a:pPr>
            <a:endParaRPr lang="en-AU" dirty="0" smtClean="0"/>
          </a:p>
          <a:p>
            <a:pPr marL="393192" lvl="1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Classes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44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Rectangle {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public</a:t>
            </a:r>
            <a:r>
              <a:rPr lang="en-US" dirty="0"/>
              <a:t>: </a:t>
            </a:r>
            <a:endParaRPr lang="en-US" dirty="0" smtClean="0"/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setValues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int,int</a:t>
            </a:r>
            <a:r>
              <a:rPr lang="en-US" dirty="0"/>
              <a:t>);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getArea</a:t>
            </a:r>
            <a:r>
              <a:rPr lang="en-US" dirty="0" smtClean="0"/>
              <a:t> </a:t>
            </a:r>
            <a:r>
              <a:rPr lang="en-US" dirty="0"/>
              <a:t>(void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getPerimeter</a:t>
            </a:r>
            <a:r>
              <a:rPr lang="en-US" dirty="0" smtClean="0"/>
              <a:t>(void</a:t>
            </a:r>
            <a:r>
              <a:rPr lang="en-US" dirty="0" smtClean="0"/>
              <a:t>); </a:t>
            </a:r>
          </a:p>
          <a:p>
            <a:pPr marL="13716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private:</a:t>
            </a:r>
          </a:p>
          <a:p>
            <a:pPr marL="13716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width_, height_; </a:t>
            </a:r>
            <a:endParaRPr lang="en-US" dirty="0"/>
          </a:p>
          <a:p>
            <a:pPr marL="137160" indent="0">
              <a:buNone/>
            </a:pPr>
            <a:r>
              <a:rPr lang="en-US" dirty="0" smtClean="0"/>
              <a:t>};</a:t>
            </a:r>
            <a:endParaRPr lang="en-AU" dirty="0"/>
          </a:p>
          <a:p>
            <a:pPr marL="137160" indent="0">
              <a:buNone/>
            </a:pPr>
            <a:endParaRPr lang="en-AU" dirty="0" smtClean="0"/>
          </a:p>
          <a:p>
            <a:pPr marL="137160" indent="0">
              <a:buNone/>
            </a:pPr>
            <a:r>
              <a:rPr lang="en-AU" dirty="0" smtClean="0"/>
              <a:t>Questions:</a:t>
            </a:r>
          </a:p>
          <a:p>
            <a:r>
              <a:rPr lang="en-AU" dirty="0" smtClean="0"/>
              <a:t>What are the functions of the class?</a:t>
            </a:r>
          </a:p>
          <a:p>
            <a:r>
              <a:rPr lang="en-AU" dirty="0" smtClean="0"/>
              <a:t>What do they take / return?</a:t>
            </a:r>
          </a:p>
          <a:p>
            <a:r>
              <a:rPr lang="en-AU" dirty="0" smtClean="0"/>
              <a:t>What are the access specifiers?</a:t>
            </a:r>
          </a:p>
          <a:p>
            <a:r>
              <a:rPr lang="en-AU" dirty="0" smtClean="0"/>
              <a:t>Why do we have the </a:t>
            </a:r>
            <a:r>
              <a:rPr lang="en-AU" dirty="0" err="1" smtClean="0"/>
              <a:t>setValues</a:t>
            </a:r>
            <a:r>
              <a:rPr lang="en-AU" dirty="0" smtClean="0"/>
              <a:t> method?</a:t>
            </a:r>
          </a:p>
          <a:p>
            <a:r>
              <a:rPr lang="en-AU" dirty="0" smtClean="0"/>
              <a:t>What </a:t>
            </a:r>
            <a:r>
              <a:rPr lang="en-AU" dirty="0"/>
              <a:t>do the access specifiers </a:t>
            </a:r>
            <a:r>
              <a:rPr lang="en-AU" dirty="0" smtClean="0"/>
              <a:t>guarantee</a:t>
            </a:r>
            <a:endParaRPr lang="en-AU" dirty="0" smtClean="0"/>
          </a:p>
          <a:p>
            <a:r>
              <a:rPr lang="en-AU" dirty="0" smtClean="0"/>
              <a:t>Where is the implementation of this </a:t>
            </a:r>
            <a:r>
              <a:rPr lang="en-AU" dirty="0" smtClean="0"/>
              <a:t>class</a:t>
            </a:r>
            <a:endParaRPr lang="en-AU" dirty="0" smtClean="0"/>
          </a:p>
          <a:p>
            <a:r>
              <a:rPr lang="en-AU" dirty="0" smtClean="0"/>
              <a:t>What </a:t>
            </a:r>
            <a:r>
              <a:rPr lang="en-AU" dirty="0" smtClean="0"/>
              <a:t>might be the pitfall of this class? </a:t>
            </a:r>
          </a:p>
          <a:p>
            <a:r>
              <a:rPr lang="en-AU" dirty="0" smtClean="0"/>
              <a:t>How can we resolve the pitfall?</a:t>
            </a:r>
          </a:p>
          <a:p>
            <a:pPr marL="393192" lvl="1" indent="0">
              <a:buNone/>
            </a:pPr>
            <a:endParaRPr lang="en-AU" dirty="0" smtClean="0"/>
          </a:p>
          <a:p>
            <a:pPr marL="393192" lvl="1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Classes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382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Coordinators</a:t>
            </a:r>
          </a:p>
          <a:p>
            <a:pPr lvl="1"/>
            <a:r>
              <a:rPr lang="en-US" dirty="0" smtClean="0"/>
              <a:t>Alen </a:t>
            </a:r>
            <a:r>
              <a:rPr lang="en-US" dirty="0"/>
              <a:t>Alempijevic</a:t>
            </a:r>
          </a:p>
          <a:p>
            <a:r>
              <a:rPr lang="en-US" dirty="0"/>
              <a:t>T</a:t>
            </a:r>
            <a:r>
              <a:rPr lang="en-US" dirty="0" smtClean="0"/>
              <a:t>eaching </a:t>
            </a:r>
            <a:r>
              <a:rPr lang="en-US" dirty="0"/>
              <a:t>Staff</a:t>
            </a:r>
          </a:p>
          <a:p>
            <a:pPr lvl="1"/>
            <a:r>
              <a:rPr lang="en-US" dirty="0" smtClean="0"/>
              <a:t>Alex </a:t>
            </a:r>
            <a:r>
              <a:rPr lang="en-US" dirty="0"/>
              <a:t>Virgona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Subject Staff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344" y="1600200"/>
            <a:ext cx="17145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00200"/>
            <a:ext cx="13430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9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6.4B Devises Interconnected + System on</a:t>
            </a:r>
          </a:p>
          <a:p>
            <a:r>
              <a:rPr lang="en-AU" dirty="0"/>
              <a:t>Chip Devices Explosion</a:t>
            </a:r>
          </a:p>
          <a:p>
            <a:r>
              <a:rPr lang="en-AU" dirty="0" smtClean="0"/>
              <a:t>Beyond </a:t>
            </a:r>
            <a:r>
              <a:rPr lang="en-AU" dirty="0"/>
              <a:t>Single Monolithic Code</a:t>
            </a:r>
          </a:p>
          <a:p>
            <a:r>
              <a:rPr lang="en-AU" dirty="0" smtClean="0"/>
              <a:t>OO </a:t>
            </a:r>
            <a:r>
              <a:rPr lang="en-AU" dirty="0"/>
              <a:t>Paradigm – More Admissible to Systems</a:t>
            </a:r>
          </a:p>
          <a:p>
            <a:r>
              <a:rPr lang="en-AU" dirty="0" smtClean="0"/>
              <a:t>C</a:t>
            </a:r>
            <a:r>
              <a:rPr lang="en-AU" dirty="0"/>
              <a:t>++ Essential on Many Layers</a:t>
            </a:r>
          </a:p>
          <a:p>
            <a:pPr lvl="1"/>
            <a:r>
              <a:rPr lang="en-AU" dirty="0" smtClean="0"/>
              <a:t>Android </a:t>
            </a:r>
            <a:r>
              <a:rPr lang="en-AU" dirty="0"/>
              <a:t>Backbone, Libraries, Applications</a:t>
            </a:r>
          </a:p>
          <a:p>
            <a:r>
              <a:rPr lang="en-AU" dirty="0" smtClean="0"/>
              <a:t>Code </a:t>
            </a:r>
            <a:r>
              <a:rPr lang="en-AU" dirty="0"/>
              <a:t>Reuse / Testing / Documentation</a:t>
            </a:r>
          </a:p>
          <a:p>
            <a:r>
              <a:rPr lang="en-AU" dirty="0" smtClean="0"/>
              <a:t>Robotics </a:t>
            </a:r>
            <a:r>
              <a:rPr lang="en-AU" dirty="0"/>
              <a:t>Jobs (demand)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Mechatronic Systems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45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1.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/>
              <a:t> classes that are reusable, reliable </a:t>
            </a:r>
            <a:r>
              <a:rPr lang="en-US" dirty="0" smtClean="0"/>
              <a:t>and </a:t>
            </a:r>
            <a:r>
              <a:rPr lang="en-AU" dirty="0" smtClean="0"/>
              <a:t>maintainable</a:t>
            </a:r>
            <a:endParaRPr lang="en-AU" dirty="0"/>
          </a:p>
          <a:p>
            <a:r>
              <a:rPr lang="en-US" dirty="0"/>
              <a:t> 2. </a:t>
            </a:r>
            <a:r>
              <a:rPr lang="en-US" dirty="0">
                <a:solidFill>
                  <a:srgbClr val="FF0000"/>
                </a:solidFill>
              </a:rPr>
              <a:t>Apply theoretical knowledge </a:t>
            </a:r>
            <a:r>
              <a:rPr lang="en-US" dirty="0"/>
              <a:t>of sensors </a:t>
            </a:r>
            <a:r>
              <a:rPr lang="en-US" dirty="0" smtClean="0"/>
              <a:t>and control </a:t>
            </a:r>
            <a:r>
              <a:rPr lang="en-US" dirty="0"/>
              <a:t>to practical programming problems</a:t>
            </a:r>
          </a:p>
          <a:p>
            <a:r>
              <a:rPr lang="en-US" dirty="0"/>
              <a:t> 3. 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appropriate class structures and </a:t>
            </a:r>
            <a:r>
              <a:rPr lang="en-US" dirty="0" smtClean="0"/>
              <a:t>data </a:t>
            </a:r>
            <a:r>
              <a:rPr lang="en-AU" dirty="0" smtClean="0"/>
              <a:t>handling </a:t>
            </a:r>
            <a:r>
              <a:rPr lang="en-AU" dirty="0"/>
              <a:t>methods for task at hand</a:t>
            </a:r>
          </a:p>
          <a:p>
            <a:r>
              <a:rPr lang="en-US" dirty="0"/>
              <a:t> 4. </a:t>
            </a:r>
            <a:r>
              <a:rPr lang="en-US" dirty="0">
                <a:solidFill>
                  <a:srgbClr val="FF0000"/>
                </a:solidFill>
              </a:rPr>
              <a:t>Implement and test </a:t>
            </a:r>
            <a:r>
              <a:rPr lang="en-US" dirty="0" smtClean="0"/>
              <a:t>object-oriented </a:t>
            </a:r>
            <a:r>
              <a:rPr lang="en-AU" dirty="0" smtClean="0"/>
              <a:t>applications </a:t>
            </a:r>
            <a:r>
              <a:rPr lang="en-AU" dirty="0"/>
              <a:t>of moderate complexity</a:t>
            </a:r>
          </a:p>
          <a:p>
            <a:r>
              <a:rPr lang="it-IT" dirty="0"/>
              <a:t> 5. </a:t>
            </a:r>
            <a:r>
              <a:rPr lang="it-IT" dirty="0">
                <a:solidFill>
                  <a:srgbClr val="FF0000"/>
                </a:solidFill>
              </a:rPr>
              <a:t>Communicate</a:t>
            </a:r>
            <a:r>
              <a:rPr lang="it-IT" dirty="0"/>
              <a:t> programming design </a:t>
            </a:r>
            <a:r>
              <a:rPr lang="it-IT" dirty="0" smtClean="0"/>
              <a:t>decisions, </a:t>
            </a:r>
            <a:r>
              <a:rPr lang="en-US" dirty="0" smtClean="0"/>
              <a:t>dependencies</a:t>
            </a:r>
            <a:r>
              <a:rPr lang="en-US" dirty="0"/>
              <a:t>, interconnections, use cases </a:t>
            </a:r>
            <a:r>
              <a:rPr lang="en-US" dirty="0" smtClean="0"/>
              <a:t>and testing </a:t>
            </a:r>
            <a:r>
              <a:rPr lang="en-US" dirty="0"/>
              <a:t>procedures in a written document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Subject objectives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38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Pre-readings given</a:t>
            </a:r>
          </a:p>
          <a:p>
            <a:r>
              <a:rPr lang="en-US" dirty="0" smtClean="0"/>
              <a:t>Students </a:t>
            </a:r>
            <a:r>
              <a:rPr lang="en-US" dirty="0"/>
              <a:t>view readings, attempt and come </a:t>
            </a:r>
            <a:r>
              <a:rPr lang="en-US" dirty="0" smtClean="0"/>
              <a:t>to class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clarify concepts and push forward </a:t>
            </a:r>
            <a:r>
              <a:rPr lang="en-US" dirty="0" smtClean="0"/>
              <a:t>with examples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build knowledge base (stratify </a:t>
            </a:r>
            <a:r>
              <a:rPr lang="en-US" dirty="0" smtClean="0"/>
              <a:t>knowledge) towards </a:t>
            </a:r>
            <a:r>
              <a:rPr lang="en-US" dirty="0"/>
              <a:t>the assignments; more </a:t>
            </a:r>
            <a:r>
              <a:rPr lang="en-US" dirty="0" smtClean="0"/>
              <a:t>complex layers </a:t>
            </a:r>
            <a:r>
              <a:rPr lang="en-US" dirty="0"/>
              <a:t>of </a:t>
            </a:r>
            <a:r>
              <a:rPr lang="en-US" dirty="0" smtClean="0"/>
              <a:t>understanding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Class Structure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69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1) Assessment I:</a:t>
            </a:r>
          </a:p>
          <a:p>
            <a:pPr marL="109728" indent="0">
              <a:buNone/>
            </a:pPr>
            <a:r>
              <a:rPr lang="en-US" dirty="0" smtClean="0"/>
              <a:t> Developing </a:t>
            </a:r>
            <a:r>
              <a:rPr lang="en-US" dirty="0"/>
              <a:t>Sensor Class (5%)</a:t>
            </a:r>
          </a:p>
          <a:p>
            <a:r>
              <a:rPr lang="en-US" dirty="0" smtClean="0"/>
              <a:t>2</a:t>
            </a:r>
            <a:r>
              <a:rPr lang="en-US" dirty="0"/>
              <a:t>) Assessment II: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Utilising</a:t>
            </a:r>
            <a:r>
              <a:rPr lang="en-US" dirty="0" smtClean="0"/>
              <a:t> </a:t>
            </a:r>
            <a:r>
              <a:rPr lang="en-US" dirty="0"/>
              <a:t>Abstraction for a Range of </a:t>
            </a:r>
            <a:r>
              <a:rPr lang="en-US" dirty="0" smtClean="0"/>
              <a:t>Sensor Classes </a:t>
            </a:r>
            <a:r>
              <a:rPr lang="en-US" dirty="0"/>
              <a:t>(20%)</a:t>
            </a:r>
          </a:p>
          <a:p>
            <a:r>
              <a:rPr lang="en-US" dirty="0" smtClean="0"/>
              <a:t>3</a:t>
            </a:r>
            <a:r>
              <a:rPr lang="en-US" dirty="0"/>
              <a:t>) Assessment </a:t>
            </a:r>
            <a:r>
              <a:rPr lang="en-US" dirty="0" smtClean="0"/>
              <a:t>III: 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Threading</a:t>
            </a:r>
            <a:r>
              <a:rPr lang="en-US" dirty="0"/>
              <a:t>, Synchronization and Data Integrity</a:t>
            </a:r>
          </a:p>
          <a:p>
            <a:pPr marL="109728" indent="0">
              <a:buNone/>
            </a:pPr>
            <a:r>
              <a:rPr lang="en-US" dirty="0" smtClean="0"/>
              <a:t> (</a:t>
            </a:r>
            <a:r>
              <a:rPr lang="en-US" dirty="0"/>
              <a:t>20%)</a:t>
            </a:r>
          </a:p>
          <a:p>
            <a:r>
              <a:rPr lang="en-US" dirty="0" smtClean="0"/>
              <a:t>4</a:t>
            </a:r>
            <a:r>
              <a:rPr lang="en-US" dirty="0"/>
              <a:t>) Individual Project: (40%)</a:t>
            </a:r>
          </a:p>
          <a:p>
            <a:r>
              <a:rPr lang="en-US" dirty="0" smtClean="0"/>
              <a:t>5</a:t>
            </a:r>
            <a:r>
              <a:rPr lang="en-US" dirty="0"/>
              <a:t>) Code Review: </a:t>
            </a:r>
            <a:r>
              <a:rPr lang="en-US" dirty="0" smtClean="0"/>
              <a:t>(9% </a:t>
            </a:r>
            <a:r>
              <a:rPr lang="en-US" dirty="0"/>
              <a:t>: </a:t>
            </a:r>
            <a:r>
              <a:rPr lang="en-US" dirty="0" smtClean="0"/>
              <a:t>3%+3%+3%)</a:t>
            </a:r>
          </a:p>
          <a:p>
            <a:r>
              <a:rPr lang="en-US" dirty="0" smtClean="0"/>
              <a:t>6) </a:t>
            </a:r>
            <a:r>
              <a:rPr lang="en-US" dirty="0" err="1" smtClean="0"/>
              <a:t>Quizes</a:t>
            </a:r>
            <a:r>
              <a:rPr lang="en-US" dirty="0" smtClean="0"/>
              <a:t> (beginning of class): 6% ( 6 x 1%)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Assessment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953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Practise Quiz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08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OS: </a:t>
            </a:r>
            <a:r>
              <a:rPr lang="en-AU" dirty="0" smtClean="0"/>
              <a:t>Ubuntu</a:t>
            </a:r>
          </a:p>
          <a:p>
            <a:r>
              <a:rPr lang="en-AU" dirty="0" smtClean="0"/>
              <a:t>C++11</a:t>
            </a:r>
            <a:endParaRPr lang="en-AU" dirty="0"/>
          </a:p>
          <a:p>
            <a:r>
              <a:rPr lang="en-AU" dirty="0" smtClean="0"/>
              <a:t>Compilation </a:t>
            </a:r>
            <a:r>
              <a:rPr lang="en-AU" dirty="0"/>
              <a:t>+ Tools: </a:t>
            </a:r>
            <a:r>
              <a:rPr lang="en-AU" dirty="0" err="1"/>
              <a:t>CMake</a:t>
            </a:r>
            <a:endParaRPr lang="en-AU" dirty="0"/>
          </a:p>
          <a:p>
            <a:r>
              <a:rPr lang="en-AU" dirty="0" smtClean="0"/>
              <a:t>Documentation</a:t>
            </a:r>
            <a:r>
              <a:rPr lang="en-AU" dirty="0"/>
              <a:t>: Doxygen</a:t>
            </a:r>
          </a:p>
          <a:p>
            <a:r>
              <a:rPr lang="en-AU" dirty="0" smtClean="0"/>
              <a:t>IDE</a:t>
            </a:r>
            <a:r>
              <a:rPr lang="en-AU" dirty="0"/>
              <a:t>: </a:t>
            </a:r>
            <a:r>
              <a:rPr lang="en-AU" dirty="0" err="1"/>
              <a:t>QTCreator</a:t>
            </a:r>
            <a:endParaRPr lang="en-AU" dirty="0"/>
          </a:p>
          <a:p>
            <a:r>
              <a:rPr lang="en-AU" dirty="0" smtClean="0"/>
              <a:t>Unit </a:t>
            </a:r>
            <a:r>
              <a:rPr lang="en-AU" dirty="0"/>
              <a:t>Testing: </a:t>
            </a:r>
            <a:r>
              <a:rPr lang="en-AU" dirty="0" err="1" smtClean="0"/>
              <a:t>gtest</a:t>
            </a:r>
            <a:endParaRPr lang="en-AU" dirty="0" smtClean="0"/>
          </a:p>
          <a:p>
            <a:r>
              <a:rPr lang="en-AU" dirty="0" smtClean="0"/>
              <a:t>OpenCV (Library)</a:t>
            </a:r>
          </a:p>
          <a:p>
            <a:r>
              <a:rPr lang="en-AU" dirty="0" smtClean="0"/>
              <a:t>ROS (</a:t>
            </a:r>
            <a:r>
              <a:rPr lang="en-AU" dirty="0" smtClean="0"/>
              <a:t>Middleware CBSE)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Teaching Delivery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10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1368</TotalTime>
  <Words>714</Words>
  <Application>Microsoft Office PowerPoint</Application>
  <PresentationFormat>On-screen Show (4:3)</PresentationFormat>
  <Paragraphs>158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41012 Programming for Mechatronic Systems</vt:lpstr>
      <vt:lpstr>Overview</vt:lpstr>
      <vt:lpstr>Subject Staff</vt:lpstr>
      <vt:lpstr>Mechatronic Systems</vt:lpstr>
      <vt:lpstr>Subject objectives</vt:lpstr>
      <vt:lpstr>Class Structure</vt:lpstr>
      <vt:lpstr>Assessment</vt:lpstr>
      <vt:lpstr>Practise Quiz</vt:lpstr>
      <vt:lpstr>Teaching Delivery</vt:lpstr>
      <vt:lpstr>What you should have done in Week 1</vt:lpstr>
      <vt:lpstr>Pointers &amp; Reference</vt:lpstr>
      <vt:lpstr>Pointers &amp; Reference</vt:lpstr>
      <vt:lpstr>Dereference / Indirection</vt:lpstr>
      <vt:lpstr>Pointers &amp; Reference</vt:lpstr>
      <vt:lpstr>Functions</vt:lpstr>
      <vt:lpstr>Functions</vt:lpstr>
      <vt:lpstr>Header / Source File </vt:lpstr>
      <vt:lpstr>Coding Style Guide</vt:lpstr>
      <vt:lpstr>Classes</vt:lpstr>
      <vt:lpstr>Classes</vt:lpstr>
      <vt:lpstr>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42908 Engineering Project Preparation</dc:title>
  <dc:creator>Alen Alempijevic</dc:creator>
  <cp:lastModifiedBy>Alen Alempijevic</cp:lastModifiedBy>
  <cp:revision>113</cp:revision>
  <dcterms:created xsi:type="dcterms:W3CDTF">2006-08-16T00:00:00Z</dcterms:created>
  <dcterms:modified xsi:type="dcterms:W3CDTF">2017-03-20T03:50:16Z</dcterms:modified>
</cp:coreProperties>
</file>