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93" r:id="rId4"/>
    <p:sldId id="294" r:id="rId5"/>
    <p:sldId id="281" r:id="rId6"/>
    <p:sldId id="289" r:id="rId7"/>
    <p:sldId id="284" r:id="rId8"/>
    <p:sldId id="290" r:id="rId9"/>
    <p:sldId id="288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0AD0-93A4-4264-9E52-3C3EB2E2996C}" type="datetimeFigureOut">
              <a:rPr lang="en-AU" smtClean="0"/>
              <a:t>27/03/2017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B200-DFD7-46BC-B632-CDE6EA35F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0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2800C-C5BD-477E-9A64-2C19FF3E300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4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DD22C14-094A-594A-B1E2-D6FE60FE23BF}" type="datetimeFigureOut">
              <a:rPr lang="en-US" smtClean="0">
                <a:solidFill>
                  <a:prstClr val="black"/>
                </a:solidFill>
              </a:rPr>
              <a:pPr defTabSz="457200"/>
              <a:t>3/27/2017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07DAF17A-FDDC-8942-83BE-3C5DC464C2E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9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DD22C14-094A-594A-B1E2-D6FE60FE23BF}" type="datetimeFigureOut">
              <a:rPr lang="en-US" smtClean="0">
                <a:solidFill>
                  <a:prstClr val="black"/>
                </a:solidFill>
              </a:rPr>
              <a:pPr defTabSz="457200"/>
              <a:t>3/27/2017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07DAF17A-FDDC-8942-83BE-3C5DC464C2E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9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s.uts.edu.a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Ge1cR01jIM" TargetMode="Externa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GGe1cR01jIM?rel=0&amp;showinfo=0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41012 Programming for Mechatronic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6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inherited from the base class?</a:t>
            </a:r>
          </a:p>
          <a:p>
            <a:r>
              <a:rPr lang="en-US" dirty="0" smtClean="0"/>
              <a:t>A </a:t>
            </a:r>
            <a:r>
              <a:rPr lang="en-US" dirty="0"/>
              <a:t>publicly derived class inherits access to every member of a base class </a:t>
            </a:r>
            <a:r>
              <a:rPr lang="en-US" dirty="0" smtClean="0"/>
              <a:t>except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constructors and its destructor</a:t>
            </a:r>
          </a:p>
          <a:p>
            <a:pPr lvl="1"/>
            <a:r>
              <a:rPr lang="en-US" dirty="0"/>
              <a:t>its assignment operator members (operator=)</a:t>
            </a:r>
          </a:p>
          <a:p>
            <a:pPr lvl="1"/>
            <a:r>
              <a:rPr lang="en-US" dirty="0"/>
              <a:t>its friends</a:t>
            </a:r>
          </a:p>
          <a:p>
            <a:pPr lvl="1"/>
            <a:r>
              <a:rPr lang="en-US" dirty="0"/>
              <a:t>its private members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Inheritance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59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is a “pure virtual” member function?  </a:t>
            </a:r>
          </a:p>
          <a:p>
            <a:r>
              <a:rPr lang="en-US" dirty="0"/>
              <a:t>A member function declaration that turns a normal class into an abstract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You only </a:t>
            </a:r>
            <a:r>
              <a:rPr lang="en-US" dirty="0"/>
              <a:t>implement it in a derived class.</a:t>
            </a:r>
          </a:p>
          <a:p>
            <a:pPr marL="109728" indent="0">
              <a:buNone/>
            </a:pPr>
            <a:r>
              <a:rPr lang="en-US" dirty="0" smtClean="0"/>
              <a:t>class </a:t>
            </a:r>
            <a:r>
              <a:rPr lang="en-US" dirty="0"/>
              <a:t>Shape {</a:t>
            </a:r>
          </a:p>
          <a:p>
            <a:pPr marL="109728" indent="0">
              <a:buNone/>
            </a:pPr>
            <a:r>
              <a:rPr lang="en-US" dirty="0"/>
              <a:t>public:</a:t>
            </a:r>
          </a:p>
          <a:p>
            <a:pPr marL="109728" indent="0">
              <a:buNone/>
            </a:pPr>
            <a:r>
              <a:rPr lang="en-US" dirty="0"/>
              <a:t>virtual void draw() </a:t>
            </a:r>
            <a:r>
              <a:rPr lang="en-US" dirty="0" err="1"/>
              <a:t>const</a:t>
            </a:r>
            <a:r>
              <a:rPr lang="en-US" dirty="0"/>
              <a:t> = 0; // = 0 means it is "pure virtual"</a:t>
            </a:r>
          </a:p>
          <a:p>
            <a:pPr marL="109728" indent="0">
              <a:buNone/>
            </a:pPr>
            <a:r>
              <a:rPr lang="en-US" dirty="0"/>
              <a:t>// ...</a:t>
            </a:r>
          </a:p>
          <a:p>
            <a:pPr marL="109728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Pure Virtual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8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/>
              <a:t>Outstanding questions from last week</a:t>
            </a:r>
          </a:p>
          <a:p>
            <a:pPr lvl="1"/>
            <a:r>
              <a:rPr lang="en-AU" dirty="0" smtClean="0"/>
              <a:t>Quiz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SFS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We continue looking at classes / scope / access specifiers</a:t>
            </a:r>
          </a:p>
          <a:p>
            <a:pPr lvl="1"/>
            <a:r>
              <a:rPr lang="en-AU" dirty="0" smtClean="0"/>
              <a:t>Push into OO methodology with</a:t>
            </a:r>
          </a:p>
          <a:p>
            <a:pPr lvl="2"/>
            <a:r>
              <a:rPr lang="en-AU" dirty="0" smtClean="0"/>
              <a:t>Inheritance</a:t>
            </a:r>
          </a:p>
          <a:p>
            <a:pPr lvl="2"/>
            <a:r>
              <a:rPr lang="en-AU" dirty="0" smtClean="0"/>
              <a:t>Polymorphism</a:t>
            </a:r>
          </a:p>
          <a:p>
            <a:pPr lvl="2"/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spect="1"/>
          </p:cNvSpPr>
          <p:nvPr/>
        </p:nvSpPr>
        <p:spPr>
          <a:xfrm>
            <a:off x="2895606" y="367109"/>
            <a:ext cx="4419595" cy="14362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Early feedback</a:t>
            </a:r>
          </a:p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Survey (EFS)</a:t>
            </a:r>
            <a:endParaRPr lang="en-US" sz="3200" b="1" kern="0" cap="all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3550" y="1687091"/>
            <a:ext cx="8299450" cy="4694237"/>
          </a:xfrm>
          <a:prstGeom prst="rect">
            <a:avLst/>
          </a:prstGeom>
        </p:spPr>
        <p:txBody>
          <a:bodyPr lIns="0" tIns="0" rIns="0" bIns="0"/>
          <a:lstStyle/>
          <a:p>
            <a:pPr marL="266700" indent="-26670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solidFill>
                  <a:prstClr val="black"/>
                </a:solidFill>
                <a:latin typeface="Arial" charset="0"/>
              </a:rPr>
              <a:t>What is it?</a:t>
            </a:r>
            <a:endParaRPr lang="en-AU" altLang="en-US" dirty="0">
              <a:solidFill>
                <a:prstClr val="black"/>
              </a:solidFill>
              <a:latin typeface="Arial" charset="0"/>
            </a:endParaRPr>
          </a:p>
          <a:p>
            <a:pPr marL="896938" indent="-896938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Confidential, short 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online survey for each subject 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in week 4 of semester.</a:t>
            </a:r>
            <a:endParaRPr lang="en-AU" altLang="en-US" sz="1600" dirty="0">
              <a:solidFill>
                <a:prstClr val="black"/>
              </a:solidFill>
              <a:latin typeface="Arial" charset="0"/>
            </a:endParaRPr>
          </a:p>
          <a:p>
            <a:pPr marL="719138" lvl="1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 </a:t>
            </a:r>
          </a:p>
          <a:p>
            <a:pPr marL="266700" indent="-26670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solidFill>
                  <a:prstClr val="black"/>
                </a:solidFill>
                <a:latin typeface="Arial" charset="0"/>
              </a:rPr>
              <a:t>Why do it?</a:t>
            </a:r>
            <a:r>
              <a:rPr lang="en-AU" altLang="en-US" dirty="0">
                <a:solidFill>
                  <a:prstClr val="black"/>
                </a:solidFill>
                <a:latin typeface="Arial" charset="0"/>
              </a:rPr>
              <a:t> </a:t>
            </a:r>
          </a:p>
          <a:p>
            <a:pPr marL="896938" indent="-896938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Give academic staff 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an early indication of 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your learning experience in each subject. </a:t>
            </a:r>
          </a:p>
          <a:p>
            <a:pPr marL="896938" indent="-896938"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Allow refinements to be made this semester where appropriate and feasible.</a:t>
            </a:r>
            <a:endParaRPr lang="en-AU" altLang="en-US" sz="1600" dirty="0">
              <a:solidFill>
                <a:srgbClr val="4BACC6">
                  <a:lumMod val="75000"/>
                </a:srgbClr>
              </a:solidFill>
              <a:latin typeface="Arial" charset="0"/>
            </a:endParaRPr>
          </a:p>
          <a:p>
            <a:pPr marL="896938" indent="-896938" defTabSz="442913">
              <a:defRPr/>
            </a:pPr>
            <a:r>
              <a:rPr lang="en-AU" altLang="en-US" sz="1600" b="1" dirty="0">
                <a:solidFill>
                  <a:prstClr val="black"/>
                </a:solidFill>
                <a:latin typeface="Arial" charset="0"/>
              </a:rPr>
              <a:t>		</a:t>
            </a:r>
            <a:endParaRPr lang="en-AU" sz="1600" dirty="0">
              <a:solidFill>
                <a:prstClr val="black"/>
              </a:solidFill>
              <a:latin typeface="Arial" charset="0"/>
            </a:endParaRPr>
          </a:p>
          <a:p>
            <a:pPr marL="285750" indent="-28575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b="1" dirty="0">
                <a:solidFill>
                  <a:prstClr val="black"/>
                </a:solidFill>
                <a:latin typeface="Arial" charset="0"/>
              </a:rPr>
              <a:t>How do I do it?</a:t>
            </a:r>
          </a:p>
          <a:p>
            <a:pPr marL="0" lvl="1" defTabSz="442913">
              <a:defRPr/>
            </a:pPr>
            <a:r>
              <a:rPr lang="en-AU" sz="1600" dirty="0">
                <a:solidFill>
                  <a:prstClr val="black"/>
                </a:solidFill>
                <a:latin typeface="Arial" charset="0"/>
              </a:rPr>
              <a:t>		L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og in at </a:t>
            </a:r>
            <a:r>
              <a:rPr lang="en-AU" altLang="en-US" sz="1600" b="1" u="sng" dirty="0" smtClean="0">
                <a:solidFill>
                  <a:srgbClr val="FFC000"/>
                </a:solidFill>
                <a:latin typeface="Arial" charset="0"/>
                <a:hlinkClick r:id="rId3"/>
              </a:rPr>
              <a:t>www.sfs.uts.edu.au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 – available this week only!</a:t>
            </a:r>
            <a:endParaRPr lang="en-AU" altLang="en-US" sz="1600" dirty="0">
              <a:solidFill>
                <a:prstClr val="black"/>
              </a:solidFill>
              <a:latin typeface="Arial" charset="0"/>
            </a:endParaRPr>
          </a:p>
          <a:p>
            <a:pPr defTabSz="442913">
              <a:defRPr/>
            </a:pPr>
            <a:endParaRPr lang="en-US" sz="1600" dirty="0">
              <a:solidFill>
                <a:prstClr val="black"/>
              </a:solidFill>
              <a:latin typeface="Arial" charset="0"/>
            </a:endParaRPr>
          </a:p>
          <a:p>
            <a:pPr marL="285750" indent="-285750" defTabSz="442913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AU" altLang="en-US" b="1" dirty="0">
                <a:solidFill>
                  <a:prstClr val="black"/>
                </a:solidFill>
                <a:latin typeface="Arial" charset="0"/>
              </a:rPr>
              <a:t>What else do I need to know?</a:t>
            </a:r>
          </a:p>
          <a:p>
            <a:pPr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	Please be constructive in your feedback!</a:t>
            </a:r>
          </a:p>
          <a:p>
            <a:pPr defTabSz="442913">
              <a:defRPr/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	By participating, you could win a prize and support a charity.</a:t>
            </a:r>
            <a:br>
              <a:rPr lang="en-AU" altLang="en-US" sz="1600" dirty="0">
                <a:solidFill>
                  <a:prstClr val="black"/>
                </a:solidFill>
                <a:latin typeface="Arial" charset="0"/>
              </a:rPr>
            </a:b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		</a:t>
            </a:r>
            <a:endParaRPr lang="en-AU" altLang="en-US" sz="2000" b="1" dirty="0">
              <a:solidFill>
                <a:srgbClr val="4BACC6">
                  <a:lumMod val="75000"/>
                </a:srgbClr>
              </a:solidFill>
              <a:latin typeface="Arial" charset="0"/>
            </a:endParaRPr>
          </a:p>
          <a:p>
            <a:pPr algn="ctr" defTabSz="442913">
              <a:tabLst>
                <a:tab pos="6454775" algn="l"/>
              </a:tabLst>
              <a:defRPr/>
            </a:pPr>
            <a:r>
              <a:rPr lang="en-AU" altLang="en-US" sz="2400" b="1" dirty="0">
                <a:solidFill>
                  <a:srgbClr val="FFC000"/>
                </a:solidFill>
                <a:latin typeface="Arial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844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spect="1"/>
          </p:cNvSpPr>
          <p:nvPr/>
        </p:nvSpPr>
        <p:spPr>
          <a:xfrm>
            <a:off x="2895606" y="367109"/>
            <a:ext cx="4419595" cy="14362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Early feedback</a:t>
            </a:r>
          </a:p>
          <a:p>
            <a:pPr defTabSz="457200">
              <a:lnSpc>
                <a:spcPts val="3140"/>
              </a:lnSpc>
            </a:pPr>
            <a:r>
              <a:rPr lang="en-US" sz="3200" b="1" kern="0" cap="all" dirty="0" smtClean="0">
                <a:solidFill>
                  <a:prstClr val="black"/>
                </a:solidFill>
                <a:latin typeface="Arial"/>
                <a:cs typeface="Arial"/>
              </a:rPr>
              <a:t>Survey (EFS)</a:t>
            </a:r>
            <a:endParaRPr lang="en-US" sz="3200" b="1" kern="0" cap="all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49263" y="1614488"/>
            <a:ext cx="82994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Here is a message from the Vice-Chancellor about why the </a:t>
            </a:r>
            <a:r>
              <a:rPr lang="en-AU" altLang="en-US" sz="1600" dirty="0" smtClean="0">
                <a:solidFill>
                  <a:prstClr val="black"/>
                </a:solidFill>
                <a:latin typeface="Arial" charset="0"/>
              </a:rPr>
              <a:t>EFS </a:t>
            </a:r>
            <a:r>
              <a:rPr lang="en-AU" altLang="en-US" sz="1600" dirty="0">
                <a:solidFill>
                  <a:prstClr val="black"/>
                </a:solidFill>
                <a:latin typeface="Arial" charset="0"/>
              </a:rPr>
              <a:t>is important:</a:t>
            </a:r>
          </a:p>
          <a:p>
            <a:pPr algn="ctr" eaLnBrk="1" hangingPunct="1">
              <a:spcAft>
                <a:spcPts val="600"/>
              </a:spcAft>
            </a:pPr>
            <a:r>
              <a:rPr lang="en-AU" altLang="en-US" sz="1600" b="1" u="sng" dirty="0">
                <a:solidFill>
                  <a:srgbClr val="FFC000"/>
                </a:solidFill>
                <a:latin typeface="Arial" charset="0"/>
                <a:hlinkClick r:id="rId3"/>
              </a:rPr>
              <a:t>https://</a:t>
            </a:r>
            <a:r>
              <a:rPr lang="en-AU" altLang="en-US" sz="1600" b="1" u="sng" dirty="0" smtClean="0">
                <a:solidFill>
                  <a:srgbClr val="FFC000"/>
                </a:solidFill>
                <a:latin typeface="Arial" charset="0"/>
                <a:hlinkClick r:id="rId3"/>
              </a:rPr>
              <a:t>youtu.be/GGe1cR01jIM</a:t>
            </a:r>
            <a:endParaRPr lang="en-AU" altLang="en-US" sz="1600" b="1" u="sng" dirty="0" smtClean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2" name="GGe1cR01jIM?rel=0&amp;showinfo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0000" y="2439304"/>
            <a:ext cx="6624000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Rectangle{ 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Rectangle();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void </a:t>
            </a:r>
            <a:r>
              <a:rPr lang="en-US" dirty="0" err="1" smtClean="0"/>
              <a:t>set_values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 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area (void);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perimeter(void)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private: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w, h;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};</a:t>
            </a:r>
            <a:endParaRPr lang="en-AU" dirty="0"/>
          </a:p>
          <a:p>
            <a:pPr marL="137160" indent="0">
              <a:buNone/>
            </a:pPr>
            <a:r>
              <a:rPr lang="en-AU" dirty="0"/>
              <a:t>Questions:</a:t>
            </a:r>
          </a:p>
          <a:p>
            <a:r>
              <a:rPr lang="en-AU" dirty="0" smtClean="0"/>
              <a:t>What are the </a:t>
            </a:r>
          </a:p>
          <a:p>
            <a:pPr lvl="1"/>
            <a:r>
              <a:rPr lang="en-AU" dirty="0" smtClean="0"/>
              <a:t>Assumptions</a:t>
            </a:r>
          </a:p>
          <a:p>
            <a:pPr lvl="1"/>
            <a:r>
              <a:rPr lang="en-AU" dirty="0" smtClean="0"/>
              <a:t>Pitfalls</a:t>
            </a:r>
          </a:p>
          <a:p>
            <a:pPr lvl="1"/>
            <a:r>
              <a:rPr lang="en-AU" dirty="0" smtClean="0"/>
              <a:t>What would you change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9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r>
              <a:rPr lang="en-US" dirty="0" smtClean="0"/>
              <a:t> : </a:t>
            </a:r>
            <a:r>
              <a:rPr lang="en-US" dirty="0"/>
              <a:t>having many </a:t>
            </a:r>
            <a:r>
              <a:rPr lang="en-US" dirty="0" smtClean="0"/>
              <a:t>forms</a:t>
            </a:r>
          </a:p>
          <a:p>
            <a:r>
              <a:rPr lang="en-US" dirty="0"/>
              <a:t>Why?</a:t>
            </a:r>
          </a:p>
          <a:p>
            <a:r>
              <a:rPr lang="en-US" dirty="0" smtClean="0"/>
              <a:t>Occurs </a:t>
            </a:r>
            <a:r>
              <a:rPr lang="en-US" dirty="0"/>
              <a:t>when there is a hierarchy of classes and they are related by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A </a:t>
            </a:r>
            <a:r>
              <a:rPr lang="en-US" dirty="0"/>
              <a:t>call to a member function will cause a different function to be executed </a:t>
            </a:r>
            <a:endParaRPr lang="en-US" dirty="0" smtClean="0"/>
          </a:p>
          <a:p>
            <a:pPr lvl="1"/>
            <a:r>
              <a:rPr lang="en-US" dirty="0" smtClean="0"/>
              <a:t>depending </a:t>
            </a:r>
            <a:r>
              <a:rPr lang="en-US" dirty="0"/>
              <a:t>on the type of object that invokes the function.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52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Rectangle </a:t>
            </a: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Rectangle();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set_values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w); </a:t>
            </a:r>
            <a:endParaRPr lang="en-US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US" dirty="0"/>
              <a:t>	void </a:t>
            </a:r>
            <a:r>
              <a:rPr lang="en-US" dirty="0" err="1" smtClean="0"/>
              <a:t>set_values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area (void);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perimeter(void)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private: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w,h</a:t>
            </a:r>
            <a:r>
              <a:rPr lang="en-US" dirty="0" smtClean="0"/>
              <a:t>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};</a:t>
            </a:r>
            <a:endParaRPr lang="en-AU" dirty="0"/>
          </a:p>
          <a:p>
            <a:pPr marL="137160" indent="0">
              <a:buNone/>
            </a:pPr>
            <a:r>
              <a:rPr lang="en-AU" dirty="0"/>
              <a:t>Questions:</a:t>
            </a:r>
          </a:p>
          <a:p>
            <a:r>
              <a:rPr lang="en-AU" dirty="0" smtClean="0"/>
              <a:t>What does a single value mean? </a:t>
            </a:r>
            <a:endParaRPr lang="en-AU" dirty="0" smtClean="0"/>
          </a:p>
          <a:p>
            <a:pPr lvl="1"/>
            <a:r>
              <a:rPr lang="en-US" dirty="0" smtClean="0"/>
              <a:t>HINT</a:t>
            </a:r>
            <a:r>
              <a:rPr lang="en-US" dirty="0"/>
              <a:t>: </a:t>
            </a:r>
            <a:r>
              <a:rPr lang="en-US" dirty="0" smtClean="0"/>
              <a:t>Could </a:t>
            </a:r>
            <a:r>
              <a:rPr lang="en-US" dirty="0" smtClean="0"/>
              <a:t>we assume a square?</a:t>
            </a:r>
            <a:endParaRPr lang="en-US" dirty="0"/>
          </a:p>
          <a:p>
            <a:r>
              <a:rPr lang="en-AU" dirty="0" smtClean="0"/>
              <a:t>What </a:t>
            </a:r>
            <a:r>
              <a:rPr lang="en-AU" dirty="0"/>
              <a:t>might be the pitfall of this class? </a:t>
            </a:r>
            <a:endParaRPr lang="en-AU" dirty="0" smtClean="0"/>
          </a:p>
          <a:p>
            <a:pPr lvl="1"/>
            <a:r>
              <a:rPr lang="en-AU" dirty="0" smtClean="0"/>
              <a:t>Is this bad programming practise?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38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in C++ can be extended, creating new classes which retain characteristics of the base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process, known as inheritance, involves a </a:t>
            </a:r>
            <a:r>
              <a:rPr lang="en-US" i="1" dirty="0"/>
              <a:t>base class</a:t>
            </a:r>
            <a:r>
              <a:rPr lang="en-US" dirty="0"/>
              <a:t> and a </a:t>
            </a:r>
            <a:r>
              <a:rPr lang="en-US" i="1" dirty="0"/>
              <a:t>derived </a:t>
            </a:r>
            <a:r>
              <a:rPr lang="en-US" i="1" dirty="0" smtClean="0"/>
              <a:t>class</a:t>
            </a:r>
          </a:p>
          <a:p>
            <a:r>
              <a:rPr lang="en-US" dirty="0" smtClean="0"/>
              <a:t>The </a:t>
            </a:r>
            <a:r>
              <a:rPr lang="en-US" i="1" dirty="0"/>
              <a:t>derived class</a:t>
            </a:r>
            <a:r>
              <a:rPr lang="en-US" dirty="0"/>
              <a:t> inherits the members of the </a:t>
            </a:r>
            <a:r>
              <a:rPr lang="en-US" i="1" dirty="0"/>
              <a:t>base class</a:t>
            </a:r>
            <a:r>
              <a:rPr lang="en-US" dirty="0"/>
              <a:t>, on top of which it can add its own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Why?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1511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Shape{ 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Shape();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area (void);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perimeter(void);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printDescription</a:t>
            </a:r>
            <a:r>
              <a:rPr lang="en-US" dirty="0" smtClean="0"/>
              <a:t>(void);</a:t>
            </a:r>
            <a:endParaRPr lang="en-US" dirty="0"/>
          </a:p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private: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string description; 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  <a:endParaRPr lang="en-AU" dirty="0"/>
          </a:p>
          <a:p>
            <a:endParaRPr lang="en-AU" dirty="0" smtClean="0"/>
          </a:p>
          <a:p>
            <a:r>
              <a:rPr lang="en-AU" dirty="0"/>
              <a:t>class Rectangle: public </a:t>
            </a:r>
            <a:r>
              <a:rPr lang="en-AU" dirty="0" smtClean="0"/>
              <a:t>Shape</a:t>
            </a:r>
          </a:p>
          <a:p>
            <a:endParaRPr lang="en-AU" dirty="0" smtClean="0"/>
          </a:p>
          <a:p>
            <a:r>
              <a:rPr lang="en-AU" dirty="0" smtClean="0"/>
              <a:t>Triangle?</a:t>
            </a:r>
          </a:p>
          <a:p>
            <a:pPr lvl="1"/>
            <a:r>
              <a:rPr lang="en-AU" dirty="0" smtClean="0"/>
              <a:t>Can you allow specifying side + height ; 3 sides</a:t>
            </a:r>
          </a:p>
          <a:p>
            <a:r>
              <a:rPr lang="en-AU" dirty="0" smtClean="0"/>
              <a:t>Circle??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Inheritance (Base Class)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72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1552</TotalTime>
  <Words>246</Words>
  <Application>Microsoft Office PowerPoint</Application>
  <PresentationFormat>On-screen Show (4:3)</PresentationFormat>
  <Paragraphs>107</Paragraphs>
  <Slides>11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41012 Programming for Mechatronic Systems</vt:lpstr>
      <vt:lpstr>Overview</vt:lpstr>
      <vt:lpstr>PowerPoint Presentation</vt:lpstr>
      <vt:lpstr>PowerPoint Presentation</vt:lpstr>
      <vt:lpstr>Example Class</vt:lpstr>
      <vt:lpstr>Polymorphism</vt:lpstr>
      <vt:lpstr>Polymorphism</vt:lpstr>
      <vt:lpstr>Inheritance</vt:lpstr>
      <vt:lpstr>Inheritance (Base Class)</vt:lpstr>
      <vt:lpstr>Inheritance</vt:lpstr>
      <vt:lpstr>Pure Virtual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42908 Engineering Project Preparation</dc:title>
  <dc:creator>Alen Alempijevic</dc:creator>
  <cp:lastModifiedBy>Alen Alempijevic</cp:lastModifiedBy>
  <cp:revision>142</cp:revision>
  <dcterms:created xsi:type="dcterms:W3CDTF">2006-08-16T00:00:00Z</dcterms:created>
  <dcterms:modified xsi:type="dcterms:W3CDTF">2017-03-27T03:55:08Z</dcterms:modified>
</cp:coreProperties>
</file>