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257" r:id="rId4"/>
    <p:sldId id="282" r:id="rId5"/>
    <p:sldId id="283" r:id="rId6"/>
    <p:sldId id="287" r:id="rId7"/>
    <p:sldId id="295" r:id="rId8"/>
    <p:sldId id="296" r:id="rId9"/>
    <p:sldId id="297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0AD0-93A4-4264-9E52-3C3EB2E2996C}" type="datetimeFigureOut">
              <a:rPr lang="en-AU" smtClean="0"/>
              <a:pPr/>
              <a:t>5/04/2017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B200-DFD7-46BC-B632-CDE6EA35F9A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2800C-C5BD-477E-9A64-2C19FF3E300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DD22C14-094A-594A-B1E2-D6FE60FE23BF}" type="datetimeFigureOut">
              <a:rPr lang="en-US" smtClean="0">
                <a:solidFill>
                  <a:prstClr val="black"/>
                </a:solidFill>
              </a:rPr>
              <a:pPr defTabSz="457200"/>
              <a:t>4/5/2017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7DAF17A-FDDC-8942-83BE-3C5DC464C2E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3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ics 16-9_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79"/>
            <a:ext cx="9142469" cy="1556113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6096000" y="6375400"/>
            <a:ext cx="2895600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lnSpc>
                <a:spcPts val="1800"/>
              </a:lnSpc>
              <a:defRPr lang="en-US" sz="1800" b="1" u="none" baseline="0" smtClean="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r>
              <a:rPr spc="-30" dirty="0">
                <a:solidFill>
                  <a:prstClr val="black"/>
                </a:solidFill>
                <a:latin typeface="Arial"/>
                <a:cs typeface="Arial"/>
              </a:rPr>
              <a:t>www.sfs.uts.edu.au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983" y="6477306"/>
            <a:ext cx="3759200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lnSpc>
                <a:spcPts val="1680"/>
              </a:lnSpc>
            </a:pPr>
            <a:r>
              <a:rPr lang="en-AU" sz="1000" cap="all" dirty="0" smtClean="0">
                <a:solidFill>
                  <a:srgbClr val="000000"/>
                </a:solidFill>
                <a:latin typeface="Arial"/>
                <a:cs typeface="Arial"/>
              </a:rPr>
              <a:t>uts cricos provider code: 00099f</a:t>
            </a:r>
            <a:endParaRPr lang="en-AU" sz="1000" cap="all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37" y="196008"/>
            <a:ext cx="1910363" cy="12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s.uts.edu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Ge1cR01jIM" TargetMode="Externa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GGe1cR01jIM?rel=0&amp;showinfo=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41012 Programming for Mechatronic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Early </a:t>
            </a:r>
            <a:r>
              <a:rPr lang="en-AU" dirty="0" smtClean="0"/>
              <a:t>SFS</a:t>
            </a:r>
          </a:p>
          <a:p>
            <a:pPr lvl="1"/>
            <a:r>
              <a:rPr lang="en-AU" dirty="0" smtClean="0"/>
              <a:t>Peer Review</a:t>
            </a:r>
          </a:p>
          <a:p>
            <a:pPr lvl="1"/>
            <a:r>
              <a:rPr lang="en-AU" dirty="0" smtClean="0"/>
              <a:t>Quiz</a:t>
            </a:r>
            <a:endParaRPr lang="en-AU" dirty="0"/>
          </a:p>
          <a:p>
            <a:pPr lvl="1"/>
            <a:r>
              <a:rPr lang="en-AU" dirty="0" smtClean="0"/>
              <a:t>Pointers – Brief Review (Quiz 2)</a:t>
            </a:r>
          </a:p>
          <a:p>
            <a:pPr lvl="1"/>
            <a:r>
              <a:rPr lang="en-AU" dirty="0" smtClean="0"/>
              <a:t>Conceptual Problem</a:t>
            </a:r>
          </a:p>
          <a:p>
            <a:pPr lvl="2"/>
            <a:r>
              <a:rPr lang="en-AU" dirty="0" smtClean="0"/>
              <a:t>Shape Manipulation</a:t>
            </a:r>
          </a:p>
          <a:p>
            <a:pPr lvl="2"/>
            <a:r>
              <a:rPr lang="en-AU" dirty="0" smtClean="0"/>
              <a:t>Challenges of not using STL 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2"/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2895606" y="367109"/>
            <a:ext cx="4419595" cy="14362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Early feedback</a:t>
            </a:r>
          </a:p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Survey (EFS)</a:t>
            </a:r>
            <a:endParaRPr lang="en-US" sz="3200" b="1" kern="0" cap="all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3550" y="1687091"/>
            <a:ext cx="8299450" cy="4694237"/>
          </a:xfrm>
          <a:prstGeom prst="rect">
            <a:avLst/>
          </a:prstGeom>
        </p:spPr>
        <p:txBody>
          <a:bodyPr lIns="0" tIns="0" rIns="0" bIns="0"/>
          <a:lstStyle/>
          <a:p>
            <a:pPr marL="266700" indent="-26670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What is it?</a:t>
            </a:r>
            <a:endParaRPr lang="en-AU" altLang="en-US" dirty="0">
              <a:solidFill>
                <a:prstClr val="black"/>
              </a:solidFill>
              <a:latin typeface="Arial" charset="0"/>
            </a:endParaRP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Confidential, short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online survey for each subject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in week 4 of semester.</a:t>
            </a:r>
            <a:endParaRPr lang="en-AU" altLang="en-US" sz="1600" dirty="0">
              <a:solidFill>
                <a:prstClr val="black"/>
              </a:solidFill>
              <a:latin typeface="Arial" charset="0"/>
            </a:endParaRPr>
          </a:p>
          <a:p>
            <a:pPr marL="719138" lvl="1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marL="266700" indent="-26670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Why do it?</a:t>
            </a:r>
            <a:r>
              <a:rPr lang="en-AU" altLang="en-US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Give academic staff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an early indication of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your learning experience in each subject. </a:t>
            </a: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Allow refinements to be made this semester where appropriate and feasible.</a:t>
            </a:r>
            <a:endParaRPr lang="en-AU" altLang="en-US" sz="1600" dirty="0">
              <a:solidFill>
                <a:srgbClr val="4BACC6">
                  <a:lumMod val="75000"/>
                </a:srgbClr>
              </a:solidFill>
              <a:latin typeface="Arial" charset="0"/>
            </a:endParaRPr>
          </a:p>
          <a:p>
            <a:pPr marL="896938" indent="-896938" defTabSz="442913">
              <a:defRPr/>
            </a:pPr>
            <a:r>
              <a:rPr lang="en-AU" altLang="en-US" sz="1600" b="1" dirty="0">
                <a:solidFill>
                  <a:prstClr val="black"/>
                </a:solidFill>
                <a:latin typeface="Arial" charset="0"/>
              </a:rPr>
              <a:t>		</a:t>
            </a:r>
            <a:endParaRPr lang="en-AU" sz="1600" dirty="0">
              <a:solidFill>
                <a:prstClr val="black"/>
              </a:solidFill>
              <a:latin typeface="Arial" charset="0"/>
            </a:endParaRPr>
          </a:p>
          <a:p>
            <a:pPr marL="285750" indent="-28575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b="1" dirty="0">
                <a:solidFill>
                  <a:prstClr val="black"/>
                </a:solidFill>
                <a:latin typeface="Arial" charset="0"/>
              </a:rPr>
              <a:t>How do I do it?</a:t>
            </a:r>
          </a:p>
          <a:p>
            <a:pPr marL="0" lvl="1" defTabSz="442913">
              <a:defRPr/>
            </a:pPr>
            <a:r>
              <a:rPr lang="en-AU" sz="1600" dirty="0">
                <a:solidFill>
                  <a:prstClr val="black"/>
                </a:solidFill>
                <a:latin typeface="Arial" charset="0"/>
              </a:rPr>
              <a:t>		L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og in at </a:t>
            </a:r>
            <a:r>
              <a:rPr lang="en-AU" altLang="en-US" sz="1600" b="1" u="sng" dirty="0" smtClean="0">
                <a:solidFill>
                  <a:srgbClr val="FFC000"/>
                </a:solidFill>
                <a:latin typeface="Arial" charset="0"/>
                <a:hlinkClick r:id="rId3"/>
              </a:rPr>
              <a:t>www.sfs.uts.edu.au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 – available this week only!</a:t>
            </a:r>
            <a:endParaRPr lang="en-AU" altLang="en-US" sz="1600" dirty="0">
              <a:solidFill>
                <a:prstClr val="black"/>
              </a:solidFill>
              <a:latin typeface="Arial" charset="0"/>
            </a:endParaRPr>
          </a:p>
          <a:p>
            <a:pPr defTabSz="442913">
              <a:defRPr/>
            </a:pPr>
            <a:endParaRPr lang="en-US" sz="1600" dirty="0">
              <a:solidFill>
                <a:prstClr val="black"/>
              </a:solidFill>
              <a:latin typeface="Arial" charset="0"/>
            </a:endParaRPr>
          </a:p>
          <a:p>
            <a:pPr marL="285750" indent="-28575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What else do I need to know?</a:t>
            </a:r>
          </a:p>
          <a:p>
            <a:pPr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Please be constructive in your feedback!</a:t>
            </a:r>
          </a:p>
          <a:p>
            <a:pPr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By participating, you could win a prize and support a charity.</a:t>
            </a:r>
            <a:br>
              <a:rPr lang="en-AU" altLang="en-US" sz="1600" dirty="0">
                <a:solidFill>
                  <a:prstClr val="black"/>
                </a:solidFill>
                <a:latin typeface="Arial" charset="0"/>
              </a:rPr>
            </a:b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</a:t>
            </a:r>
            <a:endParaRPr lang="en-AU" altLang="en-US" sz="2000" b="1" dirty="0">
              <a:solidFill>
                <a:srgbClr val="4BACC6">
                  <a:lumMod val="75000"/>
                </a:srgbClr>
              </a:solidFill>
              <a:latin typeface="Arial" charset="0"/>
            </a:endParaRPr>
          </a:p>
          <a:p>
            <a:pPr algn="ctr" defTabSz="442913">
              <a:tabLst>
                <a:tab pos="6454775" algn="l"/>
              </a:tabLst>
              <a:defRPr/>
            </a:pPr>
            <a:r>
              <a:rPr lang="en-AU" altLang="en-US" sz="2400" b="1" dirty="0">
                <a:solidFill>
                  <a:srgbClr val="FFC000"/>
                </a:solidFill>
                <a:latin typeface="Arial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0187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2895606" y="367109"/>
            <a:ext cx="4419595" cy="14362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Early feedback</a:t>
            </a:r>
          </a:p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Survey (EFS)</a:t>
            </a:r>
            <a:endParaRPr lang="en-US" sz="3200" b="1" kern="0" cap="all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49263" y="1614488"/>
            <a:ext cx="82994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Here is a message from the Vice-Chancellor about why the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EFS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is important:</a:t>
            </a:r>
          </a:p>
          <a:p>
            <a:pPr algn="ctr" eaLnBrk="1" hangingPunct="1">
              <a:spcAft>
                <a:spcPts val="600"/>
              </a:spcAft>
            </a:pPr>
            <a:r>
              <a:rPr lang="en-AU" altLang="en-US" sz="1600" b="1" u="sng" dirty="0">
                <a:solidFill>
                  <a:srgbClr val="FFC000"/>
                </a:solidFill>
                <a:latin typeface="Arial" charset="0"/>
                <a:hlinkClick r:id="rId3"/>
              </a:rPr>
              <a:t>https://</a:t>
            </a:r>
            <a:r>
              <a:rPr lang="en-AU" altLang="en-US" sz="1600" b="1" u="sng" dirty="0" smtClean="0">
                <a:solidFill>
                  <a:srgbClr val="FFC000"/>
                </a:solidFill>
                <a:latin typeface="Arial" charset="0"/>
                <a:hlinkClick r:id="rId3"/>
              </a:rPr>
              <a:t>youtu.be/GGe1cR01jIM</a:t>
            </a:r>
            <a:endParaRPr lang="en-AU" altLang="en-US" sz="1600" b="1" u="sng" dirty="0" smtClean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2" name="GGe1cR01jIM?rel=0&amp;showinfo=0"/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260000" y="2439304"/>
            <a:ext cx="662400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Student provided 3 Submissions</a:t>
            </a:r>
          </a:p>
          <a:p>
            <a:endParaRPr lang="en-AU" dirty="0" smtClean="0"/>
          </a:p>
          <a:p>
            <a:r>
              <a:rPr lang="en-AU" dirty="0" smtClean="0"/>
              <a:t>Peer Code Review has a weighting of 9% in the overall assessment of this course. Your peer code review of Assessment Task 1 will contribute to 3 of these 9 points</a:t>
            </a:r>
          </a:p>
          <a:p>
            <a:pPr marL="109728" indent="0">
              <a:buNone/>
            </a:pPr>
            <a:endParaRPr lang="en-AU" dirty="0" smtClean="0"/>
          </a:p>
          <a:p>
            <a:pPr marL="624078" indent="-514350">
              <a:buFont typeface="+mj-lt"/>
              <a:buAutoNum type="arabicPeriod"/>
            </a:pPr>
            <a:r>
              <a:rPr lang="en-AU" dirty="0" smtClean="0"/>
              <a:t>Evaluates the submissions, broadly identifies submission correctness as per criteria (0.66 * 3 = 2 points)</a:t>
            </a:r>
          </a:p>
          <a:p>
            <a:pPr marL="624078" indent="-514350">
              <a:buFont typeface="+mj-lt"/>
              <a:buAutoNum type="arabicPeriod"/>
            </a:pPr>
            <a:r>
              <a:rPr lang="en-AU" dirty="0" smtClean="0"/>
              <a:t>Provides feedback on improving submission, meaningful feedback per submission (0.66 * 3 = 1 points)</a:t>
            </a:r>
          </a:p>
          <a:p>
            <a:pPr marL="624078" indent="-514350">
              <a:buFont typeface="+mj-lt"/>
              <a:buAutoNum type="arabicPeriod"/>
            </a:pPr>
            <a:r>
              <a:rPr lang="en-AU" dirty="0" smtClean="0"/>
              <a:t>Reflects on own work and identifies potential improvements from reviewed submissions or correctly justifies why own work need not be improved from interaction with reviewed submissions (0 points)</a:t>
            </a:r>
          </a:p>
          <a:p>
            <a:pPr marL="624078" indent="-514350">
              <a:buFont typeface="+mj-lt"/>
              <a:buAutoNum type="arabicPeriod"/>
            </a:pPr>
            <a:endParaRPr lang="en-AU" dirty="0"/>
          </a:p>
          <a:p>
            <a:r>
              <a:rPr lang="en-AU" dirty="0" smtClean="0"/>
              <a:t>Feedback submitted via Google Forms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CHANGE: Deadline for feedback on Wednesday 12th April 23:59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Peer Review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82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class discussion on pointers </a:t>
            </a:r>
          </a:p>
          <a:p>
            <a:pPr lvl="1"/>
            <a:r>
              <a:rPr lang="en-AU" dirty="0" smtClean="0"/>
              <a:t>Memory location *</a:t>
            </a:r>
            <a:r>
              <a:rPr lang="en-AU" dirty="0" err="1" smtClean="0"/>
              <a:t>ptr</a:t>
            </a:r>
            <a:endParaRPr lang="en-AU" dirty="0" smtClean="0"/>
          </a:p>
          <a:p>
            <a:pPr lvl="1"/>
            <a:r>
              <a:rPr lang="en-AU" dirty="0" smtClean="0"/>
              <a:t>How to move through memory *</a:t>
            </a:r>
            <a:r>
              <a:rPr lang="en-AU" dirty="0" err="1" smtClean="0"/>
              <a:t>ptr</a:t>
            </a:r>
            <a:r>
              <a:rPr lang="en-AU" dirty="0" smtClean="0"/>
              <a:t>++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Pointers – Common Problem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397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class exercise : conceptualise</a:t>
            </a:r>
          </a:p>
          <a:p>
            <a:endParaRPr lang="en-AU" dirty="0" smtClean="0"/>
          </a:p>
          <a:p>
            <a:r>
              <a:rPr lang="en-AU" dirty="0" smtClean="0"/>
              <a:t>Create </a:t>
            </a:r>
            <a:r>
              <a:rPr lang="en-AU" dirty="0" smtClean="0"/>
              <a:t>a Function to handle Shapes</a:t>
            </a:r>
          </a:p>
          <a:p>
            <a:pPr lvl="1"/>
            <a:r>
              <a:rPr lang="en-AU" dirty="0" smtClean="0"/>
              <a:t>Rectangle</a:t>
            </a:r>
          </a:p>
          <a:p>
            <a:pPr lvl="1"/>
            <a:r>
              <a:rPr lang="en-AU" dirty="0" smtClean="0"/>
              <a:t>Circle</a:t>
            </a:r>
          </a:p>
          <a:p>
            <a:endParaRPr lang="en-AU" dirty="0"/>
          </a:p>
          <a:p>
            <a:r>
              <a:rPr lang="en-AU" dirty="0" smtClean="0"/>
              <a:t>Compute if a point is an inlier in a shape and </a:t>
            </a:r>
            <a:r>
              <a:rPr lang="en-AU" dirty="0" smtClean="0"/>
              <a:t>determines what </a:t>
            </a:r>
            <a:r>
              <a:rPr lang="en-AU" dirty="0" smtClean="0"/>
              <a:t>is the total area of all the shapes (union, not overlay)</a:t>
            </a:r>
          </a:p>
          <a:p>
            <a:endParaRPr lang="en-AU" dirty="0" smtClean="0"/>
          </a:p>
          <a:p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Shape Manipulation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94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What to consider</a:t>
            </a:r>
          </a:p>
          <a:p>
            <a:pPr lvl="1"/>
            <a:r>
              <a:rPr lang="en-AU" dirty="0" smtClean="0"/>
              <a:t>How to make function cater for different shape types?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Base </a:t>
            </a:r>
            <a:r>
              <a:rPr lang="en-AU" dirty="0" err="1">
                <a:solidFill>
                  <a:srgbClr val="FF0000"/>
                </a:solidFill>
              </a:rPr>
              <a:t>vs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Derived Class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en-AU" dirty="0"/>
              <a:t>How to pass a function an arbitrary number of shapes?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Pointer </a:t>
            </a:r>
            <a:r>
              <a:rPr lang="en-AU" dirty="0" smtClean="0">
                <a:solidFill>
                  <a:srgbClr val="FF0000"/>
                </a:solidFill>
              </a:rPr>
              <a:t>/ Number </a:t>
            </a:r>
            <a:r>
              <a:rPr lang="en-AU" dirty="0" smtClean="0">
                <a:solidFill>
                  <a:srgbClr val="FF0000"/>
                </a:solidFill>
              </a:rPr>
              <a:t>of Members </a:t>
            </a:r>
            <a:endParaRPr lang="en-AU" dirty="0">
              <a:solidFill>
                <a:srgbClr val="FF0000"/>
              </a:solidFill>
            </a:endParaRPr>
          </a:p>
          <a:p>
            <a:pPr lvl="2"/>
            <a:endParaRPr lang="en-AU" dirty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</a:rPr>
              <a:t>USE The Week 4 – Shape Agnostic Function	shapefunctions.cpp / </a:t>
            </a:r>
            <a:r>
              <a:rPr lang="en-AU" dirty="0" err="1" smtClean="0">
                <a:solidFill>
                  <a:srgbClr val="FF0000"/>
                </a:solidFill>
              </a:rPr>
              <a:t>shapefunctions.h</a:t>
            </a:r>
            <a:endParaRPr lang="en-AU" dirty="0" smtClean="0">
              <a:solidFill>
                <a:srgbClr val="FF0000"/>
              </a:solidFill>
            </a:endParaRPr>
          </a:p>
          <a:p>
            <a:pPr lvl="1"/>
            <a:r>
              <a:rPr lang="en-AU" dirty="0" smtClean="0">
                <a:solidFill>
                  <a:srgbClr val="FF0000"/>
                </a:solidFill>
              </a:rPr>
              <a:t>This implies what your classes needs to be able to complete</a:t>
            </a:r>
            <a:endParaRPr lang="en-AU" dirty="0" smtClean="0">
              <a:solidFill>
                <a:srgbClr val="FF0000"/>
              </a:solidFill>
            </a:endParaRPr>
          </a:p>
          <a:p>
            <a:pPr lvl="1"/>
            <a:endParaRPr lang="en-AU" dirty="0" smtClean="0">
              <a:solidFill>
                <a:srgbClr val="FF0000"/>
              </a:solidFill>
            </a:endParaRP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Shape Manipulation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62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Resolution:</a:t>
            </a:r>
          </a:p>
          <a:p>
            <a:pPr lvl="1"/>
            <a:r>
              <a:rPr lang="en-AU" dirty="0" smtClean="0"/>
              <a:t>Memory management of STL</a:t>
            </a:r>
          </a:p>
          <a:p>
            <a:pPr lvl="1"/>
            <a:endParaRPr lang="en-AU" dirty="0"/>
          </a:p>
          <a:p>
            <a:r>
              <a:rPr lang="en-AU" dirty="0" smtClean="0"/>
              <a:t>Not having to define the object type derived from base class with memory management</a:t>
            </a:r>
          </a:p>
          <a:p>
            <a:r>
              <a:rPr lang="en-AU" dirty="0" smtClean="0"/>
              <a:t>Not having to pass the number of elements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Problems?</a:t>
            </a:r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FS Powerpoint 4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1529</TotalTime>
  <Words>321</Words>
  <Application>Microsoft Office PowerPoint</Application>
  <PresentationFormat>On-screen Show (4:3)</PresentationFormat>
  <Paragraphs>77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EFS Powerpoint 4_3</vt:lpstr>
      <vt:lpstr>41012 Programming for Mechatronic Systems</vt:lpstr>
      <vt:lpstr>Overview</vt:lpstr>
      <vt:lpstr>PowerPoint Presentation</vt:lpstr>
      <vt:lpstr>PowerPoint Presentation</vt:lpstr>
      <vt:lpstr>Peer Review</vt:lpstr>
      <vt:lpstr>Pointers – Common Problem</vt:lpstr>
      <vt:lpstr>Shape Manipulation</vt:lpstr>
      <vt:lpstr>Shape Manipulation</vt:lpstr>
      <vt:lpstr>Problems?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42908 Engineering Project Preparation</dc:title>
  <dc:creator>Alen Alempijevic</dc:creator>
  <cp:lastModifiedBy>Alen Alempijevic</cp:lastModifiedBy>
  <cp:revision>146</cp:revision>
  <dcterms:created xsi:type="dcterms:W3CDTF">2006-08-16T00:00:00Z</dcterms:created>
  <dcterms:modified xsi:type="dcterms:W3CDTF">2017-04-05T11:28:27Z</dcterms:modified>
</cp:coreProperties>
</file>