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Comfortaa"/>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Bruce Irvi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font" Target="fonts/Comfortaa-bold.fntdata"/><Relationship Id="rId14" Type="http://schemas.openxmlformats.org/officeDocument/2006/relationships/font" Target="fonts/Comforta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2-02T08:18:08.354">
    <p:pos x="158" y="105"/>
    <p:text>pass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240d507f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240d507f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236bbf62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236bbf62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240d507f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240d507f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240d507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240d507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rive.google.com/file/d/186exCZ4Ti8WNUOtzLqaWnKFcA_NOpxDc/view?usp=share_lin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filechecker</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p:txBody>
      </p:sp>
      <p:sp>
        <p:nvSpPr>
          <p:cNvPr id="56" name="Google Shape;56;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7" name="Google Shape;57;p13"/>
          <p:cNvPicPr preferRelativeResize="0"/>
          <p:nvPr/>
        </p:nvPicPr>
        <p:blipFill>
          <a:blip r:embed="rId4">
            <a:alphaModFix/>
          </a:blip>
          <a:stretch>
            <a:fillRect/>
          </a:stretch>
        </p:blipFill>
        <p:spPr>
          <a:xfrm>
            <a:off x="5827800" y="4018275"/>
            <a:ext cx="3316200" cy="1049850"/>
          </a:xfrm>
          <a:prstGeom prst="rect">
            <a:avLst/>
          </a:prstGeom>
          <a:noFill/>
          <a:ln>
            <a:noFill/>
          </a:ln>
        </p:spPr>
      </p:pic>
      <p:sp>
        <p:nvSpPr>
          <p:cNvPr id="58" name="Google Shape;58;p13"/>
          <p:cNvSpPr txBox="1"/>
          <p:nvPr/>
        </p:nvSpPr>
        <p:spPr>
          <a:xfrm>
            <a:off x="251675" y="167775"/>
            <a:ext cx="8835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ctr">
              <a:lnSpc>
                <a:spcPct val="115000"/>
              </a:lnSpc>
              <a:spcBef>
                <a:spcPts val="0"/>
              </a:spcBef>
              <a:spcAft>
                <a:spcPts val="0"/>
              </a:spcAft>
              <a:buClr>
                <a:schemeClr val="dk1"/>
              </a:buClr>
              <a:buSzPts val="1100"/>
              <a:buFont typeface="Arial"/>
              <a:buNone/>
            </a:pPr>
            <a:r>
              <a:rPr b="1" lang="en" sz="1400">
                <a:latin typeface="Courier New"/>
                <a:ea typeface="Courier New"/>
                <a:cs typeface="Courier New"/>
                <a:sym typeface="Courier New"/>
              </a:rPr>
              <a:t>filechecker</a:t>
            </a:r>
            <a:r>
              <a:rPr lang="en" sz="1400">
                <a:latin typeface="Comfortaa"/>
                <a:ea typeface="Comfortaa"/>
                <a:cs typeface="Comfortaa"/>
                <a:sym typeface="Comfortaa"/>
              </a:rPr>
              <a:t> -- check that files are sorted correctly</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create a new C language program called </a:t>
            </a:r>
            <a:r>
              <a:rPr b="1" lang="en" sz="1400">
                <a:latin typeface="Courier New"/>
                <a:ea typeface="Courier New"/>
                <a:cs typeface="Courier New"/>
                <a:sym typeface="Courier New"/>
              </a:rPr>
              <a:t>filechecker.c</a:t>
            </a:r>
            <a:endParaRPr b="1" sz="1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That inputs D and T as command line arguments:</a:t>
            </a:r>
            <a:endParaRPr sz="1400">
              <a:latin typeface="Comfortaa"/>
              <a:ea typeface="Comfortaa"/>
              <a:cs typeface="Comfortaa"/>
              <a:sym typeface="Comfortaa"/>
            </a:endParaRPr>
          </a:p>
          <a:p>
            <a:pPr indent="0" lvl="0" marL="45720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D - directory containing unsorted files. filechecker should check to see that D has a sub-directory called "sorted" that contains a sorted version of each file in D. If it cannot open D or cannot open the sub-directory then it should print a helpful error message and exit.</a:t>
            </a:r>
            <a:endParaRPr sz="1400">
              <a:latin typeface="Comfortaa"/>
              <a:ea typeface="Comfortaa"/>
              <a:cs typeface="Comfortaa"/>
              <a:sym typeface="Comfortaa"/>
            </a:endParaRPr>
          </a:p>
          <a:p>
            <a:pPr indent="0" lvl="0" marL="45720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T - number of checker threads</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the program should create T threads and then each of those threads independently checks a subset of the files in </a:t>
            </a:r>
            <a:r>
              <a:rPr b="1" lang="en" sz="1400">
                <a:latin typeface="Courier New"/>
                <a:ea typeface="Courier New"/>
                <a:cs typeface="Courier New"/>
                <a:sym typeface="Courier New"/>
              </a:rPr>
              <a:t>&lt;D&gt;/sorted</a:t>
            </a:r>
            <a:r>
              <a:rPr lang="en" sz="1400">
                <a:latin typeface="Comfortaa"/>
                <a:ea typeface="Comfortaa"/>
                <a:cs typeface="Comfortaa"/>
                <a:sym typeface="Comfortaa"/>
              </a:rPr>
              <a:t> to make sure that each file is a correctly sorted version of the corresponding file in D. it should assume that the file </a:t>
            </a:r>
            <a:r>
              <a:rPr b="1" lang="en" sz="1400">
                <a:latin typeface="Courier New"/>
                <a:ea typeface="Courier New"/>
                <a:cs typeface="Courier New"/>
                <a:sym typeface="Courier New"/>
              </a:rPr>
              <a:t>D/unsorted_&lt;id&gt;.bin</a:t>
            </a:r>
            <a:r>
              <a:rPr lang="en" sz="1400">
                <a:latin typeface="Comfortaa"/>
                <a:ea typeface="Comfortaa"/>
                <a:cs typeface="Comfortaa"/>
                <a:sym typeface="Comfortaa"/>
              </a:rPr>
              <a:t> has a sorted version called &lt;</a:t>
            </a:r>
            <a:r>
              <a:rPr b="1" lang="en" sz="1400">
                <a:latin typeface="Courier New"/>
                <a:ea typeface="Courier New"/>
                <a:cs typeface="Courier New"/>
                <a:sym typeface="Courier New"/>
              </a:rPr>
              <a:t>D&gt;/sorted/sorted_&lt;id&gt;.bin</a:t>
            </a:r>
            <a:endParaRPr b="1" sz="1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1400">
                <a:latin typeface="Courier New"/>
                <a:ea typeface="Courier New"/>
                <a:cs typeface="Courier New"/>
                <a:sym typeface="Courier New"/>
              </a:rPr>
              <a:t>filechecker</a:t>
            </a:r>
            <a:r>
              <a:rPr lang="en" sz="1400">
                <a:latin typeface="Comfortaa"/>
                <a:ea typeface="Comfortaa"/>
                <a:cs typeface="Comfortaa"/>
                <a:sym typeface="Comfortaa"/>
              </a:rPr>
              <a:t> should exit with 0 (success) if it verifies that all files are properly sorted, and exit with -1 and a helpful error message if it finds that any </a:t>
            </a:r>
            <a:r>
              <a:rPr b="1" lang="en" sz="1400">
                <a:latin typeface="Courier New"/>
                <a:ea typeface="Courier New"/>
                <a:cs typeface="Courier New"/>
                <a:sym typeface="Courier New"/>
              </a:rPr>
              <a:t>sorted_&lt;id&gt;.bin</a:t>
            </a:r>
            <a:r>
              <a:rPr lang="en" sz="1400">
                <a:latin typeface="Comfortaa"/>
                <a:ea typeface="Comfortaa"/>
                <a:cs typeface="Comfortaa"/>
                <a:sym typeface="Comfortaa"/>
              </a:rPr>
              <a:t> file is not a proper sort of the corresponding </a:t>
            </a:r>
            <a:r>
              <a:rPr b="1" lang="en" sz="1400">
                <a:latin typeface="Courier New"/>
                <a:ea typeface="Courier New"/>
                <a:cs typeface="Courier New"/>
                <a:sym typeface="Courier New"/>
              </a:rPr>
              <a:t>unsorted_&lt;id&gt;.bin</a:t>
            </a:r>
            <a:r>
              <a:rPr lang="en" sz="1400">
                <a:latin typeface="Comfortaa"/>
                <a:ea typeface="Comfortaa"/>
                <a:cs typeface="Comfortaa"/>
                <a:sym typeface="Comfortaa"/>
              </a:rPr>
              <a:t> file.</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implementation detail: all file reads must be done with memory mapped files (instead of using read()). The memory maps should be implemented with the mmap(), munmap() and msync() system calls. read the man pages for </a:t>
            </a:r>
            <a:r>
              <a:rPr b="1" lang="en" sz="1400">
                <a:latin typeface="Comfortaa"/>
                <a:ea typeface="Comfortaa"/>
                <a:cs typeface="Comfortaa"/>
                <a:sym typeface="Comfortaa"/>
              </a:rPr>
              <a:t>mmap</a:t>
            </a:r>
            <a:r>
              <a:rPr lang="en" sz="1400">
                <a:latin typeface="Comfortaa"/>
                <a:ea typeface="Comfortaa"/>
                <a:cs typeface="Comfortaa"/>
                <a:sym typeface="Comfortaa"/>
              </a:rPr>
              <a:t>, munmap and msync to learn more about these important, useful system calls.</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Test your </a:t>
            </a:r>
            <a:r>
              <a:rPr b="1" lang="en" sz="1800">
                <a:latin typeface="Courier New"/>
                <a:ea typeface="Courier New"/>
                <a:cs typeface="Courier New"/>
                <a:sym typeface="Courier New"/>
              </a:rPr>
              <a:t>filechecker.c</a:t>
            </a:r>
            <a:r>
              <a:rPr lang="en" sz="1800">
                <a:latin typeface="Comfortaa"/>
                <a:ea typeface="Comfortaa"/>
                <a:cs typeface="Comfortaa"/>
                <a:sym typeface="Comfortaa"/>
              </a:rPr>
              <a:t>. On this page describe how you tested </a:t>
            </a:r>
            <a:r>
              <a:rPr b="1" lang="en" sz="1800">
                <a:latin typeface="Courier New"/>
                <a:ea typeface="Courier New"/>
                <a:cs typeface="Courier New"/>
                <a:sym typeface="Courier New"/>
              </a:rPr>
              <a:t>filechecker.c</a:t>
            </a:r>
            <a:r>
              <a:rPr lang="en" sz="1800">
                <a:latin typeface="Comfortaa"/>
                <a:ea typeface="Comfortaa"/>
                <a:cs typeface="Comfortaa"/>
                <a:sym typeface="Comfortaa"/>
              </a:rPr>
              <a:t> to make sure that it is functioning correctly.</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Answer : I used the below tests to verify the functioning: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pic>
        <p:nvPicPr>
          <p:cNvPr id="79" name="Google Shape;79;p17"/>
          <p:cNvPicPr preferRelativeResize="0"/>
          <p:nvPr/>
        </p:nvPicPr>
        <p:blipFill>
          <a:blip r:embed="rId3">
            <a:alphaModFix/>
          </a:blip>
          <a:stretch>
            <a:fillRect/>
          </a:stretch>
        </p:blipFill>
        <p:spPr>
          <a:xfrm>
            <a:off x="1139522" y="2155697"/>
            <a:ext cx="5093925" cy="2729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Writing I/O code with mmap() is different from writing I/O code with read() and write(). Comment here about your experiences and preferences with writing I/O code in each style (read/write vs. mmap).</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600">
                <a:latin typeface="Comfortaa"/>
                <a:ea typeface="Comfortaa"/>
                <a:cs typeface="Comfortaa"/>
                <a:sym typeface="Comfortaa"/>
              </a:rPr>
              <a:t>Answer : In code I can observe that while using mmap I got a pointer back, which can be accessed as per my need, but in case of write/read, I had to read the whole file and store it. It will be heavy for large files. </a:t>
            </a:r>
            <a:r>
              <a:rPr lang="en" sz="1600">
                <a:latin typeface="Comfortaa"/>
                <a:ea typeface="Comfortaa"/>
                <a:cs typeface="Comfortaa"/>
                <a:sym typeface="Comfortaa"/>
              </a:rPr>
              <a:t>A file can be accessed in a program like an array when it is mapped to a process address space. mmap is faster for accessing file data. The mmap method just makes one system call and a few more for setup, but the other approaches make numerous system calls.</a:t>
            </a: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3</a:t>
            </a:r>
            <a:r>
              <a:rPr b="1" lang="en" sz="2400">
                <a:latin typeface="Comfortaa"/>
                <a:ea typeface="Comfortaa"/>
                <a:cs typeface="Comfortaa"/>
                <a:sym typeface="Comfortaa"/>
              </a:rPr>
              <a:t>.</a:t>
            </a:r>
            <a:r>
              <a:rPr lang="en" sz="1800">
                <a:latin typeface="Comfortaa"/>
                <a:ea typeface="Comfortaa"/>
                <a:cs typeface="Comfortaa"/>
                <a:sym typeface="Comfortaa"/>
              </a:rPr>
              <a:t> Upload your completed </a:t>
            </a:r>
            <a:r>
              <a:rPr b="1" lang="en" sz="1800">
                <a:latin typeface="Courier New"/>
                <a:ea typeface="Courier New"/>
                <a:cs typeface="Courier New"/>
                <a:sym typeface="Courier New"/>
              </a:rPr>
              <a:t>filechecker.c</a:t>
            </a:r>
            <a:r>
              <a:rPr lang="en" sz="1800">
                <a:latin typeface="Comfortaa"/>
                <a:ea typeface="Comfortaa"/>
                <a:cs typeface="Comfortaa"/>
                <a:sym typeface="Comfortaa"/>
              </a:rPr>
              <a:t> to your submissions folder and provide a link to it here: </a:t>
            </a:r>
            <a:r>
              <a:rPr lang="en" sz="1800" u="sng">
                <a:solidFill>
                  <a:schemeClr val="hlink"/>
                </a:solidFill>
                <a:latin typeface="Comfortaa"/>
                <a:ea typeface="Comfortaa"/>
                <a:cs typeface="Comfortaa"/>
                <a:sym typeface="Comfortaa"/>
                <a:hlinkClick r:id="rId3"/>
              </a:rPr>
              <a:t>&lt;link&gt;</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Here are the tests that we will run with your code:</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BUILD the program with -Wall and -Werror (should succeed)</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try with no arguments (should fail gracefully)</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try with just one argument (should fail gracefully)</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try with non-existent directory (should fail gracefully)</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try with unreadable directory (should fail gracefully)</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try with empty directory (should fail gracefully)</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try with unsorted data but no sorted subdirectory (should fail gracefully)</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try with unsorted data and empty sorted subdirectory (should fail gracefully)</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properly sorted 10 files with 10 integers (should succeed)</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run with just 1 thread (should succeed)</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try with 0 threads (should fail gracefully)</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try with negative number of threads (should fail gracefully)</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missing two of the sorted files (should fail gracefully)</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swap two of the sorted files (should fail gracefully)</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unreadable sorted files (should fail gracefully)</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unreadable unsorted files (should fail gracefully)</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some files not sorted (should fail gracefully)</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properly sorted 50 files with 1000 integers (should succeed)</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TEST: properly sorted 100 files with 5000 integers (should succeed)</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750">
                <a:latin typeface="Courier New"/>
                <a:ea typeface="Courier New"/>
                <a:cs typeface="Courier New"/>
                <a:sym typeface="Courier New"/>
              </a:rPr>
              <a:t>MANUAL TEST: trace the system calls to make sure mmap() and munmap() are used</a:t>
            </a:r>
            <a:endParaRPr b="1" sz="7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90" name="Google Shape;90;p19"/>
          <p:cNvSpPr txBox="1"/>
          <p:nvPr/>
        </p:nvSpPr>
        <p:spPr>
          <a:xfrm>
            <a:off x="5341000" y="1907100"/>
            <a:ext cx="3103800" cy="6156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Code works well. All tests pass. Nice work Shreyoshi!</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