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559" r:id="rId2"/>
    <p:sldId id="558" r:id="rId3"/>
    <p:sldId id="5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7440" autoAdjust="0"/>
  </p:normalViewPr>
  <p:slideViewPr>
    <p:cSldViewPr snapToGrid="0">
      <p:cViewPr varScale="1">
        <p:scale>
          <a:sx n="158" d="100"/>
          <a:sy n="158" d="100"/>
        </p:scale>
        <p:origin x="426" y="14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4/19/2021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4/19/2021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2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1F1E7-4EFD-4BFF-B438-FCD52FD3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2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1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78637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6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06" r:id="rId2"/>
  </p:sldLayoutIdLst>
  <p:transition/>
  <p:txStyles>
    <p:titleStyle>
      <a:lvl1pPr algn="r" defTabSz="455613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Arial Bold"/>
          <a:ea typeface="ＭＳ Ｐゴシック" pitchFamily="-65" charset="-128"/>
          <a:cs typeface="Arial Bold"/>
        </a:defRPr>
      </a:lvl1pPr>
      <a:lvl2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2pPr>
      <a:lvl3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3pPr>
      <a:lvl4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4pPr>
      <a:lvl5pPr algn="r" defTabSz="455613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Bold" pitchFamily="-65" charset="0"/>
          <a:ea typeface="ＭＳ Ｐゴシック" pitchFamily="-65" charset="-128"/>
          <a:cs typeface="Arial Bold" pitchFamily="34" charset="0"/>
        </a:defRPr>
      </a:lvl5pPr>
      <a:lvl6pPr marL="4572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6pPr>
      <a:lvl7pPr marL="9144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7pPr>
      <a:lvl8pPr marL="13716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8pPr>
      <a:lvl9pPr marL="1828800" algn="l" defTabSz="455613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 Bold" pitchFamily="-65" charset="0"/>
          <a:ea typeface="ＭＳ Ｐゴシック" pitchFamily="-65" charset="-128"/>
        </a:defRPr>
      </a:lvl9pPr>
    </p:titleStyle>
    <p:bodyStyle>
      <a:lvl1pPr algn="l" defTabSz="455613" rtl="0" eaLnBrk="1" fontAlgn="base" hangingPunct="1">
        <a:spcBef>
          <a:spcPts val="2000"/>
        </a:spcBef>
        <a:spcAft>
          <a:spcPct val="0"/>
        </a:spcAft>
        <a:buFont typeface="Arial" pitchFamily="34" charset="0"/>
        <a:defRPr sz="2200" b="1" kern="1200" cap="all">
          <a:solidFill>
            <a:schemeClr val="accent1"/>
          </a:solidFill>
          <a:latin typeface="Arial Bold"/>
          <a:ea typeface="ＭＳ Ｐゴシック" pitchFamily="-65" charset="-128"/>
          <a:cs typeface="Arial Bold"/>
        </a:defRPr>
      </a:lvl1pPr>
      <a:lvl2pPr marL="284163" indent="-284163" algn="l" defTabSz="455613" rtl="0" eaLnBrk="1" fontAlgn="base" hangingPunct="1">
        <a:spcBef>
          <a:spcPct val="20000"/>
        </a:spcBef>
        <a:spcAft>
          <a:spcPct val="0"/>
        </a:spcAft>
        <a:buClr>
          <a:srgbClr val="002D46"/>
        </a:buClr>
        <a:buSzPct val="103000"/>
        <a:buFont typeface="Arial Black" pitchFamily="34" charset="0"/>
        <a:defRPr sz="20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2pPr>
      <a:lvl3pPr marL="455613" indent="-227013" algn="l" defTabSz="455613" rtl="0" eaLnBrk="1" fontAlgn="base" hangingPunct="1">
        <a:spcBef>
          <a:spcPts val="800"/>
        </a:spcBef>
        <a:spcAft>
          <a:spcPts val="800"/>
        </a:spcAft>
        <a:buClr>
          <a:srgbClr val="002D46"/>
        </a:buClr>
        <a:buSzPct val="103000"/>
        <a:buFont typeface="Arial Black" pitchFamily="34" charset="0"/>
        <a:buChar char="›"/>
        <a:defRPr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3pPr>
      <a:lvl4pPr marL="798513" indent="-227013" algn="l" defTabSz="455613" rtl="0" eaLnBrk="1" fontAlgn="base" hangingPunct="1">
        <a:spcBef>
          <a:spcPct val="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6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4pPr>
      <a:lvl5pPr marL="1141413" indent="-227013" algn="l" defTabSz="455613" rtl="0" eaLnBrk="1" fontAlgn="base" hangingPunct="1">
        <a:spcBef>
          <a:spcPct val="20000"/>
        </a:spcBef>
        <a:spcAft>
          <a:spcPts val="300"/>
        </a:spcAft>
        <a:buClr>
          <a:srgbClr val="002D46"/>
        </a:buClr>
        <a:buFont typeface="Arial Black" pitchFamily="34" charset="0"/>
        <a:buChar char="›"/>
        <a:defRPr sz="1400" kern="1200">
          <a:solidFill>
            <a:schemeClr val="accent2"/>
          </a:solidFill>
          <a:latin typeface="+mn-lt"/>
          <a:ea typeface="ＭＳ Ｐゴシック" pitchFamily="-65" charset="-128"/>
          <a:cs typeface="ＭＳ Ｐゴシック"/>
        </a:defRPr>
      </a:lvl5pPr>
      <a:lvl6pPr marL="251430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45714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4571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smahale6/Patientory_Team_B.git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dropbox.com/s/2kb6hyhns44gz5q/fitness.pgsql?dl=0" TargetMode="External"/><Relationship Id="rId4" Type="http://schemas.openxmlformats.org/officeDocument/2006/relationships/hyperlink" Target="https://www.dropbox.com/s/7hjzt4gaeh49jvv/kidney.pgsql?dl=0" TargetMode="External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smahale6/Patientory_Team_B.git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dropbox.com/s/2kb6hyhns44gz5q/fitness.pgsql?dl=0" TargetMode="External"/><Relationship Id="rId4" Type="http://schemas.openxmlformats.org/officeDocument/2006/relationships/hyperlink" Target="https://www.dropbox.com/s/7hjzt4gaeh49jvv/kidney.pgsql?dl=0" TargetMode="External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github.com/smahale6/Patientory_Team_B.git" TargetMode="External"/><Relationship Id="rId7" Type="http://schemas.openxmlformats.org/officeDocument/2006/relationships/image" Target="../media/image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dropbox.com/s/2kb6hyhns44gz5q/fitness.pgsql?dl=0" TargetMode="External"/><Relationship Id="rId4" Type="http://schemas.openxmlformats.org/officeDocument/2006/relationships/hyperlink" Target="https://www.dropbox.com/s/7hjzt4gaeh49jvv/kidney.pgsql?dl=0" TargetMode="External"/><Relationship Id="rId9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0599078"/>
              </p:ext>
            </p:extLst>
          </p:nvPr>
        </p:nvGraphicFramePr>
        <p:xfrm>
          <a:off x="0" y="0"/>
          <a:ext cx="12192000" cy="7239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Project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Patientory Inc.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Kidney Disease and Fitness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Team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B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Week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19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 April 2021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Current Status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Bahnschrift" panose="020B0502040204020203" pitchFamily="34" charset="0"/>
                        <a:ea typeface="Verdana" pitchFamily="34" charset="0"/>
                        <a:cs typeface="Tinos for Powerline" panose="02020603050405020304" pitchFamily="18" charset="0"/>
                      </a:endParaRP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D577CC5-517D-4D8F-9E84-C55F706A0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469767"/>
              </p:ext>
            </p:extLst>
          </p:nvPr>
        </p:nvGraphicFramePr>
        <p:xfrm>
          <a:off x="0" y="723901"/>
          <a:ext cx="12192000" cy="38655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6183">
                  <a:extLst>
                    <a:ext uri="{9D8B030D-6E8A-4147-A177-3AD203B41FA5}">
                      <a16:colId xmlns:a16="http://schemas.microsoft.com/office/drawing/2014/main" val="2941426669"/>
                    </a:ext>
                  </a:extLst>
                </a:gridCol>
                <a:gridCol w="4650723">
                  <a:extLst>
                    <a:ext uri="{9D8B030D-6E8A-4147-A177-3AD203B41FA5}">
                      <a16:colId xmlns:a16="http://schemas.microsoft.com/office/drawing/2014/main" val="3092348956"/>
                    </a:ext>
                  </a:extLst>
                </a:gridCol>
                <a:gridCol w="3391152">
                  <a:extLst>
                    <a:ext uri="{9D8B030D-6E8A-4147-A177-3AD203B41FA5}">
                      <a16:colId xmlns:a16="http://schemas.microsoft.com/office/drawing/2014/main" val="2103809109"/>
                    </a:ext>
                  </a:extLst>
                </a:gridCol>
                <a:gridCol w="2823942">
                  <a:extLst>
                    <a:ext uri="{9D8B030D-6E8A-4147-A177-3AD203B41FA5}">
                      <a16:colId xmlns:a16="http://schemas.microsoft.com/office/drawing/2014/main" val="490032451"/>
                    </a:ext>
                  </a:extLst>
                </a:gridCol>
              </a:tblGrid>
              <a:tr h="29870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>
                          <a:latin typeface="Bahnschrift" panose="020B0502040204020203" pitchFamily="34" charset="0"/>
                        </a:rPr>
                        <a:t>Assignment</a:t>
                      </a:r>
                      <a:endParaRPr lang="en-US" sz="1100" b="1" u="none" dirty="0">
                        <a:latin typeface="Bahnschrift" panose="020B0502040204020203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>
                          <a:latin typeface="Bahnschrift" panose="020B0502040204020203" pitchFamily="34" charset="0"/>
                        </a:rPr>
                        <a:t>Key Accomplishments</a:t>
                      </a:r>
                      <a:endParaRPr lang="en-US" sz="1100" b="1" u="none" dirty="0">
                        <a:latin typeface="Bahnschrift" panose="020B0502040204020203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Upcoming</a:t>
                      </a:r>
                      <a:r>
                        <a:rPr lang="en-US" sz="1100" baseline="0" dirty="0">
                          <a:latin typeface="Bahnschrift" panose="020B0502040204020203" pitchFamily="34" charset="0"/>
                        </a:rPr>
                        <a:t> Planned Activities</a:t>
                      </a:r>
                      <a:r>
                        <a:rPr lang="en-US" sz="1100" dirty="0">
                          <a:latin typeface="Bahnschrift" panose="020B0502040204020203" pitchFamily="34" charset="0"/>
                        </a:rPr>
                        <a:t> </a:t>
                      </a:r>
                      <a:endParaRPr lang="en-US" sz="1100" dirty="0">
                        <a:latin typeface="Bahnschrift" panose="020B0502040204020203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Open</a:t>
                      </a:r>
                      <a:r>
                        <a:rPr lang="en-US" sz="1100" baseline="0" dirty="0">
                          <a:latin typeface="Bahnschrift" panose="020B0502040204020203" pitchFamily="34" charset="0"/>
                        </a:rPr>
                        <a:t> Issues</a:t>
                      </a:r>
                      <a:endParaRPr lang="en-US" sz="11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44033"/>
                  </a:ext>
                </a:extLst>
              </a:tr>
              <a:tr h="16822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Identified some important features based on the result of the model to provide recommendation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Refined the model to increased the accuracy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Started documenting the kidney disease model report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Produced initial draft of the report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Added new visualizations to the report which explained the data well</a:t>
                      </a:r>
                    </a:p>
                    <a:p>
                      <a:pPr marL="285750" marR="0" lvl="0" indent="-2857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050" dirty="0">
                          <a:latin typeface="Bahnschrift" panose="020B0502040204020203" pitchFamily="34" charset="0"/>
                        </a:rPr>
                        <a:t>Refine the code to improve efficiency and reduce computation cost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Report the observations of the model</a:t>
                      </a:r>
                    </a:p>
                    <a:p>
                      <a:pPr marL="171450" marR="0" lvl="0" indent="-1714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Final report creation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1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56183"/>
                  </a:ext>
                </a:extLst>
              </a:tr>
              <a:tr h="17581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Process clinal records for 1 patient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Parse health/fitness data xml from the patient (python code)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Parse health/fitness CDA data xml from the patient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       (manual parsing)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Create data model to store data and load datasets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  Create Visuals in Tableau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Data Exploration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Report Creation and refinement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Clean Github repo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Dataset for a single patient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Tableau Public publish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7066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EFD67EF-B758-4C7C-8B7C-E3A4966F1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29991"/>
              </p:ext>
            </p:extLst>
          </p:nvPr>
        </p:nvGraphicFramePr>
        <p:xfrm>
          <a:off x="0" y="4462999"/>
          <a:ext cx="12192000" cy="23950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639929732"/>
                    </a:ext>
                  </a:extLst>
                </a:gridCol>
                <a:gridCol w="11518900">
                  <a:extLst>
                    <a:ext uri="{9D8B030D-6E8A-4147-A177-3AD203B41FA5}">
                      <a16:colId xmlns:a16="http://schemas.microsoft.com/office/drawing/2014/main" val="3330166615"/>
                    </a:ext>
                  </a:extLst>
                </a:gridCol>
              </a:tblGrid>
              <a:tr h="2395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Appendix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Code Location: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hlinkClick r:id="rId3"/>
                        </a:rPr>
                        <a:t>https://github.com/smahale6/Patientory_Team_B.git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endParaRPr lang="en-US" sz="11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Datasets:</a:t>
                      </a:r>
                    </a:p>
                    <a:p>
                      <a:pPr lvl="1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Kidney Data: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hlinkClick r:id="rId4"/>
                        </a:rPr>
                        <a:t>https://www.dropbox.com/s/7hjzt4gaeh49jvv/kidney.pgsql?dl=0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Fitness Data: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hlinkClick r:id="rId5"/>
                        </a:rPr>
                        <a:t>https://www.dropbox.com/s/2kb6hyhns44gz5q/fitness.pgsql?dl=0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endParaRPr lang="en-US" sz="11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Execution:</a:t>
                      </a:r>
                    </a:p>
                    <a:p>
                      <a:pPr lvl="1"/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Steps to implement the model - Kidney Disease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Setup a Postgres database server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Import the ndjson files into the postgres database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Run the file 1UP Health Kidney Disease Model Kidney.ipynb for results</a:t>
                      </a:r>
                    </a:p>
                    <a:p>
                      <a:pPr lvl="1"/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Steps to implement fitness data exploration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fitness_data_xml_parse.ipynb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Update the xml data file path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089344"/>
                  </a:ext>
                </a:extLst>
              </a:tr>
            </a:tbl>
          </a:graphicData>
        </a:graphic>
      </p:graphicFrame>
      <p:sp>
        <p:nvSpPr>
          <p:cNvPr id="12" name="Rectangle 11" descr="Kidneys with solid fill">
            <a:extLst>
              <a:ext uri="{FF2B5EF4-FFF2-40B4-BE49-F238E27FC236}">
                <a16:creationId xmlns:a16="http://schemas.microsoft.com/office/drawing/2014/main" id="{1FAC732F-EC74-43E5-A0A2-000F18E534A1}"/>
              </a:ext>
            </a:extLst>
          </p:cNvPr>
          <p:cNvSpPr/>
          <p:nvPr/>
        </p:nvSpPr>
        <p:spPr>
          <a:xfrm>
            <a:off x="155575" y="1522439"/>
            <a:ext cx="987850" cy="89796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 descr="Run outline">
            <a:extLst>
              <a:ext uri="{FF2B5EF4-FFF2-40B4-BE49-F238E27FC236}">
                <a16:creationId xmlns:a16="http://schemas.microsoft.com/office/drawing/2014/main" id="{81724249-69B8-4082-90BC-A1FA3D4DFEB8}"/>
              </a:ext>
            </a:extLst>
          </p:cNvPr>
          <p:cNvSpPr/>
          <p:nvPr/>
        </p:nvSpPr>
        <p:spPr>
          <a:xfrm>
            <a:off x="146050" y="3218937"/>
            <a:ext cx="1006900" cy="885260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6AF29-D01E-4669-AE02-436CF54C8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5BFD710-9EFB-4B99-AED8-0DAC6C66DA53}"/>
              </a:ext>
            </a:extLst>
          </p:cNvPr>
          <p:cNvSpPr/>
          <p:nvPr/>
        </p:nvSpPr>
        <p:spPr>
          <a:xfrm>
            <a:off x="11563350" y="122238"/>
            <a:ext cx="476250" cy="479424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8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/>
          </p:cNvGraphicFramePr>
          <p:nvPr/>
        </p:nvGraphicFramePr>
        <p:xfrm>
          <a:off x="0" y="0"/>
          <a:ext cx="12192000" cy="7239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Project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Patientory Inc.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Kidney Disease and Fitness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Team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B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Week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12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 April 2021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Current Status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Bahnschrift" panose="020B0502040204020203" pitchFamily="34" charset="0"/>
                        <a:ea typeface="Verdana" pitchFamily="34" charset="0"/>
                        <a:cs typeface="Tinos for Powerline" panose="02020603050405020304" pitchFamily="18" charset="0"/>
                      </a:endParaRP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D577CC5-517D-4D8F-9E84-C55F706A09DE}"/>
              </a:ext>
            </a:extLst>
          </p:cNvPr>
          <p:cNvGraphicFramePr>
            <a:graphicFrameLocks noGrp="1"/>
          </p:cNvGraphicFramePr>
          <p:nvPr/>
        </p:nvGraphicFramePr>
        <p:xfrm>
          <a:off x="0" y="723901"/>
          <a:ext cx="12192000" cy="356344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6183">
                  <a:extLst>
                    <a:ext uri="{9D8B030D-6E8A-4147-A177-3AD203B41FA5}">
                      <a16:colId xmlns:a16="http://schemas.microsoft.com/office/drawing/2014/main" val="2941426669"/>
                    </a:ext>
                  </a:extLst>
                </a:gridCol>
                <a:gridCol w="4650723">
                  <a:extLst>
                    <a:ext uri="{9D8B030D-6E8A-4147-A177-3AD203B41FA5}">
                      <a16:colId xmlns:a16="http://schemas.microsoft.com/office/drawing/2014/main" val="3092348956"/>
                    </a:ext>
                  </a:extLst>
                </a:gridCol>
                <a:gridCol w="3391152">
                  <a:extLst>
                    <a:ext uri="{9D8B030D-6E8A-4147-A177-3AD203B41FA5}">
                      <a16:colId xmlns:a16="http://schemas.microsoft.com/office/drawing/2014/main" val="2103809109"/>
                    </a:ext>
                  </a:extLst>
                </a:gridCol>
                <a:gridCol w="2823942">
                  <a:extLst>
                    <a:ext uri="{9D8B030D-6E8A-4147-A177-3AD203B41FA5}">
                      <a16:colId xmlns:a16="http://schemas.microsoft.com/office/drawing/2014/main" val="490032451"/>
                    </a:ext>
                  </a:extLst>
                </a:gridCol>
              </a:tblGrid>
              <a:tr h="267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>
                          <a:latin typeface="Bahnschrift" panose="020B0502040204020203" pitchFamily="34" charset="0"/>
                        </a:rPr>
                        <a:t>Assignment</a:t>
                      </a:r>
                      <a:endParaRPr lang="en-US" sz="1100" b="1" u="none" dirty="0">
                        <a:latin typeface="Bahnschrift" panose="020B0502040204020203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>
                          <a:latin typeface="Bahnschrift" panose="020B0502040204020203" pitchFamily="34" charset="0"/>
                        </a:rPr>
                        <a:t>Key Accomplishments</a:t>
                      </a:r>
                      <a:endParaRPr lang="en-US" sz="1100" b="1" u="none" dirty="0">
                        <a:latin typeface="Bahnschrift" panose="020B0502040204020203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Upcoming</a:t>
                      </a:r>
                      <a:r>
                        <a:rPr lang="en-US" sz="1100" baseline="0" dirty="0">
                          <a:latin typeface="Bahnschrift" panose="020B0502040204020203" pitchFamily="34" charset="0"/>
                        </a:rPr>
                        <a:t> Planned Activities</a:t>
                      </a:r>
                      <a:r>
                        <a:rPr lang="en-US" sz="1100" dirty="0">
                          <a:latin typeface="Bahnschrift" panose="020B0502040204020203" pitchFamily="34" charset="0"/>
                        </a:rPr>
                        <a:t> </a:t>
                      </a:r>
                      <a:endParaRPr lang="en-US" sz="1100" dirty="0">
                        <a:latin typeface="Bahnschrift" panose="020B0502040204020203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Open</a:t>
                      </a:r>
                      <a:r>
                        <a:rPr lang="en-US" sz="1100" baseline="0" dirty="0">
                          <a:latin typeface="Bahnschrift" panose="020B0502040204020203" pitchFamily="34" charset="0"/>
                        </a:rPr>
                        <a:t> Issues</a:t>
                      </a:r>
                      <a:endParaRPr lang="en-US" sz="11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44033"/>
                  </a:ext>
                </a:extLst>
              </a:tr>
              <a:tr h="1208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Identified some important features based on the result of the model to provide recommendation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Refined the model to increased the accuracy.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Started documenting the kidney disease model report.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Produced initial draft of the report.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05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Added new visualizations to the report which explained the data well.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Refine the code to improve efficiency and reduce computation cost</a:t>
                      </a:r>
                    </a:p>
                    <a:p>
                      <a:pPr marL="171450" marR="0" lvl="0" indent="-1714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Report the observations of the model.</a:t>
                      </a:r>
                    </a:p>
                    <a:p>
                      <a:pPr marL="171450" marR="0" lvl="0" indent="-1714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Final report.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1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56183"/>
                  </a:ext>
                </a:extLst>
              </a:tr>
              <a:tr h="17555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Process clinal records for 1 patient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Parse health/fitness data xml from the patient (python code)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Parse health/fitness CDA data xml from the patient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       (manual parsing)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 Create data model to store data and load datasets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Data Exploration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Create Visuals in 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Dataset for a single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7066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EFD67EF-B758-4C7C-8B7C-E3A4966F16CB}"/>
              </a:ext>
            </a:extLst>
          </p:cNvPr>
          <p:cNvGraphicFramePr>
            <a:graphicFrameLocks noGrp="1"/>
          </p:cNvGraphicFramePr>
          <p:nvPr/>
        </p:nvGraphicFramePr>
        <p:xfrm>
          <a:off x="0" y="3948270"/>
          <a:ext cx="12192000" cy="29097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639929732"/>
                    </a:ext>
                  </a:extLst>
                </a:gridCol>
                <a:gridCol w="11518900">
                  <a:extLst>
                    <a:ext uri="{9D8B030D-6E8A-4147-A177-3AD203B41FA5}">
                      <a16:colId xmlns:a16="http://schemas.microsoft.com/office/drawing/2014/main" val="3330166615"/>
                    </a:ext>
                  </a:extLst>
                </a:gridCol>
              </a:tblGrid>
              <a:tr h="2909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Appendix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1"/>
                      <a:endParaRPr lang="en-US" sz="11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Code Location: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hlinkClick r:id="rId3"/>
                        </a:rPr>
                        <a:t>https://github.com/smahale6/Patientory_Team_B.git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endParaRPr lang="en-US" sz="11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Datasets:</a:t>
                      </a:r>
                    </a:p>
                    <a:p>
                      <a:pPr lvl="1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Kidney Data: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hlinkClick r:id="rId4"/>
                        </a:rPr>
                        <a:t>https://www.dropbox.com/s/7hjzt4gaeh49jvv/kidney.pgsql?dl=0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Fitness Data: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hlinkClick r:id="rId5"/>
                        </a:rPr>
                        <a:t>https://www.dropbox.com/s/2kb6hyhns44gz5q/fitness.pgsql?dl=0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endParaRPr lang="en-US" sz="11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Execution:</a:t>
                      </a:r>
                    </a:p>
                    <a:p>
                      <a:pPr lvl="1"/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Steps to implement the model - Kidney Disease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Setup a Postgres database server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Import the ndjson files into the postgres database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Run the file 1UP Health Kidney Disease Model Kidney.ipynb for results</a:t>
                      </a:r>
                    </a:p>
                    <a:p>
                      <a:pPr lvl="1"/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Steps to implement fitness data exploration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fitness_data_xml_parse.ipynb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Update the xml data file path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089344"/>
                  </a:ext>
                </a:extLst>
              </a:tr>
            </a:tbl>
          </a:graphicData>
        </a:graphic>
      </p:graphicFrame>
      <p:sp>
        <p:nvSpPr>
          <p:cNvPr id="12" name="Rectangle 11" descr="Kidneys with solid fill">
            <a:extLst>
              <a:ext uri="{FF2B5EF4-FFF2-40B4-BE49-F238E27FC236}">
                <a16:creationId xmlns:a16="http://schemas.microsoft.com/office/drawing/2014/main" id="{1FAC732F-EC74-43E5-A0A2-000F18E534A1}"/>
              </a:ext>
            </a:extLst>
          </p:cNvPr>
          <p:cNvSpPr/>
          <p:nvPr/>
        </p:nvSpPr>
        <p:spPr>
          <a:xfrm>
            <a:off x="165100" y="1319575"/>
            <a:ext cx="987850" cy="89796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 descr="Run outline">
            <a:extLst>
              <a:ext uri="{FF2B5EF4-FFF2-40B4-BE49-F238E27FC236}">
                <a16:creationId xmlns:a16="http://schemas.microsoft.com/office/drawing/2014/main" id="{81724249-69B8-4082-90BC-A1FA3D4DFEB8}"/>
              </a:ext>
            </a:extLst>
          </p:cNvPr>
          <p:cNvSpPr/>
          <p:nvPr/>
        </p:nvSpPr>
        <p:spPr>
          <a:xfrm>
            <a:off x="146050" y="2813210"/>
            <a:ext cx="1006900" cy="885260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6AF29-D01E-4669-AE02-436CF54C8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5BFD710-9EFB-4B99-AED8-0DAC6C66DA53}"/>
              </a:ext>
            </a:extLst>
          </p:cNvPr>
          <p:cNvSpPr/>
          <p:nvPr/>
        </p:nvSpPr>
        <p:spPr>
          <a:xfrm>
            <a:off x="11563350" y="122238"/>
            <a:ext cx="476250" cy="479424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812785"/>
              </p:ext>
            </p:extLst>
          </p:nvPr>
        </p:nvGraphicFramePr>
        <p:xfrm>
          <a:off x="0" y="0"/>
          <a:ext cx="12192000" cy="723900"/>
        </p:xfrm>
        <a:graphic>
          <a:graphicData uri="http://schemas.openxmlformats.org/drawingml/2006/table">
            <a:tbl>
              <a:tblPr/>
              <a:tblGrid>
                <a:gridCol w="133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Project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Patientory Inc.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Kidney Disease and Fitness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Team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B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Week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 April 2021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  <a:ea typeface="Verdana" pitchFamily="34" charset="0"/>
                          <a:cs typeface="Tinos for Powerline" panose="02020603050405020304" pitchFamily="18" charset="0"/>
                        </a:rPr>
                        <a:t>Current Status</a:t>
                      </a: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/>
                        </a:solidFill>
                        <a:effectLst/>
                        <a:latin typeface="Bahnschrift" panose="020B0502040204020203" pitchFamily="34" charset="0"/>
                        <a:ea typeface="Verdana" pitchFamily="34" charset="0"/>
                        <a:cs typeface="Tinos for Powerline" panose="02020603050405020304" pitchFamily="18" charset="0"/>
                      </a:endParaRPr>
                    </a:p>
                  </a:txBody>
                  <a:tcPr marL="73152" marR="73152" marT="73152" marB="73152" anchor="ctr" anchorCtr="1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7D577CC5-517D-4D8F-9E84-C55F706A0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943689"/>
              </p:ext>
            </p:extLst>
          </p:nvPr>
        </p:nvGraphicFramePr>
        <p:xfrm>
          <a:off x="0" y="723901"/>
          <a:ext cx="12192000" cy="363043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326183">
                  <a:extLst>
                    <a:ext uri="{9D8B030D-6E8A-4147-A177-3AD203B41FA5}">
                      <a16:colId xmlns:a16="http://schemas.microsoft.com/office/drawing/2014/main" val="2941426669"/>
                    </a:ext>
                  </a:extLst>
                </a:gridCol>
                <a:gridCol w="4650723">
                  <a:extLst>
                    <a:ext uri="{9D8B030D-6E8A-4147-A177-3AD203B41FA5}">
                      <a16:colId xmlns:a16="http://schemas.microsoft.com/office/drawing/2014/main" val="3092348956"/>
                    </a:ext>
                  </a:extLst>
                </a:gridCol>
                <a:gridCol w="3391152">
                  <a:extLst>
                    <a:ext uri="{9D8B030D-6E8A-4147-A177-3AD203B41FA5}">
                      <a16:colId xmlns:a16="http://schemas.microsoft.com/office/drawing/2014/main" val="2103809109"/>
                    </a:ext>
                  </a:extLst>
                </a:gridCol>
                <a:gridCol w="2823942">
                  <a:extLst>
                    <a:ext uri="{9D8B030D-6E8A-4147-A177-3AD203B41FA5}">
                      <a16:colId xmlns:a16="http://schemas.microsoft.com/office/drawing/2014/main" val="490032451"/>
                    </a:ext>
                  </a:extLst>
                </a:gridCol>
              </a:tblGrid>
              <a:tr h="267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>
                          <a:latin typeface="Bahnschrift" panose="020B0502040204020203" pitchFamily="34" charset="0"/>
                        </a:rPr>
                        <a:t>Assignment</a:t>
                      </a:r>
                      <a:endParaRPr lang="en-US" sz="1100" b="1" u="none" dirty="0">
                        <a:latin typeface="Bahnschrift" panose="020B0502040204020203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u="none" dirty="0">
                          <a:latin typeface="Bahnschrift" panose="020B0502040204020203" pitchFamily="34" charset="0"/>
                        </a:rPr>
                        <a:t>Key Accomplishments</a:t>
                      </a:r>
                      <a:endParaRPr lang="en-US" sz="1100" b="1" u="none" dirty="0">
                        <a:latin typeface="Bahnschrift" panose="020B0502040204020203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Upcoming</a:t>
                      </a:r>
                      <a:r>
                        <a:rPr lang="en-US" sz="1100" baseline="0" dirty="0">
                          <a:latin typeface="Bahnschrift" panose="020B0502040204020203" pitchFamily="34" charset="0"/>
                        </a:rPr>
                        <a:t> Planned Activities</a:t>
                      </a:r>
                      <a:r>
                        <a:rPr lang="en-US" sz="1100" dirty="0">
                          <a:latin typeface="Bahnschrift" panose="020B0502040204020203" pitchFamily="34" charset="0"/>
                        </a:rPr>
                        <a:t> </a:t>
                      </a:r>
                      <a:endParaRPr lang="en-US" sz="1100" dirty="0">
                        <a:latin typeface="Bahnschrift" panose="020B0502040204020203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Open</a:t>
                      </a:r>
                      <a:r>
                        <a:rPr lang="en-US" sz="1100" baseline="0" dirty="0">
                          <a:latin typeface="Bahnschrift" panose="020B0502040204020203" pitchFamily="34" charset="0"/>
                        </a:rPr>
                        <a:t> Issues</a:t>
                      </a:r>
                      <a:endParaRPr lang="en-US" sz="11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44033"/>
                  </a:ext>
                </a:extLst>
              </a:tr>
              <a:tr h="12084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Hosted Synthea FHIR data on PostgreSQL environment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Fetched and cleaned data from JSON columns (using python code)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Filtered Patients with kidney disease condition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Identified features relevant to kidney disease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Imputed missing values for the identified features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Built model with 5 Machine Learning techniques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Refine the model to improve accuracy</a:t>
                      </a:r>
                    </a:p>
                    <a:p>
                      <a:pPr marL="171450" marR="0" lvl="0" indent="-1714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Create visualizations to explain the data</a:t>
                      </a:r>
                    </a:p>
                    <a:p>
                      <a:pPr marL="171450" marR="0" lvl="0" indent="-1714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Refine the code to improve efficiency and reduce computation cost</a:t>
                      </a:r>
                    </a:p>
                    <a:p>
                      <a:pPr marL="171450" marR="0" lvl="0" indent="-171450" algn="l" defTabSz="457146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Identify important features to provide recommendations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en-US" sz="1100" dirty="0">
                        <a:latin typeface="Bahnschrift" panose="020B0502040204020203" pitchFamily="34" charset="0"/>
                      </a:endParaRP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056183"/>
                  </a:ext>
                </a:extLst>
              </a:tr>
              <a:tr h="17555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2400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Process clinal records for 1 patient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Parse health/fitness data xml from the patient (python code)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Parse health/fitness CDA data xml from the patient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       (manual parsing)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Create data model to house the parsed health/fitness data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Load datasets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Profile data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Data exploration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>
                          <a:latin typeface="Bahnschrift" panose="020B0502040204020203" pitchFamily="34" charset="0"/>
                        </a:rPr>
                        <a:t>Dataset for a single patient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870663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6EFD67EF-B758-4C7C-8B7C-E3A4966F1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46020"/>
              </p:ext>
            </p:extLst>
          </p:nvPr>
        </p:nvGraphicFramePr>
        <p:xfrm>
          <a:off x="0" y="3948270"/>
          <a:ext cx="12192000" cy="290973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639929732"/>
                    </a:ext>
                  </a:extLst>
                </a:gridCol>
                <a:gridCol w="11518900">
                  <a:extLst>
                    <a:ext uri="{9D8B030D-6E8A-4147-A177-3AD203B41FA5}">
                      <a16:colId xmlns:a16="http://schemas.microsoft.com/office/drawing/2014/main" val="3330166615"/>
                    </a:ext>
                  </a:extLst>
                </a:gridCol>
              </a:tblGrid>
              <a:tr h="290973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Bahnschrift" panose="020B0502040204020203" pitchFamily="34" charset="0"/>
                        </a:rPr>
                        <a:t>Appendix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lvl="1"/>
                      <a:endParaRPr lang="en-US" sz="11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Code Location: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hlinkClick r:id="rId3"/>
                        </a:rPr>
                        <a:t>https://github.com/smahale6/Patientory_Team_B.git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endParaRPr lang="en-US" sz="11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Datasets:</a:t>
                      </a:r>
                    </a:p>
                    <a:p>
                      <a:pPr lvl="1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Kidney Data: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hlinkClick r:id="rId4"/>
                        </a:rPr>
                        <a:t>https://www.dropbox.com/s/7hjzt4gaeh49jvv/kidney.pgsql?dl=0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Fitness Data: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hlinkClick r:id="rId5"/>
                        </a:rPr>
                        <a:t>https://www.dropbox.com/s/2kb6hyhns44gz5q/fitness.pgsql?dl=0</a:t>
                      </a:r>
                      <a:endParaRPr lang="en-US" sz="105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endParaRPr lang="en-US" sz="11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1"/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Execution:</a:t>
                      </a:r>
                    </a:p>
                    <a:p>
                      <a:pPr lvl="1"/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Steps to implement the model - Kidney Disease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Setup a Postgres database server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Import the ndjson files into the postgres database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Run the file 1UP Health Kidney Disease Model Kidney.ipynb for results</a:t>
                      </a:r>
                    </a:p>
                    <a:p>
                      <a:pPr lvl="1"/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Steps to implement fitness data exploration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fitness_data_xml_parse.ipynb</a:t>
                      </a:r>
                    </a:p>
                    <a:p>
                      <a:pPr marL="628596" lvl="1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i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Update the xml data file path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089344"/>
                  </a:ext>
                </a:extLst>
              </a:tr>
            </a:tbl>
          </a:graphicData>
        </a:graphic>
      </p:graphicFrame>
      <p:sp>
        <p:nvSpPr>
          <p:cNvPr id="12" name="Rectangle 11" descr="Kidneys with solid fill">
            <a:extLst>
              <a:ext uri="{FF2B5EF4-FFF2-40B4-BE49-F238E27FC236}">
                <a16:creationId xmlns:a16="http://schemas.microsoft.com/office/drawing/2014/main" id="{1FAC732F-EC74-43E5-A0A2-000F18E534A1}"/>
              </a:ext>
            </a:extLst>
          </p:cNvPr>
          <p:cNvSpPr/>
          <p:nvPr/>
        </p:nvSpPr>
        <p:spPr>
          <a:xfrm>
            <a:off x="165100" y="1319575"/>
            <a:ext cx="987850" cy="89796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Rectangle 12" descr="Run outline">
            <a:extLst>
              <a:ext uri="{FF2B5EF4-FFF2-40B4-BE49-F238E27FC236}">
                <a16:creationId xmlns:a16="http://schemas.microsoft.com/office/drawing/2014/main" id="{81724249-69B8-4082-90BC-A1FA3D4DFEB8}"/>
              </a:ext>
            </a:extLst>
          </p:cNvPr>
          <p:cNvSpPr/>
          <p:nvPr/>
        </p:nvSpPr>
        <p:spPr>
          <a:xfrm>
            <a:off x="146050" y="2813210"/>
            <a:ext cx="1006900" cy="885260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6AF29-D01E-4669-AE02-436CF54C80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5BFD710-9EFB-4B99-AED8-0DAC6C66DA53}"/>
              </a:ext>
            </a:extLst>
          </p:cNvPr>
          <p:cNvSpPr/>
          <p:nvPr/>
        </p:nvSpPr>
        <p:spPr>
          <a:xfrm>
            <a:off x="11563350" y="122238"/>
            <a:ext cx="476250" cy="479424"/>
          </a:xfrm>
          <a:prstGeom prst="flowChartConnector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70828"/>
      </p:ext>
    </p:extLst>
  </p:cSld>
  <p:clrMapOvr>
    <a:masterClrMapping/>
  </p:clrMapOvr>
</p:sld>
</file>

<file path=ppt/theme/theme1.xml><?xml version="1.0" encoding="utf-8"?>
<a:theme xmlns:a="http://schemas.openxmlformats.org/drawingml/2006/main" name="TEKsystems_2012">
  <a:themeElements>
    <a:clrScheme name="TEK2012">
      <a:dk1>
        <a:srgbClr val="000000"/>
      </a:dk1>
      <a:lt1>
        <a:srgbClr val="FFFFFF"/>
      </a:lt1>
      <a:dk2>
        <a:srgbClr val="021A32"/>
      </a:dk2>
      <a:lt2>
        <a:srgbClr val="E8EAEB"/>
      </a:lt2>
      <a:accent1>
        <a:srgbClr val="007698"/>
      </a:accent1>
      <a:accent2>
        <a:srgbClr val="0095D3"/>
      </a:accent2>
      <a:accent3>
        <a:srgbClr val="666666"/>
      </a:accent3>
      <a:accent4>
        <a:srgbClr val="CCCCCC"/>
      </a:accent4>
      <a:accent5>
        <a:srgbClr val="8DC63F"/>
      </a:accent5>
      <a:accent6>
        <a:srgbClr val="F8971D"/>
      </a:accent6>
      <a:hlink>
        <a:srgbClr val="0095D3"/>
      </a:hlink>
      <a:folHlink>
        <a:srgbClr val="9999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</TotalTime>
  <Words>824</Words>
  <Application>Microsoft Office PowerPoint</Application>
  <PresentationFormat>Widescreen</PresentationFormat>
  <Paragraphs>140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Black</vt:lpstr>
      <vt:lpstr>Arial Bold</vt:lpstr>
      <vt:lpstr>Bahnschrift</vt:lpstr>
      <vt:lpstr>Wingdings</vt:lpstr>
      <vt:lpstr>TEKsystems_2012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Science Project Title</dc:title>
  <dc:creator>Biswas, Kaushik</dc:creator>
  <cp:lastModifiedBy>Kaushik Biswas</cp:lastModifiedBy>
  <cp:revision>345</cp:revision>
  <dcterms:created xsi:type="dcterms:W3CDTF">2021-02-25T17:44:29Z</dcterms:created>
  <dcterms:modified xsi:type="dcterms:W3CDTF">2021-04-19T21:22:32Z</dcterms:modified>
</cp:coreProperties>
</file>