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2" r:id="rId5"/>
    <p:sldMasterId id="2147483670" r:id="rId6"/>
  </p:sldMasterIdLst>
  <p:notesMasterIdLst>
    <p:notesMasterId r:id="rId19"/>
  </p:notesMasterIdLst>
  <p:handoutMasterIdLst>
    <p:handoutMasterId r:id="rId20"/>
  </p:handoutMasterIdLst>
  <p:sldIdLst>
    <p:sldId id="266" r:id="rId7"/>
    <p:sldId id="311" r:id="rId8"/>
    <p:sldId id="313" r:id="rId9"/>
    <p:sldId id="303" r:id="rId10"/>
    <p:sldId id="304" r:id="rId11"/>
    <p:sldId id="305" r:id="rId12"/>
    <p:sldId id="306" r:id="rId13"/>
    <p:sldId id="309" r:id="rId14"/>
    <p:sldId id="307" r:id="rId15"/>
    <p:sldId id="308" r:id="rId16"/>
    <p:sldId id="310" r:id="rId17"/>
    <p:sldId id="312"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567BE6-4E2E-2A45-BD72-59F9659A3211}">
          <p14:sldIdLst>
            <p14:sldId id="266"/>
            <p14:sldId id="311"/>
            <p14:sldId id="313"/>
            <p14:sldId id="303"/>
            <p14:sldId id="304"/>
            <p14:sldId id="305"/>
            <p14:sldId id="306"/>
            <p14:sldId id="309"/>
            <p14:sldId id="307"/>
            <p14:sldId id="308"/>
            <p14:sldId id="310"/>
            <p14:sldId id="312"/>
          </p14:sldIdLst>
        </p14:section>
        <p14:section name="Untitled Section" id="{7B127FBF-BC56-4860-971D-3F72A931DBE4}">
          <p14:sldIdLst/>
        </p14:section>
        <p14:section name="Untitled Section" id="{F66500A6-9360-40F9-A1E5-5AFA4FAF4375}">
          <p14:sldIdLst/>
        </p14:section>
        <p14:section name="Untitled Section" id="{F368FC9B-8A99-D042-9DC4-CAB8B943863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Garner" initials="JG"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B211"/>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49" autoAdjust="0"/>
    <p:restoredTop sz="72426" autoAdjust="0"/>
  </p:normalViewPr>
  <p:slideViewPr>
    <p:cSldViewPr snapToGrid="0" snapToObjects="1">
      <p:cViewPr varScale="1">
        <p:scale>
          <a:sx n="69" d="100"/>
          <a:sy n="69" d="100"/>
        </p:scale>
        <p:origin x="1212" y="48"/>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snapToGrid="0" snapToObjects="1">
      <p:cViewPr varScale="1">
        <p:scale>
          <a:sx n="71" d="100"/>
          <a:sy n="71" d="100"/>
        </p:scale>
        <p:origin x="35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DFD447-ACB1-BC49-B8EF-23729E0A333F}" type="datetimeFigureOut">
              <a:rPr lang="en-US" smtClean="0"/>
              <a:t>10/26/2018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EF598F-7A46-204A-ADDD-A1229C86B248}" type="slidenum">
              <a:rPr lang="en-US" smtClean="0"/>
              <a:t>‹#›</a:t>
            </a:fld>
            <a:endParaRPr lang="en-US"/>
          </a:p>
        </p:txBody>
      </p:sp>
    </p:spTree>
    <p:extLst>
      <p:ext uri="{BB962C8B-B14F-4D97-AF65-F5344CB8AC3E}">
        <p14:creationId xmlns:p14="http://schemas.microsoft.com/office/powerpoint/2010/main" val="18653644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E5885-4E52-46B9-9883-F7042C1FF1F8}" type="datetimeFigureOut">
              <a:rPr lang="en-US" smtClean="0"/>
              <a:t>10/26/2018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D4DAB-4E54-4629-B156-2AF0699B5697}" type="slidenum">
              <a:rPr lang="en-US" smtClean="0"/>
              <a:t>‹#›</a:t>
            </a:fld>
            <a:endParaRPr lang="en-US"/>
          </a:p>
        </p:txBody>
      </p:sp>
    </p:spTree>
    <p:extLst>
      <p:ext uri="{BB962C8B-B14F-4D97-AF65-F5344CB8AC3E}">
        <p14:creationId xmlns:p14="http://schemas.microsoft.com/office/powerpoint/2010/main" val="3847993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Jacqueline Garner, and welcome to Financial Modeling</a:t>
            </a:r>
          </a:p>
        </p:txBody>
      </p:sp>
      <p:sp>
        <p:nvSpPr>
          <p:cNvPr id="4" name="Slide Number Placeholder 3"/>
          <p:cNvSpPr>
            <a:spLocks noGrp="1"/>
          </p:cNvSpPr>
          <p:nvPr>
            <p:ph type="sldNum" sz="quarter" idx="10"/>
          </p:nvPr>
        </p:nvSpPr>
        <p:spPr/>
        <p:txBody>
          <a:bodyPr/>
          <a:lstStyle/>
          <a:p>
            <a:fld id="{A90D4DAB-4E54-4629-B156-2AF0699B5697}" type="slidenum">
              <a:rPr lang="en-US" smtClean="0"/>
              <a:t>1</a:t>
            </a:fld>
            <a:endParaRPr lang="en-US"/>
          </a:p>
        </p:txBody>
      </p:sp>
    </p:spTree>
    <p:extLst>
      <p:ext uri="{BB962C8B-B14F-4D97-AF65-F5344CB8AC3E}">
        <p14:creationId xmlns:p14="http://schemas.microsoft.com/office/powerpoint/2010/main" val="226430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finance, we view the balance sheet as assets and the claims against those</a:t>
            </a:r>
            <a:r>
              <a:rPr lang="en-US" baseline="0" dirty="0"/>
              <a:t> assets.  So the assets produce cash flows (CFS FROM assets) and since the debt and equity are claims against the assets, the CFs produced by the assets go TO the debtholders (aka bondholders) and the </a:t>
            </a:r>
            <a:r>
              <a:rPr lang="en-US" baseline="0" dirty="0" err="1"/>
              <a:t>equityholders</a:t>
            </a:r>
            <a:r>
              <a:rPr lang="en-US" baseline="0" dirty="0"/>
              <a:t> (aka stockholders)</a:t>
            </a:r>
            <a:endParaRPr lang="en-US" dirty="0"/>
          </a:p>
        </p:txBody>
      </p:sp>
      <p:sp>
        <p:nvSpPr>
          <p:cNvPr id="4" name="Slide Number Placeholder 3"/>
          <p:cNvSpPr>
            <a:spLocks noGrp="1"/>
          </p:cNvSpPr>
          <p:nvPr>
            <p:ph type="sldNum" sz="quarter" idx="10"/>
          </p:nvPr>
        </p:nvSpPr>
        <p:spPr/>
        <p:txBody>
          <a:bodyPr/>
          <a:lstStyle/>
          <a:p>
            <a:fld id="{1CB03306-9BCE-CC41-B824-8CF4BE18AD9D}" type="slidenum">
              <a:rPr lang="en-US" smtClean="0"/>
              <a:t>3</a:t>
            </a:fld>
            <a:endParaRPr lang="en-US"/>
          </a:p>
        </p:txBody>
      </p:sp>
    </p:spTree>
    <p:extLst>
      <p:ext uri="{BB962C8B-B14F-4D97-AF65-F5344CB8AC3E}">
        <p14:creationId xmlns:p14="http://schemas.microsoft.com/office/powerpoint/2010/main" val="143815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7650" y="274639"/>
            <a:ext cx="6121165"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6" name="Text Placeholder 5"/>
          <p:cNvSpPr>
            <a:spLocks noGrp="1"/>
          </p:cNvSpPr>
          <p:nvPr>
            <p:ph type="body" sz="quarter" idx="10" hasCustomPrompt="1"/>
          </p:nvPr>
        </p:nvSpPr>
        <p:spPr>
          <a:xfrm>
            <a:off x="266461" y="691832"/>
            <a:ext cx="5672951"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7" name="Text Placeholder 5"/>
          <p:cNvSpPr>
            <a:spLocks noGrp="1"/>
          </p:cNvSpPr>
          <p:nvPr>
            <p:ph type="body" sz="quarter" idx="11"/>
          </p:nvPr>
        </p:nvSpPr>
        <p:spPr>
          <a:xfrm>
            <a:off x="247648" y="2292985"/>
            <a:ext cx="5095759"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8" name="Text Placeholder 5"/>
          <p:cNvSpPr>
            <a:spLocks noGrp="1"/>
          </p:cNvSpPr>
          <p:nvPr>
            <p:ph type="body" sz="quarter" idx="12" hasCustomPrompt="1"/>
          </p:nvPr>
        </p:nvSpPr>
        <p:spPr>
          <a:xfrm>
            <a:off x="238241" y="2650975"/>
            <a:ext cx="4888796"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9" name="Text Placeholder 5"/>
          <p:cNvSpPr>
            <a:spLocks noGrp="1"/>
          </p:cNvSpPr>
          <p:nvPr>
            <p:ph type="body" sz="quarter" idx="13" hasCustomPrompt="1"/>
          </p:nvPr>
        </p:nvSpPr>
        <p:spPr>
          <a:xfrm>
            <a:off x="247647" y="4379683"/>
            <a:ext cx="4305091"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2" name="Text Placeholder 5"/>
          <p:cNvSpPr>
            <a:spLocks noGrp="1"/>
          </p:cNvSpPr>
          <p:nvPr>
            <p:ph type="body" sz="quarter" idx="14" hasCustomPrompt="1"/>
          </p:nvPr>
        </p:nvSpPr>
        <p:spPr>
          <a:xfrm>
            <a:off x="247647" y="2896113"/>
            <a:ext cx="4794723"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49956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ull Page w/ Text">
    <p:spTree>
      <p:nvGrpSpPr>
        <p:cNvPr id="1" name=""/>
        <p:cNvGrpSpPr/>
        <p:nvPr/>
      </p:nvGrpSpPr>
      <p:grpSpPr>
        <a:xfrm>
          <a:off x="0" y="0"/>
          <a:ext cx="0" cy="0"/>
          <a:chOff x="0" y="0"/>
          <a:chExt cx="0" cy="0"/>
        </a:xfrm>
      </p:grpSpPr>
      <p:sp>
        <p:nvSpPr>
          <p:cNvPr id="4" name="Content Placeholder 4"/>
          <p:cNvSpPr>
            <a:spLocks noGrp="1"/>
          </p:cNvSpPr>
          <p:nvPr>
            <p:ph sz="quarter" idx="10" hasCustomPrompt="1"/>
          </p:nvPr>
        </p:nvSpPr>
        <p:spPr>
          <a:xfrm>
            <a:off x="252347" y="1268453"/>
            <a:ext cx="8449503" cy="3286125"/>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 </a:t>
            </a:r>
          </a:p>
          <a:p>
            <a:r>
              <a:rPr lang="en-US" sz="1800" dirty="0"/>
              <a:t>of the printing and typesetting industry. </a:t>
            </a:r>
            <a:r>
              <a:rPr lang="en-US" sz="1800" dirty="0" err="1"/>
              <a:t>Lorem</a:t>
            </a:r>
            <a:r>
              <a:rPr lang="en-US" sz="1800" dirty="0"/>
              <a:t> </a:t>
            </a:r>
            <a:r>
              <a:rPr lang="en-US" sz="1800" dirty="0" err="1"/>
              <a:t>Ipsum</a:t>
            </a:r>
            <a:r>
              <a:rPr lang="en-US" sz="1800" dirty="0"/>
              <a:t> has been the industry's standard dummy text ever since the 1500s, when an unknown printer took a galley of type and scrambled it to make a type specimen book. </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5" name="Title 1"/>
          <p:cNvSpPr>
            <a:spLocks noGrp="1"/>
          </p:cNvSpPr>
          <p:nvPr>
            <p:ph type="title"/>
          </p:nvPr>
        </p:nvSpPr>
        <p:spPr>
          <a:xfrm>
            <a:off x="252348" y="274678"/>
            <a:ext cx="844950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ull Page w/ Text + Graphic">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8" y="1268453"/>
            <a:ext cx="3595277" cy="3612444"/>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6" name="Chart Placeholder 3"/>
          <p:cNvSpPr>
            <a:spLocks noGrp="1"/>
          </p:cNvSpPr>
          <p:nvPr>
            <p:ph type="chart" sz="quarter" idx="11"/>
          </p:nvPr>
        </p:nvSpPr>
        <p:spPr>
          <a:xfrm>
            <a:off x="3847625" y="1268453"/>
            <a:ext cx="4948296" cy="3612444"/>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10" name="Title 1"/>
          <p:cNvSpPr>
            <a:spLocks noGrp="1"/>
          </p:cNvSpPr>
          <p:nvPr>
            <p:ph type="title"/>
          </p:nvPr>
        </p:nvSpPr>
        <p:spPr>
          <a:xfrm>
            <a:off x="252348" y="274678"/>
            <a:ext cx="8543573"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4848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Page w/ Graphic">
    <p:spTree>
      <p:nvGrpSpPr>
        <p:cNvPr id="1" name=""/>
        <p:cNvGrpSpPr/>
        <p:nvPr/>
      </p:nvGrpSpPr>
      <p:grpSpPr>
        <a:xfrm>
          <a:off x="0" y="0"/>
          <a:ext cx="0" cy="0"/>
          <a:chOff x="0" y="0"/>
          <a:chExt cx="0" cy="0"/>
        </a:xfrm>
      </p:grpSpPr>
      <p:sp>
        <p:nvSpPr>
          <p:cNvPr id="4" name="Chart Placeholder 3"/>
          <p:cNvSpPr>
            <a:spLocks noGrp="1"/>
          </p:cNvSpPr>
          <p:nvPr>
            <p:ph type="chart" sz="quarter" idx="10"/>
          </p:nvPr>
        </p:nvSpPr>
        <p:spPr>
          <a:xfrm>
            <a:off x="252347" y="1268453"/>
            <a:ext cx="8186095" cy="3739377"/>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5" name="Title 1"/>
          <p:cNvSpPr>
            <a:spLocks noGrp="1"/>
          </p:cNvSpPr>
          <p:nvPr>
            <p:ph type="title"/>
          </p:nvPr>
        </p:nvSpPr>
        <p:spPr>
          <a:xfrm>
            <a:off x="252348" y="274678"/>
            <a:ext cx="8186095"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99298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Head 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988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Half Page BLANK">
    <p:spTree>
      <p:nvGrpSpPr>
        <p:cNvPr id="1" name=""/>
        <p:cNvGrpSpPr/>
        <p:nvPr/>
      </p:nvGrpSpPr>
      <p:grpSpPr>
        <a:xfrm>
          <a:off x="0" y="0"/>
          <a:ext cx="0" cy="0"/>
          <a:chOff x="0" y="0"/>
          <a:chExt cx="0" cy="0"/>
        </a:xfrm>
      </p:grpSpPr>
      <p:sp>
        <p:nvSpPr>
          <p:cNvPr id="2"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3362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Half Page w/ Bullets">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52349" y="1268453"/>
            <a:ext cx="4611277" cy="3473979"/>
          </a:xfrm>
          <a:prstGeom prst="rect">
            <a:avLst/>
          </a:prstGeom>
        </p:spPr>
        <p:txBody>
          <a:bodyPr/>
          <a:lstStyle>
            <a:lvl1pPr marL="0" indent="0">
              <a:buNone/>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968677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Half Page w/ Tex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252349" y="1268453"/>
            <a:ext cx="4705350" cy="3562526"/>
          </a:xfrm>
          <a:prstGeom prst="rect">
            <a:avLst/>
          </a:prstGeom>
        </p:spPr>
        <p:txBody>
          <a:bodyPr/>
          <a:lstStyle>
            <a:lvl1pPr marL="0" indent="0">
              <a:buFont typeface="Arial"/>
              <a:buNone/>
              <a:defRPr sz="2000">
                <a:latin typeface="Helvetica" charset="0"/>
                <a:ea typeface="Helvetica" charset="0"/>
                <a:cs typeface="Helvetica" charset="0"/>
              </a:defRPr>
            </a:lvl1pPr>
          </a:lstStyle>
          <a:p>
            <a:r>
              <a:rPr lang="en-US" b="1" dirty="0" err="1">
                <a:latin typeface="Helvetica"/>
                <a:cs typeface="Helvetica"/>
              </a:rPr>
              <a:t>Lorem</a:t>
            </a:r>
            <a:r>
              <a:rPr lang="en-US" b="1" dirty="0">
                <a:latin typeface="Helvetica"/>
                <a:cs typeface="Helvetica"/>
              </a:rPr>
              <a:t> </a:t>
            </a:r>
            <a:r>
              <a:rPr lang="en-US" b="1" dirty="0" err="1">
                <a:latin typeface="Helvetica"/>
                <a:cs typeface="Helvetica"/>
              </a:rPr>
              <a:t>Ipsum</a:t>
            </a:r>
            <a:r>
              <a:rPr lang="en-US" b="1" dirty="0">
                <a:latin typeface="Helvetica"/>
                <a:cs typeface="Helvetica"/>
              </a:rPr>
              <a:t> is simply dummy text.</a:t>
            </a:r>
          </a:p>
          <a:p>
            <a:endParaRPr lang="en-US" sz="1800" dirty="0"/>
          </a:p>
          <a:p>
            <a:r>
              <a:rPr lang="en-US" b="1" dirty="0"/>
              <a:t>It has survived</a:t>
            </a:r>
          </a:p>
          <a:p>
            <a:pPr marL="285750" indent="-285750">
              <a:buFont typeface="Arial"/>
              <a:buChar char="•"/>
            </a:pPr>
            <a:r>
              <a:rPr lang="en-US" sz="1800" dirty="0"/>
              <a:t>not only five centuries</a:t>
            </a:r>
          </a:p>
          <a:p>
            <a:pPr marL="285750" indent="-285750">
              <a:buFont typeface="Arial"/>
              <a:buChar char="•"/>
            </a:pPr>
            <a:r>
              <a:rPr lang="en-US" sz="1800" dirty="0"/>
              <a:t>but also the leap into electronic typesetting, </a:t>
            </a:r>
          </a:p>
          <a:p>
            <a:pPr marL="285750" indent="-285750">
              <a:buFont typeface="Arial"/>
              <a:buChar char="•"/>
            </a:pPr>
            <a:r>
              <a:rPr lang="en-US" sz="1800" dirty="0"/>
              <a:t>remaining essentially unchanged. </a:t>
            </a:r>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58256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Half Page w/ Graphic">
    <p:spTree>
      <p:nvGrpSpPr>
        <p:cNvPr id="1" name=""/>
        <p:cNvGrpSpPr/>
        <p:nvPr/>
      </p:nvGrpSpPr>
      <p:grpSpPr>
        <a:xfrm>
          <a:off x="0" y="0"/>
          <a:ext cx="0" cy="0"/>
          <a:chOff x="0" y="0"/>
          <a:chExt cx="0" cy="0"/>
        </a:xfrm>
      </p:grpSpPr>
      <p:sp>
        <p:nvSpPr>
          <p:cNvPr id="6" name="Chart Placeholder 3"/>
          <p:cNvSpPr>
            <a:spLocks noGrp="1"/>
          </p:cNvSpPr>
          <p:nvPr>
            <p:ph type="chart" sz="quarter" idx="10"/>
          </p:nvPr>
        </p:nvSpPr>
        <p:spPr>
          <a:xfrm>
            <a:off x="252349" y="1268453"/>
            <a:ext cx="4213956" cy="3575856"/>
          </a:xfrm>
          <a:prstGeom prst="rect">
            <a:avLst/>
          </a:prstGeom>
        </p:spPr>
        <p:txBody>
          <a:bodyPr/>
          <a:lstStyle>
            <a:lvl1pPr marL="0" indent="0">
              <a:buNone/>
              <a:defRPr sz="2000">
                <a:latin typeface="Helvetica" charset="0"/>
                <a:ea typeface="Helvetica" charset="0"/>
                <a:cs typeface="Helvetica" charset="0"/>
              </a:defRPr>
            </a:lvl1pPr>
          </a:lstStyle>
          <a:p>
            <a:endParaRPr lang="en-US" dirty="0"/>
          </a:p>
        </p:txBody>
      </p:sp>
      <p:sp>
        <p:nvSpPr>
          <p:cNvPr id="4" name="Title 1"/>
          <p:cNvSpPr>
            <a:spLocks noGrp="1"/>
          </p:cNvSpPr>
          <p:nvPr>
            <p:ph type="title"/>
          </p:nvPr>
        </p:nvSpPr>
        <p:spPr>
          <a:xfrm>
            <a:off x="252349" y="274678"/>
            <a:ext cx="6182318"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26214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86629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Full Page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47650" y="274639"/>
            <a:ext cx="8595313" cy="712848"/>
          </a:xfrm>
          <a:prstGeom prst="rect">
            <a:avLst/>
          </a:prstGeom>
        </p:spPr>
        <p:txBody>
          <a:bodyPr/>
          <a:lstStyle>
            <a:lvl1pPr algn="l">
              <a:defRPr lang="en-US" sz="3200" b="0" i="0" kern="1200" dirty="0">
                <a:solidFill>
                  <a:schemeClr val="tx1"/>
                </a:solidFill>
                <a:latin typeface="Vitesse Bold"/>
                <a:ea typeface="Vitesse" charset="0"/>
                <a:cs typeface="Vitesse Bold"/>
              </a:defRPr>
            </a:lvl1pPr>
          </a:lstStyle>
          <a:p>
            <a:r>
              <a:rPr lang="en-US" dirty="0"/>
              <a:t>Course title</a:t>
            </a:r>
          </a:p>
        </p:txBody>
      </p:sp>
      <p:sp>
        <p:nvSpPr>
          <p:cNvPr id="10" name="Text Placeholder 5"/>
          <p:cNvSpPr>
            <a:spLocks noGrp="1"/>
          </p:cNvSpPr>
          <p:nvPr>
            <p:ph type="body" sz="quarter" idx="10" hasCustomPrompt="1"/>
          </p:nvPr>
        </p:nvSpPr>
        <p:spPr>
          <a:xfrm>
            <a:off x="266461" y="796333"/>
            <a:ext cx="8576502" cy="542236"/>
          </a:xfrm>
          <a:prstGeom prst="rect">
            <a:avLst/>
          </a:prstGeom>
        </p:spPr>
        <p:txBody>
          <a:bodyPr/>
          <a:lstStyle>
            <a:lvl1pPr marL="0" indent="0">
              <a:buNone/>
              <a:defRPr lang="en-US" sz="2400" b="0" i="0" kern="1200" dirty="0">
                <a:solidFill>
                  <a:schemeClr val="tx2"/>
                </a:solidFill>
                <a:latin typeface="Vitesse Medium" charset="0"/>
                <a:ea typeface="Vitesse Medium" charset="0"/>
                <a:cs typeface="Vitesse Medium" charset="0"/>
              </a:defRPr>
            </a:lvl1pPr>
          </a:lstStyle>
          <a:p>
            <a:pPr lvl="0"/>
            <a:r>
              <a:rPr lang="en-US" dirty="0"/>
              <a:t>Module Name</a:t>
            </a:r>
          </a:p>
        </p:txBody>
      </p:sp>
      <p:sp>
        <p:nvSpPr>
          <p:cNvPr id="11" name="Text Placeholder 5"/>
          <p:cNvSpPr>
            <a:spLocks noGrp="1"/>
          </p:cNvSpPr>
          <p:nvPr>
            <p:ph type="body" sz="quarter" idx="11"/>
          </p:nvPr>
        </p:nvSpPr>
        <p:spPr>
          <a:xfrm>
            <a:off x="247648" y="2292985"/>
            <a:ext cx="8595315" cy="432669"/>
          </a:xfrm>
          <a:prstGeom prst="rect">
            <a:avLst/>
          </a:prstGeom>
        </p:spPr>
        <p:txBody>
          <a:bodyPr anchor="ctr"/>
          <a:lstStyle>
            <a:lvl1pPr marL="0" indent="0" algn="l" defTabSz="457200" rtl="0" eaLnBrk="1" latinLnBrk="0" hangingPunct="1">
              <a:lnSpc>
                <a:spcPts val="1400"/>
              </a:lnSpc>
              <a:spcBef>
                <a:spcPct val="20000"/>
              </a:spcBef>
              <a:buFont typeface="Arial"/>
              <a:buNone/>
              <a:defRPr lang="en-US" sz="2400" b="1" kern="1200" baseline="0" dirty="0">
                <a:solidFill>
                  <a:srgbClr val="EEB211"/>
                </a:solidFill>
                <a:latin typeface="Helvetica" charset="0"/>
                <a:ea typeface="Helvetica" charset="0"/>
                <a:cs typeface="Helvetica" charset="0"/>
              </a:defRPr>
            </a:lvl1pPr>
          </a:lstStyle>
          <a:p>
            <a:pPr lvl="0"/>
            <a:endParaRPr lang="en-US" dirty="0"/>
          </a:p>
          <a:p>
            <a:pPr lvl="0"/>
            <a:r>
              <a:rPr lang="en-US" dirty="0"/>
              <a:t>Professor Name, Ph.D.</a:t>
            </a:r>
          </a:p>
        </p:txBody>
      </p:sp>
      <p:sp>
        <p:nvSpPr>
          <p:cNvPr id="12" name="Text Placeholder 5"/>
          <p:cNvSpPr>
            <a:spLocks noGrp="1"/>
          </p:cNvSpPr>
          <p:nvPr>
            <p:ph type="body" sz="quarter" idx="12" hasCustomPrompt="1"/>
          </p:nvPr>
        </p:nvSpPr>
        <p:spPr>
          <a:xfrm>
            <a:off x="238241" y="2650975"/>
            <a:ext cx="8604722" cy="254281"/>
          </a:xfrm>
          <a:prstGeom prst="rect">
            <a:avLst/>
          </a:prstGeom>
        </p:spPr>
        <p:txBody>
          <a:bodyPr/>
          <a:lstStyle>
            <a:lvl1pPr marL="0" indent="0">
              <a:buNone/>
              <a:defRPr sz="1600" b="0" i="1" baseline="0">
                <a:latin typeface="Helvetica" charset="0"/>
                <a:ea typeface="Helvetica" charset="0"/>
                <a:cs typeface="Helvetica" charset="0"/>
              </a:defRPr>
            </a:lvl1pPr>
          </a:lstStyle>
          <a:p>
            <a:pPr lvl="0"/>
            <a:r>
              <a:rPr lang="en-US" dirty="0"/>
              <a:t>Title</a:t>
            </a:r>
          </a:p>
          <a:p>
            <a:pPr lvl="0"/>
            <a:endParaRPr lang="en-US" dirty="0"/>
          </a:p>
        </p:txBody>
      </p:sp>
      <p:sp>
        <p:nvSpPr>
          <p:cNvPr id="13" name="Text Placeholder 5"/>
          <p:cNvSpPr>
            <a:spLocks noGrp="1"/>
          </p:cNvSpPr>
          <p:nvPr>
            <p:ph type="body" sz="quarter" idx="13" hasCustomPrompt="1"/>
          </p:nvPr>
        </p:nvSpPr>
        <p:spPr>
          <a:xfrm>
            <a:off x="247647" y="4379683"/>
            <a:ext cx="8143760" cy="681037"/>
          </a:xfrm>
          <a:prstGeom prst="rect">
            <a:avLst/>
          </a:prstGeom>
        </p:spPr>
        <p:txBody>
          <a:bodyPr/>
          <a:lstStyle>
            <a:lvl1pPr marL="0" indent="0">
              <a:buNone/>
              <a:defRPr sz="1800" b="0" i="0" baseline="0">
                <a:solidFill>
                  <a:schemeClr val="tx2"/>
                </a:solidFill>
                <a:latin typeface="Helvetica" charset="0"/>
                <a:ea typeface="Helvetica" charset="0"/>
                <a:cs typeface="Helvetica" charset="0"/>
              </a:defRPr>
            </a:lvl1pPr>
          </a:lstStyle>
          <a:p>
            <a:pPr lvl="0"/>
            <a:r>
              <a:rPr lang="en-US" dirty="0"/>
              <a:t>Lesson name: e.g. R Examples</a:t>
            </a:r>
          </a:p>
          <a:p>
            <a:pPr lvl="0"/>
            <a:r>
              <a:rPr lang="en-US" dirty="0" err="1"/>
              <a:t>Subname</a:t>
            </a:r>
            <a:r>
              <a:rPr lang="en-US" dirty="0"/>
              <a:t> if applicable (e.g. Part II)</a:t>
            </a:r>
          </a:p>
          <a:p>
            <a:pPr lvl="0"/>
            <a:endParaRPr lang="en-US" dirty="0"/>
          </a:p>
        </p:txBody>
      </p:sp>
      <p:sp>
        <p:nvSpPr>
          <p:cNvPr id="14" name="Text Placeholder 5"/>
          <p:cNvSpPr>
            <a:spLocks noGrp="1"/>
          </p:cNvSpPr>
          <p:nvPr>
            <p:ph type="body" sz="quarter" idx="14" hasCustomPrompt="1"/>
          </p:nvPr>
        </p:nvSpPr>
        <p:spPr>
          <a:xfrm>
            <a:off x="247647" y="2896113"/>
            <a:ext cx="8595316" cy="322253"/>
          </a:xfrm>
          <a:prstGeom prst="rect">
            <a:avLst/>
          </a:prstGeom>
        </p:spPr>
        <p:txBody>
          <a:bodyPr/>
          <a:lstStyle>
            <a:lvl1pPr marL="0" indent="0">
              <a:buNone/>
              <a:defRPr sz="1200" b="0" i="0" baseline="0">
                <a:latin typeface="Helvetica" charset="0"/>
                <a:ea typeface="Helvetica" charset="0"/>
                <a:cs typeface="Helvetica" charset="0"/>
              </a:defRPr>
            </a:lvl1pPr>
          </a:lstStyle>
          <a:p>
            <a:pPr lvl="0"/>
            <a:r>
              <a:rPr lang="en-US" dirty="0"/>
              <a:t>School Name</a:t>
            </a:r>
          </a:p>
          <a:p>
            <a:pPr lvl="0"/>
            <a:endParaRPr lang="en-US" dirty="0"/>
          </a:p>
        </p:txBody>
      </p:sp>
    </p:spTree>
    <p:extLst>
      <p:ext uri="{BB962C8B-B14F-4D97-AF65-F5344CB8AC3E}">
        <p14:creationId xmlns:p14="http://schemas.microsoft.com/office/powerpoint/2010/main" val="1986059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Page Blank">
    <p:spTree>
      <p:nvGrpSpPr>
        <p:cNvPr id="1" name=""/>
        <p:cNvGrpSpPr/>
        <p:nvPr/>
      </p:nvGrpSpPr>
      <p:grpSpPr>
        <a:xfrm>
          <a:off x="0" y="0"/>
          <a:ext cx="0" cy="0"/>
          <a:chOff x="0" y="0"/>
          <a:chExt cx="0" cy="0"/>
        </a:xfrm>
      </p:grpSpPr>
      <p:sp>
        <p:nvSpPr>
          <p:cNvPr id="4" name="Title 1"/>
          <p:cNvSpPr>
            <a:spLocks noGrp="1"/>
          </p:cNvSpPr>
          <p:nvPr>
            <p:ph type="title"/>
          </p:nvPr>
        </p:nvSpPr>
        <p:spPr>
          <a:xfrm>
            <a:off x="252349" y="274678"/>
            <a:ext cx="8562392"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158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ull Page w/ Bullets">
    <p:spTree>
      <p:nvGrpSpPr>
        <p:cNvPr id="1" name=""/>
        <p:cNvGrpSpPr/>
        <p:nvPr/>
      </p:nvGrpSpPr>
      <p:grpSpPr>
        <a:xfrm>
          <a:off x="0" y="0"/>
          <a:ext cx="0" cy="0"/>
          <a:chOff x="0" y="0"/>
          <a:chExt cx="0" cy="0"/>
        </a:xfrm>
      </p:grpSpPr>
      <p:sp>
        <p:nvSpPr>
          <p:cNvPr id="10" name="Content Placeholder 5"/>
          <p:cNvSpPr>
            <a:spLocks noGrp="1"/>
          </p:cNvSpPr>
          <p:nvPr>
            <p:ph sz="quarter" idx="10"/>
          </p:nvPr>
        </p:nvSpPr>
        <p:spPr>
          <a:xfrm>
            <a:off x="252349" y="1268453"/>
            <a:ext cx="8280166" cy="3519917"/>
          </a:xfrm>
          <a:prstGeom prst="rect">
            <a:avLst/>
          </a:prstGeom>
        </p:spPr>
        <p:txBody>
          <a:bodyPr/>
          <a:lstStyle>
            <a:lvl1pPr>
              <a:defRPr sz="2000">
                <a:latin typeface="Helvetica" charset="0"/>
                <a:ea typeface="Helvetica" charset="0"/>
                <a:cs typeface="Helvetica" charset="0"/>
              </a:defRPr>
            </a:lvl1pPr>
            <a:lvl2pPr>
              <a:defRPr sz="1800">
                <a:latin typeface="Helvetica" charset="0"/>
                <a:ea typeface="Helvetica" charset="0"/>
                <a:cs typeface="Helvetica" charset="0"/>
              </a:defRPr>
            </a:lvl2pPr>
            <a:lvl3pPr>
              <a:defRPr sz="1800">
                <a:latin typeface="Helvetica" charset="0"/>
                <a:ea typeface="Helvetica" charset="0"/>
                <a:cs typeface="Helvetica" charset="0"/>
              </a:defRPr>
            </a:lvl3pPr>
            <a:lvl4pPr>
              <a:defRPr sz="1800">
                <a:latin typeface="Helvetica" charset="0"/>
                <a:ea typeface="Helvetica" charset="0"/>
                <a:cs typeface="Helvetica" charset="0"/>
              </a:defRPr>
            </a:lvl4pPr>
            <a:lvl5pPr>
              <a:defRPr sz="1800">
                <a:latin typeface="Helvetica" charset="0"/>
                <a:ea typeface="Helvetica" charset="0"/>
                <a:cs typeface="Helvetica"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252349" y="274678"/>
            <a:ext cx="8280166" cy="993775"/>
          </a:xfrm>
          <a:prstGeom prst="rect">
            <a:avLst/>
          </a:prstGeom>
        </p:spPr>
        <p:txBody>
          <a:bodyPr/>
          <a:lstStyle>
            <a:lvl1pPr algn="l">
              <a:defRPr lang="en-US" sz="3200" kern="1200" dirty="0">
                <a:solidFill>
                  <a:schemeClr val="tx1"/>
                </a:solidFill>
                <a:latin typeface="Vitesse Bold"/>
                <a:ea typeface="+mj-ea"/>
                <a:cs typeface="Vitesse Bold"/>
              </a:defRPr>
            </a:lvl1pPr>
          </a:lstStyle>
          <a:p>
            <a:r>
              <a:rPr lang="en-US" dirty="0"/>
              <a:t>Click to edit</a:t>
            </a:r>
          </a:p>
        </p:txBody>
      </p:sp>
    </p:spTree>
    <p:extLst>
      <p:ext uri="{BB962C8B-B14F-4D97-AF65-F5344CB8AC3E}">
        <p14:creationId xmlns:p14="http://schemas.microsoft.com/office/powerpoint/2010/main" val="176723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63171388"/>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68" r:id="rId3"/>
    <p:sldLayoutId id="2147483660" r:id="rId4"/>
    <p:sldLayoutId id="2147483669" r:id="rId5"/>
    <p:sldLayoutId id="2147483673"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458200" y="4793747"/>
            <a:ext cx="613954" cy="276783"/>
          </a:xfrm>
          <a:prstGeom prst="rect">
            <a:avLst/>
          </a:prstGeom>
        </p:spPr>
      </p:pic>
    </p:spTree>
    <p:extLst>
      <p:ext uri="{BB962C8B-B14F-4D97-AF65-F5344CB8AC3E}">
        <p14:creationId xmlns:p14="http://schemas.microsoft.com/office/powerpoint/2010/main" val="254288057"/>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4" r:id="rId3"/>
    <p:sldLayoutId id="2147483665" r:id="rId4"/>
    <p:sldLayoutId id="2147483672" r:id="rId5"/>
    <p:sldLayoutId id="2147483666" r:id="rId6"/>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320358668"/>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6667" y="262218"/>
            <a:ext cx="5691763" cy="712848"/>
          </a:xfrm>
        </p:spPr>
        <p:txBody>
          <a:bodyPr/>
          <a:lstStyle/>
          <a:p>
            <a:r>
              <a:rPr lang="en-US" b="0" dirty="0">
                <a:latin typeface="Vitesse Bold"/>
                <a:cs typeface="Vitesse Bold"/>
              </a:rPr>
              <a:t>Financial Modeling</a:t>
            </a:r>
          </a:p>
        </p:txBody>
      </p:sp>
      <p:sp>
        <p:nvSpPr>
          <p:cNvPr id="3" name="Text Placeholder 2"/>
          <p:cNvSpPr>
            <a:spLocks noGrp="1"/>
          </p:cNvSpPr>
          <p:nvPr>
            <p:ph type="body" sz="quarter" idx="10"/>
          </p:nvPr>
        </p:nvSpPr>
        <p:spPr>
          <a:xfrm>
            <a:off x="216667" y="703947"/>
            <a:ext cx="5279783" cy="712847"/>
          </a:xfrm>
        </p:spPr>
        <p:txBody>
          <a:bodyPr/>
          <a:lstStyle/>
          <a:p>
            <a:r>
              <a:rPr lang="en-US" b="1" dirty="0"/>
              <a:t>WACC, Weighted Average Cost of Capital</a:t>
            </a:r>
            <a:endParaRPr lang="en-US" dirty="0"/>
          </a:p>
        </p:txBody>
      </p:sp>
      <p:sp>
        <p:nvSpPr>
          <p:cNvPr id="4" name="Text Placeholder 3"/>
          <p:cNvSpPr>
            <a:spLocks noGrp="1"/>
          </p:cNvSpPr>
          <p:nvPr>
            <p:ph type="body" sz="quarter" idx="11"/>
          </p:nvPr>
        </p:nvSpPr>
        <p:spPr>
          <a:xfrm>
            <a:off x="216667" y="2355415"/>
            <a:ext cx="4305091" cy="432669"/>
          </a:xfrm>
        </p:spPr>
        <p:txBody>
          <a:bodyPr anchor="ctr"/>
          <a:lstStyle/>
          <a:p>
            <a:r>
              <a:rPr lang="en-US" dirty="0"/>
              <a:t>Jacqueline Garner, Ph.D. </a:t>
            </a:r>
          </a:p>
        </p:txBody>
      </p:sp>
      <p:sp>
        <p:nvSpPr>
          <p:cNvPr id="5" name="Text Placeholder 4"/>
          <p:cNvSpPr>
            <a:spLocks noGrp="1"/>
          </p:cNvSpPr>
          <p:nvPr>
            <p:ph type="body" sz="quarter" idx="12"/>
          </p:nvPr>
        </p:nvSpPr>
        <p:spPr>
          <a:xfrm>
            <a:off x="216667" y="2733394"/>
            <a:ext cx="4305091" cy="254281"/>
          </a:xfrm>
        </p:spPr>
        <p:txBody>
          <a:bodyPr/>
          <a:lstStyle/>
          <a:p>
            <a:r>
              <a:rPr lang="en-US" dirty="0"/>
              <a:t>Lecturer</a:t>
            </a:r>
          </a:p>
        </p:txBody>
      </p:sp>
      <p:sp>
        <p:nvSpPr>
          <p:cNvPr id="6" name="Text Placeholder 5"/>
          <p:cNvSpPr>
            <a:spLocks noGrp="1"/>
          </p:cNvSpPr>
          <p:nvPr>
            <p:ph type="body" sz="quarter" idx="13"/>
          </p:nvPr>
        </p:nvSpPr>
        <p:spPr>
          <a:xfrm>
            <a:off x="216667" y="4077267"/>
            <a:ext cx="4305091" cy="818733"/>
          </a:xfrm>
        </p:spPr>
        <p:txBody>
          <a:bodyPr/>
          <a:lstStyle/>
          <a:p>
            <a:r>
              <a:rPr lang="en-US" sz="2000" dirty="0"/>
              <a:t>WACC, </a:t>
            </a:r>
            <a:r>
              <a:rPr lang="en-US" sz="2000"/>
              <a:t>Weighted Average </a:t>
            </a:r>
            <a:r>
              <a:rPr lang="en-US" sz="2000" dirty="0"/>
              <a:t>C</a:t>
            </a:r>
            <a:r>
              <a:rPr lang="en-US" sz="2000"/>
              <a:t>ost of Capital</a:t>
            </a:r>
            <a:endParaRPr lang="en-US" sz="2000" dirty="0"/>
          </a:p>
        </p:txBody>
      </p:sp>
      <p:sp>
        <p:nvSpPr>
          <p:cNvPr id="7" name="Text Placeholder 6"/>
          <p:cNvSpPr>
            <a:spLocks noGrp="1"/>
          </p:cNvSpPr>
          <p:nvPr>
            <p:ph type="body" sz="quarter" idx="14"/>
          </p:nvPr>
        </p:nvSpPr>
        <p:spPr>
          <a:xfrm>
            <a:off x="227249" y="2966773"/>
            <a:ext cx="4305091" cy="322253"/>
          </a:xfrm>
        </p:spPr>
        <p:txBody>
          <a:bodyPr/>
          <a:lstStyle/>
          <a:p>
            <a:r>
              <a:rPr lang="en-US" dirty="0" err="1"/>
              <a:t>Scheller</a:t>
            </a:r>
            <a:r>
              <a:rPr lang="en-US" dirty="0"/>
              <a:t> College of Business</a:t>
            </a:r>
          </a:p>
        </p:txBody>
      </p:sp>
      <p:sp>
        <p:nvSpPr>
          <p:cNvPr id="8" name="TextBox 7"/>
          <p:cNvSpPr txBox="1"/>
          <p:nvPr/>
        </p:nvSpPr>
        <p:spPr>
          <a:xfrm>
            <a:off x="7375490" y="5807947"/>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
        <p:nvSpPr>
          <p:cNvPr id="9" name="TextBox 8"/>
          <p:cNvSpPr txBox="1"/>
          <p:nvPr/>
        </p:nvSpPr>
        <p:spPr>
          <a:xfrm>
            <a:off x="8745583" y="4676503"/>
            <a:ext cx="914400" cy="914400"/>
          </a:xfrm>
          <a:prstGeom prst="rect">
            <a:avLst/>
          </a:prstGeom>
        </p:spPr>
        <p:txBody>
          <a:bodyPr vert="horz" wrap="none" lIns="91440" tIns="45720" rIns="91440" bIns="45720" rtlCol="0">
            <a:normAutofit/>
          </a:bodyPr>
          <a:lstStyle/>
          <a:p>
            <a:pPr algn="l">
              <a:lnSpc>
                <a:spcPts val="1200"/>
              </a:lnSpc>
            </a:pPr>
            <a:endParaRPr lang="en-US" sz="1200" dirty="0">
              <a:solidFill>
                <a:srgbClr val="000000"/>
              </a:solidFill>
              <a:latin typeface="Helvetica"/>
              <a:cs typeface="Helvetica"/>
            </a:endParaRPr>
          </a:p>
        </p:txBody>
      </p:sp>
    </p:spTree>
    <p:extLst>
      <p:ext uri="{BB962C8B-B14F-4D97-AF65-F5344CB8AC3E}">
        <p14:creationId xmlns:p14="http://schemas.microsoft.com/office/powerpoint/2010/main" val="83615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DAE7D3E-BDEF-4EBE-A0EA-CE33169CC9A2}"/>
              </a:ext>
            </a:extLst>
          </p:cNvPr>
          <p:cNvGraphicFramePr>
            <a:graphicFrameLocks noGrp="1"/>
          </p:cNvGraphicFramePr>
          <p:nvPr>
            <p:ph sz="quarter" idx="10"/>
            <p:extLst>
              <p:ext uri="{D42A27DB-BD31-4B8C-83A1-F6EECF244321}">
                <p14:modId xmlns:p14="http://schemas.microsoft.com/office/powerpoint/2010/main" val="1931528821"/>
              </p:ext>
            </p:extLst>
          </p:nvPr>
        </p:nvGraphicFramePr>
        <p:xfrm>
          <a:off x="389509" y="1446519"/>
          <a:ext cx="4182491" cy="2250461"/>
        </p:xfrm>
        <a:graphic>
          <a:graphicData uri="http://schemas.openxmlformats.org/drawingml/2006/table">
            <a:tbl>
              <a:tblPr firstRow="1" bandRow="1">
                <a:tableStyleId>{5C22544A-7EE6-4342-B048-85BDC9FD1C3A}</a:tableStyleId>
              </a:tblPr>
              <a:tblGrid>
                <a:gridCol w="757481">
                  <a:extLst>
                    <a:ext uri="{9D8B030D-6E8A-4147-A177-3AD203B41FA5}">
                      <a16:colId xmlns:a16="http://schemas.microsoft.com/office/drawing/2014/main" val="949730353"/>
                    </a:ext>
                  </a:extLst>
                </a:gridCol>
                <a:gridCol w="915516">
                  <a:extLst>
                    <a:ext uri="{9D8B030D-6E8A-4147-A177-3AD203B41FA5}">
                      <a16:colId xmlns:a16="http://schemas.microsoft.com/office/drawing/2014/main" val="3289496347"/>
                    </a:ext>
                  </a:extLst>
                </a:gridCol>
                <a:gridCol w="836498">
                  <a:extLst>
                    <a:ext uri="{9D8B030D-6E8A-4147-A177-3AD203B41FA5}">
                      <a16:colId xmlns:a16="http://schemas.microsoft.com/office/drawing/2014/main" val="1700280254"/>
                    </a:ext>
                  </a:extLst>
                </a:gridCol>
                <a:gridCol w="836498">
                  <a:extLst>
                    <a:ext uri="{9D8B030D-6E8A-4147-A177-3AD203B41FA5}">
                      <a16:colId xmlns:a16="http://schemas.microsoft.com/office/drawing/2014/main" val="2268562008"/>
                    </a:ext>
                  </a:extLst>
                </a:gridCol>
                <a:gridCol w="836498">
                  <a:extLst>
                    <a:ext uri="{9D8B030D-6E8A-4147-A177-3AD203B41FA5}">
                      <a16:colId xmlns:a16="http://schemas.microsoft.com/office/drawing/2014/main" val="2624391649"/>
                    </a:ext>
                  </a:extLst>
                </a:gridCol>
              </a:tblGrid>
              <a:tr h="771295">
                <a:tc>
                  <a:txBody>
                    <a:bodyPr/>
                    <a:lstStyle/>
                    <a:p>
                      <a:r>
                        <a:rPr lang="en-US" sz="1400" dirty="0">
                          <a:latin typeface="Helvetica" charset="0"/>
                          <a:ea typeface="Helvetica" charset="0"/>
                          <a:cs typeface="Helvetica" charset="0"/>
                        </a:rPr>
                        <a:t>Debt issue</a:t>
                      </a:r>
                    </a:p>
                  </a:txBody>
                  <a:tcPr/>
                </a:tc>
                <a:tc>
                  <a:txBody>
                    <a:bodyPr/>
                    <a:lstStyle/>
                    <a:p>
                      <a:r>
                        <a:rPr lang="en-US" sz="1400" dirty="0">
                          <a:latin typeface="Helvetica" charset="0"/>
                          <a:ea typeface="Helvetica" charset="0"/>
                          <a:cs typeface="Helvetica" charset="0"/>
                        </a:rPr>
                        <a:t>MV debt</a:t>
                      </a:r>
                    </a:p>
                    <a:p>
                      <a:r>
                        <a:rPr lang="en-US" sz="1400" dirty="0">
                          <a:latin typeface="Helvetica" charset="0"/>
                          <a:ea typeface="Helvetica" charset="0"/>
                          <a:cs typeface="Helvetica" charset="0"/>
                        </a:rPr>
                        <a:t>(Mil)</a:t>
                      </a:r>
                    </a:p>
                  </a:txBody>
                  <a:tcPr/>
                </a:tc>
                <a:tc>
                  <a:txBody>
                    <a:bodyPr/>
                    <a:lstStyle/>
                    <a:p>
                      <a:r>
                        <a:rPr lang="en-US" sz="1400" dirty="0">
                          <a:latin typeface="Helvetica" charset="0"/>
                          <a:ea typeface="Helvetica" charset="0"/>
                          <a:cs typeface="Helvetica" charset="0"/>
                        </a:rPr>
                        <a:t>Weight</a:t>
                      </a:r>
                    </a:p>
                  </a:txBody>
                  <a:tcPr/>
                </a:tc>
                <a:tc>
                  <a:txBody>
                    <a:bodyPr/>
                    <a:lstStyle/>
                    <a:p>
                      <a:r>
                        <a:rPr lang="en-US" sz="1400" dirty="0">
                          <a:latin typeface="Helvetica" charset="0"/>
                          <a:ea typeface="Helvetica" charset="0"/>
                          <a:cs typeface="Helvetica" charset="0"/>
                        </a:rPr>
                        <a:t>YTM</a:t>
                      </a:r>
                    </a:p>
                  </a:txBody>
                  <a:tcPr/>
                </a:tc>
                <a:tc>
                  <a:txBody>
                    <a:bodyPr/>
                    <a:lstStyle/>
                    <a:p>
                      <a:r>
                        <a:rPr lang="en-US" sz="1400" dirty="0">
                          <a:latin typeface="Helvetica" charset="0"/>
                          <a:ea typeface="Helvetica" charset="0"/>
                          <a:cs typeface="Helvetica" charset="0"/>
                        </a:rPr>
                        <a:t>Weight x YTM</a:t>
                      </a:r>
                    </a:p>
                  </a:txBody>
                  <a:tcPr/>
                </a:tc>
                <a:extLst>
                  <a:ext uri="{0D108BD9-81ED-4DB2-BD59-A6C34878D82A}">
                    <a16:rowId xmlns:a16="http://schemas.microsoft.com/office/drawing/2014/main" val="1466795765"/>
                  </a:ext>
                </a:extLst>
              </a:tr>
              <a:tr h="314231">
                <a:tc>
                  <a:txBody>
                    <a:bodyPr/>
                    <a:lstStyle/>
                    <a:p>
                      <a:r>
                        <a:rPr lang="en-US" sz="1400" dirty="0">
                          <a:latin typeface="Helvetica" charset="0"/>
                          <a:ea typeface="Helvetica" charset="0"/>
                          <a:cs typeface="Helvetica" charset="0"/>
                        </a:rPr>
                        <a:t>#1</a:t>
                      </a:r>
                    </a:p>
                  </a:txBody>
                  <a:tcPr/>
                </a:tc>
                <a:tc>
                  <a:txBody>
                    <a:bodyPr/>
                    <a:lstStyle/>
                    <a:p>
                      <a:r>
                        <a:rPr lang="en-US" sz="1400" dirty="0">
                          <a:latin typeface="Helvetica" charset="0"/>
                          <a:ea typeface="Helvetica" charset="0"/>
                          <a:cs typeface="Helvetica" charset="0"/>
                        </a:rPr>
                        <a:t>100</a:t>
                      </a:r>
                    </a:p>
                  </a:txBody>
                  <a:tcPr/>
                </a:tc>
                <a:tc>
                  <a:txBody>
                    <a:bodyPr/>
                    <a:lstStyle/>
                    <a:p>
                      <a:r>
                        <a:rPr lang="en-US" sz="1400" dirty="0">
                          <a:latin typeface="Helvetica" charset="0"/>
                          <a:ea typeface="Helvetica" charset="0"/>
                          <a:cs typeface="Helvetica" charset="0"/>
                        </a:rPr>
                        <a:t>0.21</a:t>
                      </a:r>
                    </a:p>
                  </a:txBody>
                  <a:tcPr/>
                </a:tc>
                <a:tc>
                  <a:txBody>
                    <a:bodyPr/>
                    <a:lstStyle/>
                    <a:p>
                      <a:r>
                        <a:rPr lang="en-US" sz="1400" dirty="0">
                          <a:latin typeface="Helvetica" charset="0"/>
                          <a:ea typeface="Helvetica" charset="0"/>
                          <a:cs typeface="Helvetica" charset="0"/>
                        </a:rPr>
                        <a:t>5.00%</a:t>
                      </a:r>
                    </a:p>
                  </a:txBody>
                  <a:tcPr/>
                </a:tc>
                <a:tc>
                  <a:txBody>
                    <a:bodyPr/>
                    <a:lstStyle/>
                    <a:p>
                      <a:r>
                        <a:rPr lang="en-US" sz="1400" dirty="0">
                          <a:latin typeface="Helvetica" charset="0"/>
                          <a:ea typeface="Helvetica" charset="0"/>
                          <a:cs typeface="Helvetica" charset="0"/>
                        </a:rPr>
                        <a:t>1.05%</a:t>
                      </a:r>
                    </a:p>
                  </a:txBody>
                  <a:tcPr/>
                </a:tc>
                <a:extLst>
                  <a:ext uri="{0D108BD9-81ED-4DB2-BD59-A6C34878D82A}">
                    <a16:rowId xmlns:a16="http://schemas.microsoft.com/office/drawing/2014/main" val="2174774210"/>
                  </a:ext>
                </a:extLst>
              </a:tr>
              <a:tr h="314231">
                <a:tc>
                  <a:txBody>
                    <a:bodyPr/>
                    <a:lstStyle/>
                    <a:p>
                      <a:r>
                        <a:rPr lang="en-US" sz="1400" dirty="0">
                          <a:latin typeface="Helvetica" charset="0"/>
                          <a:ea typeface="Helvetica" charset="0"/>
                          <a:cs typeface="Helvetica" charset="0"/>
                        </a:rPr>
                        <a:t>#2</a:t>
                      </a:r>
                    </a:p>
                  </a:txBody>
                  <a:tcPr/>
                </a:tc>
                <a:tc>
                  <a:txBody>
                    <a:bodyPr/>
                    <a:lstStyle/>
                    <a:p>
                      <a:r>
                        <a:rPr lang="en-US" sz="1400" dirty="0">
                          <a:latin typeface="Helvetica" charset="0"/>
                          <a:ea typeface="Helvetica" charset="0"/>
                          <a:cs typeface="Helvetica" charset="0"/>
                        </a:rPr>
                        <a:t>250</a:t>
                      </a:r>
                    </a:p>
                  </a:txBody>
                  <a:tcPr/>
                </a:tc>
                <a:tc>
                  <a:txBody>
                    <a:bodyPr/>
                    <a:lstStyle/>
                    <a:p>
                      <a:r>
                        <a:rPr lang="en-US" sz="1400" dirty="0">
                          <a:latin typeface="Helvetica" charset="0"/>
                          <a:ea typeface="Helvetica" charset="0"/>
                          <a:cs typeface="Helvetica" charset="0"/>
                        </a:rPr>
                        <a:t>0.53</a:t>
                      </a:r>
                    </a:p>
                  </a:txBody>
                  <a:tcPr/>
                </a:tc>
                <a:tc>
                  <a:txBody>
                    <a:bodyPr/>
                    <a:lstStyle/>
                    <a:p>
                      <a:r>
                        <a:rPr lang="en-US" sz="1400" dirty="0">
                          <a:latin typeface="Helvetica" charset="0"/>
                          <a:ea typeface="Helvetica" charset="0"/>
                          <a:cs typeface="Helvetica" charset="0"/>
                        </a:rPr>
                        <a:t>4.75%</a:t>
                      </a:r>
                    </a:p>
                  </a:txBody>
                  <a:tcPr/>
                </a:tc>
                <a:tc>
                  <a:txBody>
                    <a:bodyPr/>
                    <a:lstStyle/>
                    <a:p>
                      <a:r>
                        <a:rPr lang="en-US" sz="1400" dirty="0">
                          <a:latin typeface="Helvetica" charset="0"/>
                          <a:ea typeface="Helvetica" charset="0"/>
                          <a:cs typeface="Helvetica" charset="0"/>
                        </a:rPr>
                        <a:t>2.52%</a:t>
                      </a:r>
                    </a:p>
                  </a:txBody>
                  <a:tcPr/>
                </a:tc>
                <a:extLst>
                  <a:ext uri="{0D108BD9-81ED-4DB2-BD59-A6C34878D82A}">
                    <a16:rowId xmlns:a16="http://schemas.microsoft.com/office/drawing/2014/main" val="2169559154"/>
                  </a:ext>
                </a:extLst>
              </a:tr>
              <a:tr h="314231">
                <a:tc>
                  <a:txBody>
                    <a:bodyPr/>
                    <a:lstStyle/>
                    <a:p>
                      <a:r>
                        <a:rPr lang="en-US" sz="1400" u="sng" dirty="0">
                          <a:latin typeface="Helvetica" charset="0"/>
                          <a:ea typeface="Helvetica" charset="0"/>
                          <a:cs typeface="Helvetica" charset="0"/>
                        </a:rPr>
                        <a:t>#3</a:t>
                      </a:r>
                    </a:p>
                  </a:txBody>
                  <a:tcPr/>
                </a:tc>
                <a:tc>
                  <a:txBody>
                    <a:bodyPr/>
                    <a:lstStyle/>
                    <a:p>
                      <a:r>
                        <a:rPr lang="en-US" sz="1400" u="sng" dirty="0">
                          <a:latin typeface="Helvetica" charset="0"/>
                          <a:ea typeface="Helvetica" charset="0"/>
                          <a:cs typeface="Helvetica" charset="0"/>
                        </a:rPr>
                        <a:t>125</a:t>
                      </a:r>
                    </a:p>
                  </a:txBody>
                  <a:tcPr/>
                </a:tc>
                <a:tc>
                  <a:txBody>
                    <a:bodyPr/>
                    <a:lstStyle/>
                    <a:p>
                      <a:r>
                        <a:rPr lang="en-US" sz="1400" u="sng" dirty="0">
                          <a:latin typeface="Helvetica" charset="0"/>
                          <a:ea typeface="Helvetica" charset="0"/>
                          <a:cs typeface="Helvetica" charset="0"/>
                        </a:rPr>
                        <a:t>0.26</a:t>
                      </a:r>
                    </a:p>
                  </a:txBody>
                  <a:tcPr/>
                </a:tc>
                <a:tc>
                  <a:txBody>
                    <a:bodyPr/>
                    <a:lstStyle/>
                    <a:p>
                      <a:r>
                        <a:rPr lang="en-US" sz="1400" u="sng" dirty="0">
                          <a:latin typeface="Helvetica" charset="0"/>
                          <a:ea typeface="Helvetica" charset="0"/>
                          <a:cs typeface="Helvetica" charset="0"/>
                        </a:rPr>
                        <a:t>5.25%</a:t>
                      </a:r>
                    </a:p>
                  </a:txBody>
                  <a:tcPr/>
                </a:tc>
                <a:tc>
                  <a:txBody>
                    <a:bodyPr/>
                    <a:lstStyle/>
                    <a:p>
                      <a:r>
                        <a:rPr lang="en-US" sz="1400" u="sng" dirty="0">
                          <a:latin typeface="Helvetica" charset="0"/>
                          <a:ea typeface="Helvetica" charset="0"/>
                          <a:cs typeface="Helvetica" charset="0"/>
                        </a:rPr>
                        <a:t>1.37%</a:t>
                      </a:r>
                    </a:p>
                  </a:txBody>
                  <a:tcPr/>
                </a:tc>
                <a:extLst>
                  <a:ext uri="{0D108BD9-81ED-4DB2-BD59-A6C34878D82A}">
                    <a16:rowId xmlns:a16="http://schemas.microsoft.com/office/drawing/2014/main" val="127710195"/>
                  </a:ext>
                </a:extLst>
              </a:tr>
              <a:tr h="536473">
                <a:tc>
                  <a:txBody>
                    <a:bodyPr/>
                    <a:lstStyle/>
                    <a:p>
                      <a:r>
                        <a:rPr lang="en-US" sz="1400" dirty="0">
                          <a:latin typeface="Helvetica" charset="0"/>
                          <a:ea typeface="Helvetica" charset="0"/>
                          <a:cs typeface="Helvetica" charset="0"/>
                        </a:rPr>
                        <a:t>Totals</a:t>
                      </a:r>
                    </a:p>
                  </a:txBody>
                  <a:tcPr/>
                </a:tc>
                <a:tc>
                  <a:txBody>
                    <a:bodyPr/>
                    <a:lstStyle/>
                    <a:p>
                      <a:r>
                        <a:rPr lang="en-US" sz="1400" dirty="0">
                          <a:latin typeface="Helvetica" charset="0"/>
                          <a:ea typeface="Helvetica" charset="0"/>
                          <a:cs typeface="Helvetica" charset="0"/>
                        </a:rPr>
                        <a:t>475</a:t>
                      </a:r>
                    </a:p>
                  </a:txBody>
                  <a:tcPr/>
                </a:tc>
                <a:tc>
                  <a:txBody>
                    <a:bodyPr/>
                    <a:lstStyle/>
                    <a:p>
                      <a:r>
                        <a:rPr lang="en-US" sz="1400" dirty="0">
                          <a:latin typeface="Helvetica" charset="0"/>
                          <a:ea typeface="Helvetica" charset="0"/>
                          <a:cs typeface="Helvetica" charset="0"/>
                        </a:rPr>
                        <a:t>1.00</a:t>
                      </a:r>
                    </a:p>
                  </a:txBody>
                  <a:tcPr/>
                </a:tc>
                <a:tc>
                  <a:txBody>
                    <a:bodyPr/>
                    <a:lstStyle/>
                    <a:p>
                      <a:endParaRPr lang="en-US" sz="1400">
                        <a:latin typeface="Helvetica" charset="0"/>
                        <a:ea typeface="Helvetica" charset="0"/>
                        <a:cs typeface="Helvetica" charset="0"/>
                      </a:endParaRPr>
                    </a:p>
                  </a:txBody>
                  <a:tcPr/>
                </a:tc>
                <a:tc>
                  <a:txBody>
                    <a:bodyPr/>
                    <a:lstStyle/>
                    <a:p>
                      <a:r>
                        <a:rPr lang="en-US" sz="1400" dirty="0">
                          <a:highlight>
                            <a:srgbClr val="00FFFF"/>
                          </a:highlight>
                          <a:latin typeface="Helvetica" charset="0"/>
                          <a:ea typeface="Helvetica" charset="0"/>
                          <a:cs typeface="Helvetica" charset="0"/>
                        </a:rPr>
                        <a:t>4.94%</a:t>
                      </a:r>
                    </a:p>
                  </a:txBody>
                  <a:tcPr/>
                </a:tc>
                <a:extLst>
                  <a:ext uri="{0D108BD9-81ED-4DB2-BD59-A6C34878D82A}">
                    <a16:rowId xmlns:a16="http://schemas.microsoft.com/office/drawing/2014/main" val="3318680442"/>
                  </a:ext>
                </a:extLst>
              </a:tr>
            </a:tbl>
          </a:graphicData>
        </a:graphic>
      </p:graphicFrame>
      <p:sp>
        <p:nvSpPr>
          <p:cNvPr id="3" name="Title 2">
            <a:extLst>
              <a:ext uri="{FF2B5EF4-FFF2-40B4-BE49-F238E27FC236}">
                <a16:creationId xmlns:a16="http://schemas.microsoft.com/office/drawing/2014/main" id="{F022579F-ADAA-4748-ACCE-FC65E48616CE}"/>
              </a:ext>
            </a:extLst>
          </p:cNvPr>
          <p:cNvSpPr>
            <a:spLocks noGrp="1"/>
          </p:cNvSpPr>
          <p:nvPr>
            <p:ph type="title"/>
          </p:nvPr>
        </p:nvSpPr>
        <p:spPr>
          <a:xfrm>
            <a:off x="252349" y="274678"/>
            <a:ext cx="6182318" cy="1262657"/>
          </a:xfrm>
        </p:spPr>
        <p:txBody>
          <a:bodyPr/>
          <a:lstStyle/>
          <a:p>
            <a:r>
              <a:rPr lang="en-US" dirty="0"/>
              <a:t>Required Return to Debt, </a:t>
            </a:r>
            <a:r>
              <a:rPr lang="en-US" altLang="en-US" dirty="0"/>
              <a:t>R</a:t>
            </a:r>
            <a:r>
              <a:rPr lang="en-US" altLang="en-US" baseline="-25000" dirty="0"/>
              <a:t>D</a:t>
            </a:r>
            <a:endParaRPr lang="en-US" dirty="0"/>
          </a:p>
        </p:txBody>
      </p:sp>
    </p:spTree>
    <p:extLst>
      <p:ext uri="{BB962C8B-B14F-4D97-AF65-F5344CB8AC3E}">
        <p14:creationId xmlns:p14="http://schemas.microsoft.com/office/powerpoint/2010/main" val="177621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1B2748-7ED4-4D39-8F13-054AA4DB991D}"/>
              </a:ext>
            </a:extLst>
          </p:cNvPr>
          <p:cNvSpPr>
            <a:spLocks noGrp="1"/>
          </p:cNvSpPr>
          <p:nvPr>
            <p:ph sz="quarter" idx="10"/>
          </p:nvPr>
        </p:nvSpPr>
        <p:spPr>
          <a:xfrm>
            <a:off x="252349" y="1423035"/>
            <a:ext cx="4319651" cy="3562526"/>
          </a:xfrm>
        </p:spPr>
        <p:txBody>
          <a:bodyPr/>
          <a:lstStyle/>
          <a:p>
            <a:r>
              <a:rPr lang="en-US" sz="1800" dirty="0"/>
              <a:t>Corporate tax rate is 40%</a:t>
            </a:r>
          </a:p>
          <a:p>
            <a:endParaRPr lang="en-US" sz="800" dirty="0"/>
          </a:p>
          <a:p>
            <a:r>
              <a:rPr lang="en-US" sz="1800" dirty="0"/>
              <a:t>What is WACC?</a:t>
            </a:r>
          </a:p>
          <a:p>
            <a:r>
              <a:rPr lang="en-US" sz="1800" dirty="0"/>
              <a:t>D = $475 mil; E = 35 mil x $20 = 700 mil</a:t>
            </a:r>
          </a:p>
          <a:p>
            <a:r>
              <a:rPr lang="en-US" sz="1800" dirty="0"/>
              <a:t>D/V = 475/1175 = 0.40</a:t>
            </a:r>
          </a:p>
          <a:p>
            <a:r>
              <a:rPr lang="en-US" sz="1800" dirty="0"/>
              <a:t>E/V = 700/1175 = 0.60</a:t>
            </a:r>
          </a:p>
          <a:p>
            <a:r>
              <a:rPr lang="en-US" altLang="en-US" sz="1800" dirty="0"/>
              <a:t>WACC = E/(V) x R</a:t>
            </a:r>
            <a:r>
              <a:rPr lang="en-US" altLang="en-US" sz="1800" baseline="-25000" dirty="0"/>
              <a:t>E</a:t>
            </a:r>
            <a:r>
              <a:rPr lang="en-US" altLang="en-US" sz="1800" dirty="0"/>
              <a:t> + D/(V) x R</a:t>
            </a:r>
            <a:r>
              <a:rPr lang="en-US" altLang="en-US" sz="1800" baseline="-25000" dirty="0"/>
              <a:t>D</a:t>
            </a:r>
            <a:r>
              <a:rPr lang="en-US" altLang="en-US" sz="1800" dirty="0"/>
              <a:t> x(1-T</a:t>
            </a:r>
            <a:r>
              <a:rPr lang="en-US" altLang="en-US" sz="1800" baseline="-25000" dirty="0"/>
              <a:t>c</a:t>
            </a:r>
            <a:r>
              <a:rPr lang="en-US" altLang="en-US" sz="1800" dirty="0"/>
              <a:t>)</a:t>
            </a:r>
          </a:p>
          <a:p>
            <a:r>
              <a:rPr lang="en-US" altLang="en-US" sz="1800" dirty="0"/>
              <a:t>= 0.60 x 8.5% + 0.40 x 4.94% x (1-0.4)</a:t>
            </a:r>
          </a:p>
          <a:p>
            <a:r>
              <a:rPr lang="en-US" sz="1800" dirty="0"/>
              <a:t>= 6.29%</a:t>
            </a:r>
          </a:p>
        </p:txBody>
      </p:sp>
      <p:sp>
        <p:nvSpPr>
          <p:cNvPr id="3" name="Title 2">
            <a:extLst>
              <a:ext uri="{FF2B5EF4-FFF2-40B4-BE49-F238E27FC236}">
                <a16:creationId xmlns:a16="http://schemas.microsoft.com/office/drawing/2014/main" id="{4C292DDB-95DD-4740-83FC-CC5FC3E03081}"/>
              </a:ext>
            </a:extLst>
          </p:cNvPr>
          <p:cNvSpPr>
            <a:spLocks noGrp="1"/>
          </p:cNvSpPr>
          <p:nvPr>
            <p:ph type="title"/>
          </p:nvPr>
        </p:nvSpPr>
        <p:spPr>
          <a:xfrm>
            <a:off x="252349" y="274678"/>
            <a:ext cx="6182318" cy="1148357"/>
          </a:xfrm>
        </p:spPr>
        <p:txBody>
          <a:bodyPr/>
          <a:lstStyle/>
          <a:p>
            <a:r>
              <a:rPr lang="en-US" dirty="0"/>
              <a:t>Putting it all Together, WACC</a:t>
            </a:r>
          </a:p>
        </p:txBody>
      </p:sp>
    </p:spTree>
    <p:extLst>
      <p:ext uri="{BB962C8B-B14F-4D97-AF65-F5344CB8AC3E}">
        <p14:creationId xmlns:p14="http://schemas.microsoft.com/office/powerpoint/2010/main" val="93119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type="chart" sz="quarter" idx="10"/>
          </p:nvPr>
        </p:nvPicPr>
        <p:blipFill>
          <a:blip r:embed="rId2">
            <a:extLst>
              <a:ext uri="{28A0092B-C50C-407E-A947-70E740481C1C}">
                <a14:useLocalDpi xmlns:a14="http://schemas.microsoft.com/office/drawing/2010/main" val="0"/>
              </a:ext>
            </a:extLst>
          </a:blip>
          <a:stretch>
            <a:fillRect/>
          </a:stretch>
        </p:blipFill>
        <p:spPr>
          <a:xfrm>
            <a:off x="524949" y="987652"/>
            <a:ext cx="3346748" cy="3346748"/>
          </a:xfrm>
        </p:spPr>
      </p:pic>
      <p:sp>
        <p:nvSpPr>
          <p:cNvPr id="3" name="Title 2"/>
          <p:cNvSpPr>
            <a:spLocks noGrp="1"/>
          </p:cNvSpPr>
          <p:nvPr>
            <p:ph type="title"/>
          </p:nvPr>
        </p:nvSpPr>
        <p:spPr/>
        <p:txBody>
          <a:bodyPr/>
          <a:lstStyle/>
          <a:p>
            <a:r>
              <a:rPr lang="en-US" dirty="0"/>
              <a:t>Summary </a:t>
            </a:r>
          </a:p>
        </p:txBody>
      </p:sp>
    </p:spTree>
    <p:extLst>
      <p:ext uri="{BB962C8B-B14F-4D97-AF65-F5344CB8AC3E}">
        <p14:creationId xmlns:p14="http://schemas.microsoft.com/office/powerpoint/2010/main" val="185909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52294" y="1047859"/>
            <a:ext cx="3217315" cy="3047782"/>
          </a:xfrm>
        </p:spPr>
      </p:pic>
      <p:sp>
        <p:nvSpPr>
          <p:cNvPr id="3" name="Title 2"/>
          <p:cNvSpPr>
            <a:spLocks noGrp="1"/>
          </p:cNvSpPr>
          <p:nvPr>
            <p:ph type="title"/>
          </p:nvPr>
        </p:nvSpPr>
        <p:spPr/>
        <p:txBody>
          <a:bodyPr/>
          <a:lstStyle/>
          <a:p>
            <a:r>
              <a:rPr lang="en-US" dirty="0"/>
              <a:t>Before We Begin</a:t>
            </a:r>
            <a:r>
              <a:rPr lang="is-IS" dirty="0"/>
              <a:t>…</a:t>
            </a:r>
            <a:endParaRPr lang="en-US" dirty="0"/>
          </a:p>
        </p:txBody>
      </p:sp>
    </p:spTree>
    <p:extLst>
      <p:ext uri="{BB962C8B-B14F-4D97-AF65-F5344CB8AC3E}">
        <p14:creationId xmlns:p14="http://schemas.microsoft.com/office/powerpoint/2010/main" val="974237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252349" y="274679"/>
            <a:ext cx="8562392" cy="690122"/>
          </a:xfrm>
        </p:spPr>
        <p:txBody>
          <a:bodyPr/>
          <a:lstStyle/>
          <a:p>
            <a:r>
              <a:rPr lang="en-US" dirty="0"/>
              <a:t>WACC = The Required Return for Assets</a:t>
            </a:r>
          </a:p>
        </p:txBody>
      </p:sp>
      <p:pic>
        <p:nvPicPr>
          <p:cNvPr id="4" name="Content Placeholder 3"/>
          <p:cNvPicPr>
            <a:picLocks noGrp="1" noChangeAspect="1"/>
          </p:cNvPicPr>
          <p:nvPr>
            <p:ph sz="quarter" idx="4294967295"/>
          </p:nvPr>
        </p:nvPicPr>
        <p:blipFill>
          <a:blip r:embed="rId3">
            <a:extLst>
              <a:ext uri="{28A0092B-C50C-407E-A947-70E740481C1C}">
                <a14:useLocalDpi xmlns:a14="http://schemas.microsoft.com/office/drawing/2010/main" val="0"/>
              </a:ext>
            </a:extLst>
          </a:blip>
          <a:stretch>
            <a:fillRect/>
          </a:stretch>
        </p:blipFill>
        <p:spPr>
          <a:xfrm>
            <a:off x="431800" y="1317625"/>
            <a:ext cx="8280400" cy="3008313"/>
          </a:xfrm>
          <a:prstGeom prst="rect">
            <a:avLst/>
          </a:prstGeom>
        </p:spPr>
      </p:pic>
      <p:sp>
        <p:nvSpPr>
          <p:cNvPr id="2" name="Rounded Rectangular Callout 1"/>
          <p:cNvSpPr/>
          <p:nvPr/>
        </p:nvSpPr>
        <p:spPr>
          <a:xfrm>
            <a:off x="2894269" y="3942655"/>
            <a:ext cx="1108732" cy="612648"/>
          </a:xfrm>
          <a:prstGeom prst="wedgeRoundRectCallout">
            <a:avLst>
              <a:gd name="adj1" fmla="val -44961"/>
              <a:gd name="adj2" fmla="val -141674"/>
              <a:gd name="adj3" fmla="val 16667"/>
            </a:avLst>
          </a:prstGeom>
          <a:ln>
            <a:solidFill>
              <a:schemeClr val="bg2">
                <a:lumMod val="50000"/>
              </a:schemeClr>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1400" dirty="0">
                <a:latin typeface="Helvetica" charset="0"/>
                <a:ea typeface="Helvetica" charset="0"/>
                <a:cs typeface="Helvetica" charset="0"/>
              </a:rPr>
              <a:t>Investing Decision</a:t>
            </a:r>
          </a:p>
        </p:txBody>
      </p:sp>
      <p:sp>
        <p:nvSpPr>
          <p:cNvPr id="5" name="Rounded Rectangular Callout 4"/>
          <p:cNvSpPr/>
          <p:nvPr/>
        </p:nvSpPr>
        <p:spPr>
          <a:xfrm>
            <a:off x="6911870" y="3942655"/>
            <a:ext cx="1108732" cy="612648"/>
          </a:xfrm>
          <a:prstGeom prst="wedgeRoundRectCallout">
            <a:avLst>
              <a:gd name="adj1" fmla="val -47963"/>
              <a:gd name="adj2" fmla="val -146431"/>
              <a:gd name="adj3" fmla="val 16667"/>
            </a:avLst>
          </a:prstGeom>
          <a:ln w="38100">
            <a:solidFill>
              <a:schemeClr val="bg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atin typeface="Helvetica" charset="0"/>
                <a:ea typeface="Helvetica" charset="0"/>
                <a:cs typeface="Helvetica" charset="0"/>
              </a:rPr>
              <a:t>Financing Decision</a:t>
            </a:r>
          </a:p>
        </p:txBody>
      </p:sp>
    </p:spTree>
    <p:extLst>
      <p:ext uri="{BB962C8B-B14F-4D97-AF65-F5344CB8AC3E}">
        <p14:creationId xmlns:p14="http://schemas.microsoft.com/office/powerpoint/2010/main" val="1946454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ACDF28-F6B6-4156-A4CA-F73F80FB48D4}"/>
              </a:ext>
            </a:extLst>
          </p:cNvPr>
          <p:cNvSpPr>
            <a:spLocks noGrp="1"/>
          </p:cNvSpPr>
          <p:nvPr>
            <p:ph sz="quarter" idx="10"/>
          </p:nvPr>
        </p:nvSpPr>
        <p:spPr>
          <a:xfrm>
            <a:off x="252349" y="1042117"/>
            <a:ext cx="4319651" cy="3720006"/>
          </a:xfrm>
        </p:spPr>
        <p:txBody>
          <a:bodyPr/>
          <a:lstStyle/>
          <a:p>
            <a:r>
              <a:rPr lang="en-US" altLang="en-US" sz="1800" dirty="0"/>
              <a:t>Weighted average cost of capital, or WACC</a:t>
            </a:r>
          </a:p>
          <a:p>
            <a:endParaRPr lang="en-US" altLang="en-US" sz="800" dirty="0"/>
          </a:p>
          <a:p>
            <a:r>
              <a:rPr lang="en-US" altLang="en-US" sz="1800" dirty="0"/>
              <a:t>WACC = E/(V) * R</a:t>
            </a:r>
            <a:r>
              <a:rPr lang="en-US" altLang="en-US" sz="1800" baseline="-25000" dirty="0"/>
              <a:t>E</a:t>
            </a:r>
            <a:r>
              <a:rPr lang="en-US" altLang="en-US" sz="1800" dirty="0"/>
              <a:t> + D/(V)*R</a:t>
            </a:r>
            <a:r>
              <a:rPr lang="en-US" altLang="en-US" sz="1800" baseline="-25000" dirty="0"/>
              <a:t>D</a:t>
            </a:r>
            <a:r>
              <a:rPr lang="en-US" altLang="en-US" sz="1800" dirty="0"/>
              <a:t> (1-T</a:t>
            </a:r>
            <a:r>
              <a:rPr lang="en-US" altLang="en-US" sz="1800" baseline="-25000" dirty="0"/>
              <a:t>c</a:t>
            </a:r>
            <a:r>
              <a:rPr lang="en-US" altLang="en-US" sz="1800" dirty="0"/>
              <a:t>)</a:t>
            </a:r>
          </a:p>
          <a:p>
            <a:r>
              <a:rPr lang="en-US" altLang="en-US" sz="1800" dirty="0"/>
              <a:t>V = E + D</a:t>
            </a:r>
          </a:p>
          <a:p>
            <a:r>
              <a:rPr lang="en-US" altLang="en-US" sz="1800" dirty="0"/>
              <a:t>E/V = weight on equity</a:t>
            </a:r>
          </a:p>
          <a:p>
            <a:r>
              <a:rPr lang="en-US" altLang="en-US" sz="1800" dirty="0"/>
              <a:t>D/V = weight on debt</a:t>
            </a:r>
          </a:p>
          <a:p>
            <a:r>
              <a:rPr lang="en-US" altLang="en-US" sz="1800" dirty="0"/>
              <a:t>R</a:t>
            </a:r>
            <a:r>
              <a:rPr lang="en-US" altLang="en-US" sz="1800" baseline="-25000" dirty="0"/>
              <a:t>E</a:t>
            </a:r>
            <a:r>
              <a:rPr lang="en-US" altLang="en-US" sz="1800" dirty="0"/>
              <a:t> = required return for </a:t>
            </a:r>
            <a:r>
              <a:rPr lang="en-US" altLang="en-US" sz="1800" dirty="0" err="1"/>
              <a:t>equityholders</a:t>
            </a:r>
            <a:endParaRPr lang="en-US" altLang="en-US" sz="1800" dirty="0"/>
          </a:p>
          <a:p>
            <a:r>
              <a:rPr lang="en-US" altLang="en-US" sz="1800" dirty="0"/>
              <a:t>R</a:t>
            </a:r>
            <a:r>
              <a:rPr lang="en-US" altLang="en-US" sz="1800" baseline="-25000" dirty="0"/>
              <a:t>D</a:t>
            </a:r>
            <a:r>
              <a:rPr lang="en-US" altLang="en-US" sz="1800" dirty="0"/>
              <a:t> = required return for debtholders</a:t>
            </a:r>
          </a:p>
          <a:p>
            <a:r>
              <a:rPr lang="en-US" altLang="en-US" sz="1800" dirty="0"/>
              <a:t>T</a:t>
            </a:r>
            <a:r>
              <a:rPr lang="en-US" altLang="en-US" sz="1800" baseline="-25000" dirty="0"/>
              <a:t>c</a:t>
            </a:r>
            <a:r>
              <a:rPr lang="en-US" altLang="en-US" sz="1800" dirty="0"/>
              <a:t>= marginal tax rate</a:t>
            </a:r>
          </a:p>
        </p:txBody>
      </p:sp>
      <p:sp>
        <p:nvSpPr>
          <p:cNvPr id="3" name="Title 2">
            <a:extLst>
              <a:ext uri="{FF2B5EF4-FFF2-40B4-BE49-F238E27FC236}">
                <a16:creationId xmlns:a16="http://schemas.microsoft.com/office/drawing/2014/main" id="{6641A625-153A-4998-8054-A123CBB811FA}"/>
              </a:ext>
            </a:extLst>
          </p:cNvPr>
          <p:cNvSpPr>
            <a:spLocks noGrp="1"/>
          </p:cNvSpPr>
          <p:nvPr>
            <p:ph type="title"/>
          </p:nvPr>
        </p:nvSpPr>
        <p:spPr>
          <a:xfrm>
            <a:off x="252349" y="274678"/>
            <a:ext cx="6182318" cy="767439"/>
          </a:xfrm>
        </p:spPr>
        <p:txBody>
          <a:bodyPr/>
          <a:lstStyle/>
          <a:p>
            <a:r>
              <a:rPr lang="en-US" dirty="0"/>
              <a:t>WACC</a:t>
            </a:r>
          </a:p>
        </p:txBody>
      </p:sp>
    </p:spTree>
    <p:extLst>
      <p:ext uri="{BB962C8B-B14F-4D97-AF65-F5344CB8AC3E}">
        <p14:creationId xmlns:p14="http://schemas.microsoft.com/office/powerpoint/2010/main" val="164044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6F41F4-AF64-4953-9CD5-822E73CB7BB3}"/>
              </a:ext>
            </a:extLst>
          </p:cNvPr>
          <p:cNvSpPr>
            <a:spLocks noGrp="1"/>
          </p:cNvSpPr>
          <p:nvPr>
            <p:ph sz="quarter" idx="10"/>
          </p:nvPr>
        </p:nvSpPr>
        <p:spPr>
          <a:xfrm>
            <a:off x="252349" y="965835"/>
            <a:ext cx="4422521" cy="3562526"/>
          </a:xfrm>
        </p:spPr>
        <p:txBody>
          <a:bodyPr/>
          <a:lstStyle/>
          <a:p>
            <a:r>
              <a:rPr lang="en-US" sz="1800" dirty="0"/>
              <a:t>D = Market value of debt</a:t>
            </a:r>
          </a:p>
          <a:p>
            <a:pPr marL="285750" indent="-285750">
              <a:buFont typeface="Arial" charset="0"/>
              <a:buChar char="•"/>
            </a:pPr>
            <a:r>
              <a:rPr lang="en-US" sz="1800" dirty="0"/>
              <a:t>Price of one bond x Bonds outstanding</a:t>
            </a:r>
          </a:p>
          <a:p>
            <a:pPr marL="285750" indent="-285750">
              <a:buFont typeface="Arial" charset="0"/>
              <a:buChar char="•"/>
            </a:pPr>
            <a:r>
              <a:rPr lang="en-US" sz="1800" dirty="0"/>
              <a:t>Practical way to obtain</a:t>
            </a:r>
          </a:p>
          <a:p>
            <a:pPr marL="285750" indent="-285750">
              <a:buFont typeface="Arial" charset="0"/>
              <a:buChar char="•"/>
            </a:pPr>
            <a:r>
              <a:rPr lang="en-US" sz="1800" dirty="0"/>
              <a:t>Book value of debt (par) x Price in %</a:t>
            </a:r>
          </a:p>
          <a:p>
            <a:endParaRPr lang="en-US" sz="800" dirty="0"/>
          </a:p>
          <a:p>
            <a:r>
              <a:rPr lang="en-US" sz="1800" dirty="0"/>
              <a:t>Suppose book value of debt is $452.38 million and the price is 105% of par </a:t>
            </a:r>
          </a:p>
          <a:p>
            <a:pPr marL="285750" indent="-285750">
              <a:buFont typeface="Arial" charset="0"/>
              <a:buChar char="•"/>
            </a:pPr>
            <a:r>
              <a:rPr lang="en-US" sz="1800" dirty="0"/>
              <a:t>MV Debt = 452.38 x 1.05 = $475 mil</a:t>
            </a:r>
          </a:p>
        </p:txBody>
      </p:sp>
      <p:sp>
        <p:nvSpPr>
          <p:cNvPr id="3" name="Title 2">
            <a:extLst>
              <a:ext uri="{FF2B5EF4-FFF2-40B4-BE49-F238E27FC236}">
                <a16:creationId xmlns:a16="http://schemas.microsoft.com/office/drawing/2014/main" id="{A210FDC0-FBBD-4598-B856-A25B58DB3186}"/>
              </a:ext>
            </a:extLst>
          </p:cNvPr>
          <p:cNvSpPr>
            <a:spLocks noGrp="1"/>
          </p:cNvSpPr>
          <p:nvPr>
            <p:ph type="title"/>
          </p:nvPr>
        </p:nvSpPr>
        <p:spPr>
          <a:xfrm>
            <a:off x="252349" y="274678"/>
            <a:ext cx="6182318" cy="691157"/>
          </a:xfrm>
        </p:spPr>
        <p:txBody>
          <a:bodyPr/>
          <a:lstStyle/>
          <a:p>
            <a:r>
              <a:rPr lang="en-US" dirty="0"/>
              <a:t>Inputs to WACC</a:t>
            </a:r>
          </a:p>
        </p:txBody>
      </p:sp>
    </p:spTree>
    <p:extLst>
      <p:ext uri="{BB962C8B-B14F-4D97-AF65-F5344CB8AC3E}">
        <p14:creationId xmlns:p14="http://schemas.microsoft.com/office/powerpoint/2010/main" val="212547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DC5065-B1AF-41D6-8E9C-1E11F5F98C38}"/>
              </a:ext>
            </a:extLst>
          </p:cNvPr>
          <p:cNvSpPr>
            <a:spLocks noGrp="1"/>
          </p:cNvSpPr>
          <p:nvPr>
            <p:ph sz="quarter" idx="10"/>
          </p:nvPr>
        </p:nvSpPr>
        <p:spPr>
          <a:xfrm>
            <a:off x="252349" y="1080135"/>
            <a:ext cx="4319651" cy="3562526"/>
          </a:xfrm>
        </p:spPr>
        <p:txBody>
          <a:bodyPr/>
          <a:lstStyle/>
          <a:p>
            <a:r>
              <a:rPr lang="en-US" sz="1800" dirty="0"/>
              <a:t>E = Market value of equity</a:t>
            </a:r>
          </a:p>
          <a:p>
            <a:endParaRPr lang="en-US" sz="800" dirty="0"/>
          </a:p>
          <a:p>
            <a:r>
              <a:rPr lang="en-US" sz="1800" dirty="0"/>
              <a:t>Price/share x Shares outstanding </a:t>
            </a:r>
          </a:p>
          <a:p>
            <a:endParaRPr lang="en-US" sz="800" dirty="0"/>
          </a:p>
          <a:p>
            <a:r>
              <a:rPr lang="en-US" sz="1800" dirty="0"/>
              <a:t>Suppose the firm has 35 million shares outstanding and the price/share is $20</a:t>
            </a:r>
          </a:p>
          <a:p>
            <a:r>
              <a:rPr lang="en-US" sz="1800" dirty="0"/>
              <a:t>E = 35 mil x $20 = $700 mil</a:t>
            </a:r>
          </a:p>
          <a:p>
            <a:endParaRPr lang="en-US" sz="800" dirty="0"/>
          </a:p>
          <a:p>
            <a:r>
              <a:rPr lang="en-US" sz="1800" dirty="0"/>
              <a:t>Both price and shares should be as of the same date</a:t>
            </a:r>
          </a:p>
          <a:p>
            <a:endParaRPr lang="en-US" dirty="0"/>
          </a:p>
        </p:txBody>
      </p:sp>
      <p:sp>
        <p:nvSpPr>
          <p:cNvPr id="3" name="Title 2">
            <a:extLst>
              <a:ext uri="{FF2B5EF4-FFF2-40B4-BE49-F238E27FC236}">
                <a16:creationId xmlns:a16="http://schemas.microsoft.com/office/drawing/2014/main" id="{8725C299-4087-4C7B-A12A-F199FC0F065F}"/>
              </a:ext>
            </a:extLst>
          </p:cNvPr>
          <p:cNvSpPr>
            <a:spLocks noGrp="1"/>
          </p:cNvSpPr>
          <p:nvPr>
            <p:ph type="title"/>
          </p:nvPr>
        </p:nvSpPr>
        <p:spPr>
          <a:xfrm>
            <a:off x="252349" y="274678"/>
            <a:ext cx="6182318" cy="805457"/>
          </a:xfrm>
        </p:spPr>
        <p:txBody>
          <a:bodyPr/>
          <a:lstStyle/>
          <a:p>
            <a:r>
              <a:rPr lang="en-US" dirty="0"/>
              <a:t>Inputs to WACC</a:t>
            </a:r>
          </a:p>
        </p:txBody>
      </p:sp>
    </p:spTree>
    <p:extLst>
      <p:ext uri="{BB962C8B-B14F-4D97-AF65-F5344CB8AC3E}">
        <p14:creationId xmlns:p14="http://schemas.microsoft.com/office/powerpoint/2010/main" val="882326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A24184-0912-41E1-8B7D-28498804E98B}"/>
              </a:ext>
            </a:extLst>
          </p:cNvPr>
          <p:cNvSpPr>
            <a:spLocks noGrp="1"/>
          </p:cNvSpPr>
          <p:nvPr>
            <p:ph sz="quarter" idx="10"/>
          </p:nvPr>
        </p:nvSpPr>
        <p:spPr>
          <a:xfrm>
            <a:off x="2372696" y="1171244"/>
            <a:ext cx="4319651" cy="3562526"/>
          </a:xfrm>
        </p:spPr>
        <p:txBody>
          <a:bodyPr/>
          <a:lstStyle/>
          <a:p>
            <a:r>
              <a:rPr lang="en-US" sz="1800" dirty="0"/>
              <a:t>The model we will focus on is the Capital Asset Pricing Model (CAPM)</a:t>
            </a:r>
          </a:p>
          <a:p>
            <a:endParaRPr lang="en-US" sz="1800" dirty="0"/>
          </a:p>
          <a:p>
            <a:r>
              <a:rPr lang="en-US" altLang="en-US" sz="1800" dirty="0"/>
              <a:t>R</a:t>
            </a:r>
            <a:r>
              <a:rPr lang="en-US" altLang="en-US" sz="1800" baseline="-25000" dirty="0"/>
              <a:t>E (j)</a:t>
            </a:r>
            <a:r>
              <a:rPr lang="en-US" altLang="en-US" sz="1800" dirty="0"/>
              <a:t> = R</a:t>
            </a:r>
            <a:r>
              <a:rPr lang="en-US" altLang="en-US" sz="1800" baseline="-25000" dirty="0"/>
              <a:t>f</a:t>
            </a:r>
            <a:r>
              <a:rPr lang="en-US" altLang="en-US" sz="1800" dirty="0"/>
              <a:t> + </a:t>
            </a:r>
            <a:r>
              <a:rPr lang="el-GR" altLang="en-US" sz="1800" dirty="0"/>
              <a:t>β</a:t>
            </a:r>
            <a:r>
              <a:rPr lang="en-US" altLang="en-US" sz="1800" baseline="-25000" dirty="0"/>
              <a:t>j</a:t>
            </a:r>
            <a:r>
              <a:rPr lang="en-US" altLang="en-US" sz="1800" dirty="0"/>
              <a:t> (R</a:t>
            </a:r>
            <a:r>
              <a:rPr lang="en-US" altLang="en-US" sz="1800" baseline="-25000" dirty="0"/>
              <a:t>m</a:t>
            </a:r>
            <a:r>
              <a:rPr lang="en-US" altLang="en-US" sz="1800" dirty="0"/>
              <a:t> – R</a:t>
            </a:r>
            <a:r>
              <a:rPr lang="en-US" altLang="en-US" sz="1800" baseline="-25000" dirty="0"/>
              <a:t>f</a:t>
            </a:r>
            <a:r>
              <a:rPr lang="en-US" altLang="en-US" sz="1800" dirty="0"/>
              <a:t>)</a:t>
            </a:r>
          </a:p>
          <a:p>
            <a:endParaRPr lang="en-US" sz="1800" dirty="0"/>
          </a:p>
          <a:p>
            <a:r>
              <a:rPr lang="en-US" sz="1800" dirty="0"/>
              <a:t>R</a:t>
            </a:r>
            <a:r>
              <a:rPr lang="en-US" sz="1800" baseline="-25000" dirty="0"/>
              <a:t>f</a:t>
            </a:r>
            <a:r>
              <a:rPr lang="en-US" sz="1800" dirty="0"/>
              <a:t> = Risk-free security</a:t>
            </a:r>
          </a:p>
          <a:p>
            <a:r>
              <a:rPr lang="el-GR" altLang="en-US" sz="1800" dirty="0"/>
              <a:t>Β</a:t>
            </a:r>
            <a:r>
              <a:rPr lang="en-US" altLang="en-US" sz="1800" baseline="-25000" dirty="0"/>
              <a:t>j </a:t>
            </a:r>
            <a:r>
              <a:rPr lang="en-US" sz="1800" dirty="0"/>
              <a:t>= Beta for stock j, measured from regressing stock j’s stock returns on the market’s returns</a:t>
            </a:r>
          </a:p>
          <a:p>
            <a:r>
              <a:rPr lang="en-US" altLang="en-US" sz="1800" dirty="0"/>
              <a:t>R</a:t>
            </a:r>
            <a:r>
              <a:rPr lang="en-US" altLang="en-US" sz="1800" baseline="-25000" dirty="0"/>
              <a:t>m</a:t>
            </a:r>
            <a:r>
              <a:rPr lang="en-US" altLang="en-US" sz="1800" dirty="0"/>
              <a:t> – R</a:t>
            </a:r>
            <a:r>
              <a:rPr lang="en-US" altLang="en-US" sz="1800" baseline="-25000" dirty="0"/>
              <a:t>f</a:t>
            </a:r>
            <a:r>
              <a:rPr lang="en-US" sz="1800" dirty="0"/>
              <a:t> = Market risk premium</a:t>
            </a:r>
          </a:p>
        </p:txBody>
      </p:sp>
      <p:sp>
        <p:nvSpPr>
          <p:cNvPr id="3" name="Title 2">
            <a:extLst>
              <a:ext uri="{FF2B5EF4-FFF2-40B4-BE49-F238E27FC236}">
                <a16:creationId xmlns:a16="http://schemas.microsoft.com/office/drawing/2014/main" id="{335D1450-1E64-4280-B571-26A3B5156E31}"/>
              </a:ext>
            </a:extLst>
          </p:cNvPr>
          <p:cNvSpPr>
            <a:spLocks noGrp="1"/>
          </p:cNvSpPr>
          <p:nvPr>
            <p:ph type="title"/>
          </p:nvPr>
        </p:nvSpPr>
        <p:spPr>
          <a:xfrm>
            <a:off x="252349" y="274678"/>
            <a:ext cx="6182318" cy="1148357"/>
          </a:xfrm>
        </p:spPr>
        <p:txBody>
          <a:bodyPr/>
          <a:lstStyle/>
          <a:p>
            <a:r>
              <a:rPr lang="en-US"/>
              <a:t>Required Return to Equity</a:t>
            </a:r>
            <a:r>
              <a:rPr lang="en-US" dirty="0"/>
              <a:t>, </a:t>
            </a:r>
            <a:r>
              <a:rPr lang="en-US" altLang="en-US" dirty="0"/>
              <a:t>R</a:t>
            </a:r>
            <a:r>
              <a:rPr lang="en-US" altLang="en-US" baseline="-25000" dirty="0"/>
              <a:t>E</a:t>
            </a:r>
            <a:endParaRPr lang="en-US" dirty="0"/>
          </a:p>
        </p:txBody>
      </p:sp>
    </p:spTree>
    <p:extLst>
      <p:ext uri="{BB962C8B-B14F-4D97-AF65-F5344CB8AC3E}">
        <p14:creationId xmlns:p14="http://schemas.microsoft.com/office/powerpoint/2010/main" val="2411423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7C282F-F078-48C8-B8C4-8FF70479FC80}"/>
              </a:ext>
            </a:extLst>
          </p:cNvPr>
          <p:cNvSpPr>
            <a:spLocks noGrp="1"/>
          </p:cNvSpPr>
          <p:nvPr>
            <p:ph sz="quarter" idx="10"/>
          </p:nvPr>
        </p:nvSpPr>
        <p:spPr>
          <a:xfrm>
            <a:off x="252349" y="1537335"/>
            <a:ext cx="4319651" cy="3114675"/>
          </a:xfrm>
        </p:spPr>
        <p:txBody>
          <a:bodyPr/>
          <a:lstStyle/>
          <a:p>
            <a:r>
              <a:rPr lang="en-US" sz="1800" dirty="0"/>
              <a:t>Suppose the 30 year treasury is yielding 2.5%.  The firm’s beta is 1.2, and the market risk premium is 5%</a:t>
            </a:r>
          </a:p>
          <a:p>
            <a:endParaRPr lang="en-US" sz="800" dirty="0"/>
          </a:p>
          <a:p>
            <a:r>
              <a:rPr lang="en-US" sz="1800" dirty="0"/>
              <a:t>According to CAPM, </a:t>
            </a:r>
          </a:p>
          <a:p>
            <a:r>
              <a:rPr lang="en-US" sz="1800" dirty="0"/>
              <a:t>RE = 2.5% + 1.2 (5.0%) = 8.50%</a:t>
            </a:r>
          </a:p>
        </p:txBody>
      </p:sp>
      <p:sp>
        <p:nvSpPr>
          <p:cNvPr id="3" name="Title 2">
            <a:extLst>
              <a:ext uri="{FF2B5EF4-FFF2-40B4-BE49-F238E27FC236}">
                <a16:creationId xmlns:a16="http://schemas.microsoft.com/office/drawing/2014/main" id="{C0022378-1E72-4227-9AA1-5B9BFB816EF3}"/>
              </a:ext>
            </a:extLst>
          </p:cNvPr>
          <p:cNvSpPr>
            <a:spLocks noGrp="1"/>
          </p:cNvSpPr>
          <p:nvPr>
            <p:ph type="title"/>
          </p:nvPr>
        </p:nvSpPr>
        <p:spPr>
          <a:xfrm>
            <a:off x="252349" y="274678"/>
            <a:ext cx="6182318" cy="1262657"/>
          </a:xfrm>
        </p:spPr>
        <p:txBody>
          <a:bodyPr/>
          <a:lstStyle/>
          <a:p>
            <a:r>
              <a:rPr lang="en-US" dirty="0"/>
              <a:t>Required Return to Equity, </a:t>
            </a:r>
            <a:r>
              <a:rPr lang="en-US" altLang="en-US" dirty="0"/>
              <a:t>R</a:t>
            </a:r>
            <a:r>
              <a:rPr lang="en-US" altLang="en-US" baseline="-25000" dirty="0"/>
              <a:t>E</a:t>
            </a:r>
            <a:endParaRPr lang="en-US" dirty="0"/>
          </a:p>
        </p:txBody>
      </p:sp>
    </p:spTree>
    <p:extLst>
      <p:ext uri="{BB962C8B-B14F-4D97-AF65-F5344CB8AC3E}">
        <p14:creationId xmlns:p14="http://schemas.microsoft.com/office/powerpoint/2010/main" val="256528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5B4275-7DBB-4C60-934F-F51A8C8D72E5}"/>
              </a:ext>
            </a:extLst>
          </p:cNvPr>
          <p:cNvSpPr>
            <a:spLocks noGrp="1"/>
          </p:cNvSpPr>
          <p:nvPr>
            <p:ph sz="quarter" idx="10"/>
          </p:nvPr>
        </p:nvSpPr>
        <p:spPr>
          <a:xfrm>
            <a:off x="252349" y="1423035"/>
            <a:ext cx="4319651" cy="3562526"/>
          </a:xfrm>
        </p:spPr>
        <p:txBody>
          <a:bodyPr/>
          <a:lstStyle/>
          <a:p>
            <a:r>
              <a:rPr lang="en-US" sz="1800" dirty="0"/>
              <a:t>The cost of raising the next dollar of debt is the debt’s YTM</a:t>
            </a:r>
          </a:p>
          <a:p>
            <a:endParaRPr lang="en-US" sz="800" dirty="0"/>
          </a:p>
          <a:p>
            <a:r>
              <a:rPr lang="en-US" sz="1800" dirty="0"/>
              <a:t>Why not the coupon rate? </a:t>
            </a:r>
          </a:p>
          <a:p>
            <a:endParaRPr lang="en-US" sz="800" dirty="0"/>
          </a:p>
          <a:p>
            <a:r>
              <a:rPr lang="en-US" sz="1800" dirty="0"/>
              <a:t>Most firms have multiple pieces of debt, but WACC only has ONE “</a:t>
            </a:r>
            <a:r>
              <a:rPr lang="en-US" altLang="en-US" sz="1800" dirty="0"/>
              <a:t>R</a:t>
            </a:r>
            <a:r>
              <a:rPr lang="en-US" altLang="en-US" sz="1800" baseline="-25000" dirty="0"/>
              <a:t>D</a:t>
            </a:r>
            <a:r>
              <a:rPr lang="en-US" sz="1800" dirty="0"/>
              <a:t>”</a:t>
            </a:r>
          </a:p>
          <a:p>
            <a:endParaRPr lang="en-US" sz="800" dirty="0"/>
          </a:p>
          <a:p>
            <a:r>
              <a:rPr lang="en-US" sz="1800" dirty="0"/>
              <a:t>Weighted average YTM</a:t>
            </a:r>
          </a:p>
        </p:txBody>
      </p:sp>
      <p:sp>
        <p:nvSpPr>
          <p:cNvPr id="3" name="Title 2">
            <a:extLst>
              <a:ext uri="{FF2B5EF4-FFF2-40B4-BE49-F238E27FC236}">
                <a16:creationId xmlns:a16="http://schemas.microsoft.com/office/drawing/2014/main" id="{D85F00B4-6168-49A9-BA74-40BDF9D5C903}"/>
              </a:ext>
            </a:extLst>
          </p:cNvPr>
          <p:cNvSpPr>
            <a:spLocks noGrp="1"/>
          </p:cNvSpPr>
          <p:nvPr>
            <p:ph type="title"/>
          </p:nvPr>
        </p:nvSpPr>
        <p:spPr>
          <a:xfrm>
            <a:off x="252349" y="274678"/>
            <a:ext cx="6182318" cy="1148357"/>
          </a:xfrm>
        </p:spPr>
        <p:txBody>
          <a:bodyPr/>
          <a:lstStyle/>
          <a:p>
            <a:r>
              <a:rPr lang="en-US" dirty="0"/>
              <a:t>Required Return to Debt, </a:t>
            </a:r>
            <a:r>
              <a:rPr lang="en-US" altLang="en-US" dirty="0"/>
              <a:t>R</a:t>
            </a:r>
            <a:r>
              <a:rPr lang="en-US" altLang="en-US" baseline="-25000" dirty="0"/>
              <a:t>D</a:t>
            </a:r>
            <a:endParaRPr lang="en-US" dirty="0"/>
          </a:p>
        </p:txBody>
      </p:sp>
    </p:spTree>
    <p:extLst>
      <p:ext uri="{BB962C8B-B14F-4D97-AF65-F5344CB8AC3E}">
        <p14:creationId xmlns:p14="http://schemas.microsoft.com/office/powerpoint/2010/main" val="4094409229"/>
      </p:ext>
    </p:extLst>
  </p:cSld>
  <p:clrMapOvr>
    <a:masterClrMapping/>
  </p:clrMapOvr>
</p:sld>
</file>

<file path=ppt/theme/theme1.xml><?xml version="1.0" encoding="utf-8"?>
<a:theme xmlns:a="http://schemas.openxmlformats.org/drawingml/2006/main" name="Half Page Slas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ormAutofit/>
      </a:bodyPr>
      <a:lstStyle>
        <a:defPPr algn="l">
          <a:lnSpc>
            <a:spcPts val="1200"/>
          </a:lnSpc>
          <a:defRPr sz="1200" dirty="0" smtClean="0">
            <a:solidFill>
              <a:srgbClr val="000000"/>
            </a:solidFill>
            <a:latin typeface="Helvetica"/>
            <a:cs typeface="Helvetica"/>
          </a:defRPr>
        </a:defPPr>
      </a:lstStyle>
    </a:txDef>
  </a:objectDefaults>
  <a:extraClrSchemeLst/>
</a:theme>
</file>

<file path=ppt/theme/theme2.xml><?xml version="1.0" encoding="utf-8"?>
<a:theme xmlns:a="http://schemas.openxmlformats.org/drawingml/2006/main" name="Full Page Layou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Head Sho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6D43FDACDF02458C96071D7628C880" ma:contentTypeVersion="10" ma:contentTypeDescription="Create a new document." ma:contentTypeScope="" ma:versionID="9b00d83272e68a3ffced5c36848c19b9">
  <xsd:schema xmlns:xsd="http://www.w3.org/2001/XMLSchema" xmlns:xs="http://www.w3.org/2001/XMLSchema" xmlns:p="http://schemas.microsoft.com/office/2006/metadata/properties" xmlns:ns1="http://schemas.microsoft.com/sharepoint/v3" xmlns:ns2="b057fda7-913b-4ab6-8820-932873bcd66c" xmlns:ns3="c1493ba7-63c2-4cf8-b36d-87bfbc6968c0" targetNamespace="http://schemas.microsoft.com/office/2006/metadata/properties" ma:root="true" ma:fieldsID="5c8553f70c99d19755ac405a6433f273" ns1:_="" ns2:_="" ns3:_="">
    <xsd:import namespace="http://schemas.microsoft.com/sharepoint/v3"/>
    <xsd:import namespace="b057fda7-913b-4ab6-8820-932873bcd66c"/>
    <xsd:import namespace="c1493ba7-63c2-4cf8-b36d-87bfbc6968c0"/>
    <xsd:element name="properties">
      <xsd:complexType>
        <xsd:sequence>
          <xsd:element name="documentManagement">
            <xsd:complexType>
              <xsd:all>
                <xsd:element ref="ns1:PublishingStartDate" minOccurs="0"/>
                <xsd:element ref="ns1:PublishingExpirationDate" minOccurs="0"/>
                <xsd:element ref="ns2:SharedWithUsers" minOccurs="0"/>
                <xsd:element ref="ns2:SharingHintHash"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57fda7-913b-4ab6-8820-932873bcd6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1"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1493ba7-63c2-4cf8-b36d-87bfbc6968c0"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7BDCBC0-3A37-4546-9466-5A6DE8BE16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57fda7-913b-4ab6-8820-932873bcd66c"/>
    <ds:schemaRef ds:uri="c1493ba7-63c2-4cf8-b36d-87bfbc6968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764729-3515-46ED-8ED5-215A2D8225F5}">
  <ds:schemaRefs>
    <ds:schemaRef ds:uri="http://schemas.openxmlformats.org/package/2006/metadata/core-properties"/>
    <ds:schemaRef ds:uri="http://purl.org/dc/dcmitype/"/>
    <ds:schemaRef ds:uri="http://schemas.microsoft.com/office/infopath/2007/PartnerControls"/>
    <ds:schemaRef ds:uri="c1493ba7-63c2-4cf8-b36d-87bfbc6968c0"/>
    <ds:schemaRef ds:uri="http://purl.org/dc/elements/1.1/"/>
    <ds:schemaRef ds:uri="http://schemas.microsoft.com/office/2006/metadata/properties"/>
    <ds:schemaRef ds:uri="http://schemas.microsoft.com/office/2006/documentManagement/types"/>
    <ds:schemaRef ds:uri="http://purl.org/dc/terms/"/>
    <ds:schemaRef ds:uri="b057fda7-913b-4ab6-8820-932873bcd66c"/>
    <ds:schemaRef ds:uri="http://schemas.microsoft.com/sharepoint/v3"/>
    <ds:schemaRef ds:uri="http://www.w3.org/XML/1998/namespace"/>
  </ds:schemaRefs>
</ds:datastoreItem>
</file>

<file path=customXml/itemProps3.xml><?xml version="1.0" encoding="utf-8"?>
<ds:datastoreItem xmlns:ds="http://schemas.openxmlformats.org/officeDocument/2006/customXml" ds:itemID="{13CA0485-05C4-4FDB-8BF9-82A4FA65C7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6124</TotalTime>
  <Words>574</Words>
  <Application>Microsoft Office PowerPoint</Application>
  <PresentationFormat>On-screen Show (16:9)</PresentationFormat>
  <Paragraphs>99</Paragraphs>
  <Slides>12</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Helvetica</vt:lpstr>
      <vt:lpstr>Vitesse</vt:lpstr>
      <vt:lpstr>Vitesse Bold</vt:lpstr>
      <vt:lpstr>Vitesse Medium</vt:lpstr>
      <vt:lpstr>Half Page Slash</vt:lpstr>
      <vt:lpstr>Full Page Layout</vt:lpstr>
      <vt:lpstr>Head Shot</vt:lpstr>
      <vt:lpstr>Financial Modeling</vt:lpstr>
      <vt:lpstr>Before We Begin…</vt:lpstr>
      <vt:lpstr>WACC = The Required Return for Assets</vt:lpstr>
      <vt:lpstr>WACC</vt:lpstr>
      <vt:lpstr>Inputs to WACC</vt:lpstr>
      <vt:lpstr>Inputs to WACC</vt:lpstr>
      <vt:lpstr>Required Return to Equity, RE</vt:lpstr>
      <vt:lpstr>Required Return to Equity, RE</vt:lpstr>
      <vt:lpstr>Required Return to Debt, RD</vt:lpstr>
      <vt:lpstr>Required Return to Debt, RD</vt:lpstr>
      <vt:lpstr>Putting it all Together, WACC</vt:lpstr>
      <vt:lpstr>Summary </vt:lpstr>
    </vt:vector>
  </TitlesOfParts>
  <Company>www.gatech.edu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DUALITY</dc:title>
  <dc:creator>Professional Education</dc:creator>
  <cp:lastModifiedBy>Jacqueline Garner</cp:lastModifiedBy>
  <cp:revision>163</cp:revision>
  <dcterms:created xsi:type="dcterms:W3CDTF">2017-01-20T18:55:05Z</dcterms:created>
  <dcterms:modified xsi:type="dcterms:W3CDTF">2018-10-26T10:53:26Z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0x010100E16D43FDACDF02458C96071D7628C880</vt:lpwstr>
  </property>
</Properties>
</file>