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308" r:id="rId8"/>
    <p:sldId id="303" r:id="rId9"/>
    <p:sldId id="306" r:id="rId10"/>
    <p:sldId id="307" r:id="rId11"/>
    <p:sldId id="309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3"/>
            <p14:sldId id="306"/>
            <p14:sldId id="307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714" autoAdjust="0"/>
  </p:normalViewPr>
  <p:slideViewPr>
    <p:cSldViewPr snapToGrid="0" snapToObjects="1">
      <p:cViewPr varScale="1">
        <p:scale>
          <a:sx n="249" d="100"/>
          <a:sy n="249" d="100"/>
        </p:scale>
        <p:origin x="7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2DC68044-499E-402C-9C04-5BDC6EB1946C}"/>
    <pc:docChg chg="modSld">
      <pc:chgData name="Garner, Jacqueline L" userId="S::jgarner47@gatech.edu::b82c2c18-5e6a-459f-88ac-03f585bd2865" providerId="AD" clId="Web-{2DC68044-499E-402C-9C04-5BDC6EB1946C}" dt="2018-07-13T21:58:21.943" v="22" actId="20577"/>
      <pc:docMkLst>
        <pc:docMk/>
      </pc:docMkLst>
      <pc:sldChg chg="modSp">
        <pc:chgData name="Garner, Jacqueline L" userId="S::jgarner47@gatech.edu::b82c2c18-5e6a-459f-88ac-03f585bd2865" providerId="AD" clId="Web-{2DC68044-499E-402C-9C04-5BDC6EB1946C}" dt="2018-07-13T21:58:21.943" v="22" actId="20577"/>
        <pc:sldMkLst>
          <pc:docMk/>
          <pc:sldMk cId="1591308904" sldId="307"/>
        </pc:sldMkLst>
        <pc:spChg chg="mod">
          <ac:chgData name="Garner, Jacqueline L" userId="S::jgarner47@gatech.edu::b82c2c18-5e6a-459f-88ac-03f585bd2865" providerId="AD" clId="Web-{2DC68044-499E-402C-9C04-5BDC6EB1946C}" dt="2018-07-13T21:58:21.943" v="22" actId="20577"/>
          <ac:spMkLst>
            <pc:docMk/>
            <pc:sldMk cId="1591308904" sldId="307"/>
            <ac:spMk id="2" creationId="{93EEF360-6E1B-4504-8856-B2D23C8508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WACC, Weighted Average Cost of Capital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7" y="2419886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7" y="2797865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959" y="4402020"/>
            <a:ext cx="4305091" cy="529152"/>
          </a:xfrm>
        </p:spPr>
        <p:txBody>
          <a:bodyPr/>
          <a:lstStyle/>
          <a:p>
            <a:r>
              <a:rPr lang="en-US" sz="2000" dirty="0"/>
              <a:t>Required Return to </a:t>
            </a:r>
            <a:r>
              <a:rPr lang="en-US" sz="2000" dirty="0" err="1"/>
              <a:t>Equityholders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49" y="3031244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5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ACDF28-F6B6-4156-A4CA-F73F80FB48D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42117"/>
            <a:ext cx="4319651" cy="3720006"/>
          </a:xfrm>
        </p:spPr>
        <p:txBody>
          <a:bodyPr/>
          <a:lstStyle/>
          <a:p>
            <a:r>
              <a:rPr lang="en-US" altLang="en-US" sz="1800" dirty="0"/>
              <a:t>Weighted average cost of capital, or WACC</a:t>
            </a:r>
          </a:p>
          <a:p>
            <a:endParaRPr lang="en-US" altLang="en-US" sz="800" dirty="0"/>
          </a:p>
          <a:p>
            <a:r>
              <a:rPr lang="en-US" altLang="en-US" sz="1800" dirty="0"/>
              <a:t>WACC = E/(V) * 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+ D/(V)*R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(1-T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)</a:t>
            </a:r>
          </a:p>
          <a:p>
            <a:r>
              <a:rPr lang="en-US" altLang="en-US" sz="1800" dirty="0"/>
              <a:t>V = E + D</a:t>
            </a:r>
          </a:p>
          <a:p>
            <a:r>
              <a:rPr lang="en-US" altLang="en-US" sz="1800" dirty="0"/>
              <a:t>E/V = weight on equity</a:t>
            </a:r>
          </a:p>
          <a:p>
            <a:r>
              <a:rPr lang="en-US" altLang="en-US" sz="1800" dirty="0"/>
              <a:t>D/V = weight on debt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</a:t>
            </a:r>
            <a:r>
              <a:rPr lang="en-US" altLang="en-US" sz="1800" dirty="0"/>
              <a:t> = required return for </a:t>
            </a:r>
            <a:r>
              <a:rPr lang="en-US" altLang="en-US" sz="1800" dirty="0" err="1"/>
              <a:t>equityholders</a:t>
            </a:r>
            <a:endParaRPr lang="en-US" altLang="en-US" sz="1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D</a:t>
            </a:r>
            <a:r>
              <a:rPr lang="en-US" altLang="en-US" sz="1800" dirty="0"/>
              <a:t> = required return for debtholders</a:t>
            </a:r>
          </a:p>
          <a:p>
            <a:r>
              <a:rPr lang="en-US" altLang="en-US" sz="1800" dirty="0"/>
              <a:t>T</a:t>
            </a:r>
            <a:r>
              <a:rPr lang="en-US" altLang="en-US" sz="1800" baseline="-25000" dirty="0"/>
              <a:t>c</a:t>
            </a:r>
            <a:r>
              <a:rPr lang="en-US" altLang="en-US" sz="1800" dirty="0"/>
              <a:t>= marginal tax 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A625-153A-4998-8054-A123CBB8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0806"/>
          </a:xfrm>
        </p:spPr>
        <p:txBody>
          <a:bodyPr/>
          <a:lstStyle/>
          <a:p>
            <a:r>
              <a:rPr lang="en-US" dirty="0"/>
              <a:t>WACC</a:t>
            </a:r>
          </a:p>
        </p:txBody>
      </p:sp>
    </p:spTree>
    <p:extLst>
      <p:ext uri="{BB962C8B-B14F-4D97-AF65-F5344CB8AC3E}">
        <p14:creationId xmlns:p14="http://schemas.microsoft.com/office/powerpoint/2010/main" val="164044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A24184-0912-41E1-8B7D-28498804E9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238"/>
            <a:ext cx="4319651" cy="3562526"/>
          </a:xfrm>
        </p:spPr>
        <p:txBody>
          <a:bodyPr/>
          <a:lstStyle/>
          <a:p>
            <a:r>
              <a:rPr lang="en-US" sz="1800" dirty="0"/>
              <a:t>The model we will focus on is the Capital Asset Pricing Model (CAPM)</a:t>
            </a:r>
          </a:p>
          <a:p>
            <a:endParaRPr lang="en-US" sz="800" dirty="0"/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E (j)</a:t>
            </a:r>
            <a:r>
              <a:rPr lang="en-US" altLang="en-US" sz="1800" dirty="0"/>
              <a:t> = R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 + </a:t>
            </a:r>
            <a:r>
              <a:rPr lang="el-GR" altLang="en-US" sz="1800" dirty="0"/>
              <a:t>β</a:t>
            </a:r>
            <a:r>
              <a:rPr lang="en-US" altLang="en-US" sz="1800" baseline="-25000" dirty="0"/>
              <a:t>j</a:t>
            </a:r>
            <a:r>
              <a:rPr lang="en-US" altLang="en-US" sz="1800" dirty="0"/>
              <a:t> (R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 – R</a:t>
            </a:r>
            <a:r>
              <a:rPr lang="en-US" altLang="en-US" sz="1800" baseline="-25000" dirty="0"/>
              <a:t>f</a:t>
            </a:r>
            <a:r>
              <a:rPr lang="en-US" altLang="en-US" sz="1800" dirty="0"/>
              <a:t>)</a:t>
            </a:r>
          </a:p>
          <a:p>
            <a:endParaRPr lang="en-US" sz="800" dirty="0"/>
          </a:p>
          <a:p>
            <a:r>
              <a:rPr lang="en-US" sz="1800" dirty="0"/>
              <a:t>R</a:t>
            </a:r>
            <a:r>
              <a:rPr lang="en-US" sz="1800" baseline="-25000" dirty="0"/>
              <a:t>f</a:t>
            </a:r>
            <a:r>
              <a:rPr lang="en-US" sz="1800" dirty="0"/>
              <a:t> = Risk-free security</a:t>
            </a:r>
          </a:p>
          <a:p>
            <a:r>
              <a:rPr lang="el-GR" altLang="en-US" sz="1800" dirty="0"/>
              <a:t>Β</a:t>
            </a:r>
            <a:r>
              <a:rPr lang="en-US" altLang="en-US" sz="1800" baseline="-25000" dirty="0"/>
              <a:t>j </a:t>
            </a:r>
            <a:r>
              <a:rPr lang="en-US" sz="1800" dirty="0"/>
              <a:t>= Beta for stock j, measured from regressing stock j’s stock returns on the market’s returns</a:t>
            </a:r>
          </a:p>
          <a:p>
            <a:r>
              <a:rPr lang="en-US" altLang="en-US" sz="1800" dirty="0"/>
              <a:t>R</a:t>
            </a:r>
            <a:r>
              <a:rPr lang="en-US" altLang="en-US" sz="1800" baseline="-25000" dirty="0"/>
              <a:t>m</a:t>
            </a:r>
            <a:r>
              <a:rPr lang="en-US" altLang="en-US" sz="1800" dirty="0"/>
              <a:t> – R</a:t>
            </a:r>
            <a:r>
              <a:rPr lang="en-US" altLang="en-US" sz="1800" baseline="-25000" dirty="0"/>
              <a:t>f</a:t>
            </a:r>
            <a:r>
              <a:rPr lang="en-US" sz="1800" dirty="0"/>
              <a:t> = Market risk premium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5D1450-1E64-4280-B571-26A3B515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560"/>
          </a:xfrm>
        </p:spPr>
        <p:txBody>
          <a:bodyPr/>
          <a:lstStyle/>
          <a:p>
            <a:r>
              <a:rPr lang="en-US" dirty="0"/>
              <a:t>Required Return to Equity, </a:t>
            </a:r>
            <a:r>
              <a:rPr lang="en-US" altLang="en-US" dirty="0"/>
              <a:t>R</a:t>
            </a:r>
            <a:r>
              <a:rPr lang="en-US" altLang="en-US" baseline="-25000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2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EEF360-6E1B-4504-8856-B2D23C850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238"/>
            <a:ext cx="4971145" cy="3562526"/>
          </a:xfrm>
        </p:spPr>
        <p:txBody>
          <a:bodyPr anchor="t"/>
          <a:lstStyle/>
          <a:p>
            <a:r>
              <a:rPr lang="en-US" sz="1800" dirty="0"/>
              <a:t>Let’s compute the required return to equity for an actual firm using the file</a:t>
            </a:r>
          </a:p>
          <a:p>
            <a:endParaRPr lang="en-US" sz="1800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Use the saved file from prior lessons (weeks 8 and 9)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474437-1EEB-43DB-9078-7E67D60E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560"/>
          </a:xfrm>
        </p:spPr>
        <p:txBody>
          <a:bodyPr/>
          <a:lstStyle/>
          <a:p>
            <a:r>
              <a:rPr lang="en-US" dirty="0"/>
              <a:t>Required Return to Equity, </a:t>
            </a:r>
            <a:r>
              <a:rPr lang="en-US" altLang="en-US" dirty="0"/>
              <a:t>R</a:t>
            </a:r>
            <a:r>
              <a:rPr lang="en-US" altLang="en-US" baseline="-25000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0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82268218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b057fda7-913b-4ab6-8820-932873bcd66c"/>
    <ds:schemaRef ds:uri="http://purl.org/dc/dcmitype/"/>
    <ds:schemaRef ds:uri="http://schemas.microsoft.com/office/2006/documentManagement/types"/>
    <ds:schemaRef ds:uri="http://www.w3.org/XML/1998/namespace"/>
    <ds:schemaRef ds:uri="http://schemas.microsoft.com/sharepoint/v3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1493ba7-63c2-4cf8-b36d-87bfbc6968c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335E53-99C3-48D7-9065-D559792A80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184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Half Page Slash</vt:lpstr>
      <vt:lpstr>Full Page Layout</vt:lpstr>
      <vt:lpstr>Head Shot</vt:lpstr>
      <vt:lpstr>Financial Modeling</vt:lpstr>
      <vt:lpstr>Before We Begin…</vt:lpstr>
      <vt:lpstr>WACC</vt:lpstr>
      <vt:lpstr>Required Return to Equity, RE</vt:lpstr>
      <vt:lpstr>Required Return to Equity, RE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162</cp:revision>
  <dcterms:created xsi:type="dcterms:W3CDTF">2017-01-20T18:55:05Z</dcterms:created>
  <dcterms:modified xsi:type="dcterms:W3CDTF">2018-07-13T21:58:24Z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