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08" r:id="rId8"/>
    <p:sldId id="303" r:id="rId9"/>
    <p:sldId id="306" r:id="rId10"/>
    <p:sldId id="307" r:id="rId11"/>
    <p:sldId id="30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3"/>
            <p14:sldId id="306"/>
            <p14:sldId id="307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53" autoAdjust="0"/>
  </p:normalViewPr>
  <p:slideViewPr>
    <p:cSldViewPr snapToGrid="0" snapToObjects="1">
      <p:cViewPr varScale="1">
        <p:scale>
          <a:sx n="233" d="100"/>
          <a:sy n="233" d="100"/>
        </p:scale>
        <p:origin x="1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CC0D4893-055C-4F52-86DF-76A1A0290E12}"/>
    <pc:docChg chg="modSld">
      <pc:chgData name="Garner, Jacqueline L" userId="S::jgarner47@gatech.edu::b82c2c18-5e6a-459f-88ac-03f585bd2865" providerId="AD" clId="Web-{CC0D4893-055C-4F52-86DF-76A1A0290E12}" dt="2018-07-13T22:03:01.844" v="5" actId="20577"/>
      <pc:docMkLst>
        <pc:docMk/>
      </pc:docMkLst>
      <pc:sldChg chg="modSp">
        <pc:chgData name="Garner, Jacqueline L" userId="S::jgarner47@gatech.edu::b82c2c18-5e6a-459f-88ac-03f585bd2865" providerId="AD" clId="Web-{CC0D4893-055C-4F52-86DF-76A1A0290E12}" dt="2018-07-13T22:03:01.844" v="5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CC0D4893-055C-4F52-86DF-76A1A0290E12}" dt="2018-07-13T22:03:01.844" v="5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  <pc:docChgLst>
    <pc:chgData name="Garner, Jacqueline L" userId="S::jgarner47@gatech.edu::b82c2c18-5e6a-459f-88ac-03f585bd2865" providerId="AD" clId="Web-{26FEA596-4F1E-4531-B1BC-0680D4D87A28}"/>
    <pc:docChg chg="modSld">
      <pc:chgData name="Garner, Jacqueline L" userId="S::jgarner47@gatech.edu::b82c2c18-5e6a-459f-88ac-03f585bd2865" providerId="AD" clId="Web-{26FEA596-4F1E-4531-B1BC-0680D4D87A28}" dt="2018-07-13T21:59:24.877" v="10" actId="20577"/>
      <pc:docMkLst>
        <pc:docMk/>
      </pc:docMkLst>
      <pc:sldChg chg="modSp">
        <pc:chgData name="Garner, Jacqueline L" userId="S::jgarner47@gatech.edu::b82c2c18-5e6a-459f-88ac-03f585bd2865" providerId="AD" clId="Web-{26FEA596-4F1E-4531-B1BC-0680D4D87A28}" dt="2018-07-13T21:59:24.877" v="10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26FEA596-4F1E-4531-B1BC-0680D4D87A28}" dt="2018-07-13T21:59:24.877" v="10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944163"/>
          </a:xfrm>
        </p:spPr>
        <p:txBody>
          <a:bodyPr/>
          <a:lstStyle/>
          <a:p>
            <a:r>
              <a:rPr lang="en-US" b="1" dirty="0"/>
              <a:t>WACC</a:t>
            </a:r>
            <a:r>
              <a:rPr lang="en-US" b="1"/>
              <a:t>, Weighted Average </a:t>
            </a:r>
            <a:r>
              <a:rPr lang="en-US" b="1" dirty="0"/>
              <a:t>C</a:t>
            </a:r>
            <a:r>
              <a:rPr lang="en-US" b="1"/>
              <a:t>ost of Capital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086" y="2411902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6086" y="2789881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091624"/>
            <a:ext cx="4355332" cy="880084"/>
          </a:xfrm>
        </p:spPr>
        <p:txBody>
          <a:bodyPr/>
          <a:lstStyle/>
          <a:p>
            <a:r>
              <a:rPr lang="en-US" sz="2000" dirty="0"/>
              <a:t>Computation </a:t>
            </a:r>
            <a:r>
              <a:rPr lang="en-US" sz="2000"/>
              <a:t>of Beta and Market </a:t>
            </a:r>
            <a:r>
              <a:rPr lang="en-US" sz="2000" dirty="0"/>
              <a:t>V</a:t>
            </a:r>
            <a:r>
              <a:rPr lang="en-US" sz="2000"/>
              <a:t>alue of Equity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16668" y="3023260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42117"/>
            <a:ext cx="4705350" cy="3720006"/>
          </a:xfrm>
        </p:spPr>
        <p:txBody>
          <a:bodyPr/>
          <a:lstStyle/>
          <a:p>
            <a:r>
              <a:rPr lang="en-US" altLang="en-US" sz="1800" dirty="0"/>
              <a:t>Weighted average cost of capital, or WACC</a:t>
            </a:r>
          </a:p>
          <a:p>
            <a:endParaRPr lang="en-US" altLang="en-US" sz="1800" dirty="0"/>
          </a:p>
          <a:p>
            <a:r>
              <a:rPr lang="en-US" altLang="en-US" sz="1800" dirty="0"/>
              <a:t>WACC = E/(V) * 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+ D/(V)*R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(1-T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V = E + D</a:t>
            </a:r>
          </a:p>
          <a:p>
            <a:r>
              <a:rPr lang="en-US" altLang="en-US" sz="1800" dirty="0"/>
              <a:t>E/V = weight on equity</a:t>
            </a:r>
          </a:p>
          <a:p>
            <a:r>
              <a:rPr lang="en-US" altLang="en-US" sz="1800" dirty="0"/>
              <a:t>D/V = weight on debt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= required return for </a:t>
            </a:r>
            <a:r>
              <a:rPr lang="en-US" altLang="en-US" sz="1800" dirty="0" err="1"/>
              <a:t>equityholders</a:t>
            </a:r>
            <a:endParaRPr lang="en-US" alt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= required return for debtholders</a:t>
            </a:r>
          </a:p>
          <a:p>
            <a:r>
              <a:rPr lang="en-US" altLang="en-US" sz="1800" dirty="0"/>
              <a:t>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marginal tax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WACC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FD2A28-89BA-44FB-B631-80D293258958}"/>
              </a:ext>
            </a:extLst>
          </p:cNvPr>
          <p:cNvSpPr/>
          <p:nvPr/>
        </p:nvSpPr>
        <p:spPr>
          <a:xfrm>
            <a:off x="3064260" y="2208419"/>
            <a:ext cx="1792188" cy="583085"/>
          </a:xfrm>
          <a:prstGeom prst="wedgeRectCallout">
            <a:avLst>
              <a:gd name="adj1" fmla="val -142289"/>
              <a:gd name="adj2" fmla="val -8755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Focus on market value of equity</a:t>
            </a: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24184-0912-41E1-8B7D-28498804E9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3617"/>
            <a:ext cx="4319651" cy="3562526"/>
          </a:xfrm>
        </p:spPr>
        <p:txBody>
          <a:bodyPr/>
          <a:lstStyle/>
          <a:p>
            <a:r>
              <a:rPr lang="en-US" sz="1800" dirty="0"/>
              <a:t>The model we will focus on is the Capital Asset Pricing Model (CAPM)</a:t>
            </a:r>
          </a:p>
          <a:p>
            <a:endParaRPr 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 (j)</a:t>
            </a:r>
            <a:r>
              <a:rPr lang="en-US" altLang="en-US" sz="1800" dirty="0"/>
              <a:t> = R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 + </a:t>
            </a:r>
            <a:r>
              <a:rPr lang="el-GR" altLang="en-US" sz="1800" dirty="0"/>
              <a:t>β</a:t>
            </a:r>
            <a:r>
              <a:rPr lang="en-US" altLang="en-US" sz="1800" baseline="-25000" dirty="0"/>
              <a:t>j</a:t>
            </a:r>
            <a:r>
              <a:rPr lang="en-US" altLang="en-US" sz="1800" dirty="0"/>
              <a:t> (R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 – R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R</a:t>
            </a:r>
            <a:r>
              <a:rPr lang="en-US" sz="1800" baseline="-25000" dirty="0"/>
              <a:t>f</a:t>
            </a:r>
            <a:r>
              <a:rPr lang="en-US" sz="1800" dirty="0"/>
              <a:t> = Risk-free security</a:t>
            </a:r>
          </a:p>
          <a:p>
            <a:r>
              <a:rPr lang="el-GR" altLang="en-US" sz="1800" dirty="0"/>
              <a:t>Β</a:t>
            </a:r>
            <a:r>
              <a:rPr lang="en-US" altLang="en-US" sz="1800" baseline="-25000" dirty="0"/>
              <a:t>j </a:t>
            </a:r>
            <a:r>
              <a:rPr lang="en-US" sz="1800" dirty="0"/>
              <a:t>= Beta for stock j, measured from regressing stock j’s stock returns on the market’s returns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 – R</a:t>
            </a:r>
            <a:r>
              <a:rPr lang="en-US" altLang="en-US" sz="1800" baseline="-25000" dirty="0"/>
              <a:t>f</a:t>
            </a:r>
            <a:r>
              <a:rPr lang="en-US" sz="1800" dirty="0"/>
              <a:t> = Market risk premium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D1450-1E64-4280-B571-26A3B515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8939"/>
          </a:xfrm>
        </p:spPr>
        <p:txBody>
          <a:bodyPr/>
          <a:lstStyle/>
          <a:p>
            <a:r>
              <a:rPr lang="en-US" dirty="0"/>
              <a:t>Required Return to Equity, </a:t>
            </a:r>
            <a:r>
              <a:rPr lang="en-US" altLang="en-US" dirty="0"/>
              <a:t>R</a:t>
            </a:r>
            <a:r>
              <a:rPr lang="en-US" altLang="en-US" baseline="-25000" dirty="0"/>
              <a:t>E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6A0DC53-760A-4352-848B-9BCC48AF278F}"/>
              </a:ext>
            </a:extLst>
          </p:cNvPr>
          <p:cNvSpPr/>
          <p:nvPr/>
        </p:nvSpPr>
        <p:spPr>
          <a:xfrm>
            <a:off x="3438583" y="1828800"/>
            <a:ext cx="1040336" cy="531011"/>
          </a:xfrm>
          <a:prstGeom prst="wedgeRectCallout">
            <a:avLst>
              <a:gd name="adj1" fmla="val -222420"/>
              <a:gd name="adj2" fmla="val 665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And Beta</a:t>
            </a:r>
          </a:p>
        </p:txBody>
      </p:sp>
    </p:spTree>
    <p:extLst>
      <p:ext uri="{BB962C8B-B14F-4D97-AF65-F5344CB8AC3E}">
        <p14:creationId xmlns:p14="http://schemas.microsoft.com/office/powerpoint/2010/main" val="24114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EF360-6E1B-4504-8856-B2D23C850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18141"/>
            <a:ext cx="4768638" cy="3562526"/>
          </a:xfrm>
        </p:spPr>
        <p:txBody>
          <a:bodyPr anchor="t"/>
          <a:lstStyle/>
          <a:p>
            <a:r>
              <a:rPr lang="en-US" sz="1800" dirty="0"/>
              <a:t>Let’s compute beta and the market value of equity for actual firm using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/>
              <a:t>Use the file you have saved from prior lessons (weeks 8, 9 and 10)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74437-1EEB-43DB-9078-7E67D6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3463"/>
          </a:xfrm>
        </p:spPr>
        <p:txBody>
          <a:bodyPr/>
          <a:lstStyle/>
          <a:p>
            <a:r>
              <a:rPr lang="en-US" dirty="0"/>
              <a:t>Required Return to Equity, </a:t>
            </a:r>
            <a:r>
              <a:rPr lang="en-US" altLang="en-US" dirty="0"/>
              <a:t>R</a:t>
            </a:r>
            <a:r>
              <a:rPr lang="en-US" altLang="en-US" baseline="-25000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0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76967094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E5C2C0-C965-404D-9D6E-213A60CE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c1493ba7-63c2-4cf8-b36d-87bfbc6968c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197</Words>
  <Application>Microsoft Office PowerPoint</Application>
  <PresentationFormat>On-screen Show (16:9)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Half Page Slash</vt:lpstr>
      <vt:lpstr>Full Page Layout</vt:lpstr>
      <vt:lpstr>Head Shot</vt:lpstr>
      <vt:lpstr>Financial Modeling</vt:lpstr>
      <vt:lpstr>Before We Begin…</vt:lpstr>
      <vt:lpstr>WACC</vt:lpstr>
      <vt:lpstr>Required Return to Equity, RE</vt:lpstr>
      <vt:lpstr>Required Return to Equity, RE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163</cp:revision>
  <dcterms:created xsi:type="dcterms:W3CDTF">2017-01-20T18:55:05Z</dcterms:created>
  <dcterms:modified xsi:type="dcterms:W3CDTF">2018-07-13T22:03:11Z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