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308" r:id="rId8"/>
    <p:sldId id="303" r:id="rId9"/>
    <p:sldId id="307" r:id="rId10"/>
    <p:sldId id="30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303"/>
            <p14:sldId id="307"/>
            <p14:sldId id="309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41" autoAdjust="0"/>
  </p:normalViewPr>
  <p:slideViewPr>
    <p:cSldViewPr snapToGrid="0" snapToObjects="1">
      <p:cViewPr varScale="1">
        <p:scale>
          <a:sx n="241" d="100"/>
          <a:sy n="241" d="100"/>
        </p:scale>
        <p:origin x="45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A43114F8-437C-417F-B3D8-E5C5224F8080}"/>
    <pc:docChg chg="modSld">
      <pc:chgData name="Garner, Jacqueline L" userId="S::jgarner47@gatech.edu::b82c2c18-5e6a-459f-88ac-03f585bd2865" providerId="AD" clId="Web-{A43114F8-437C-417F-B3D8-E5C5224F8080}" dt="2018-07-13T22:00:58.299" v="10" actId="20577"/>
      <pc:docMkLst>
        <pc:docMk/>
      </pc:docMkLst>
      <pc:sldChg chg="modSp">
        <pc:chgData name="Garner, Jacqueline L" userId="S::jgarner47@gatech.edu::b82c2c18-5e6a-459f-88ac-03f585bd2865" providerId="AD" clId="Web-{A43114F8-437C-417F-B3D8-E5C5224F8080}" dt="2018-07-13T22:00:58.299" v="10" actId="20577"/>
        <pc:sldMkLst>
          <pc:docMk/>
          <pc:sldMk cId="1591308904" sldId="307"/>
        </pc:sldMkLst>
        <pc:spChg chg="mod">
          <ac:chgData name="Garner, Jacqueline L" userId="S::jgarner47@gatech.edu::b82c2c18-5e6a-459f-88ac-03f585bd2865" providerId="AD" clId="Web-{A43114F8-437C-417F-B3D8-E5C5224F8080}" dt="2018-07-13T22:00:58.299" v="10" actId="20577"/>
          <ac:spMkLst>
            <pc:docMk/>
            <pc:sldMk cId="1591308904" sldId="307"/>
            <ac:spMk id="2" creationId="{93EEF360-6E1B-4504-8856-B2D23C8508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WACC, Weighted Average Cost of Capital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7" y="24895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7" y="28675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232019"/>
            <a:ext cx="4128053" cy="805109"/>
          </a:xfrm>
        </p:spPr>
        <p:txBody>
          <a:bodyPr/>
          <a:lstStyle/>
          <a:p>
            <a:r>
              <a:rPr lang="en-US" sz="2000" dirty="0"/>
              <a:t>Computation </a:t>
            </a:r>
            <a:r>
              <a:rPr lang="en-US" sz="2000"/>
              <a:t>of Market </a:t>
            </a:r>
            <a:r>
              <a:rPr lang="en-US" sz="2000" dirty="0"/>
              <a:t>V</a:t>
            </a:r>
            <a:r>
              <a:rPr lang="en-US" sz="2000"/>
              <a:t>alue of Debt and Weighted </a:t>
            </a:r>
            <a:r>
              <a:rPr lang="en-US" sz="2000" dirty="0"/>
              <a:t>YTM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49" y="31009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5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ACDF28-F6B6-4156-A4CA-F73F80FB48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1971"/>
            <a:ext cx="4705350" cy="3720006"/>
          </a:xfrm>
        </p:spPr>
        <p:txBody>
          <a:bodyPr/>
          <a:lstStyle/>
          <a:p>
            <a:r>
              <a:rPr lang="en-US" altLang="en-US" sz="1800" dirty="0"/>
              <a:t>Weighted average cost of capital, or WACC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WACC = E/(V) * R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 + D/(V)*R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(1-T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)</a:t>
            </a:r>
          </a:p>
          <a:p>
            <a:r>
              <a:rPr lang="en-US" altLang="en-US" sz="1800" dirty="0"/>
              <a:t>V = E + D</a:t>
            </a:r>
          </a:p>
          <a:p>
            <a:r>
              <a:rPr lang="en-US" altLang="en-US" sz="1800" dirty="0"/>
              <a:t>E/V = weight on equity</a:t>
            </a:r>
          </a:p>
          <a:p>
            <a:r>
              <a:rPr lang="en-US" altLang="en-US" sz="1800" dirty="0"/>
              <a:t>D/V = weight on debt</a:t>
            </a:r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 = required return for </a:t>
            </a:r>
            <a:r>
              <a:rPr lang="en-US" altLang="en-US" sz="1800" dirty="0" err="1"/>
              <a:t>equityholders</a:t>
            </a:r>
            <a:endParaRPr lang="en-US" altLang="en-US" sz="1800" dirty="0"/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= required return for debtholders</a:t>
            </a:r>
          </a:p>
          <a:p>
            <a:r>
              <a:rPr lang="en-US" altLang="en-US" sz="1800" dirty="0"/>
              <a:t>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= marginal tax 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1A625-153A-4998-8054-A123CBB8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87292"/>
          </a:xfrm>
        </p:spPr>
        <p:txBody>
          <a:bodyPr/>
          <a:lstStyle/>
          <a:p>
            <a:r>
              <a:rPr lang="en-US" dirty="0"/>
              <a:t>WACC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CFD2A28-89BA-44FB-B631-80D293258958}"/>
              </a:ext>
            </a:extLst>
          </p:cNvPr>
          <p:cNvSpPr/>
          <p:nvPr/>
        </p:nvSpPr>
        <p:spPr>
          <a:xfrm>
            <a:off x="3229470" y="1347901"/>
            <a:ext cx="2314336" cy="602723"/>
          </a:xfrm>
          <a:prstGeom prst="wedgeRectCallout">
            <a:avLst>
              <a:gd name="adj1" fmla="val -68594"/>
              <a:gd name="adj2" fmla="val 639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Focus on market value of</a:t>
            </a:r>
          </a:p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 debt and </a:t>
            </a:r>
            <a:r>
              <a:rPr lang="en-US" altLang="en-US" sz="1400" dirty="0">
                <a:latin typeface="Helvetica" charset="0"/>
                <a:ea typeface="Helvetica" charset="0"/>
                <a:cs typeface="Helvetica" charset="0"/>
              </a:rPr>
              <a:t>R</a:t>
            </a:r>
            <a:r>
              <a:rPr lang="en-US" altLang="en-US" sz="1400" baseline="-25000" dirty="0">
                <a:latin typeface="Helvetica" charset="0"/>
                <a:ea typeface="Helvetica" charset="0"/>
                <a:cs typeface="Helvetica" charset="0"/>
              </a:rPr>
              <a:t>D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4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EEF360-6E1B-4504-8856-B2D23C850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8" y="1421813"/>
            <a:ext cx="4811207" cy="3562526"/>
          </a:xfrm>
        </p:spPr>
        <p:txBody>
          <a:bodyPr anchor="t"/>
          <a:lstStyle/>
          <a:p>
            <a:r>
              <a:rPr lang="en-US" sz="1800" dirty="0"/>
              <a:t>Let’s compute market value of debt and the weighted YTM for actual firm using file:</a:t>
            </a:r>
          </a:p>
          <a:p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Three_Statement_Model_Valuation.xlsx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Use the saved file from prior lessons in Weeks 8, 9 and 10)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474437-1EEB-43DB-9078-7E67D60E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5863031" cy="1147134"/>
          </a:xfrm>
        </p:spPr>
        <p:txBody>
          <a:bodyPr/>
          <a:lstStyle/>
          <a:p>
            <a:r>
              <a:rPr lang="en-US"/>
              <a:t>Required Return to Debt</a:t>
            </a:r>
            <a:r>
              <a:rPr lang="en-US" dirty="0"/>
              <a:t>, </a:t>
            </a:r>
            <a:r>
              <a:rPr lang="en-US" altLang="en-US" dirty="0"/>
              <a:t>R</a:t>
            </a:r>
            <a:r>
              <a:rPr lang="en-US" altLang="en-US" baseline="-25000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0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417959500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sharepoint/v3"/>
    <ds:schemaRef ds:uri="http://purl.org/dc/terms/"/>
    <ds:schemaRef ds:uri="b057fda7-913b-4ab6-8820-932873bcd66c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c1493ba7-63c2-4cf8-b36d-87bfbc6968c0"/>
  </ds:schemaRefs>
</ds:datastoreItem>
</file>

<file path=customXml/itemProps2.xml><?xml version="1.0" encoding="utf-8"?>
<ds:datastoreItem xmlns:ds="http://schemas.openxmlformats.org/officeDocument/2006/customXml" ds:itemID="{4EABE699-7E5B-49DF-8866-42C600D57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135</Words>
  <Application>Microsoft Office PowerPoint</Application>
  <PresentationFormat>On-screen Show (16:9)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Half Page Slash</vt:lpstr>
      <vt:lpstr>Full Page Layout</vt:lpstr>
      <vt:lpstr>Head Shot</vt:lpstr>
      <vt:lpstr>Financial Modeling</vt:lpstr>
      <vt:lpstr>Before We Begin…</vt:lpstr>
      <vt:lpstr>WACC</vt:lpstr>
      <vt:lpstr>Required Return to Debt, RD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163</cp:revision>
  <dcterms:created xsi:type="dcterms:W3CDTF">2017-01-20T18:55:05Z</dcterms:created>
  <dcterms:modified xsi:type="dcterms:W3CDTF">2018-07-13T22:01:04Z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