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08" r:id="rId8"/>
    <p:sldId id="303" r:id="rId9"/>
    <p:sldId id="307" r:id="rId10"/>
    <p:sldId id="30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3"/>
            <p14:sldId id="307"/>
            <p14:sldId id="30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706" autoAdjust="0"/>
  </p:normalViewPr>
  <p:slideViewPr>
    <p:cSldViewPr snapToGrid="0" snapToObjects="1">
      <p:cViewPr varScale="1">
        <p:scale>
          <a:sx n="222" d="100"/>
          <a:sy n="222" d="100"/>
        </p:scale>
        <p:origin x="67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CE49B75D-3772-4ACD-8F06-E8913D011F5B}"/>
    <pc:docChg chg="modSld">
      <pc:chgData name="Garner, Jacqueline L" userId="S::jgarner47@gatech.edu::b82c2c18-5e6a-459f-88ac-03f585bd2865" providerId="AD" clId="Web-{CE49B75D-3772-4ACD-8F06-E8913D011F5B}" dt="2018-07-13T22:04:16.415" v="11" actId="20577"/>
      <pc:docMkLst>
        <pc:docMk/>
      </pc:docMkLst>
      <pc:sldChg chg="modSp">
        <pc:chgData name="Garner, Jacqueline L" userId="S::jgarner47@gatech.edu::b82c2c18-5e6a-459f-88ac-03f585bd2865" providerId="AD" clId="Web-{CE49B75D-3772-4ACD-8F06-E8913D011F5B}" dt="2018-07-13T22:04:16.415" v="11" actId="20577"/>
        <pc:sldMkLst>
          <pc:docMk/>
          <pc:sldMk cId="1591308904" sldId="307"/>
        </pc:sldMkLst>
        <pc:spChg chg="mod">
          <ac:chgData name="Garner, Jacqueline L" userId="S::jgarner47@gatech.edu::b82c2c18-5e6a-459f-88ac-03f585bd2865" providerId="AD" clId="Web-{CE49B75D-3772-4ACD-8F06-E8913D011F5B}" dt="2018-07-13T22:04:16.415" v="11" actId="20577"/>
          <ac:spMkLst>
            <pc:docMk/>
            <pc:sldMk cId="1591308904" sldId="307"/>
            <ac:spMk id="2" creationId="{93EEF360-6E1B-4504-8856-B2D23C8508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946574"/>
          </a:xfrm>
        </p:spPr>
        <p:txBody>
          <a:bodyPr/>
          <a:lstStyle/>
          <a:p>
            <a:r>
              <a:rPr lang="en-US" b="1" dirty="0"/>
              <a:t>WACC, Weighted Average Cost of Capital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355415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7" y="2733394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318218"/>
            <a:ext cx="4305091" cy="587337"/>
          </a:xfrm>
        </p:spPr>
        <p:txBody>
          <a:bodyPr/>
          <a:lstStyle/>
          <a:p>
            <a:r>
              <a:rPr lang="en-US" sz="2000" dirty="0"/>
              <a:t>WACC, Putting it </a:t>
            </a:r>
            <a:r>
              <a:rPr lang="en-US" sz="2000"/>
              <a:t>all Together</a:t>
            </a:r>
            <a:r>
              <a:rPr lang="en-US" sz="2000" dirty="0"/>
              <a:t>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49" y="2966773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CDF28-F6B6-4156-A4CA-F73F80FB4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0409"/>
            <a:ext cx="4319651" cy="3720006"/>
          </a:xfrm>
        </p:spPr>
        <p:txBody>
          <a:bodyPr/>
          <a:lstStyle/>
          <a:p>
            <a:r>
              <a:rPr lang="en-US" altLang="en-US" sz="1800" dirty="0"/>
              <a:t>Weighted average cost of capital, or WACC</a:t>
            </a:r>
          </a:p>
          <a:p>
            <a:endParaRPr lang="en-US" altLang="en-US" sz="1800" dirty="0"/>
          </a:p>
          <a:p>
            <a:r>
              <a:rPr lang="en-US" altLang="en-US" sz="1800" dirty="0"/>
              <a:t>WACC = E/(V) * 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+ D/(V)*R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(1-T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V = E + D</a:t>
            </a:r>
          </a:p>
          <a:p>
            <a:r>
              <a:rPr lang="en-US" altLang="en-US" sz="1800" dirty="0"/>
              <a:t>E/V = weight on equity</a:t>
            </a:r>
          </a:p>
          <a:p>
            <a:r>
              <a:rPr lang="en-US" altLang="en-US" sz="1800" dirty="0"/>
              <a:t>D/V = weight on debt</a:t>
            </a:r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= required return for </a:t>
            </a:r>
            <a:r>
              <a:rPr lang="en-US" altLang="en-US" sz="1800" dirty="0" err="1"/>
              <a:t>equityholders</a:t>
            </a:r>
            <a:endParaRPr lang="en-US" altLang="en-US" sz="1800" dirty="0"/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= required return for debtholders</a:t>
            </a:r>
          </a:p>
          <a:p>
            <a:r>
              <a:rPr lang="en-US" altLang="en-US" sz="1800" dirty="0"/>
              <a:t>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marginal tax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1A625-153A-4998-8054-A123CBB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5730"/>
          </a:xfrm>
        </p:spPr>
        <p:txBody>
          <a:bodyPr/>
          <a:lstStyle/>
          <a:p>
            <a:r>
              <a:rPr lang="en-US" dirty="0"/>
              <a:t>WACC</a:t>
            </a:r>
          </a:p>
        </p:txBody>
      </p:sp>
    </p:spTree>
    <p:extLst>
      <p:ext uri="{BB962C8B-B14F-4D97-AF65-F5344CB8AC3E}">
        <p14:creationId xmlns:p14="http://schemas.microsoft.com/office/powerpoint/2010/main" val="16404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EF360-6E1B-4504-8856-B2D23C850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1268453"/>
            <a:ext cx="4831485" cy="3562526"/>
          </a:xfrm>
        </p:spPr>
        <p:txBody>
          <a:bodyPr anchor="t"/>
          <a:lstStyle/>
          <a:p>
            <a:r>
              <a:rPr lang="en-US" sz="1800" dirty="0"/>
              <a:t>Let’s finish WACC by visiting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Make sure you use your saved file from all prior lessons (Weeks 8, 9 and 10)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474437-1EEB-43DB-9078-7E67D60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5730"/>
          </a:xfrm>
        </p:spPr>
        <p:txBody>
          <a:bodyPr/>
          <a:lstStyle/>
          <a:p>
            <a:r>
              <a:rPr lang="en-US" dirty="0"/>
              <a:t>WACC</a:t>
            </a:r>
          </a:p>
        </p:txBody>
      </p:sp>
    </p:spTree>
    <p:extLst>
      <p:ext uri="{BB962C8B-B14F-4D97-AF65-F5344CB8AC3E}">
        <p14:creationId xmlns:p14="http://schemas.microsoft.com/office/powerpoint/2010/main" val="159130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16172148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2006/metadata/properties"/>
    <ds:schemaRef ds:uri="c1493ba7-63c2-4cf8-b36d-87bfbc6968c0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057fda7-913b-4ab6-8820-932873bcd66c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2B14AC-3200-4C5C-AF1C-E83B20B0D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111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Half Page Slash</vt:lpstr>
      <vt:lpstr>Full Page Layout</vt:lpstr>
      <vt:lpstr>Head Shot</vt:lpstr>
      <vt:lpstr>Financial Modeling</vt:lpstr>
      <vt:lpstr>Before We Begin…</vt:lpstr>
      <vt:lpstr>WACC</vt:lpstr>
      <vt:lpstr>WACC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162</cp:revision>
  <dcterms:created xsi:type="dcterms:W3CDTF">2017-01-20T18:55:05Z</dcterms:created>
  <dcterms:modified xsi:type="dcterms:W3CDTF">2018-07-13T22:04:27Z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